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9" r:id="rId4"/>
    <p:sldMasterId id="2147483782" r:id="rId5"/>
  </p:sldMasterIdLst>
  <p:notesMasterIdLst>
    <p:notesMasterId r:id="rId56"/>
  </p:notesMasterIdLst>
  <p:handoutMasterIdLst>
    <p:handoutMasterId r:id="rId57"/>
  </p:handoutMasterIdLst>
  <p:sldIdLst>
    <p:sldId id="475" r:id="rId6"/>
    <p:sldId id="414" r:id="rId7"/>
    <p:sldId id="461" r:id="rId8"/>
    <p:sldId id="464" r:id="rId9"/>
    <p:sldId id="471" r:id="rId10"/>
    <p:sldId id="470" r:id="rId11"/>
    <p:sldId id="416" r:id="rId12"/>
    <p:sldId id="420" r:id="rId13"/>
    <p:sldId id="421" r:id="rId14"/>
    <p:sldId id="422" r:id="rId15"/>
    <p:sldId id="423" r:id="rId16"/>
    <p:sldId id="424" r:id="rId17"/>
    <p:sldId id="474" r:id="rId18"/>
    <p:sldId id="426" r:id="rId19"/>
    <p:sldId id="427" r:id="rId20"/>
    <p:sldId id="428" r:id="rId21"/>
    <p:sldId id="429" r:id="rId22"/>
    <p:sldId id="430" r:id="rId23"/>
    <p:sldId id="431" r:id="rId24"/>
    <p:sldId id="432" r:id="rId25"/>
    <p:sldId id="433" r:id="rId26"/>
    <p:sldId id="434" r:id="rId27"/>
    <p:sldId id="435" r:id="rId28"/>
    <p:sldId id="436" r:id="rId29"/>
    <p:sldId id="437" r:id="rId30"/>
    <p:sldId id="438" r:id="rId31"/>
    <p:sldId id="439" r:id="rId32"/>
    <p:sldId id="440" r:id="rId33"/>
    <p:sldId id="441" r:id="rId34"/>
    <p:sldId id="442" r:id="rId35"/>
    <p:sldId id="443" r:id="rId36"/>
    <p:sldId id="444" r:id="rId37"/>
    <p:sldId id="445" r:id="rId38"/>
    <p:sldId id="446" r:id="rId39"/>
    <p:sldId id="447" r:id="rId40"/>
    <p:sldId id="448" r:id="rId41"/>
    <p:sldId id="449" r:id="rId42"/>
    <p:sldId id="450" r:id="rId43"/>
    <p:sldId id="451" r:id="rId44"/>
    <p:sldId id="452" r:id="rId45"/>
    <p:sldId id="453" r:id="rId46"/>
    <p:sldId id="454" r:id="rId47"/>
    <p:sldId id="455" r:id="rId48"/>
    <p:sldId id="463" r:id="rId49"/>
    <p:sldId id="457" r:id="rId50"/>
    <p:sldId id="458" r:id="rId51"/>
    <p:sldId id="462" r:id="rId52"/>
    <p:sldId id="465" r:id="rId53"/>
    <p:sldId id="459" r:id="rId54"/>
    <p:sldId id="476" r:id="rId55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ヒラギノ角ゴ Pro W3" pitchFamily="122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ヒラギノ角ゴ Pro W3" pitchFamily="122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ヒラギノ角ゴ Pro W3" pitchFamily="122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ヒラギノ角ゴ Pro W3" pitchFamily="122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ヒラギノ角ゴ Pro W3" pitchFamily="122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ヒラギノ角ゴ Pro W3" pitchFamily="122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ヒラギノ角ゴ Pro W3" pitchFamily="122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ヒラギノ角ゴ Pro W3" pitchFamily="122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ヒラギノ角ゴ Pro W3" pitchFamily="122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44">
          <p15:clr>
            <a:srgbClr val="A4A3A4"/>
          </p15:clr>
        </p15:guide>
        <p15:guide id="2" pos="2880">
          <p15:clr>
            <a:srgbClr val="A4A3A4"/>
          </p15:clr>
        </p15:guide>
        <p15:guide id="3" pos="792">
          <p15:clr>
            <a:srgbClr val="A4A3A4"/>
          </p15:clr>
        </p15:guide>
        <p15:guide id="4" pos="319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D91D"/>
    <a:srgbClr val="1946BA"/>
    <a:srgbClr val="7FC241"/>
    <a:srgbClr val="FD4F00"/>
    <a:srgbClr val="E7E7E7"/>
    <a:srgbClr val="0082C8"/>
    <a:srgbClr val="722182"/>
    <a:srgbClr val="FFFFFF"/>
    <a:srgbClr val="399E16"/>
    <a:srgbClr val="776F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49" autoAdjust="0"/>
    <p:restoredTop sz="67876" autoAdjust="0"/>
  </p:normalViewPr>
  <p:slideViewPr>
    <p:cSldViewPr snapToGrid="0">
      <p:cViewPr varScale="1">
        <p:scale>
          <a:sx n="74" d="100"/>
          <a:sy n="74" d="100"/>
        </p:scale>
        <p:origin x="2502" y="54"/>
      </p:cViewPr>
      <p:guideLst>
        <p:guide orient="horz" pos="1944"/>
        <p:guide pos="2880"/>
        <p:guide pos="792"/>
        <p:guide pos="3192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6792"/>
    </p:cViewPr>
  </p:sorterViewPr>
  <p:notesViewPr>
    <p:cSldViewPr snapToGrid="0">
      <p:cViewPr varScale="1">
        <p:scale>
          <a:sx n="83" d="100"/>
          <a:sy n="83" d="100"/>
        </p:scale>
        <p:origin x="3012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61" Type="http://schemas.openxmlformats.org/officeDocument/2006/relationships/tableStyles" Target="tableStyles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viewProps" Target="viewProp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20.xml"/><Relationship Id="rId1" Type="http://schemas.openxmlformats.org/officeDocument/2006/relationships/slide" Target="slides/slide1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D364EE-8B8B-41A1-8343-45B8CE55C560}" type="doc">
      <dgm:prSet loTypeId="urn:microsoft.com/office/officeart/2005/8/layout/hierarchy2" loCatId="hierarchy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575969EA-0CCC-493B-95AC-6F804F23E357}">
      <dgm:prSet phldrT="[Text]"/>
      <dgm:spPr>
        <a:solidFill>
          <a:srgbClr val="7FC241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Tax-Deferred Savings Vehicles</a:t>
          </a:r>
        </a:p>
      </dgm:t>
    </dgm:pt>
    <dgm:pt modelId="{A077F1B8-A231-4235-A61B-015C0E85B2C5}" type="parTrans" cxnId="{6F651F29-7FB7-41D8-86BC-4EB53757F357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8633BCC-2329-4A87-B4CC-4466D843253A}" type="sibTrans" cxnId="{6F651F29-7FB7-41D8-86BC-4EB53757F357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D230DB4-7DBA-40C1-A614-30E8D35B6BC1}">
      <dgm:prSet phldrT="[Text]"/>
      <dgm:spPr>
        <a:solidFill>
          <a:srgbClr val="1946BA"/>
        </a:solidFill>
      </dgm:spPr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403(b), 457, 401(k) Plans</a:t>
          </a:r>
        </a:p>
      </dgm:t>
    </dgm:pt>
    <dgm:pt modelId="{671CE5C6-C4BB-402E-954A-73D3A4DCDD9F}" type="parTrans" cxnId="{318DE01E-45A0-4CD6-AA7F-0B8FBE9821B9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69F6997-BC2F-4F8B-8BD2-9732C5A7C8BF}" type="sibTrans" cxnId="{318DE01E-45A0-4CD6-AA7F-0B8FBE9821B9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F357F82-1ED1-472F-9E99-A47D0F411C3B}">
      <dgm:prSet phldrT="[Text]"/>
      <dgm:spPr>
        <a:solidFill>
          <a:srgbClr val="1946BA"/>
        </a:solidFill>
      </dgm:spPr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Individual Retirement Accounts (IRAs)</a:t>
          </a:r>
        </a:p>
      </dgm:t>
    </dgm:pt>
    <dgm:pt modelId="{0F7A65A8-62B1-45C8-A57F-526C0BF505B1}" type="parTrans" cxnId="{488D4F7F-D3E5-4E20-81AD-89E0A798959A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3EF36FE-4115-40C9-B880-A541B6A1D92D}" type="sibTrans" cxnId="{488D4F7F-D3E5-4E20-81AD-89E0A798959A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DFE20A4-2D1B-4908-90CB-DCE3A3C3FC0D}">
      <dgm:prSet phldrT="[Text]"/>
      <dgm:spPr>
        <a:solidFill>
          <a:srgbClr val="1946BA"/>
        </a:solidFill>
      </dgm:spPr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Other-Tax Deferred  Savings Plans</a:t>
          </a:r>
        </a:p>
      </dgm:t>
    </dgm:pt>
    <dgm:pt modelId="{E61B751F-76E9-49DA-BB43-6084F55F4061}" type="parTrans" cxnId="{25D3C7F9-4FD0-4836-9E63-DD63599E2736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D52A780-C907-44AA-8A4F-4147B23BC124}" type="sibTrans" cxnId="{25D3C7F9-4FD0-4836-9E63-DD63599E2736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971D82D-88C4-4763-A39E-AC6549C79DD8}">
      <dgm:prSet phldrT="[Text]"/>
      <dgm:spPr>
        <a:solidFill>
          <a:srgbClr val="1946BA"/>
        </a:solidFill>
      </dgm:spPr>
      <dgm:t>
        <a:bodyPr/>
        <a:lstStyle/>
        <a:p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Annuities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022D254-1BFB-478F-B696-94CEE698EEC6}" type="parTrans" cxnId="{C9358090-AE22-4FEF-8818-27B50FFED5E4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21CB65C-707D-42DE-B7A7-26E87E2EF98C}" type="sibTrans" cxnId="{C9358090-AE22-4FEF-8818-27B50FFED5E4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694E720-254E-4008-9C27-557A2323E8B8}" type="pres">
      <dgm:prSet presAssocID="{0FD364EE-8B8B-41A1-8343-45B8CE55C560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5A3ADA0B-BA7E-46A0-8E34-6D6FE547D956}" type="pres">
      <dgm:prSet presAssocID="{575969EA-0CCC-493B-95AC-6F804F23E357}" presName="root1" presStyleCnt="0"/>
      <dgm:spPr/>
    </dgm:pt>
    <dgm:pt modelId="{C206B13D-0E15-4A65-BEEB-27B1FEF836CB}" type="pres">
      <dgm:prSet presAssocID="{575969EA-0CCC-493B-95AC-6F804F23E357}" presName="LevelOneTextNode" presStyleLbl="node0" presStyleIdx="0" presStyleCnt="1" custScaleX="106945" custLinFactNeighborX="-55470" custLinFactNeighborY="0">
        <dgm:presLayoutVars>
          <dgm:chPref val="3"/>
        </dgm:presLayoutVars>
      </dgm:prSet>
      <dgm:spPr/>
    </dgm:pt>
    <dgm:pt modelId="{3177E376-7245-42B5-8B81-DF836BC50A6A}" type="pres">
      <dgm:prSet presAssocID="{575969EA-0CCC-493B-95AC-6F804F23E357}" presName="level2hierChild" presStyleCnt="0"/>
      <dgm:spPr/>
    </dgm:pt>
    <dgm:pt modelId="{BE20DFA8-946F-446A-B731-5CE0B0EF9E6E}" type="pres">
      <dgm:prSet presAssocID="{671CE5C6-C4BB-402E-954A-73D3A4DCDD9F}" presName="conn2-1" presStyleLbl="parChTrans1D2" presStyleIdx="0" presStyleCnt="4"/>
      <dgm:spPr/>
    </dgm:pt>
    <dgm:pt modelId="{5811E81B-AE69-44D7-AD71-1CBCC5484C6D}" type="pres">
      <dgm:prSet presAssocID="{671CE5C6-C4BB-402E-954A-73D3A4DCDD9F}" presName="connTx" presStyleLbl="parChTrans1D2" presStyleIdx="0" presStyleCnt="4"/>
      <dgm:spPr/>
    </dgm:pt>
    <dgm:pt modelId="{04396A2C-BCA2-423A-A1DB-0CCE466842AF}" type="pres">
      <dgm:prSet presAssocID="{DD230DB4-7DBA-40C1-A614-30E8D35B6BC1}" presName="root2" presStyleCnt="0"/>
      <dgm:spPr/>
    </dgm:pt>
    <dgm:pt modelId="{91C30B1A-E382-4FFB-9B84-A4442E74754E}" type="pres">
      <dgm:prSet presAssocID="{DD230DB4-7DBA-40C1-A614-30E8D35B6BC1}" presName="LevelTwoTextNode" presStyleLbl="node2" presStyleIdx="0" presStyleCnt="4" custScaleX="106945" custLinFactNeighborX="22957" custLinFactNeighborY="-109">
        <dgm:presLayoutVars>
          <dgm:chPref val="3"/>
        </dgm:presLayoutVars>
      </dgm:prSet>
      <dgm:spPr/>
    </dgm:pt>
    <dgm:pt modelId="{88E41C39-53DD-4447-879C-E536403838CB}" type="pres">
      <dgm:prSet presAssocID="{DD230DB4-7DBA-40C1-A614-30E8D35B6BC1}" presName="level3hierChild" presStyleCnt="0"/>
      <dgm:spPr/>
    </dgm:pt>
    <dgm:pt modelId="{162E2EFF-1A4C-4316-940C-C542AC994C0C}" type="pres">
      <dgm:prSet presAssocID="{0F7A65A8-62B1-45C8-A57F-526C0BF505B1}" presName="conn2-1" presStyleLbl="parChTrans1D2" presStyleIdx="1" presStyleCnt="4"/>
      <dgm:spPr/>
    </dgm:pt>
    <dgm:pt modelId="{8025AFA4-902C-4D60-A185-F7455E6F48DB}" type="pres">
      <dgm:prSet presAssocID="{0F7A65A8-62B1-45C8-A57F-526C0BF505B1}" presName="connTx" presStyleLbl="parChTrans1D2" presStyleIdx="1" presStyleCnt="4"/>
      <dgm:spPr/>
    </dgm:pt>
    <dgm:pt modelId="{E68D898F-29BC-455F-9778-A9F232B7D7F0}" type="pres">
      <dgm:prSet presAssocID="{DF357F82-1ED1-472F-9E99-A47D0F411C3B}" presName="root2" presStyleCnt="0"/>
      <dgm:spPr/>
    </dgm:pt>
    <dgm:pt modelId="{B572E700-2708-41AB-9B70-0C2C01F45794}" type="pres">
      <dgm:prSet presAssocID="{DF357F82-1ED1-472F-9E99-A47D0F411C3B}" presName="LevelTwoTextNode" presStyleLbl="node2" presStyleIdx="1" presStyleCnt="4" custScaleX="106945" custLinFactNeighborX="22957" custLinFactNeighborY="-109">
        <dgm:presLayoutVars>
          <dgm:chPref val="3"/>
        </dgm:presLayoutVars>
      </dgm:prSet>
      <dgm:spPr/>
    </dgm:pt>
    <dgm:pt modelId="{88A6CA9C-63C3-4C5C-B611-882BDFB02E4C}" type="pres">
      <dgm:prSet presAssocID="{DF357F82-1ED1-472F-9E99-A47D0F411C3B}" presName="level3hierChild" presStyleCnt="0"/>
      <dgm:spPr/>
    </dgm:pt>
    <dgm:pt modelId="{567529F8-AA9D-4DD0-9065-E5D2557580AF}" type="pres">
      <dgm:prSet presAssocID="{E61B751F-76E9-49DA-BB43-6084F55F4061}" presName="conn2-1" presStyleLbl="parChTrans1D2" presStyleIdx="2" presStyleCnt="4"/>
      <dgm:spPr/>
    </dgm:pt>
    <dgm:pt modelId="{0B2141D4-99F8-4B91-B27C-397A8C9F18A6}" type="pres">
      <dgm:prSet presAssocID="{E61B751F-76E9-49DA-BB43-6084F55F4061}" presName="connTx" presStyleLbl="parChTrans1D2" presStyleIdx="2" presStyleCnt="4"/>
      <dgm:spPr/>
    </dgm:pt>
    <dgm:pt modelId="{A8C55E82-B33B-42CB-999A-FC9209C5BDEE}" type="pres">
      <dgm:prSet presAssocID="{6DFE20A4-2D1B-4908-90CB-DCE3A3C3FC0D}" presName="root2" presStyleCnt="0"/>
      <dgm:spPr/>
    </dgm:pt>
    <dgm:pt modelId="{C85A8E61-A1D1-4035-B54C-2A648C77428E}" type="pres">
      <dgm:prSet presAssocID="{6DFE20A4-2D1B-4908-90CB-DCE3A3C3FC0D}" presName="LevelTwoTextNode" presStyleLbl="node2" presStyleIdx="2" presStyleCnt="4" custScaleX="106945" custLinFactNeighborX="22957" custLinFactNeighborY="-109">
        <dgm:presLayoutVars>
          <dgm:chPref val="3"/>
        </dgm:presLayoutVars>
      </dgm:prSet>
      <dgm:spPr/>
    </dgm:pt>
    <dgm:pt modelId="{1491476E-F88F-4501-A70D-777E471955B6}" type="pres">
      <dgm:prSet presAssocID="{6DFE20A4-2D1B-4908-90CB-DCE3A3C3FC0D}" presName="level3hierChild" presStyleCnt="0"/>
      <dgm:spPr/>
    </dgm:pt>
    <dgm:pt modelId="{7F51BF7A-5640-46B6-A8C2-F57581BF6C6B}" type="pres">
      <dgm:prSet presAssocID="{5022D254-1BFB-478F-B696-94CEE698EEC6}" presName="conn2-1" presStyleLbl="parChTrans1D2" presStyleIdx="3" presStyleCnt="4"/>
      <dgm:spPr/>
    </dgm:pt>
    <dgm:pt modelId="{4120435B-15E4-4CFD-AD3A-7E434A53DD5B}" type="pres">
      <dgm:prSet presAssocID="{5022D254-1BFB-478F-B696-94CEE698EEC6}" presName="connTx" presStyleLbl="parChTrans1D2" presStyleIdx="3" presStyleCnt="4"/>
      <dgm:spPr/>
    </dgm:pt>
    <dgm:pt modelId="{B1027163-862B-4660-8A7F-09FDA17C85F1}" type="pres">
      <dgm:prSet presAssocID="{0971D82D-88C4-4763-A39E-AC6549C79DD8}" presName="root2" presStyleCnt="0"/>
      <dgm:spPr/>
    </dgm:pt>
    <dgm:pt modelId="{81B496B2-F5EC-4A1C-A5CA-0F23625D8794}" type="pres">
      <dgm:prSet presAssocID="{0971D82D-88C4-4763-A39E-AC6549C79DD8}" presName="LevelTwoTextNode" presStyleLbl="node2" presStyleIdx="3" presStyleCnt="4" custScaleX="106945" custLinFactNeighborX="22957" custLinFactNeighborY="-109">
        <dgm:presLayoutVars>
          <dgm:chPref val="3"/>
        </dgm:presLayoutVars>
      </dgm:prSet>
      <dgm:spPr/>
    </dgm:pt>
    <dgm:pt modelId="{4DD820F3-7D62-4C38-B8CE-45C6263EDE08}" type="pres">
      <dgm:prSet presAssocID="{0971D82D-88C4-4763-A39E-AC6549C79DD8}" presName="level3hierChild" presStyleCnt="0"/>
      <dgm:spPr/>
    </dgm:pt>
  </dgm:ptLst>
  <dgm:cxnLst>
    <dgm:cxn modelId="{318DE01E-45A0-4CD6-AA7F-0B8FBE9821B9}" srcId="{575969EA-0CCC-493B-95AC-6F804F23E357}" destId="{DD230DB4-7DBA-40C1-A614-30E8D35B6BC1}" srcOrd="0" destOrd="0" parTransId="{671CE5C6-C4BB-402E-954A-73D3A4DCDD9F}" sibTransId="{169F6997-BC2F-4F8B-8BD2-9732C5A7C8BF}"/>
    <dgm:cxn modelId="{61655920-6060-4DFF-A926-FA6D3174E780}" type="presOf" srcId="{671CE5C6-C4BB-402E-954A-73D3A4DCDD9F}" destId="{BE20DFA8-946F-446A-B731-5CE0B0EF9E6E}" srcOrd="0" destOrd="0" presId="urn:microsoft.com/office/officeart/2005/8/layout/hierarchy2"/>
    <dgm:cxn modelId="{B5661922-E3EF-4533-B1E7-4890E495FA8D}" type="presOf" srcId="{5022D254-1BFB-478F-B696-94CEE698EEC6}" destId="{7F51BF7A-5640-46B6-A8C2-F57581BF6C6B}" srcOrd="0" destOrd="0" presId="urn:microsoft.com/office/officeart/2005/8/layout/hierarchy2"/>
    <dgm:cxn modelId="{6F651F29-7FB7-41D8-86BC-4EB53757F357}" srcId="{0FD364EE-8B8B-41A1-8343-45B8CE55C560}" destId="{575969EA-0CCC-493B-95AC-6F804F23E357}" srcOrd="0" destOrd="0" parTransId="{A077F1B8-A231-4235-A61B-015C0E85B2C5}" sibTransId="{E8633BCC-2329-4A87-B4CC-4466D843253A}"/>
    <dgm:cxn modelId="{44E2E950-E971-46CB-977A-8CC2DD44ADBF}" type="presOf" srcId="{671CE5C6-C4BB-402E-954A-73D3A4DCDD9F}" destId="{5811E81B-AE69-44D7-AD71-1CBCC5484C6D}" srcOrd="1" destOrd="0" presId="urn:microsoft.com/office/officeart/2005/8/layout/hierarchy2"/>
    <dgm:cxn modelId="{51E5EE71-52C5-4EE8-A340-88EF90991366}" type="presOf" srcId="{DD230DB4-7DBA-40C1-A614-30E8D35B6BC1}" destId="{91C30B1A-E382-4FFB-9B84-A4442E74754E}" srcOrd="0" destOrd="0" presId="urn:microsoft.com/office/officeart/2005/8/layout/hierarchy2"/>
    <dgm:cxn modelId="{488D4F7F-D3E5-4E20-81AD-89E0A798959A}" srcId="{575969EA-0CCC-493B-95AC-6F804F23E357}" destId="{DF357F82-1ED1-472F-9E99-A47D0F411C3B}" srcOrd="1" destOrd="0" parTransId="{0F7A65A8-62B1-45C8-A57F-526C0BF505B1}" sibTransId="{13EF36FE-4115-40C9-B880-A541B6A1D92D}"/>
    <dgm:cxn modelId="{C9358090-AE22-4FEF-8818-27B50FFED5E4}" srcId="{575969EA-0CCC-493B-95AC-6F804F23E357}" destId="{0971D82D-88C4-4763-A39E-AC6549C79DD8}" srcOrd="3" destOrd="0" parTransId="{5022D254-1BFB-478F-B696-94CEE698EEC6}" sibTransId="{421CB65C-707D-42DE-B7A7-26E87E2EF98C}"/>
    <dgm:cxn modelId="{87F7F79E-6DFE-471E-B297-E207D5072946}" type="presOf" srcId="{5022D254-1BFB-478F-B696-94CEE698EEC6}" destId="{4120435B-15E4-4CFD-AD3A-7E434A53DD5B}" srcOrd="1" destOrd="0" presId="urn:microsoft.com/office/officeart/2005/8/layout/hierarchy2"/>
    <dgm:cxn modelId="{733011A0-6444-4282-BB56-EF5C20ADA940}" type="presOf" srcId="{E61B751F-76E9-49DA-BB43-6084F55F4061}" destId="{0B2141D4-99F8-4B91-B27C-397A8C9F18A6}" srcOrd="1" destOrd="0" presId="urn:microsoft.com/office/officeart/2005/8/layout/hierarchy2"/>
    <dgm:cxn modelId="{03B865A2-2EA0-44E7-AC3B-B753B6EE417D}" type="presOf" srcId="{6DFE20A4-2D1B-4908-90CB-DCE3A3C3FC0D}" destId="{C85A8E61-A1D1-4035-B54C-2A648C77428E}" srcOrd="0" destOrd="0" presId="urn:microsoft.com/office/officeart/2005/8/layout/hierarchy2"/>
    <dgm:cxn modelId="{74976BB9-9AFD-4CA0-BC92-9956A76810D2}" type="presOf" srcId="{0971D82D-88C4-4763-A39E-AC6549C79DD8}" destId="{81B496B2-F5EC-4A1C-A5CA-0F23625D8794}" srcOrd="0" destOrd="0" presId="urn:microsoft.com/office/officeart/2005/8/layout/hierarchy2"/>
    <dgm:cxn modelId="{D8307FCB-768B-46D0-9BF7-39152CB2F2EC}" type="presOf" srcId="{0FD364EE-8B8B-41A1-8343-45B8CE55C560}" destId="{6694E720-254E-4008-9C27-557A2323E8B8}" srcOrd="0" destOrd="0" presId="urn:microsoft.com/office/officeart/2005/8/layout/hierarchy2"/>
    <dgm:cxn modelId="{C1E03DCE-B631-4D15-9D42-B8B6A771D358}" type="presOf" srcId="{575969EA-0CCC-493B-95AC-6F804F23E357}" destId="{C206B13D-0E15-4A65-BEEB-27B1FEF836CB}" srcOrd="0" destOrd="0" presId="urn:microsoft.com/office/officeart/2005/8/layout/hierarchy2"/>
    <dgm:cxn modelId="{B97D36D3-63F3-4EB8-ACC2-1283CE789697}" type="presOf" srcId="{E61B751F-76E9-49DA-BB43-6084F55F4061}" destId="{567529F8-AA9D-4DD0-9065-E5D2557580AF}" srcOrd="0" destOrd="0" presId="urn:microsoft.com/office/officeart/2005/8/layout/hierarchy2"/>
    <dgm:cxn modelId="{961034D8-9DE6-4920-8491-BCB6FFCBCAA6}" type="presOf" srcId="{0F7A65A8-62B1-45C8-A57F-526C0BF505B1}" destId="{162E2EFF-1A4C-4316-940C-C542AC994C0C}" srcOrd="0" destOrd="0" presId="urn:microsoft.com/office/officeart/2005/8/layout/hierarchy2"/>
    <dgm:cxn modelId="{5573DEE1-0BA4-4A73-8009-9D1B0E15EDB7}" type="presOf" srcId="{0F7A65A8-62B1-45C8-A57F-526C0BF505B1}" destId="{8025AFA4-902C-4D60-A185-F7455E6F48DB}" srcOrd="1" destOrd="0" presId="urn:microsoft.com/office/officeart/2005/8/layout/hierarchy2"/>
    <dgm:cxn modelId="{744BCCEA-9714-4A67-9488-6C78CFE65C2E}" type="presOf" srcId="{DF357F82-1ED1-472F-9E99-A47D0F411C3B}" destId="{B572E700-2708-41AB-9B70-0C2C01F45794}" srcOrd="0" destOrd="0" presId="urn:microsoft.com/office/officeart/2005/8/layout/hierarchy2"/>
    <dgm:cxn modelId="{25D3C7F9-4FD0-4836-9E63-DD63599E2736}" srcId="{575969EA-0CCC-493B-95AC-6F804F23E357}" destId="{6DFE20A4-2D1B-4908-90CB-DCE3A3C3FC0D}" srcOrd="2" destOrd="0" parTransId="{E61B751F-76E9-49DA-BB43-6084F55F4061}" sibTransId="{8D52A780-C907-44AA-8A4F-4147B23BC124}"/>
    <dgm:cxn modelId="{3D23A838-2E9D-46D5-81F1-B259D9CFBD11}" type="presParOf" srcId="{6694E720-254E-4008-9C27-557A2323E8B8}" destId="{5A3ADA0B-BA7E-46A0-8E34-6D6FE547D956}" srcOrd="0" destOrd="0" presId="urn:microsoft.com/office/officeart/2005/8/layout/hierarchy2"/>
    <dgm:cxn modelId="{45834731-A800-4DA5-A5E6-2E3847FEBB2A}" type="presParOf" srcId="{5A3ADA0B-BA7E-46A0-8E34-6D6FE547D956}" destId="{C206B13D-0E15-4A65-BEEB-27B1FEF836CB}" srcOrd="0" destOrd="0" presId="urn:microsoft.com/office/officeart/2005/8/layout/hierarchy2"/>
    <dgm:cxn modelId="{759DD9A8-8D1D-439D-8B09-825E123667CA}" type="presParOf" srcId="{5A3ADA0B-BA7E-46A0-8E34-6D6FE547D956}" destId="{3177E376-7245-42B5-8B81-DF836BC50A6A}" srcOrd="1" destOrd="0" presId="urn:microsoft.com/office/officeart/2005/8/layout/hierarchy2"/>
    <dgm:cxn modelId="{8095DC28-576B-4EE9-9113-E9F40B2B9D20}" type="presParOf" srcId="{3177E376-7245-42B5-8B81-DF836BC50A6A}" destId="{BE20DFA8-946F-446A-B731-5CE0B0EF9E6E}" srcOrd="0" destOrd="0" presId="urn:microsoft.com/office/officeart/2005/8/layout/hierarchy2"/>
    <dgm:cxn modelId="{819E5A37-4C15-49C5-BD9B-6323FABCDBBB}" type="presParOf" srcId="{BE20DFA8-946F-446A-B731-5CE0B0EF9E6E}" destId="{5811E81B-AE69-44D7-AD71-1CBCC5484C6D}" srcOrd="0" destOrd="0" presId="urn:microsoft.com/office/officeart/2005/8/layout/hierarchy2"/>
    <dgm:cxn modelId="{ED4005EA-89CD-41F7-A86C-7583B079D8DE}" type="presParOf" srcId="{3177E376-7245-42B5-8B81-DF836BC50A6A}" destId="{04396A2C-BCA2-423A-A1DB-0CCE466842AF}" srcOrd="1" destOrd="0" presId="urn:microsoft.com/office/officeart/2005/8/layout/hierarchy2"/>
    <dgm:cxn modelId="{B1D0F642-55AF-4CBD-9909-B3D90894F494}" type="presParOf" srcId="{04396A2C-BCA2-423A-A1DB-0CCE466842AF}" destId="{91C30B1A-E382-4FFB-9B84-A4442E74754E}" srcOrd="0" destOrd="0" presId="urn:microsoft.com/office/officeart/2005/8/layout/hierarchy2"/>
    <dgm:cxn modelId="{83EF866F-C0E6-4000-AC22-0671736B44BF}" type="presParOf" srcId="{04396A2C-BCA2-423A-A1DB-0CCE466842AF}" destId="{88E41C39-53DD-4447-879C-E536403838CB}" srcOrd="1" destOrd="0" presId="urn:microsoft.com/office/officeart/2005/8/layout/hierarchy2"/>
    <dgm:cxn modelId="{A294D33B-FF80-4FB7-8E68-BFA664231BB9}" type="presParOf" srcId="{3177E376-7245-42B5-8B81-DF836BC50A6A}" destId="{162E2EFF-1A4C-4316-940C-C542AC994C0C}" srcOrd="2" destOrd="0" presId="urn:microsoft.com/office/officeart/2005/8/layout/hierarchy2"/>
    <dgm:cxn modelId="{2FF2FFCA-061F-4B9D-BAC0-C0D394EBF47C}" type="presParOf" srcId="{162E2EFF-1A4C-4316-940C-C542AC994C0C}" destId="{8025AFA4-902C-4D60-A185-F7455E6F48DB}" srcOrd="0" destOrd="0" presId="urn:microsoft.com/office/officeart/2005/8/layout/hierarchy2"/>
    <dgm:cxn modelId="{7B09D053-BD64-4747-8319-42FAE71C1AF2}" type="presParOf" srcId="{3177E376-7245-42B5-8B81-DF836BC50A6A}" destId="{E68D898F-29BC-455F-9778-A9F232B7D7F0}" srcOrd="3" destOrd="0" presId="urn:microsoft.com/office/officeart/2005/8/layout/hierarchy2"/>
    <dgm:cxn modelId="{8DAE65DB-ED7D-447E-A8BE-393D11DC7578}" type="presParOf" srcId="{E68D898F-29BC-455F-9778-A9F232B7D7F0}" destId="{B572E700-2708-41AB-9B70-0C2C01F45794}" srcOrd="0" destOrd="0" presId="urn:microsoft.com/office/officeart/2005/8/layout/hierarchy2"/>
    <dgm:cxn modelId="{ECA16485-D3C5-4F74-954F-565ED24D6688}" type="presParOf" srcId="{E68D898F-29BC-455F-9778-A9F232B7D7F0}" destId="{88A6CA9C-63C3-4C5C-B611-882BDFB02E4C}" srcOrd="1" destOrd="0" presId="urn:microsoft.com/office/officeart/2005/8/layout/hierarchy2"/>
    <dgm:cxn modelId="{A125DAF3-F71A-448F-BAF0-A0A3E29FDD8F}" type="presParOf" srcId="{3177E376-7245-42B5-8B81-DF836BC50A6A}" destId="{567529F8-AA9D-4DD0-9065-E5D2557580AF}" srcOrd="4" destOrd="0" presId="urn:microsoft.com/office/officeart/2005/8/layout/hierarchy2"/>
    <dgm:cxn modelId="{901C62C3-8CA0-4DDE-B772-90B94141A869}" type="presParOf" srcId="{567529F8-AA9D-4DD0-9065-E5D2557580AF}" destId="{0B2141D4-99F8-4B91-B27C-397A8C9F18A6}" srcOrd="0" destOrd="0" presId="urn:microsoft.com/office/officeart/2005/8/layout/hierarchy2"/>
    <dgm:cxn modelId="{F84A8667-D093-4B4B-B9F1-4C07FACB1246}" type="presParOf" srcId="{3177E376-7245-42B5-8B81-DF836BC50A6A}" destId="{A8C55E82-B33B-42CB-999A-FC9209C5BDEE}" srcOrd="5" destOrd="0" presId="urn:microsoft.com/office/officeart/2005/8/layout/hierarchy2"/>
    <dgm:cxn modelId="{10349D95-C3ED-4212-9D95-14EE640AFFB9}" type="presParOf" srcId="{A8C55E82-B33B-42CB-999A-FC9209C5BDEE}" destId="{C85A8E61-A1D1-4035-B54C-2A648C77428E}" srcOrd="0" destOrd="0" presId="urn:microsoft.com/office/officeart/2005/8/layout/hierarchy2"/>
    <dgm:cxn modelId="{DE918A69-4F96-4321-B0B8-0DD70E7DD75E}" type="presParOf" srcId="{A8C55E82-B33B-42CB-999A-FC9209C5BDEE}" destId="{1491476E-F88F-4501-A70D-777E471955B6}" srcOrd="1" destOrd="0" presId="urn:microsoft.com/office/officeart/2005/8/layout/hierarchy2"/>
    <dgm:cxn modelId="{8CBB62C8-D09B-4CCF-8BCD-F0B2D2B1A949}" type="presParOf" srcId="{3177E376-7245-42B5-8B81-DF836BC50A6A}" destId="{7F51BF7A-5640-46B6-A8C2-F57581BF6C6B}" srcOrd="6" destOrd="0" presId="urn:microsoft.com/office/officeart/2005/8/layout/hierarchy2"/>
    <dgm:cxn modelId="{9852C6E0-E41E-4B3F-9A34-B1EE9B2AF21F}" type="presParOf" srcId="{7F51BF7A-5640-46B6-A8C2-F57581BF6C6B}" destId="{4120435B-15E4-4CFD-AD3A-7E434A53DD5B}" srcOrd="0" destOrd="0" presId="urn:microsoft.com/office/officeart/2005/8/layout/hierarchy2"/>
    <dgm:cxn modelId="{BD4770A9-6780-4E73-94EA-DEDF867A9CF6}" type="presParOf" srcId="{3177E376-7245-42B5-8B81-DF836BC50A6A}" destId="{B1027163-862B-4660-8A7F-09FDA17C85F1}" srcOrd="7" destOrd="0" presId="urn:microsoft.com/office/officeart/2005/8/layout/hierarchy2"/>
    <dgm:cxn modelId="{1BF3BC76-D62B-43BD-954E-F4450B42DDB9}" type="presParOf" srcId="{B1027163-862B-4660-8A7F-09FDA17C85F1}" destId="{81B496B2-F5EC-4A1C-A5CA-0F23625D8794}" srcOrd="0" destOrd="0" presId="urn:microsoft.com/office/officeart/2005/8/layout/hierarchy2"/>
    <dgm:cxn modelId="{C46157B7-0D07-4294-8E2B-543DC496053E}" type="presParOf" srcId="{B1027163-862B-4660-8A7F-09FDA17C85F1}" destId="{4DD820F3-7D62-4C38-B8CE-45C6263EDE08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06B13D-0E15-4A65-BEEB-27B1FEF836CB}">
      <dsp:nvSpPr>
        <dsp:cNvPr id="0" name=""/>
        <dsp:cNvSpPr/>
      </dsp:nvSpPr>
      <dsp:spPr>
        <a:xfrm>
          <a:off x="308636" y="1589872"/>
          <a:ext cx="1970108" cy="921084"/>
        </a:xfrm>
        <a:prstGeom prst="roundRect">
          <a:avLst>
            <a:gd name="adj" fmla="val 10000"/>
          </a:avLst>
        </a:prstGeom>
        <a:solidFill>
          <a:srgbClr val="7FC24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Tax-Deferred Savings Vehicles</a:t>
          </a:r>
        </a:p>
      </dsp:txBody>
      <dsp:txXfrm>
        <a:off x="335614" y="1616850"/>
        <a:ext cx="1916152" cy="867128"/>
      </dsp:txXfrm>
    </dsp:sp>
    <dsp:sp modelId="{BE20DFA8-946F-446A-B731-5CE0B0EF9E6E}">
      <dsp:nvSpPr>
        <dsp:cNvPr id="0" name=""/>
        <dsp:cNvSpPr/>
      </dsp:nvSpPr>
      <dsp:spPr>
        <a:xfrm rot="19435026">
          <a:off x="2019818" y="1235263"/>
          <a:ext cx="2699479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2699479" y="20214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302070" y="1187991"/>
        <a:ext cx="134973" cy="134973"/>
      </dsp:txXfrm>
    </dsp:sp>
    <dsp:sp modelId="{91C30B1A-E382-4FFB-9B84-A4442E74754E}">
      <dsp:nvSpPr>
        <dsp:cNvPr id="0" name=""/>
        <dsp:cNvSpPr/>
      </dsp:nvSpPr>
      <dsp:spPr>
        <a:xfrm>
          <a:off x="4460370" y="0"/>
          <a:ext cx="1970108" cy="921084"/>
        </a:xfrm>
        <a:prstGeom prst="roundRect">
          <a:avLst>
            <a:gd name="adj" fmla="val 10000"/>
          </a:avLst>
        </a:prstGeom>
        <a:solidFill>
          <a:srgbClr val="1946BA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Arial" panose="020B0604020202020204" pitchFamily="34" charset="0"/>
              <a:cs typeface="Arial" panose="020B0604020202020204" pitchFamily="34" charset="0"/>
            </a:rPr>
            <a:t>403(b), 457, 401(k) Plans</a:t>
          </a:r>
        </a:p>
      </dsp:txBody>
      <dsp:txXfrm>
        <a:off x="4487348" y="26978"/>
        <a:ext cx="1916152" cy="867128"/>
      </dsp:txXfrm>
    </dsp:sp>
    <dsp:sp modelId="{162E2EFF-1A4C-4316-940C-C542AC994C0C}">
      <dsp:nvSpPr>
        <dsp:cNvPr id="0" name=""/>
        <dsp:cNvSpPr/>
      </dsp:nvSpPr>
      <dsp:spPr>
        <a:xfrm rot="20779778">
          <a:off x="2246942" y="1764886"/>
          <a:ext cx="2245230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2245230" y="20214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313426" y="1728970"/>
        <a:ext cx="112261" cy="112261"/>
      </dsp:txXfrm>
    </dsp:sp>
    <dsp:sp modelId="{B572E700-2708-41AB-9B70-0C2C01F45794}">
      <dsp:nvSpPr>
        <dsp:cNvPr id="0" name=""/>
        <dsp:cNvSpPr/>
      </dsp:nvSpPr>
      <dsp:spPr>
        <a:xfrm>
          <a:off x="4460370" y="1059244"/>
          <a:ext cx="1970108" cy="921084"/>
        </a:xfrm>
        <a:prstGeom prst="roundRect">
          <a:avLst>
            <a:gd name="adj" fmla="val 10000"/>
          </a:avLst>
        </a:prstGeom>
        <a:solidFill>
          <a:srgbClr val="1946BA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Arial" panose="020B0604020202020204" pitchFamily="34" charset="0"/>
              <a:cs typeface="Arial" panose="020B0604020202020204" pitchFamily="34" charset="0"/>
            </a:rPr>
            <a:t>Individual Retirement Accounts (IRAs)</a:t>
          </a:r>
        </a:p>
      </dsp:txBody>
      <dsp:txXfrm>
        <a:off x="4487348" y="1086222"/>
        <a:ext cx="1916152" cy="867128"/>
      </dsp:txXfrm>
    </dsp:sp>
    <dsp:sp modelId="{567529F8-AA9D-4DD0-9065-E5D2557580AF}">
      <dsp:nvSpPr>
        <dsp:cNvPr id="0" name=""/>
        <dsp:cNvSpPr/>
      </dsp:nvSpPr>
      <dsp:spPr>
        <a:xfrm rot="817234">
          <a:off x="2247179" y="2294510"/>
          <a:ext cx="2244756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2244756" y="20214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313438" y="2258605"/>
        <a:ext cx="112237" cy="112237"/>
      </dsp:txXfrm>
    </dsp:sp>
    <dsp:sp modelId="{C85A8E61-A1D1-4035-B54C-2A648C77428E}">
      <dsp:nvSpPr>
        <dsp:cNvPr id="0" name=""/>
        <dsp:cNvSpPr/>
      </dsp:nvSpPr>
      <dsp:spPr>
        <a:xfrm>
          <a:off x="4460370" y="2118492"/>
          <a:ext cx="1970108" cy="921084"/>
        </a:xfrm>
        <a:prstGeom prst="roundRect">
          <a:avLst>
            <a:gd name="adj" fmla="val 10000"/>
          </a:avLst>
        </a:prstGeom>
        <a:solidFill>
          <a:srgbClr val="1946BA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Arial" panose="020B0604020202020204" pitchFamily="34" charset="0"/>
              <a:cs typeface="Arial" panose="020B0604020202020204" pitchFamily="34" charset="0"/>
            </a:rPr>
            <a:t>Other-Tax Deferred  Savings Plans</a:t>
          </a:r>
        </a:p>
      </dsp:txBody>
      <dsp:txXfrm>
        <a:off x="4487348" y="2145470"/>
        <a:ext cx="1916152" cy="867128"/>
      </dsp:txXfrm>
    </dsp:sp>
    <dsp:sp modelId="{7F51BF7A-5640-46B6-A8C2-F57581BF6C6B}">
      <dsp:nvSpPr>
        <dsp:cNvPr id="0" name=""/>
        <dsp:cNvSpPr/>
      </dsp:nvSpPr>
      <dsp:spPr>
        <a:xfrm rot="2162910">
          <a:off x="2020408" y="2824133"/>
          <a:ext cx="2698298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2698298" y="20214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302100" y="2776891"/>
        <a:ext cx="134914" cy="134914"/>
      </dsp:txXfrm>
    </dsp:sp>
    <dsp:sp modelId="{81B496B2-F5EC-4A1C-A5CA-0F23625D8794}">
      <dsp:nvSpPr>
        <dsp:cNvPr id="0" name=""/>
        <dsp:cNvSpPr/>
      </dsp:nvSpPr>
      <dsp:spPr>
        <a:xfrm>
          <a:off x="4460370" y="3177739"/>
          <a:ext cx="1970108" cy="921084"/>
        </a:xfrm>
        <a:prstGeom prst="roundRect">
          <a:avLst>
            <a:gd name="adj" fmla="val 10000"/>
          </a:avLst>
        </a:prstGeom>
        <a:solidFill>
          <a:srgbClr val="1946BA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>
              <a:latin typeface="Arial" panose="020B0604020202020204" pitchFamily="34" charset="0"/>
              <a:cs typeface="Arial" panose="020B0604020202020204" pitchFamily="34" charset="0"/>
            </a:rPr>
            <a:t>Annuities</a:t>
          </a:r>
          <a:endParaRPr lang="en-US" sz="19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487348" y="3204717"/>
        <a:ext cx="1916152" cy="8671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5034" y="-1618"/>
            <a:ext cx="3171040" cy="480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20281" tIns="0" rIns="20281" bIns="0" numCol="1" anchor="t" anchorCtr="0" compatLnSpc="1">
            <a:prstTxWarp prst="textNoShape">
              <a:avLst/>
            </a:prstTxWarp>
          </a:bodyPr>
          <a:lstStyle>
            <a:lvl1pPr defTabSz="974242">
              <a:spcBef>
                <a:spcPct val="0"/>
              </a:spcBef>
              <a:defRPr sz="1000" i="1">
                <a:solidFill>
                  <a:schemeClr val="bg1"/>
                </a:solidFill>
                <a:latin typeface="Times New Roman" charset="0"/>
                <a:ea typeface="ヒラギノ角ゴ Pro W3" charset="0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7517" y="-1618"/>
            <a:ext cx="3171039" cy="480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20281" tIns="0" rIns="20281" bIns="0" numCol="1" anchor="t" anchorCtr="0" compatLnSpc="1">
            <a:prstTxWarp prst="textNoShape">
              <a:avLst/>
            </a:prstTxWarp>
          </a:bodyPr>
          <a:lstStyle>
            <a:lvl1pPr algn="r" defTabSz="974242">
              <a:spcBef>
                <a:spcPct val="0"/>
              </a:spcBef>
              <a:defRPr sz="1000" i="1">
                <a:solidFill>
                  <a:schemeClr val="bg1"/>
                </a:solidFill>
                <a:latin typeface="Times New Roman" charset="0"/>
                <a:ea typeface="ヒラギノ角ゴ Pro W3" charset="0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-5034" y="9120818"/>
            <a:ext cx="3171040" cy="480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20281" tIns="0" rIns="20281" bIns="0" numCol="1" anchor="b" anchorCtr="0" compatLnSpc="1">
            <a:prstTxWarp prst="textNoShape">
              <a:avLst/>
            </a:prstTxWarp>
          </a:bodyPr>
          <a:lstStyle>
            <a:lvl1pPr defTabSz="974242">
              <a:spcBef>
                <a:spcPct val="0"/>
              </a:spcBef>
              <a:defRPr sz="1000" i="1">
                <a:solidFill>
                  <a:schemeClr val="bg1"/>
                </a:solidFill>
                <a:latin typeface="Times New Roman" charset="0"/>
                <a:ea typeface="ヒラギノ角ゴ Pro W3" charset="0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9C607C-AB36-4E28-96BC-2DC3AE583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3499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5034" y="-1618"/>
            <a:ext cx="3171040" cy="480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20281" tIns="0" rIns="20281" bIns="0" numCol="1" anchor="t" anchorCtr="0" compatLnSpc="1">
            <a:prstTxWarp prst="textNoShape">
              <a:avLst/>
            </a:prstTxWarp>
          </a:bodyPr>
          <a:lstStyle>
            <a:lvl1pPr defTabSz="974242">
              <a:spcBef>
                <a:spcPct val="0"/>
              </a:spcBef>
              <a:defRPr sz="1000" i="1">
                <a:latin typeface="Times New Roman" charset="0"/>
                <a:ea typeface="ヒラギノ角ゴ Pro W3" charset="0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7517" y="-1618"/>
            <a:ext cx="3171039" cy="480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20281" tIns="0" rIns="20281" bIns="0" numCol="1" anchor="t" anchorCtr="0" compatLnSpc="1">
            <a:prstTxWarp prst="textNoShape">
              <a:avLst/>
            </a:prstTxWarp>
          </a:bodyPr>
          <a:lstStyle>
            <a:lvl1pPr algn="r" defTabSz="974242">
              <a:spcBef>
                <a:spcPct val="0"/>
              </a:spcBef>
              <a:defRPr sz="1000" i="1">
                <a:latin typeface="Times New Roman" charset="0"/>
                <a:ea typeface="ヒラギノ角ゴ Pro W3" charset="0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-5034" y="9120818"/>
            <a:ext cx="3171040" cy="480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20281" tIns="0" rIns="20281" bIns="0" numCol="1" anchor="b" anchorCtr="0" compatLnSpc="1">
            <a:prstTxWarp prst="textNoShape">
              <a:avLst/>
            </a:prstTxWarp>
          </a:bodyPr>
          <a:lstStyle>
            <a:lvl1pPr defTabSz="974242">
              <a:spcBef>
                <a:spcPct val="0"/>
              </a:spcBef>
              <a:defRPr sz="1000" i="1">
                <a:latin typeface="Times New Roman" charset="0"/>
                <a:ea typeface="ヒラギノ角ゴ Pro W3" charset="0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7517" y="9120818"/>
            <a:ext cx="3171039" cy="480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20281" tIns="0" rIns="20281" bIns="0" numCol="1" anchor="b" anchorCtr="0" compatLnSpc="1">
            <a:prstTxWarp prst="textNoShape">
              <a:avLst/>
            </a:prstTxWarp>
          </a:bodyPr>
          <a:lstStyle>
            <a:lvl1pPr algn="r" defTabSz="974242">
              <a:spcBef>
                <a:spcPct val="0"/>
              </a:spcBef>
              <a:defRPr sz="1000" i="1"/>
            </a:lvl1pPr>
          </a:lstStyle>
          <a:p>
            <a:pPr>
              <a:defRPr/>
            </a:pPr>
            <a:fld id="{B125A935-8931-4AB0-9DDF-A4D0D9D56FED}" type="slidenum">
              <a:rPr lang="fi-FI" altLang="en-US"/>
              <a:pPr>
                <a:defRPr/>
              </a:pPr>
              <a:t>‹#›</a:t>
            </a:fld>
            <a:endParaRPr lang="fi-FI" altLang="en-US"/>
          </a:p>
        </p:txBody>
      </p:sp>
      <p:sp>
        <p:nvSpPr>
          <p:cNvPr id="5126" name="Rectangle 6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73175" y="739775"/>
            <a:ext cx="4764088" cy="35734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520117" y="8418843"/>
            <a:ext cx="675649" cy="283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8020" tIns="49011" rIns="98020" bIns="49011">
            <a:spAutoFit/>
          </a:bodyPr>
          <a:lstStyle>
            <a:lvl1pPr defTabSz="941388">
              <a:spcBef>
                <a:spcPct val="5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2" charset="-128"/>
              </a:defRPr>
            </a:lvl1pPr>
            <a:lvl2pPr marL="742950" indent="-285750" defTabSz="941388">
              <a:spcBef>
                <a:spcPct val="5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2" charset="-128"/>
              </a:defRPr>
            </a:lvl2pPr>
            <a:lvl3pPr marL="1143000" indent="-228600" defTabSz="941388">
              <a:spcBef>
                <a:spcPct val="5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2" charset="-128"/>
              </a:defRPr>
            </a:lvl3pPr>
            <a:lvl4pPr marL="1600200" indent="-228600" defTabSz="941388">
              <a:spcBef>
                <a:spcPct val="5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2" charset="-128"/>
              </a:defRPr>
            </a:lvl4pPr>
            <a:lvl5pPr marL="2057400" indent="-228600" defTabSz="941388">
              <a:spcBef>
                <a:spcPct val="5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2" charset="-128"/>
              </a:defRPr>
            </a:lvl5pPr>
            <a:lvl6pPr marL="2514600" indent="-228600" defTabSz="941388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2" charset="-128"/>
              </a:defRPr>
            </a:lvl6pPr>
            <a:lvl7pPr marL="2971800" indent="-228600" defTabSz="941388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2" charset="-128"/>
              </a:defRPr>
            </a:lvl7pPr>
            <a:lvl8pPr marL="3429000" indent="-228600" defTabSz="941388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2" charset="-128"/>
              </a:defRPr>
            </a:lvl8pPr>
            <a:lvl9pPr marL="3886200" indent="-228600" defTabSz="941388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2" charset="-128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fi-FI" altLang="en-US" sz="1200" b="1" i="1" u="sng">
                <a:latin typeface="Arial" panose="020B0604020202020204" pitchFamily="34" charset="0"/>
              </a:rPr>
              <a:t>Notes:</a:t>
            </a:r>
          </a:p>
        </p:txBody>
      </p:sp>
      <p:sp>
        <p:nvSpPr>
          <p:cNvPr id="5128" name="Line 8"/>
          <p:cNvSpPr>
            <a:spLocks noChangeShapeType="1"/>
          </p:cNvSpPr>
          <p:nvPr/>
        </p:nvSpPr>
        <p:spPr bwMode="auto">
          <a:xfrm>
            <a:off x="1033524" y="8638816"/>
            <a:ext cx="352673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5129" name="Line 9"/>
          <p:cNvSpPr>
            <a:spLocks noChangeShapeType="1"/>
          </p:cNvSpPr>
          <p:nvPr/>
        </p:nvSpPr>
        <p:spPr bwMode="auto">
          <a:xfrm>
            <a:off x="615753" y="8941279"/>
            <a:ext cx="395457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5130" name="Line 10"/>
          <p:cNvSpPr>
            <a:spLocks noChangeShapeType="1"/>
          </p:cNvSpPr>
          <p:nvPr/>
        </p:nvSpPr>
        <p:spPr bwMode="auto">
          <a:xfrm>
            <a:off x="615753" y="9263153"/>
            <a:ext cx="395457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5131" name="Line 11"/>
          <p:cNvSpPr>
            <a:spLocks noChangeShapeType="1"/>
          </p:cNvSpPr>
          <p:nvPr/>
        </p:nvSpPr>
        <p:spPr bwMode="auto">
          <a:xfrm>
            <a:off x="615753" y="9581791"/>
            <a:ext cx="395457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4631" tIns="47316" rIns="94631" bIns="47316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2122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ヒラギノ角ゴ Pro W3" charset="0"/>
        <a:cs typeface="ヒラギノ角ゴ Pro W3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ヒラギノ角ゴ Pro W3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ヒラギノ角ゴ Pro W3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ヒラギノ角ゴ Pro W3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ヒラギノ角ゴ Pro W3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31520" y="4621064"/>
            <a:ext cx="5852160" cy="37799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631" tIns="47316" rIns="94631" bIns="47316"/>
          <a:lstStyle/>
          <a:p>
            <a:endParaRPr lang="en-US" altLang="en-US" dirty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4242"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2" charset="-128"/>
              </a:defRPr>
            </a:lvl1pPr>
            <a:lvl2pPr marL="768879" indent="-295723" defTabSz="974242"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2" charset="-128"/>
              </a:defRPr>
            </a:lvl2pPr>
            <a:lvl3pPr marL="1182891" indent="-236578" defTabSz="974242"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2" charset="-128"/>
              </a:defRPr>
            </a:lvl3pPr>
            <a:lvl4pPr marL="1656047" indent="-236578" defTabSz="974242"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2" charset="-128"/>
              </a:defRPr>
            </a:lvl4pPr>
            <a:lvl5pPr marL="2129203" indent="-236578" defTabSz="974242"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2" charset="-128"/>
              </a:defRPr>
            </a:lvl5pPr>
            <a:lvl6pPr marL="2602360" indent="-236578" defTabSz="9742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2" charset="-128"/>
              </a:defRPr>
            </a:lvl6pPr>
            <a:lvl7pPr marL="3075516" indent="-236578" defTabSz="9742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2" charset="-128"/>
              </a:defRPr>
            </a:lvl7pPr>
            <a:lvl8pPr marL="3548672" indent="-236578" defTabSz="9742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2" charset="-128"/>
              </a:defRPr>
            </a:lvl8pPr>
            <a:lvl9pPr marL="4021828" indent="-236578" defTabSz="9742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2" charset="-128"/>
              </a:defRPr>
            </a:lvl9pPr>
          </a:lstStyle>
          <a:p>
            <a:pPr marL="0" marR="0" lvl="0" indent="0" algn="r" defTabSz="97424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A30643-CBD6-4583-880B-F7A0B6AB26AE}" type="slidenum">
              <a:rPr kumimoji="0" lang="fi-FI" altLang="en-US" sz="10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 W3" pitchFamily="122" charset="-128"/>
                <a:cs typeface="+mn-cs"/>
              </a:rPr>
              <a:pPr marL="0" marR="0" lvl="0" indent="0" algn="r" defTabSz="974242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i-FI" altLang="en-US" sz="10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ヒラギノ角ゴ Pro W3" pitchFamily="122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15659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74021" y="4647287"/>
            <a:ext cx="6185035" cy="44017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8944" tIns="49472" rIns="98944" bIns="49472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7356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74021" y="4647287"/>
            <a:ext cx="6185035" cy="44017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8944" tIns="49472" rIns="98944" bIns="49472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4052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74021" y="4647287"/>
            <a:ext cx="6185035" cy="44017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8944" tIns="49472" rIns="98944" bIns="49472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4494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1008339"/>
            <a:fld id="{017B13DE-F4E6-427A-850B-DDA71E8E52B6}" type="slidenum">
              <a:rPr lang="fi-FI" smtClean="0"/>
              <a:pPr defTabSz="1008339"/>
              <a:t>13</a:t>
            </a:fld>
            <a:endParaRPr lang="fi-FI" dirty="0"/>
          </a:p>
        </p:txBody>
      </p:sp>
      <p:sp>
        <p:nvSpPr>
          <p:cNvPr id="70660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74021" y="4647287"/>
            <a:ext cx="6185035" cy="44017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8944" tIns="49472" rIns="98944" bIns="49472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8717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1006621"/>
            <a:fld id="{D5996237-D258-4756-A9BA-D2C4D5091897}" type="slidenum">
              <a:rPr lang="en-US" smtClean="0"/>
              <a:pPr defTabSz="1006621"/>
              <a:t>14</a:t>
            </a:fld>
            <a:endParaRPr lang="en-US" dirty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4021" y="4647287"/>
            <a:ext cx="6185035" cy="44017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100032" tIns="50017" rIns="100032" bIns="50017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7121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74021" y="4647287"/>
            <a:ext cx="6185035" cy="44017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8944" tIns="49472" rIns="98944" bIns="49472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0749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30338" y="741363"/>
            <a:ext cx="4872037" cy="3652837"/>
          </a:xfrm>
          <a:solidFill>
            <a:srgbClr val="FFFFFF"/>
          </a:solidFill>
          <a:ln/>
        </p:spPr>
      </p:sp>
      <p:sp>
        <p:nvSpPr>
          <p:cNvPr id="74755" name="Notes Placeholder 4"/>
          <p:cNvSpPr>
            <a:spLocks noGrp="1"/>
          </p:cNvSpPr>
          <p:nvPr/>
        </p:nvSpPr>
        <p:spPr bwMode="auto">
          <a:xfrm>
            <a:off x="774021" y="4647287"/>
            <a:ext cx="6185035" cy="44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012" tIns="50005" rIns="100012" bIns="50005"/>
          <a:lstStyle/>
          <a:p>
            <a:pPr>
              <a:spcBef>
                <a:spcPct val="30000"/>
              </a:spcBef>
              <a:buClr>
                <a:srgbClr val="FFD200"/>
              </a:buClr>
              <a:buSzPct val="75000"/>
              <a:buFont typeface="Arial" pitchFamily="34" charset="0"/>
              <a:buNone/>
            </a:pPr>
            <a:endParaRPr lang="en-US" sz="1300" dirty="0"/>
          </a:p>
        </p:txBody>
      </p:sp>
      <p:sp>
        <p:nvSpPr>
          <p:cNvPr id="74756" name="Notes Placeholder 3"/>
          <p:cNvSpPr>
            <a:spLocks noGrp="1"/>
          </p:cNvSpPr>
          <p:nvPr>
            <p:ph type="body" idx="1"/>
          </p:nvPr>
        </p:nvSpPr>
        <p:spPr bwMode="auto">
          <a:xfrm>
            <a:off x="774021" y="4647287"/>
            <a:ext cx="6185035" cy="44017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8944" tIns="49472" rIns="98944" bIns="49472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5464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30338" y="741363"/>
            <a:ext cx="4872037" cy="3652837"/>
          </a:xfrm>
          <a:solidFill>
            <a:srgbClr val="FFFFFF"/>
          </a:solidFill>
          <a:ln/>
        </p:spPr>
      </p:sp>
      <p:sp>
        <p:nvSpPr>
          <p:cNvPr id="74755" name="Notes Placeholder 4"/>
          <p:cNvSpPr>
            <a:spLocks noGrp="1"/>
          </p:cNvSpPr>
          <p:nvPr/>
        </p:nvSpPr>
        <p:spPr bwMode="auto">
          <a:xfrm>
            <a:off x="774021" y="4647287"/>
            <a:ext cx="6185035" cy="44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012" tIns="50005" rIns="100012" bIns="50005"/>
          <a:lstStyle/>
          <a:p>
            <a:pPr>
              <a:spcBef>
                <a:spcPct val="30000"/>
              </a:spcBef>
              <a:buClr>
                <a:srgbClr val="FFD200"/>
              </a:buClr>
              <a:buSzPct val="75000"/>
              <a:buFont typeface="Arial" pitchFamily="34" charset="0"/>
              <a:buNone/>
            </a:pPr>
            <a:endParaRPr lang="en-US" sz="1300" dirty="0"/>
          </a:p>
        </p:txBody>
      </p:sp>
      <p:sp>
        <p:nvSpPr>
          <p:cNvPr id="74756" name="Notes Placeholder 3"/>
          <p:cNvSpPr>
            <a:spLocks noGrp="1"/>
          </p:cNvSpPr>
          <p:nvPr>
            <p:ph type="body" idx="1"/>
          </p:nvPr>
        </p:nvSpPr>
        <p:spPr bwMode="auto">
          <a:xfrm>
            <a:off x="774021" y="4647287"/>
            <a:ext cx="6185035" cy="44017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8944" tIns="49472" rIns="98944" bIns="49472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4210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3"/>
          <p:cNvSpPr>
            <a:spLocks noGrp="1"/>
          </p:cNvSpPr>
          <p:nvPr/>
        </p:nvSpPr>
        <p:spPr bwMode="auto">
          <a:xfrm>
            <a:off x="774021" y="4647287"/>
            <a:ext cx="6185035" cy="44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012" tIns="50005" rIns="100012" bIns="50005"/>
          <a:lstStyle/>
          <a:p>
            <a:pPr>
              <a:spcBef>
                <a:spcPct val="30000"/>
              </a:spcBef>
              <a:buClr>
                <a:srgbClr val="FFD200"/>
              </a:buClr>
              <a:buSzPct val="75000"/>
              <a:buFont typeface="Arial" pitchFamily="34" charset="0"/>
              <a:buNone/>
            </a:pPr>
            <a:endParaRPr lang="en-US" sz="1300" dirty="0"/>
          </a:p>
        </p:txBody>
      </p:sp>
      <p:sp>
        <p:nvSpPr>
          <p:cNvPr id="76804" name="Notes Placeholder 3"/>
          <p:cNvSpPr>
            <a:spLocks noGrp="1"/>
          </p:cNvSpPr>
          <p:nvPr>
            <p:ph type="body" idx="1"/>
          </p:nvPr>
        </p:nvSpPr>
        <p:spPr bwMode="auto">
          <a:xfrm>
            <a:off x="774021" y="4647287"/>
            <a:ext cx="6185035" cy="44017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8944" tIns="49472" rIns="98944" bIns="49472"/>
          <a:lstStyle/>
          <a:p>
            <a:pPr eaLnBrk="1" hangingPunct="1">
              <a:spcBef>
                <a:spcPct val="0"/>
              </a:spcBef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427113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30338" y="741363"/>
            <a:ext cx="4872037" cy="3652837"/>
          </a:xfrm>
          <a:solidFill>
            <a:srgbClr val="FFFFFF"/>
          </a:solidFill>
          <a:ln/>
        </p:spPr>
      </p:sp>
      <p:sp>
        <p:nvSpPr>
          <p:cNvPr id="77827" name="Notes Placeholder 4"/>
          <p:cNvSpPr>
            <a:spLocks noGrp="1"/>
          </p:cNvSpPr>
          <p:nvPr/>
        </p:nvSpPr>
        <p:spPr bwMode="auto">
          <a:xfrm>
            <a:off x="774021" y="4647287"/>
            <a:ext cx="6185035" cy="44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012" tIns="50005" rIns="100012" bIns="50005"/>
          <a:lstStyle/>
          <a:p>
            <a:pPr>
              <a:spcBef>
                <a:spcPct val="30000"/>
              </a:spcBef>
              <a:buClr>
                <a:srgbClr val="FFD200"/>
              </a:buClr>
              <a:buSzPct val="75000"/>
              <a:buFont typeface="Arial" pitchFamily="34" charset="0"/>
              <a:buNone/>
            </a:pPr>
            <a:endParaRPr lang="en-US" sz="1300" dirty="0"/>
          </a:p>
        </p:txBody>
      </p:sp>
      <p:sp>
        <p:nvSpPr>
          <p:cNvPr id="77828" name="Notes Placeholder 3"/>
          <p:cNvSpPr>
            <a:spLocks noGrp="1"/>
          </p:cNvSpPr>
          <p:nvPr>
            <p:ph type="body" idx="1"/>
          </p:nvPr>
        </p:nvSpPr>
        <p:spPr bwMode="auto">
          <a:xfrm>
            <a:off x="774021" y="4647287"/>
            <a:ext cx="6185035" cy="44017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8944" tIns="49472" rIns="98944" bIns="49472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7948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1006621"/>
            <a:fld id="{8B307C48-1C7B-4FB9-A3F9-69F08C77AC0F}" type="slidenum">
              <a:rPr lang="fi-FI" smtClean="0"/>
              <a:pPr defTabSz="1006621"/>
              <a:t>2</a:t>
            </a:fld>
            <a:endParaRPr lang="fi-FI" dirty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23988" y="733425"/>
            <a:ext cx="4891087" cy="3668713"/>
          </a:xfrm>
          <a:ln/>
        </p:spPr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>
          <a:xfrm>
            <a:off x="731520" y="4621064"/>
            <a:ext cx="5852160" cy="3779987"/>
          </a:xfrm>
          <a:prstGeom prst="rect">
            <a:avLst/>
          </a:prstGeom>
        </p:spPr>
        <p:txBody>
          <a:bodyPr lIns="94631" tIns="47316" rIns="94631" bIns="47316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3589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1006621"/>
            <a:fld id="{D45AF0CE-7CAC-4ACD-867B-20FAF8C017AF}" type="slidenum">
              <a:rPr lang="en-US" smtClean="0"/>
              <a:pPr defTabSz="1006621"/>
              <a:t>20</a:t>
            </a:fld>
            <a:endParaRPr lang="en-US" dirty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4021" y="4647287"/>
            <a:ext cx="6185035" cy="44017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100032" tIns="50017" rIns="100032" bIns="50017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0318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30338" y="741363"/>
            <a:ext cx="4872037" cy="3652837"/>
          </a:xfrm>
          <a:solidFill>
            <a:srgbClr val="FFFFFF"/>
          </a:solidFill>
          <a:ln/>
        </p:spPr>
      </p:sp>
      <p:sp>
        <p:nvSpPr>
          <p:cNvPr id="79875" name="Notes Placeholder 4"/>
          <p:cNvSpPr>
            <a:spLocks noGrp="1"/>
          </p:cNvSpPr>
          <p:nvPr/>
        </p:nvSpPr>
        <p:spPr bwMode="auto">
          <a:xfrm>
            <a:off x="774021" y="4647287"/>
            <a:ext cx="6185035" cy="44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012" tIns="50005" rIns="100012" bIns="50005"/>
          <a:lstStyle/>
          <a:p>
            <a:pPr>
              <a:spcBef>
                <a:spcPct val="30000"/>
              </a:spcBef>
              <a:buClr>
                <a:srgbClr val="FFD200"/>
              </a:buClr>
              <a:buSzPct val="75000"/>
              <a:buFont typeface="Arial" pitchFamily="34" charset="0"/>
              <a:buNone/>
            </a:pPr>
            <a:endParaRPr lang="en-US" sz="1300" dirty="0"/>
          </a:p>
        </p:txBody>
      </p:sp>
      <p:sp>
        <p:nvSpPr>
          <p:cNvPr id="79876" name="Notes Placeholder 3"/>
          <p:cNvSpPr>
            <a:spLocks noGrp="1"/>
          </p:cNvSpPr>
          <p:nvPr>
            <p:ph type="body" idx="1"/>
          </p:nvPr>
        </p:nvSpPr>
        <p:spPr bwMode="auto">
          <a:xfrm>
            <a:off x="774021" y="4647287"/>
            <a:ext cx="6185035" cy="44017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8944" tIns="49472" rIns="98944" bIns="49472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9730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30338" y="741363"/>
            <a:ext cx="4872037" cy="3652837"/>
          </a:xfrm>
          <a:solidFill>
            <a:srgbClr val="FFFFFF"/>
          </a:solidFill>
          <a:ln/>
        </p:spPr>
      </p:sp>
      <p:sp>
        <p:nvSpPr>
          <p:cNvPr id="80899" name="Notes Placeholder 4"/>
          <p:cNvSpPr>
            <a:spLocks noGrp="1"/>
          </p:cNvSpPr>
          <p:nvPr/>
        </p:nvSpPr>
        <p:spPr bwMode="auto">
          <a:xfrm>
            <a:off x="774021" y="4647287"/>
            <a:ext cx="6185035" cy="44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012" tIns="50005" rIns="100012" bIns="50005"/>
          <a:lstStyle/>
          <a:p>
            <a:pPr>
              <a:spcBef>
                <a:spcPct val="30000"/>
              </a:spcBef>
              <a:buClr>
                <a:srgbClr val="FFD200"/>
              </a:buClr>
              <a:buSzPct val="75000"/>
              <a:buFont typeface="Arial" pitchFamily="34" charset="0"/>
              <a:buNone/>
            </a:pPr>
            <a:endParaRPr lang="en-US" sz="1300" dirty="0"/>
          </a:p>
        </p:txBody>
      </p:sp>
      <p:sp>
        <p:nvSpPr>
          <p:cNvPr id="80900" name="Notes Placeholder 3"/>
          <p:cNvSpPr>
            <a:spLocks noGrp="1"/>
          </p:cNvSpPr>
          <p:nvPr>
            <p:ph type="body" idx="1"/>
          </p:nvPr>
        </p:nvSpPr>
        <p:spPr bwMode="auto">
          <a:xfrm>
            <a:off x="774021" y="4647287"/>
            <a:ext cx="6185035" cy="44017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8944" tIns="49472" rIns="98944" bIns="49472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70034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30338" y="741363"/>
            <a:ext cx="4872037" cy="3652837"/>
          </a:xfrm>
          <a:solidFill>
            <a:srgbClr val="FFFFFF"/>
          </a:solidFill>
          <a:ln/>
        </p:spPr>
      </p:sp>
      <p:sp>
        <p:nvSpPr>
          <p:cNvPr id="74755" name="Notes Placeholder 4"/>
          <p:cNvSpPr>
            <a:spLocks noGrp="1"/>
          </p:cNvSpPr>
          <p:nvPr/>
        </p:nvSpPr>
        <p:spPr bwMode="auto">
          <a:xfrm>
            <a:off x="774021" y="4647287"/>
            <a:ext cx="6185035" cy="44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012" tIns="50005" rIns="100012" bIns="50005"/>
          <a:lstStyle/>
          <a:p>
            <a:pPr>
              <a:spcBef>
                <a:spcPct val="30000"/>
              </a:spcBef>
              <a:buClr>
                <a:srgbClr val="FFD200"/>
              </a:buClr>
              <a:buSzPct val="75000"/>
              <a:buFont typeface="Arial" pitchFamily="34" charset="0"/>
              <a:buNone/>
            </a:pPr>
            <a:endParaRPr lang="en-US" sz="1300" dirty="0"/>
          </a:p>
        </p:txBody>
      </p:sp>
      <p:sp>
        <p:nvSpPr>
          <p:cNvPr id="74756" name="Notes Placeholder 3"/>
          <p:cNvSpPr>
            <a:spLocks noGrp="1"/>
          </p:cNvSpPr>
          <p:nvPr>
            <p:ph type="body" idx="1"/>
          </p:nvPr>
        </p:nvSpPr>
        <p:spPr bwMode="auto">
          <a:xfrm>
            <a:off x="774021" y="4647287"/>
            <a:ext cx="6185035" cy="44017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8944" tIns="49472" rIns="98944" bIns="49472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4635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74021" y="4647287"/>
            <a:ext cx="6185035" cy="44017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8944" tIns="49472" rIns="98944" bIns="49472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51361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74021" y="4647287"/>
            <a:ext cx="6185035" cy="44017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8944" tIns="49472" rIns="98944" bIns="49472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21647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30338" y="741363"/>
            <a:ext cx="4872037" cy="3652837"/>
          </a:xfrm>
          <a:solidFill>
            <a:srgbClr val="FFFFFF"/>
          </a:solidFill>
          <a:ln/>
        </p:spPr>
      </p:sp>
      <p:sp>
        <p:nvSpPr>
          <p:cNvPr id="74755" name="Notes Placeholder 4"/>
          <p:cNvSpPr>
            <a:spLocks noGrp="1"/>
          </p:cNvSpPr>
          <p:nvPr/>
        </p:nvSpPr>
        <p:spPr bwMode="auto">
          <a:xfrm>
            <a:off x="774021" y="4647287"/>
            <a:ext cx="6185035" cy="44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012" tIns="50005" rIns="100012" bIns="50005"/>
          <a:lstStyle/>
          <a:p>
            <a:pPr>
              <a:spcBef>
                <a:spcPct val="30000"/>
              </a:spcBef>
              <a:buClr>
                <a:srgbClr val="FFD200"/>
              </a:buClr>
              <a:buSzPct val="75000"/>
              <a:buFont typeface="Arial" pitchFamily="34" charset="0"/>
              <a:buNone/>
            </a:pPr>
            <a:endParaRPr lang="en-US" sz="1300" dirty="0"/>
          </a:p>
        </p:txBody>
      </p:sp>
      <p:sp>
        <p:nvSpPr>
          <p:cNvPr id="74756" name="Notes Placeholder 3"/>
          <p:cNvSpPr>
            <a:spLocks noGrp="1"/>
          </p:cNvSpPr>
          <p:nvPr>
            <p:ph type="body" idx="1"/>
          </p:nvPr>
        </p:nvSpPr>
        <p:spPr bwMode="auto">
          <a:xfrm>
            <a:off x="774021" y="4647287"/>
            <a:ext cx="6185035" cy="44017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8944" tIns="49472" rIns="98944" bIns="49472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57040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74021" y="4647287"/>
            <a:ext cx="6185035" cy="44017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8944" tIns="49472" rIns="98944" bIns="49472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96969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74021" y="4647287"/>
            <a:ext cx="6185035" cy="44017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8944" tIns="49472" rIns="98944" bIns="49472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18829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1006621"/>
            <a:fld id="{797DDB99-E319-409E-BA7B-6FAFE48002B2}" type="slidenum">
              <a:rPr lang="en-US" smtClean="0"/>
              <a:pPr defTabSz="1006621"/>
              <a:t>29</a:t>
            </a:fld>
            <a:endParaRPr lang="en-US" dirty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30338" y="741363"/>
            <a:ext cx="4872037" cy="3652837"/>
          </a:xfrm>
          <a:solidFill>
            <a:srgbClr val="FFFFFF"/>
          </a:solidFill>
          <a:ln/>
        </p:spPr>
      </p:sp>
      <p:sp>
        <p:nvSpPr>
          <p:cNvPr id="88068" name="Notes Placeholder 3"/>
          <p:cNvSpPr>
            <a:spLocks noGrp="1"/>
          </p:cNvSpPr>
          <p:nvPr>
            <p:ph type="body" idx="1"/>
          </p:nvPr>
        </p:nvSpPr>
        <p:spPr bwMode="auto">
          <a:xfrm>
            <a:off x="774021" y="4547059"/>
            <a:ext cx="6185035" cy="44017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8944" tIns="49472" rIns="98944" bIns="49472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597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31520" y="4621064"/>
            <a:ext cx="5852160" cy="37799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631" tIns="47316" rIns="94631" bIns="47316"/>
          <a:lstStyle/>
          <a:p>
            <a:pPr marL="249721" indent="-249721">
              <a:tabLst>
                <a:tab pos="369654" algn="l"/>
                <a:tab pos="693305" algn="l"/>
              </a:tabLst>
            </a:pPr>
            <a:endParaRPr lang="en-US" altLang="en-US" dirty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4242"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2" charset="-128"/>
              </a:defRPr>
            </a:lvl1pPr>
            <a:lvl2pPr marL="768879" indent="-295723" defTabSz="974242"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2" charset="-128"/>
              </a:defRPr>
            </a:lvl2pPr>
            <a:lvl3pPr marL="1182891" indent="-236578" defTabSz="974242"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2" charset="-128"/>
              </a:defRPr>
            </a:lvl3pPr>
            <a:lvl4pPr marL="1656047" indent="-236578" defTabSz="974242"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2" charset="-128"/>
              </a:defRPr>
            </a:lvl4pPr>
            <a:lvl5pPr marL="2129203" indent="-236578" defTabSz="974242"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2" charset="-128"/>
              </a:defRPr>
            </a:lvl5pPr>
            <a:lvl6pPr marL="2602360" indent="-236578" defTabSz="9742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2" charset="-128"/>
              </a:defRPr>
            </a:lvl6pPr>
            <a:lvl7pPr marL="3075516" indent="-236578" defTabSz="9742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2" charset="-128"/>
              </a:defRPr>
            </a:lvl7pPr>
            <a:lvl8pPr marL="3548672" indent="-236578" defTabSz="9742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2" charset="-128"/>
              </a:defRPr>
            </a:lvl8pPr>
            <a:lvl9pPr marL="4021828" indent="-236578" defTabSz="9742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2" charset="-128"/>
              </a:defRPr>
            </a:lvl9pPr>
          </a:lstStyle>
          <a:p>
            <a:fld id="{7DE35D0C-62CF-4CDE-928B-315D4001B308}" type="slidenum">
              <a:rPr lang="fi-FI" altLang="en-US" smtClean="0"/>
              <a:pPr/>
              <a:t>3</a:t>
            </a:fld>
            <a:endParaRPr lang="fi-FI" altLang="en-US"/>
          </a:p>
        </p:txBody>
      </p:sp>
    </p:spTree>
    <p:extLst>
      <p:ext uri="{BB962C8B-B14F-4D97-AF65-F5344CB8AC3E}">
        <p14:creationId xmlns:p14="http://schemas.microsoft.com/office/powerpoint/2010/main" val="303648196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30338" y="741363"/>
            <a:ext cx="4872037" cy="3652837"/>
          </a:xfrm>
          <a:solidFill>
            <a:srgbClr val="FFFFFF"/>
          </a:solidFill>
          <a:ln/>
        </p:spPr>
      </p:sp>
      <p:sp>
        <p:nvSpPr>
          <p:cNvPr id="74755" name="Notes Placeholder 4"/>
          <p:cNvSpPr>
            <a:spLocks noGrp="1"/>
          </p:cNvSpPr>
          <p:nvPr/>
        </p:nvSpPr>
        <p:spPr bwMode="auto">
          <a:xfrm>
            <a:off x="774021" y="4647287"/>
            <a:ext cx="6185035" cy="44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012" tIns="50005" rIns="100012" bIns="50005"/>
          <a:lstStyle/>
          <a:p>
            <a:pPr>
              <a:spcBef>
                <a:spcPct val="30000"/>
              </a:spcBef>
              <a:buClr>
                <a:srgbClr val="FFD200"/>
              </a:buClr>
              <a:buSzPct val="75000"/>
              <a:buFont typeface="Arial" pitchFamily="34" charset="0"/>
              <a:buNone/>
            </a:pPr>
            <a:endParaRPr lang="en-US" sz="1300" dirty="0"/>
          </a:p>
        </p:txBody>
      </p:sp>
      <p:sp>
        <p:nvSpPr>
          <p:cNvPr id="74756" name="Notes Placeholder 3"/>
          <p:cNvSpPr>
            <a:spLocks noGrp="1"/>
          </p:cNvSpPr>
          <p:nvPr>
            <p:ph type="body" idx="1"/>
          </p:nvPr>
        </p:nvSpPr>
        <p:spPr bwMode="auto">
          <a:xfrm>
            <a:off x="774021" y="4647287"/>
            <a:ext cx="6185035" cy="44017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8944" tIns="49472" rIns="98944" bIns="49472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60576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74021" y="4647287"/>
            <a:ext cx="6185035" cy="44017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8944" tIns="49472" rIns="98944" bIns="49472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62470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74021" y="4647287"/>
            <a:ext cx="6185035" cy="44017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8944" tIns="49472" rIns="98944" bIns="49472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69526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74021" y="4647287"/>
            <a:ext cx="6185035" cy="44017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8944" tIns="49472" rIns="98944" bIns="49472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33375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74021" y="4647287"/>
            <a:ext cx="6185035" cy="44017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8944" tIns="49472" rIns="98944" bIns="49472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7209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74021" y="4647287"/>
            <a:ext cx="6185035" cy="44017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8944" tIns="49472" rIns="98944" bIns="49472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89298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74021" y="4647287"/>
            <a:ext cx="6185035" cy="44017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8944" tIns="49472" rIns="98944" bIns="49472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24725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30338" y="741363"/>
            <a:ext cx="4872037" cy="3652837"/>
          </a:xfrm>
          <a:solidFill>
            <a:srgbClr val="FFFFFF"/>
          </a:solidFill>
          <a:ln/>
        </p:spPr>
      </p:sp>
      <p:sp>
        <p:nvSpPr>
          <p:cNvPr id="74755" name="Notes Placeholder 4"/>
          <p:cNvSpPr>
            <a:spLocks noGrp="1"/>
          </p:cNvSpPr>
          <p:nvPr/>
        </p:nvSpPr>
        <p:spPr bwMode="auto">
          <a:xfrm>
            <a:off x="774021" y="4647287"/>
            <a:ext cx="6185035" cy="44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012" tIns="50005" rIns="100012" bIns="50005"/>
          <a:lstStyle/>
          <a:p>
            <a:pPr>
              <a:spcBef>
                <a:spcPct val="30000"/>
              </a:spcBef>
              <a:buClr>
                <a:srgbClr val="FFD200"/>
              </a:buClr>
              <a:buSzPct val="75000"/>
              <a:buFont typeface="Arial" pitchFamily="34" charset="0"/>
              <a:buNone/>
            </a:pPr>
            <a:endParaRPr lang="en-US" sz="1300" dirty="0"/>
          </a:p>
        </p:txBody>
      </p:sp>
      <p:sp>
        <p:nvSpPr>
          <p:cNvPr id="74756" name="Notes Placeholder 3"/>
          <p:cNvSpPr>
            <a:spLocks noGrp="1"/>
          </p:cNvSpPr>
          <p:nvPr>
            <p:ph type="body" idx="1"/>
          </p:nvPr>
        </p:nvSpPr>
        <p:spPr bwMode="auto">
          <a:xfrm>
            <a:off x="774021" y="4647287"/>
            <a:ext cx="6185035" cy="44017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8944" tIns="49472" rIns="98944" bIns="49472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10110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30338" y="741363"/>
            <a:ext cx="4870450" cy="3652837"/>
          </a:xfrm>
          <a:solidFill>
            <a:srgbClr val="FFFFFF"/>
          </a:solidFill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74021" y="4647287"/>
            <a:ext cx="6185035" cy="44017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8944" tIns="49472" rIns="98944" bIns="49472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728799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74021" y="4647287"/>
            <a:ext cx="6185035" cy="44017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100032" tIns="50017" rIns="100032" bIns="50017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7848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07101"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2" charset="-128"/>
              </a:defRPr>
            </a:lvl1pPr>
            <a:lvl2pPr marL="768879" indent="-295723" defTabSz="1007101"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2" charset="-128"/>
              </a:defRPr>
            </a:lvl2pPr>
            <a:lvl3pPr marL="1182891" indent="-236578" defTabSz="1007101"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2" charset="-128"/>
              </a:defRPr>
            </a:lvl3pPr>
            <a:lvl4pPr marL="1656047" indent="-236578" defTabSz="1007101"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2" charset="-128"/>
              </a:defRPr>
            </a:lvl4pPr>
            <a:lvl5pPr marL="2129203" indent="-236578" defTabSz="1007101"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2" charset="-128"/>
              </a:defRPr>
            </a:lvl5pPr>
            <a:lvl6pPr marL="2602360" indent="-236578" defTabSz="10071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2" charset="-128"/>
              </a:defRPr>
            </a:lvl6pPr>
            <a:lvl7pPr marL="3075516" indent="-236578" defTabSz="10071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2" charset="-128"/>
              </a:defRPr>
            </a:lvl7pPr>
            <a:lvl8pPr marL="3548672" indent="-236578" defTabSz="10071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2" charset="-128"/>
              </a:defRPr>
            </a:lvl8pPr>
            <a:lvl9pPr marL="4021828" indent="-236578" defTabSz="10071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2" charset="-128"/>
              </a:defRPr>
            </a:lvl9pPr>
          </a:lstStyle>
          <a:p>
            <a:fld id="{5336A522-2855-4FD5-9DCC-76627AD1F14D}" type="slidenum">
              <a:rPr lang="fi-FI" altLang="en-US" smtClean="0"/>
              <a:pPr/>
              <a:t>4</a:t>
            </a:fld>
            <a:endParaRPr lang="fi-FI" alt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20813" y="736600"/>
            <a:ext cx="4889500" cy="3667125"/>
          </a:xfrm>
          <a:ln cap="flat"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31847" y="4646943"/>
            <a:ext cx="5667602" cy="440108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392" tIns="51045" rIns="100392" bIns="51045"/>
          <a:lstStyle/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9003930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74021" y="4647287"/>
            <a:ext cx="6185035" cy="44017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100032" tIns="50017" rIns="100032" bIns="50017"/>
          <a:lstStyle/>
          <a:p>
            <a:endParaRPr lang="en-US" dirty="0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1006621"/>
            <a:fld id="{D1009AF7-61B4-4C90-ACA0-31F1F380B5F9}" type="slidenum">
              <a:rPr lang="fi-FI" smtClean="0"/>
              <a:pPr defTabSz="1006621"/>
              <a:t>40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8673664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74021" y="4647287"/>
            <a:ext cx="6185035" cy="4401725"/>
          </a:xfrm>
          <a:prstGeom prst="rect">
            <a:avLst/>
          </a:prstGeom>
        </p:spPr>
        <p:txBody>
          <a:bodyPr lIns="98944" tIns="49472" rIns="98944" bIns="49472">
            <a:normAutofit/>
          </a:bodyPr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87175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74021" y="4647287"/>
            <a:ext cx="6185035" cy="44017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100032" tIns="50017" rIns="100032" bIns="50017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96194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74021" y="4647287"/>
            <a:ext cx="6185035" cy="44017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100032" tIns="50017" rIns="100032" bIns="50017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33498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4621064"/>
            <a:ext cx="5852160" cy="3779987"/>
          </a:xfrm>
          <a:prstGeom prst="rect">
            <a:avLst/>
          </a:prstGeom>
        </p:spPr>
        <p:txBody>
          <a:bodyPr lIns="94631" tIns="47316" rIns="94631" bIns="47316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25A935-8931-4AB0-9DDF-A4D0D9D56FED}" type="slidenum">
              <a:rPr lang="fi-FI" altLang="en-US" smtClean="0"/>
              <a:pPr>
                <a:defRPr/>
              </a:pPr>
              <a:t>44</a:t>
            </a:fld>
            <a:endParaRPr lang="fi-FI" altLang="en-US"/>
          </a:p>
        </p:txBody>
      </p:sp>
    </p:spTree>
    <p:extLst>
      <p:ext uri="{BB962C8B-B14F-4D97-AF65-F5344CB8AC3E}">
        <p14:creationId xmlns:p14="http://schemas.microsoft.com/office/powerpoint/2010/main" val="276864748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74021" y="4647287"/>
            <a:ext cx="6185035" cy="44017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8944" tIns="49472" rIns="98944" bIns="49472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90142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25575" y="736600"/>
            <a:ext cx="4886325" cy="3665538"/>
          </a:xfrm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74021" y="4647287"/>
            <a:ext cx="6185035" cy="4401725"/>
          </a:xfrm>
          <a:prstGeom prst="rect">
            <a:avLst/>
          </a:prstGeom>
        </p:spPr>
        <p:txBody>
          <a:bodyPr lIns="98944" tIns="49472" rIns="98944" bIns="49472">
            <a:normAutofit/>
          </a:bodyPr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44864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31520" y="4621064"/>
            <a:ext cx="5852160" cy="37799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631" tIns="47316" rIns="94631" bIns="47316"/>
          <a:lstStyle/>
          <a:p>
            <a:pPr marL="249721" indent="-249721">
              <a:tabLst>
                <a:tab pos="369654" algn="l"/>
                <a:tab pos="693305" algn="l"/>
              </a:tabLst>
            </a:pPr>
            <a:endParaRPr lang="en-US" altLang="en-US" dirty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4242"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2" charset="-128"/>
              </a:defRPr>
            </a:lvl1pPr>
            <a:lvl2pPr marL="768879" indent="-295723" defTabSz="974242"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2" charset="-128"/>
              </a:defRPr>
            </a:lvl2pPr>
            <a:lvl3pPr marL="1182891" indent="-236578" defTabSz="974242"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2" charset="-128"/>
              </a:defRPr>
            </a:lvl3pPr>
            <a:lvl4pPr marL="1656047" indent="-236578" defTabSz="974242"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2" charset="-128"/>
              </a:defRPr>
            </a:lvl4pPr>
            <a:lvl5pPr marL="2129203" indent="-236578" defTabSz="974242"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2" charset="-128"/>
              </a:defRPr>
            </a:lvl5pPr>
            <a:lvl6pPr marL="2602360" indent="-236578" defTabSz="9742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2" charset="-128"/>
              </a:defRPr>
            </a:lvl6pPr>
            <a:lvl7pPr marL="3075516" indent="-236578" defTabSz="9742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2" charset="-128"/>
              </a:defRPr>
            </a:lvl7pPr>
            <a:lvl8pPr marL="3548672" indent="-236578" defTabSz="9742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2" charset="-128"/>
              </a:defRPr>
            </a:lvl8pPr>
            <a:lvl9pPr marL="4021828" indent="-236578" defTabSz="9742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2" charset="-128"/>
              </a:defRPr>
            </a:lvl9pPr>
          </a:lstStyle>
          <a:p>
            <a:fld id="{7DE35D0C-62CF-4CDE-928B-315D4001B308}" type="slidenum">
              <a:rPr lang="fi-FI" altLang="en-US" smtClean="0"/>
              <a:pPr/>
              <a:t>47</a:t>
            </a:fld>
            <a:endParaRPr lang="fi-FI" altLang="en-US"/>
          </a:p>
        </p:txBody>
      </p:sp>
    </p:spTree>
    <p:extLst>
      <p:ext uri="{BB962C8B-B14F-4D97-AF65-F5344CB8AC3E}">
        <p14:creationId xmlns:p14="http://schemas.microsoft.com/office/powerpoint/2010/main" val="36739216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07101"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2" charset="-128"/>
              </a:defRPr>
            </a:lvl1pPr>
            <a:lvl2pPr marL="768879" indent="-295723" defTabSz="1007101"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2" charset="-128"/>
              </a:defRPr>
            </a:lvl2pPr>
            <a:lvl3pPr marL="1182891" indent="-236578" defTabSz="1007101"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2" charset="-128"/>
              </a:defRPr>
            </a:lvl3pPr>
            <a:lvl4pPr marL="1656047" indent="-236578" defTabSz="1007101"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2" charset="-128"/>
              </a:defRPr>
            </a:lvl4pPr>
            <a:lvl5pPr marL="2129203" indent="-236578" defTabSz="1007101"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2" charset="-128"/>
              </a:defRPr>
            </a:lvl5pPr>
            <a:lvl6pPr marL="2602360" indent="-236578" defTabSz="10071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2" charset="-128"/>
              </a:defRPr>
            </a:lvl6pPr>
            <a:lvl7pPr marL="3075516" indent="-236578" defTabSz="10071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2" charset="-128"/>
              </a:defRPr>
            </a:lvl7pPr>
            <a:lvl8pPr marL="3548672" indent="-236578" defTabSz="10071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2" charset="-128"/>
              </a:defRPr>
            </a:lvl8pPr>
            <a:lvl9pPr marL="4021828" indent="-236578" defTabSz="10071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2" charset="-128"/>
              </a:defRPr>
            </a:lvl9pPr>
          </a:lstStyle>
          <a:p>
            <a:fld id="{5336A522-2855-4FD5-9DCC-76627AD1F14D}" type="slidenum">
              <a:rPr lang="fi-FI" altLang="en-US" smtClean="0"/>
              <a:pPr/>
              <a:t>48</a:t>
            </a:fld>
            <a:endParaRPr lang="fi-FI" alt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20813" y="736600"/>
            <a:ext cx="4889500" cy="3667125"/>
          </a:xfrm>
          <a:ln cap="flat"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31847" y="4646943"/>
            <a:ext cx="5667602" cy="440108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392" tIns="51045" rIns="100392" bIns="51045"/>
          <a:lstStyle/>
          <a:p>
            <a:pPr>
              <a:defRPr/>
            </a:pP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91960862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31520" y="4621064"/>
            <a:ext cx="5852160" cy="37799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631" tIns="47316" rIns="94631" bIns="47316"/>
          <a:lstStyle/>
          <a:p>
            <a:endParaRPr lang="en-US" altLang="en-US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4242"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2" charset="-128"/>
              </a:defRPr>
            </a:lvl1pPr>
            <a:lvl2pPr marL="768879" indent="-295723" defTabSz="974242"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2" charset="-128"/>
              </a:defRPr>
            </a:lvl2pPr>
            <a:lvl3pPr marL="1182891" indent="-236578" defTabSz="974242"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2" charset="-128"/>
              </a:defRPr>
            </a:lvl3pPr>
            <a:lvl4pPr marL="1656047" indent="-236578" defTabSz="974242"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2" charset="-128"/>
              </a:defRPr>
            </a:lvl4pPr>
            <a:lvl5pPr marL="2129203" indent="-236578" defTabSz="974242"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2" charset="-128"/>
              </a:defRPr>
            </a:lvl5pPr>
            <a:lvl6pPr marL="2602360" indent="-236578" defTabSz="9742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2" charset="-128"/>
              </a:defRPr>
            </a:lvl6pPr>
            <a:lvl7pPr marL="3075516" indent="-236578" defTabSz="9742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2" charset="-128"/>
              </a:defRPr>
            </a:lvl7pPr>
            <a:lvl8pPr marL="3548672" indent="-236578" defTabSz="9742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2" charset="-128"/>
              </a:defRPr>
            </a:lvl8pPr>
            <a:lvl9pPr marL="4021828" indent="-236578" defTabSz="9742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2" charset="-128"/>
              </a:defRPr>
            </a:lvl9pPr>
          </a:lstStyle>
          <a:p>
            <a:fld id="{588568D8-D07E-4FE8-97A8-553100606385}" type="slidenum">
              <a:rPr lang="fi-FI" altLang="en-US" smtClean="0"/>
              <a:pPr/>
              <a:t>49</a:t>
            </a:fld>
            <a:endParaRPr lang="fi-FI" altLang="en-US"/>
          </a:p>
        </p:txBody>
      </p:sp>
    </p:spTree>
    <p:extLst>
      <p:ext uri="{BB962C8B-B14F-4D97-AF65-F5344CB8AC3E}">
        <p14:creationId xmlns:p14="http://schemas.microsoft.com/office/powerpoint/2010/main" val="14056841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30338" y="741363"/>
            <a:ext cx="4872037" cy="3652837"/>
          </a:xfrm>
          <a:solidFill>
            <a:srgbClr val="FFFFFF"/>
          </a:solidFill>
          <a:ln/>
        </p:spPr>
      </p:sp>
      <p:sp>
        <p:nvSpPr>
          <p:cNvPr id="63491" name="Notes Placeholder 4"/>
          <p:cNvSpPr>
            <a:spLocks noGrp="1"/>
          </p:cNvSpPr>
          <p:nvPr/>
        </p:nvSpPr>
        <p:spPr bwMode="auto">
          <a:xfrm>
            <a:off x="774021" y="4647287"/>
            <a:ext cx="6185035" cy="44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012" tIns="50005" rIns="100012" bIns="50005"/>
          <a:lstStyle/>
          <a:p>
            <a:pPr>
              <a:spcBef>
                <a:spcPct val="30000"/>
              </a:spcBef>
              <a:buClr>
                <a:srgbClr val="FFD200"/>
              </a:buClr>
              <a:buSzPct val="75000"/>
              <a:buFont typeface="Arial" pitchFamily="34" charset="0"/>
              <a:buNone/>
            </a:pPr>
            <a:endParaRPr lang="en-US" sz="1300" dirty="0"/>
          </a:p>
        </p:txBody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>
          <a:xfrm>
            <a:off x="731520" y="4621064"/>
            <a:ext cx="5852160" cy="3779987"/>
          </a:xfrm>
          <a:prstGeom prst="rect">
            <a:avLst/>
          </a:prstGeom>
        </p:spPr>
        <p:txBody>
          <a:bodyPr lIns="94631" tIns="47316" rIns="94631" bIns="47316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048992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31520" y="4621064"/>
            <a:ext cx="5852160" cy="37799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631" tIns="47316" rIns="94631" bIns="47316"/>
          <a:lstStyle/>
          <a:p>
            <a:endParaRPr lang="en-US" altLang="en-US" dirty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4242"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2" charset="-128"/>
              </a:defRPr>
            </a:lvl1pPr>
            <a:lvl2pPr marL="768879" indent="-295723" defTabSz="974242"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2" charset="-128"/>
              </a:defRPr>
            </a:lvl2pPr>
            <a:lvl3pPr marL="1182891" indent="-236578" defTabSz="974242"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2" charset="-128"/>
              </a:defRPr>
            </a:lvl3pPr>
            <a:lvl4pPr marL="1656047" indent="-236578" defTabSz="974242"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2" charset="-128"/>
              </a:defRPr>
            </a:lvl4pPr>
            <a:lvl5pPr marL="2129203" indent="-236578" defTabSz="974242"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2" charset="-128"/>
              </a:defRPr>
            </a:lvl5pPr>
            <a:lvl6pPr marL="2602360" indent="-236578" defTabSz="9742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2" charset="-128"/>
              </a:defRPr>
            </a:lvl6pPr>
            <a:lvl7pPr marL="3075516" indent="-236578" defTabSz="9742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2" charset="-128"/>
              </a:defRPr>
            </a:lvl7pPr>
            <a:lvl8pPr marL="3548672" indent="-236578" defTabSz="9742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2" charset="-128"/>
              </a:defRPr>
            </a:lvl8pPr>
            <a:lvl9pPr marL="4021828" indent="-236578" defTabSz="9742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2" charset="-128"/>
              </a:defRPr>
            </a:lvl9pPr>
          </a:lstStyle>
          <a:p>
            <a:pPr marL="0" marR="0" lvl="0" indent="0" algn="r" defTabSz="97424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A30643-CBD6-4583-880B-F7A0B6AB26AE}" type="slidenum">
              <a:rPr kumimoji="0" lang="fi-FI" altLang="en-US" sz="10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 W3" pitchFamily="122" charset="-128"/>
                <a:cs typeface="+mn-cs"/>
              </a:rPr>
              <a:pPr marL="0" marR="0" lvl="0" indent="0" algn="r" defTabSz="974242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fi-FI" altLang="en-US" sz="10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ヒラギノ角ゴ Pro W3" pitchFamily="122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06115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30338" y="741363"/>
            <a:ext cx="4872037" cy="3652837"/>
          </a:xfrm>
          <a:solidFill>
            <a:srgbClr val="FFFFFF"/>
          </a:solidFill>
          <a:ln/>
        </p:spPr>
      </p:sp>
      <p:sp>
        <p:nvSpPr>
          <p:cNvPr id="63491" name="Notes Placeholder 4"/>
          <p:cNvSpPr>
            <a:spLocks noGrp="1"/>
          </p:cNvSpPr>
          <p:nvPr/>
        </p:nvSpPr>
        <p:spPr bwMode="auto">
          <a:xfrm>
            <a:off x="774021" y="4647287"/>
            <a:ext cx="6185035" cy="44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012" tIns="50005" rIns="100012" bIns="50005"/>
          <a:lstStyle/>
          <a:p>
            <a:pPr>
              <a:spcBef>
                <a:spcPct val="30000"/>
              </a:spcBef>
              <a:buClr>
                <a:srgbClr val="FFD200"/>
              </a:buClr>
              <a:buSzPct val="75000"/>
              <a:buFont typeface="Arial" pitchFamily="34" charset="0"/>
              <a:buNone/>
            </a:pPr>
            <a:endParaRPr lang="en-US" sz="1300" dirty="0"/>
          </a:p>
        </p:txBody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>
          <a:xfrm>
            <a:off x="731520" y="4621064"/>
            <a:ext cx="5852160" cy="3779987"/>
          </a:xfrm>
          <a:prstGeom prst="rect">
            <a:avLst/>
          </a:prstGeom>
        </p:spPr>
        <p:txBody>
          <a:bodyPr lIns="94631" tIns="47316" rIns="94631" bIns="47316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815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30338" y="741363"/>
            <a:ext cx="4872037" cy="3652837"/>
          </a:xfrm>
          <a:solidFill>
            <a:srgbClr val="FFFFFF"/>
          </a:solidFill>
          <a:ln/>
        </p:spPr>
      </p:sp>
      <p:sp>
        <p:nvSpPr>
          <p:cNvPr id="64515" name="Notes Placeholder 4"/>
          <p:cNvSpPr>
            <a:spLocks noGrp="1"/>
          </p:cNvSpPr>
          <p:nvPr/>
        </p:nvSpPr>
        <p:spPr bwMode="auto">
          <a:xfrm>
            <a:off x="774021" y="4647287"/>
            <a:ext cx="6185035" cy="44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012" tIns="50005" rIns="100012" bIns="50005"/>
          <a:lstStyle/>
          <a:p>
            <a:pPr>
              <a:spcBef>
                <a:spcPct val="30000"/>
              </a:spcBef>
              <a:buClr>
                <a:srgbClr val="FFD200"/>
              </a:buClr>
              <a:buSzPct val="75000"/>
              <a:buFont typeface="Arial" pitchFamily="34" charset="0"/>
              <a:buNone/>
            </a:pPr>
            <a:endParaRPr lang="en-US" sz="1300" dirty="0"/>
          </a:p>
        </p:txBody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>
          <a:xfrm>
            <a:off x="731520" y="4621064"/>
            <a:ext cx="5852160" cy="3779987"/>
          </a:xfrm>
          <a:prstGeom prst="rect">
            <a:avLst/>
          </a:prstGeom>
        </p:spPr>
        <p:txBody>
          <a:bodyPr lIns="94631" tIns="47316" rIns="94631" bIns="47316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1090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30338" y="741363"/>
            <a:ext cx="4872037" cy="3652837"/>
          </a:xfrm>
          <a:solidFill>
            <a:srgbClr val="FFFFFF"/>
          </a:solidFill>
          <a:ln/>
        </p:spPr>
      </p:sp>
      <p:sp>
        <p:nvSpPr>
          <p:cNvPr id="65539" name="Notes Placeholder 4"/>
          <p:cNvSpPr>
            <a:spLocks noGrp="1"/>
          </p:cNvSpPr>
          <p:nvPr/>
        </p:nvSpPr>
        <p:spPr bwMode="auto">
          <a:xfrm>
            <a:off x="774021" y="4647287"/>
            <a:ext cx="6185035" cy="44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012" tIns="50005" rIns="100012" bIns="50005"/>
          <a:lstStyle/>
          <a:p>
            <a:pPr>
              <a:spcBef>
                <a:spcPct val="30000"/>
              </a:spcBef>
              <a:buClr>
                <a:srgbClr val="FFD200"/>
              </a:buClr>
              <a:buSzPct val="75000"/>
              <a:buFont typeface="Arial" pitchFamily="34" charset="0"/>
              <a:buNone/>
            </a:pPr>
            <a:endParaRPr lang="en-US" sz="1300" dirty="0"/>
          </a:p>
        </p:txBody>
      </p:sp>
      <p:sp>
        <p:nvSpPr>
          <p:cNvPr id="65540" name="Notes Placeholder 3"/>
          <p:cNvSpPr>
            <a:spLocks noGrp="1"/>
          </p:cNvSpPr>
          <p:nvPr>
            <p:ph type="body" idx="1"/>
          </p:nvPr>
        </p:nvSpPr>
        <p:spPr bwMode="auto">
          <a:xfrm>
            <a:off x="774021" y="4647287"/>
            <a:ext cx="6185035" cy="44017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8944" tIns="49472" rIns="98944" bIns="49472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5516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74021" y="4647287"/>
            <a:ext cx="6185035" cy="44017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8944" tIns="49472" rIns="98944" bIns="49472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887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FRS_CoverPageGraphics4TW_PP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0834" name="Rectangle 2"/>
          <p:cNvSpPr>
            <a:spLocks noGrp="1" noChangeArrowheads="1"/>
          </p:cNvSpPr>
          <p:nvPr>
            <p:ph type="ctrTitle"/>
          </p:nvPr>
        </p:nvSpPr>
        <p:spPr bwMode="white">
          <a:xfrm>
            <a:off x="571500" y="5154613"/>
            <a:ext cx="6562725" cy="601662"/>
          </a:xfrm>
          <a:effectLst/>
          <a:extLst>
            <a:ext uri="{91240B29-F687-4f45-9708-019B960494DF}"/>
            <a:ext uri="{AF507438-7753-43e0-B8FC-AC1667EBCBE1}"/>
          </a:extLst>
        </p:spPr>
        <p:txBody>
          <a:bodyPr lIns="91440" tIns="45720" rIns="91440" bIns="45720"/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Click to edit Master title style/</a:t>
            </a:r>
          </a:p>
        </p:txBody>
      </p:sp>
      <p:sp>
        <p:nvSpPr>
          <p:cNvPr id="120864" name="Rectangle 32"/>
          <p:cNvSpPr>
            <a:spLocks noGrp="1" noChangeArrowheads="1"/>
          </p:cNvSpPr>
          <p:nvPr>
            <p:ph type="subTitle" idx="1"/>
          </p:nvPr>
        </p:nvSpPr>
        <p:spPr>
          <a:xfrm>
            <a:off x="571786" y="5849938"/>
            <a:ext cx="6567202" cy="519112"/>
          </a:xfrm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91440" rIns="91440" anchor="ctr"/>
          <a:lstStyle>
            <a:lvl1pPr marL="0" indent="0">
              <a:buFontTx/>
              <a:buNone/>
              <a:defRPr sz="2400">
                <a:solidFill>
                  <a:srgbClr val="FF6600"/>
                </a:solidFill>
                <a:effectLst/>
                <a:latin typeface="Arial" charset="0"/>
              </a:defRPr>
            </a:lvl1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54096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2700" y="506413"/>
            <a:ext cx="7716838" cy="9477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65138" y="1944688"/>
            <a:ext cx="4179887" cy="41862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797425" y="1944688"/>
            <a:ext cx="4181475" cy="418623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B088AB-B363-4F77-BB5E-4BC0687CD8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618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2700" y="506413"/>
            <a:ext cx="7716838" cy="9477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65138" y="1944688"/>
            <a:ext cx="4179887" cy="418623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7425" y="1944688"/>
            <a:ext cx="4181475" cy="41862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5BF5AA-C2F6-4AE7-B8AE-67570224B8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6187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428329-4C39-4A3D-B9A6-C3CE10DF3C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0535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0834" name="Rectangle 2"/>
          <p:cNvSpPr>
            <a:spLocks noGrp="1" noChangeArrowheads="1"/>
          </p:cNvSpPr>
          <p:nvPr>
            <p:ph type="ctrTitle"/>
          </p:nvPr>
        </p:nvSpPr>
        <p:spPr bwMode="white">
          <a:xfrm>
            <a:off x="571500" y="5154613"/>
            <a:ext cx="6562725" cy="601662"/>
          </a:xfrm>
          <a:effectLst/>
        </p:spPr>
        <p:txBody>
          <a:bodyPr lIns="91440" tIns="45720" rIns="91440" bIns="45720"/>
          <a:lstStyle>
            <a:lvl1pPr>
              <a:lnSpc>
                <a:spcPct val="100000"/>
              </a:lnSpc>
              <a:defRPr sz="3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Click to edit Master title style/</a:t>
            </a:r>
          </a:p>
        </p:txBody>
      </p:sp>
      <p:sp>
        <p:nvSpPr>
          <p:cNvPr id="120864" name="Rectangle 32"/>
          <p:cNvSpPr>
            <a:spLocks noGrp="1" noChangeArrowheads="1"/>
          </p:cNvSpPr>
          <p:nvPr>
            <p:ph type="subTitle" idx="1"/>
          </p:nvPr>
        </p:nvSpPr>
        <p:spPr>
          <a:xfrm>
            <a:off x="571786" y="5849938"/>
            <a:ext cx="6567202" cy="519112"/>
          </a:xfrm>
          <a:effectLst/>
        </p:spPr>
        <p:txBody>
          <a:bodyPr lIns="91440" rIns="91440" anchor="ctr"/>
          <a:lstStyle>
            <a:lvl1pPr marL="0" indent="0">
              <a:buFontTx/>
              <a:buNone/>
              <a:defRPr sz="2400">
                <a:solidFill>
                  <a:srgbClr val="FF6600"/>
                </a:solidFill>
                <a:effectLst/>
                <a:latin typeface="Arial" charset="0"/>
              </a:defRPr>
            </a:lvl1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890562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00"/>
              </a:spcBef>
              <a:defRPr sz="2400">
                <a:solidFill>
                  <a:schemeClr val="tx1"/>
                </a:solidFill>
                <a:latin typeface="+mj-lt"/>
              </a:defRPr>
            </a:lvl1pPr>
            <a:lvl2pPr>
              <a:spcBef>
                <a:spcPts val="500"/>
              </a:spcBef>
              <a:defRPr sz="1800">
                <a:solidFill>
                  <a:schemeClr val="tx1"/>
                </a:solidFill>
                <a:latin typeface="+mj-lt"/>
              </a:defRPr>
            </a:lvl2pPr>
            <a:lvl3pPr>
              <a:spcBef>
                <a:spcPts val="500"/>
              </a:spcBef>
              <a:defRPr sz="1800">
                <a:solidFill>
                  <a:schemeClr val="tx1"/>
                </a:solidFill>
                <a:latin typeface="+mj-lt"/>
              </a:defRPr>
            </a:lvl3pPr>
            <a:lvl4pPr>
              <a:spcBef>
                <a:spcPts val="500"/>
              </a:spcBef>
              <a:defRPr sz="1800">
                <a:solidFill>
                  <a:schemeClr val="tx1"/>
                </a:solidFill>
                <a:latin typeface="+mj-lt"/>
              </a:defRPr>
            </a:lvl4pPr>
            <a:lvl5pPr>
              <a:spcBef>
                <a:spcPts val="500"/>
              </a:spcBef>
              <a:defRPr sz="18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23">
            <a:extLst>
              <a:ext uri="{FF2B5EF4-FFF2-40B4-BE49-F238E27FC236}">
                <a16:creationId xmlns:a16="http://schemas.microsoft.com/office/drawing/2014/main" id="{773A5CCB-C9EB-D441-AF10-EC3411B9008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ABC3DF-9142-4C54-85DF-E67EF2FB43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17122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95399" y="4406900"/>
            <a:ext cx="7199313" cy="1362075"/>
          </a:xfrm>
        </p:spPr>
        <p:txBody>
          <a:bodyPr anchor="t"/>
          <a:lstStyle>
            <a:lvl1pPr algn="l">
              <a:lnSpc>
                <a:spcPct val="100000"/>
              </a:lnSpc>
              <a:spcBef>
                <a:spcPts val="0"/>
              </a:spcBef>
              <a:defRPr sz="4000" b="1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938611"/>
            <a:ext cx="7162800" cy="1500187"/>
          </a:xfr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23">
            <a:extLst>
              <a:ext uri="{FF2B5EF4-FFF2-40B4-BE49-F238E27FC236}">
                <a16:creationId xmlns:a16="http://schemas.microsoft.com/office/drawing/2014/main" id="{773A5CCB-C9EB-D441-AF10-EC3411B9008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FFF95A-A4D0-4630-A804-067B503014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30749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944688"/>
            <a:ext cx="3349625" cy="4186237"/>
          </a:xfrm>
        </p:spPr>
        <p:txBody>
          <a:bodyPr/>
          <a:lstStyle>
            <a:lvl1pPr>
              <a:spcBef>
                <a:spcPts val="300"/>
              </a:spcBef>
              <a:defRPr sz="1800">
                <a:solidFill>
                  <a:schemeClr val="tx1"/>
                </a:solidFill>
                <a:latin typeface="+mj-lt"/>
              </a:defRPr>
            </a:lvl1pPr>
            <a:lvl2pPr>
              <a:spcBef>
                <a:spcPts val="300"/>
              </a:spcBef>
              <a:defRPr sz="1800">
                <a:solidFill>
                  <a:schemeClr val="tx1"/>
                </a:solidFill>
                <a:latin typeface="+mj-lt"/>
              </a:defRPr>
            </a:lvl2pPr>
            <a:lvl3pPr>
              <a:spcBef>
                <a:spcPts val="300"/>
              </a:spcBef>
              <a:defRPr sz="1800">
                <a:solidFill>
                  <a:schemeClr val="tx1"/>
                </a:solidFill>
                <a:latin typeface="+mj-lt"/>
              </a:defRPr>
            </a:lvl3pPr>
            <a:lvl4pPr>
              <a:spcBef>
                <a:spcPts val="300"/>
              </a:spcBef>
              <a:defRPr sz="1800">
                <a:solidFill>
                  <a:schemeClr val="tx1"/>
                </a:solidFill>
                <a:latin typeface="+mj-lt"/>
              </a:defRPr>
            </a:lvl4pPr>
            <a:lvl5pPr>
              <a:spcBef>
                <a:spcPts val="300"/>
              </a:spcBef>
              <a:defRPr sz="1800">
                <a:solidFill>
                  <a:schemeClr val="tx1"/>
                </a:solidFill>
                <a:latin typeface="+mj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7300" y="1944688"/>
            <a:ext cx="3911600" cy="4186237"/>
          </a:xfrm>
        </p:spPr>
        <p:txBody>
          <a:bodyPr/>
          <a:lstStyle>
            <a:lvl1pPr>
              <a:spcBef>
                <a:spcPts val="300"/>
              </a:spcBef>
              <a:defRPr sz="1800">
                <a:solidFill>
                  <a:schemeClr val="tx1"/>
                </a:solidFill>
                <a:latin typeface="+mj-lt"/>
              </a:defRPr>
            </a:lvl1pPr>
            <a:lvl2pPr>
              <a:spcBef>
                <a:spcPts val="300"/>
              </a:spcBef>
              <a:defRPr sz="1800">
                <a:solidFill>
                  <a:schemeClr val="tx1"/>
                </a:solidFill>
                <a:latin typeface="+mj-lt"/>
              </a:defRPr>
            </a:lvl2pPr>
            <a:lvl3pPr>
              <a:spcBef>
                <a:spcPts val="300"/>
              </a:spcBef>
              <a:defRPr sz="1800">
                <a:solidFill>
                  <a:schemeClr val="tx1"/>
                </a:solidFill>
                <a:latin typeface="+mj-lt"/>
              </a:defRPr>
            </a:lvl3pPr>
            <a:lvl4pPr>
              <a:spcBef>
                <a:spcPts val="300"/>
              </a:spcBef>
              <a:defRPr sz="1800">
                <a:solidFill>
                  <a:schemeClr val="tx1"/>
                </a:solidFill>
                <a:latin typeface="+mj-lt"/>
              </a:defRPr>
            </a:lvl4pPr>
            <a:lvl5pPr>
              <a:spcBef>
                <a:spcPts val="300"/>
              </a:spcBef>
              <a:defRPr sz="1800">
                <a:solidFill>
                  <a:schemeClr val="tx1"/>
                </a:solidFill>
                <a:latin typeface="+mj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23">
            <a:extLst>
              <a:ext uri="{FF2B5EF4-FFF2-40B4-BE49-F238E27FC236}">
                <a16:creationId xmlns:a16="http://schemas.microsoft.com/office/drawing/2014/main" id="{773A5CCB-C9EB-D441-AF10-EC3411B9008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1722D8-B69B-4D6C-A032-A95E88952D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62713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3">
            <a:extLst>
              <a:ext uri="{FF2B5EF4-FFF2-40B4-BE49-F238E27FC236}">
                <a16:creationId xmlns:a16="http://schemas.microsoft.com/office/drawing/2014/main" id="{773A5CCB-C9EB-D441-AF10-EC3411B9008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A7D4AF-A937-4927-A8FC-C79AFAB890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57314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>
            <a:extLst>
              <a:ext uri="{FF2B5EF4-FFF2-40B4-BE49-F238E27FC236}">
                <a16:creationId xmlns:a16="http://schemas.microsoft.com/office/drawing/2014/main" id="{773A5CCB-C9EB-D441-AF10-EC3411B9008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DBC3C1-94ED-48C0-A472-EFF0513971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77532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2700" y="506413"/>
            <a:ext cx="7716838" cy="9477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295400" y="1944688"/>
            <a:ext cx="7683500" cy="418623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2780F2-DC27-4EAC-89E5-1914F2D9A9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30646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FRS_TitlePageGraphics4PPT_Generic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0834" name="Rectangle 2"/>
          <p:cNvSpPr>
            <a:spLocks noGrp="1" noChangeArrowheads="1"/>
          </p:cNvSpPr>
          <p:nvPr>
            <p:ph type="ctrTitle"/>
          </p:nvPr>
        </p:nvSpPr>
        <p:spPr bwMode="white">
          <a:xfrm>
            <a:off x="571500" y="5154613"/>
            <a:ext cx="6562725" cy="601662"/>
          </a:xfrm>
          <a:effectLst/>
          <a:extLst>
            <a:ext uri="{91240B29-F687-4f45-9708-019B960494DF}"/>
            <a:ext uri="{AF507438-7753-43e0-B8FC-AC1667EBCBE1}"/>
          </a:extLst>
        </p:spPr>
        <p:txBody>
          <a:bodyPr lIns="91440" tIns="45720" rIns="91440" bIns="45720"/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Click to edit Master title style/</a:t>
            </a:r>
          </a:p>
        </p:txBody>
      </p:sp>
      <p:sp>
        <p:nvSpPr>
          <p:cNvPr id="120864" name="Rectangle 32"/>
          <p:cNvSpPr>
            <a:spLocks noGrp="1" noChangeArrowheads="1"/>
          </p:cNvSpPr>
          <p:nvPr>
            <p:ph type="subTitle" idx="1"/>
          </p:nvPr>
        </p:nvSpPr>
        <p:spPr>
          <a:xfrm>
            <a:off x="571786" y="5849938"/>
            <a:ext cx="6567202" cy="519112"/>
          </a:xfrm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91440" rIns="91440" anchor="ctr"/>
          <a:lstStyle>
            <a:lvl1pPr marL="0" indent="0">
              <a:buFontTx/>
              <a:buNone/>
              <a:defRPr sz="2400">
                <a:solidFill>
                  <a:srgbClr val="FF6600"/>
                </a:solidFill>
                <a:effectLst/>
                <a:latin typeface="Arial" charset="0"/>
              </a:defRPr>
            </a:lvl1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75431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228600">
              <a:spcBef>
                <a:spcPts val="600"/>
              </a:spcBef>
              <a:spcAft>
                <a:spcPts val="0"/>
              </a:spcAft>
              <a:buClr>
                <a:srgbClr val="1946BA"/>
              </a:buClr>
              <a:buSzPct val="100000"/>
              <a:buFont typeface="Arial" panose="020B0604020202020204" pitchFamily="34" charset="0"/>
              <a:buChar char="•"/>
              <a:defRPr sz="240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7388" indent="-228600">
              <a:spcBef>
                <a:spcPts val="600"/>
              </a:spcBef>
              <a:spcAft>
                <a:spcPts val="0"/>
              </a:spcAft>
              <a:buClr>
                <a:srgbClr val="7FC241"/>
              </a:buClr>
              <a:buSzPct val="100000"/>
              <a:defRPr sz="220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-227013">
              <a:spcBef>
                <a:spcPts val="600"/>
              </a:spcBef>
              <a:spcAft>
                <a:spcPts val="0"/>
              </a:spcAft>
              <a:buClr>
                <a:srgbClr val="FD4F00"/>
              </a:buClr>
              <a:buSzPct val="100000"/>
              <a:buFont typeface="Arial" panose="020B0604020202020204" pitchFamily="34" charset="0"/>
              <a:buChar char="•"/>
              <a:defRPr sz="200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3pPr>
            <a:lvl4pPr indent="-228600">
              <a:spcBef>
                <a:spcPts val="600"/>
              </a:spcBef>
              <a:spcAft>
                <a:spcPts val="0"/>
              </a:spcAft>
              <a:buClrTx/>
              <a:defRPr sz="1800" i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603375" indent="-228600"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03FA6-03CD-4725-AAB1-CF943BCC71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0630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849" y="4406900"/>
            <a:ext cx="7347863" cy="1362075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849" y="2906713"/>
            <a:ext cx="7347863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D42BFD-C991-4DCA-9D3C-33FE39E164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082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9542" y="1592184"/>
            <a:ext cx="3639594" cy="4538741"/>
          </a:xfrm>
        </p:spPr>
        <p:txBody>
          <a:bodyPr/>
          <a:lstStyle>
            <a:lvl1pPr>
              <a:buSzPct val="150000"/>
              <a:defRPr sz="1800"/>
            </a:lvl1pPr>
            <a:lvl2pPr marL="457200" indent="-228600">
              <a:defRPr sz="1400"/>
            </a:lvl2pPr>
            <a:lvl3pPr marL="690563" indent="-228600">
              <a:defRPr sz="1400"/>
            </a:lvl3pPr>
            <a:lvl4pPr marL="914400" indent="-228600"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60347" y="1592184"/>
            <a:ext cx="3718553" cy="4538741"/>
          </a:xfrm>
        </p:spPr>
        <p:txBody>
          <a:bodyPr/>
          <a:lstStyle>
            <a:lvl1pPr>
              <a:buSzPct val="150000"/>
              <a:defRPr sz="1600"/>
            </a:lvl1pPr>
            <a:lvl2pPr marL="457200" indent="-223838">
              <a:defRPr sz="1400"/>
            </a:lvl2pPr>
            <a:lvl3pPr marL="690563" indent="-228600">
              <a:defRPr sz="1400"/>
            </a:lvl3pPr>
            <a:lvl4pPr marL="914400" indent="-228600"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BD9186-3EC4-4876-95B8-9CB5C30FE6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7337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2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CBAF51-9218-47F2-A111-8545A9F051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3170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0FD52B-75E4-4E83-BBCD-6C0D4CFBC2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6090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2700" y="506413"/>
            <a:ext cx="7716838" cy="9477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65138" y="1944688"/>
            <a:ext cx="8513762" cy="418623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2780F2-DC27-4EAC-89E5-1914F2D9A9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055752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2700" y="506413"/>
            <a:ext cx="7716838" cy="9477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65138" y="1944688"/>
            <a:ext cx="4179887" cy="41862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7425" y="1944688"/>
            <a:ext cx="4181475" cy="41862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AEFE8F-9B6A-4561-9EB1-A245D94779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1907365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9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RS_BulletPageGraphics4TW_PPT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43" name="Rectangle 23"/>
          <p:cNvSpPr>
            <a:spLocks noGrp="1" noChangeArrowheads="1"/>
          </p:cNvSpPr>
          <p:nvPr>
            <p:ph type="sldNum" sz="quarter" idx="4"/>
          </p:nvPr>
        </p:nvSpPr>
        <p:spPr bwMode="blackWhite">
          <a:xfrm>
            <a:off x="400050" y="6523038"/>
            <a:ext cx="228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900" b="1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8038DA4-8168-427D-8F66-DB9A144B10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9525" y="1598613"/>
            <a:ext cx="7699375" cy="4659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 vert="horz" wrap="square" lIns="0" tIns="45720" rIns="4572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29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1282700" y="506413"/>
            <a:ext cx="7716838" cy="94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7" r:id="rId8"/>
    <p:sldLayoutId id="2147483774" r:id="rId9"/>
    <p:sldLayoutId id="2147483779" r:id="rId10"/>
    <p:sldLayoutId id="2147483780" r:id="rId11"/>
    <p:sldLayoutId id="2147483781" r:id="rId12"/>
  </p:sldLayoutIdLst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ヒラギノ角ゴ Pro W3" charset="0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ヒラギノ角ゴ Pro W3" charset="0"/>
          <a:cs typeface="ヒラギノ角ゴ Pro W3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ヒラギノ角ゴ Pro W3" charset="0"/>
          <a:cs typeface="ヒラギノ角ゴ Pro W3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ヒラギノ角ゴ Pro W3" charset="0"/>
          <a:cs typeface="ヒラギノ角ゴ Pro W3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ヒラギノ角ゴ Pro W3" charset="0"/>
          <a:cs typeface="ヒラギノ角ゴ Pro W3" charset="0"/>
        </a:defRPr>
      </a:lvl5pPr>
      <a:lvl6pPr marL="4572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100" b="1">
          <a:solidFill>
            <a:schemeClr val="tx1"/>
          </a:solidFill>
          <a:latin typeface="Arial" charset="0"/>
          <a:ea typeface="ヒラギノ角ゴ Pro W3" charset="0"/>
        </a:defRPr>
      </a:lvl6pPr>
      <a:lvl7pPr marL="9144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100" b="1">
          <a:solidFill>
            <a:schemeClr val="tx1"/>
          </a:solidFill>
          <a:latin typeface="Arial" charset="0"/>
          <a:ea typeface="ヒラギノ角ゴ Pro W3" charset="0"/>
        </a:defRPr>
      </a:lvl7pPr>
      <a:lvl8pPr marL="13716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100" b="1">
          <a:solidFill>
            <a:schemeClr val="tx1"/>
          </a:solidFill>
          <a:latin typeface="Arial" charset="0"/>
          <a:ea typeface="ヒラギノ角ゴ Pro W3" charset="0"/>
        </a:defRPr>
      </a:lvl8pPr>
      <a:lvl9pPr marL="18288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100" b="1">
          <a:solidFill>
            <a:schemeClr val="tx1"/>
          </a:solidFill>
          <a:latin typeface="Arial" charset="0"/>
          <a:ea typeface="ヒラギノ角ゴ Pro W3" charset="0"/>
        </a:defRPr>
      </a:lvl9pPr>
    </p:titleStyle>
    <p:bodyStyle>
      <a:lvl1pPr marL="176213" indent="-176213" algn="l" rtl="0" eaLnBrk="0" fontAlgn="base" hangingPunct="0">
        <a:spcBef>
          <a:spcPct val="0"/>
        </a:spcBef>
        <a:spcAft>
          <a:spcPts val="600"/>
        </a:spcAft>
        <a:buClr>
          <a:srgbClr val="D85601"/>
        </a:buClr>
        <a:buSzPct val="150000"/>
        <a:buChar char="•"/>
        <a:defRPr sz="14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j-lt"/>
          <a:ea typeface="+mn-ea"/>
          <a:cs typeface="ヒラギノ角ゴ Pro W3" charset="0"/>
        </a:defRPr>
      </a:lvl1pPr>
      <a:lvl2pPr marL="342900" indent="-174625" algn="l" rtl="0" eaLnBrk="0" fontAlgn="base" hangingPunct="0">
        <a:spcBef>
          <a:spcPct val="0"/>
        </a:spcBef>
        <a:spcAft>
          <a:spcPts val="600"/>
        </a:spcAft>
        <a:buClr>
          <a:srgbClr val="FFCD26"/>
        </a:buClr>
        <a:buSzPct val="150000"/>
        <a:buChar char="•"/>
        <a:defRPr sz="14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j-lt"/>
          <a:ea typeface="+mn-ea"/>
        </a:defRPr>
      </a:lvl2pPr>
      <a:lvl3pPr marL="519113" indent="-176213" algn="l" rtl="0" eaLnBrk="0" fontAlgn="base" hangingPunct="0">
        <a:spcBef>
          <a:spcPct val="0"/>
        </a:spcBef>
        <a:spcAft>
          <a:spcPts val="600"/>
        </a:spcAft>
        <a:buClr>
          <a:srgbClr val="399E16"/>
        </a:buClr>
        <a:buSzPct val="150000"/>
        <a:buChar char="•"/>
        <a:defRPr sz="14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j-lt"/>
          <a:ea typeface="+mn-ea"/>
        </a:defRPr>
      </a:lvl3pPr>
      <a:lvl4pPr marL="1260475" indent="-228600" algn="l" rtl="0" eaLnBrk="0" fontAlgn="base" hangingPunct="0">
        <a:spcBef>
          <a:spcPct val="15000"/>
        </a:spcBef>
        <a:spcAft>
          <a:spcPct val="0"/>
        </a:spcAft>
        <a:buClr>
          <a:srgbClr val="D85601"/>
        </a:buClr>
        <a:buChar char="•"/>
        <a:defRPr sz="1400" i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j-lt"/>
          <a:ea typeface="+mn-ea"/>
        </a:defRPr>
      </a:lvl4pPr>
      <a:lvl5pPr marL="1603375" indent="-228600" algn="l" rtl="0" eaLnBrk="0" fontAlgn="base" hangingPunct="0">
        <a:spcBef>
          <a:spcPct val="15000"/>
        </a:spcBef>
        <a:spcAft>
          <a:spcPct val="0"/>
        </a:spcAft>
        <a:buClr>
          <a:srgbClr val="82001E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5pPr>
      <a:lvl6pPr marL="2060575" indent="-228600" algn="l" rtl="0" eaLnBrk="0" fontAlgn="base" hangingPunct="0">
        <a:spcBef>
          <a:spcPct val="15000"/>
        </a:spcBef>
        <a:spcAft>
          <a:spcPct val="0"/>
        </a:spcAft>
        <a:buClr>
          <a:srgbClr val="82001E"/>
        </a:buClr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2517775" indent="-228600" algn="l" rtl="0" eaLnBrk="0" fontAlgn="base" hangingPunct="0">
        <a:spcBef>
          <a:spcPct val="15000"/>
        </a:spcBef>
        <a:spcAft>
          <a:spcPct val="0"/>
        </a:spcAft>
        <a:buClr>
          <a:srgbClr val="82001E"/>
        </a:buClr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2974975" indent="-228600" algn="l" rtl="0" eaLnBrk="0" fontAlgn="base" hangingPunct="0">
        <a:spcBef>
          <a:spcPct val="15000"/>
        </a:spcBef>
        <a:spcAft>
          <a:spcPct val="0"/>
        </a:spcAft>
        <a:buClr>
          <a:srgbClr val="82001E"/>
        </a:buClr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432175" indent="-228600" algn="l" rtl="0" eaLnBrk="0" fontAlgn="base" hangingPunct="0">
        <a:spcBef>
          <a:spcPct val="15000"/>
        </a:spcBef>
        <a:spcAft>
          <a:spcPct val="0"/>
        </a:spcAft>
        <a:buClr>
          <a:srgbClr val="82001E"/>
        </a:buClr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FRS_BulletPageGraphics4PPT.jp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43" name="Rectangle 23">
            <a:extLst>
              <a:ext uri="{FF2B5EF4-FFF2-40B4-BE49-F238E27FC236}">
                <a16:creationId xmlns:a16="http://schemas.microsoft.com/office/drawing/2014/main" id="{773A5CCB-C9EB-D441-AF10-EC3411B9008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blackWhite">
          <a:xfrm>
            <a:off x="400050" y="6523038"/>
            <a:ext cx="228600" cy="2286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ctr">
              <a:defRPr sz="900" b="1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fld id="{9C3B70B5-0855-49D4-8879-0744F9F062D2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510FCC8A-6449-7C4F-A6EB-A7E14E143F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279525" y="1944688"/>
            <a:ext cx="7699375" cy="4313237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29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1282700" y="506413"/>
            <a:ext cx="7716838" cy="94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</a:t>
            </a:r>
          </a:p>
        </p:txBody>
      </p:sp>
      <p:sp>
        <p:nvSpPr>
          <p:cNvPr id="1030" name="Rectangle 52">
            <a:extLst>
              <a:ext uri="{FF2B5EF4-FFF2-40B4-BE49-F238E27FC236}">
                <a16:creationId xmlns:a16="http://schemas.microsoft.com/office/drawing/2014/main" id="{15826EC1-6251-9F42-B360-A65605C1F31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372225" y="6402388"/>
            <a:ext cx="2632075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1pPr>
            <a:lvl2pPr marL="742950" indent="-285750">
              <a:spcBef>
                <a:spcPct val="5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2pPr>
            <a:lvl3pPr marL="1143000" indent="-228600">
              <a:spcBef>
                <a:spcPct val="5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3pPr>
            <a:lvl4pPr marL="1600200" indent="-228600">
              <a:spcBef>
                <a:spcPct val="5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4pPr>
            <a:lvl5pPr marL="2057400" indent="-228600">
              <a:spcBef>
                <a:spcPct val="5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9pPr>
          </a:lstStyle>
          <a:p>
            <a:pPr algn="r" eaLnBrk="1" hangingPunct="1">
              <a:spcBef>
                <a:spcPct val="10000"/>
              </a:spcBef>
              <a:defRPr/>
            </a:pPr>
            <a:r>
              <a:rPr lang="en-US" altLang="en-US" sz="800" b="1" dirty="0">
                <a:latin typeface="Arial" panose="020B0604020202020204" pitchFamily="34" charset="0"/>
              </a:rPr>
              <a:t>MyFRS Financial Guidance Line: 1-866-44-MyFRS</a:t>
            </a:r>
          </a:p>
          <a:p>
            <a:pPr algn="r" eaLnBrk="1" hangingPunct="1">
              <a:spcBef>
                <a:spcPct val="10000"/>
              </a:spcBef>
              <a:defRPr/>
            </a:pPr>
            <a:r>
              <a:rPr lang="en-US" altLang="en-US" sz="800" b="1" dirty="0">
                <a:latin typeface="Arial" panose="020B0604020202020204" pitchFamily="34" charset="0"/>
              </a:rPr>
              <a:t>MyFRS.com</a:t>
            </a:r>
          </a:p>
        </p:txBody>
      </p:sp>
    </p:spTree>
    <p:extLst>
      <p:ext uri="{BB962C8B-B14F-4D97-AF65-F5344CB8AC3E}">
        <p14:creationId xmlns:p14="http://schemas.microsoft.com/office/powerpoint/2010/main" val="520352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</p:sldLayoutIdLst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100" b="1">
          <a:solidFill>
            <a:schemeClr val="tx1"/>
          </a:solidFill>
          <a:latin typeface="+mj-lt"/>
          <a:ea typeface="+mj-ea"/>
          <a:cs typeface="ヒラギノ角ゴ Pro W3" charset="0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100" b="1">
          <a:solidFill>
            <a:schemeClr val="tx1"/>
          </a:solidFill>
          <a:latin typeface="Arial" charset="0"/>
          <a:ea typeface="ヒラギノ角ゴ Pro W3" charset="0"/>
          <a:cs typeface="ヒラギノ角ゴ Pro W3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100" b="1">
          <a:solidFill>
            <a:schemeClr val="tx1"/>
          </a:solidFill>
          <a:latin typeface="Arial" charset="0"/>
          <a:ea typeface="ヒラギノ角ゴ Pro W3" charset="0"/>
          <a:cs typeface="ヒラギノ角ゴ Pro W3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100" b="1">
          <a:solidFill>
            <a:schemeClr val="tx1"/>
          </a:solidFill>
          <a:latin typeface="Arial" charset="0"/>
          <a:ea typeface="ヒラギノ角ゴ Pro W3" charset="0"/>
          <a:cs typeface="ヒラギノ角ゴ Pro W3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100" b="1">
          <a:solidFill>
            <a:schemeClr val="tx1"/>
          </a:solidFill>
          <a:latin typeface="Arial" charset="0"/>
          <a:ea typeface="ヒラギノ角ゴ Pro W3" charset="0"/>
          <a:cs typeface="ヒラギノ角ゴ Pro W3" charset="0"/>
        </a:defRPr>
      </a:lvl5pPr>
      <a:lvl6pPr marL="4572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100" b="1">
          <a:solidFill>
            <a:schemeClr val="tx1"/>
          </a:solidFill>
          <a:latin typeface="Arial" charset="0"/>
          <a:ea typeface="ヒラギノ角ゴ Pro W3" charset="0"/>
        </a:defRPr>
      </a:lvl6pPr>
      <a:lvl7pPr marL="9144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100" b="1">
          <a:solidFill>
            <a:schemeClr val="tx1"/>
          </a:solidFill>
          <a:latin typeface="Arial" charset="0"/>
          <a:ea typeface="ヒラギノ角ゴ Pro W3" charset="0"/>
        </a:defRPr>
      </a:lvl7pPr>
      <a:lvl8pPr marL="13716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100" b="1">
          <a:solidFill>
            <a:schemeClr val="tx1"/>
          </a:solidFill>
          <a:latin typeface="Arial" charset="0"/>
          <a:ea typeface="ヒラギノ角ゴ Pro W3" charset="0"/>
        </a:defRPr>
      </a:lvl8pPr>
      <a:lvl9pPr marL="18288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100" b="1">
          <a:solidFill>
            <a:schemeClr val="tx1"/>
          </a:solidFill>
          <a:latin typeface="Arial" charset="0"/>
          <a:ea typeface="ヒラギノ角ゴ Pro W3" charset="0"/>
        </a:defRPr>
      </a:lvl9pPr>
    </p:titleStyle>
    <p:bodyStyle>
      <a:lvl1pPr marL="230188" indent="-230188" algn="l" rtl="0" eaLnBrk="0" fontAlgn="base" hangingPunct="0">
        <a:spcBef>
          <a:spcPct val="15000"/>
        </a:spcBef>
        <a:spcAft>
          <a:spcPct val="0"/>
        </a:spcAft>
        <a:buClr>
          <a:srgbClr val="FF6600"/>
        </a:buClr>
        <a:buChar char="•"/>
        <a:defRPr sz="30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j-lt"/>
          <a:ea typeface="+mn-ea"/>
          <a:cs typeface="ヒラギノ角ゴ Pro W3" charset="0"/>
        </a:defRPr>
      </a:lvl1pPr>
      <a:lvl2pPr marL="630238" indent="-285750" algn="l" rtl="0" eaLnBrk="0" fontAlgn="base" hangingPunct="0">
        <a:spcBef>
          <a:spcPct val="15000"/>
        </a:spcBef>
        <a:spcAft>
          <a:spcPct val="0"/>
        </a:spcAft>
        <a:buClr>
          <a:srgbClr val="FFC901"/>
        </a:buClr>
        <a:buChar char="•"/>
        <a:defRPr sz="2600">
          <a:solidFill>
            <a:srgbClr val="FF6600"/>
          </a:solidFill>
          <a:effectLst>
            <a:outerShdw blurRad="38100" dist="38100" dir="2700000" algn="tl">
              <a:srgbClr val="DDDDDD"/>
            </a:outerShdw>
          </a:effectLst>
          <a:latin typeface="+mj-lt"/>
          <a:ea typeface="+mn-ea"/>
        </a:defRPr>
      </a:lvl2pPr>
      <a:lvl3pPr marL="917575" indent="-228600" algn="l" rtl="0" eaLnBrk="0" fontAlgn="base" hangingPunct="0">
        <a:spcBef>
          <a:spcPct val="15000"/>
        </a:spcBef>
        <a:spcAft>
          <a:spcPct val="0"/>
        </a:spcAft>
        <a:buClr>
          <a:srgbClr val="73C011"/>
        </a:buClr>
        <a:buChar char="•"/>
        <a:defRPr sz="2200">
          <a:solidFill>
            <a:srgbClr val="003399"/>
          </a:solidFill>
          <a:effectLst>
            <a:outerShdw blurRad="38100" dist="38100" dir="2700000" algn="tl">
              <a:srgbClr val="DDDDDD"/>
            </a:outerShdw>
          </a:effectLst>
          <a:latin typeface="+mj-lt"/>
          <a:ea typeface="+mn-ea"/>
        </a:defRPr>
      </a:lvl3pPr>
      <a:lvl4pPr marL="1260475" indent="-228600" algn="l" rtl="0" eaLnBrk="0" fontAlgn="base" hangingPunct="0">
        <a:spcBef>
          <a:spcPct val="15000"/>
        </a:spcBef>
        <a:spcAft>
          <a:spcPct val="0"/>
        </a:spcAft>
        <a:buClr>
          <a:srgbClr val="0033CC"/>
        </a:buClr>
        <a:buChar char="•"/>
        <a:defRPr sz="2000" i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j-lt"/>
          <a:ea typeface="+mn-ea"/>
        </a:defRPr>
      </a:lvl4pPr>
      <a:lvl5pPr marL="1603375" indent="-228600" algn="l" rtl="0" eaLnBrk="0" fontAlgn="base" hangingPunct="0">
        <a:spcBef>
          <a:spcPct val="15000"/>
        </a:spcBef>
        <a:spcAft>
          <a:spcPct val="0"/>
        </a:spcAft>
        <a:buClr>
          <a:srgbClr val="82001E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5pPr>
      <a:lvl6pPr marL="2060575" indent="-228600" algn="l" rtl="0" eaLnBrk="0" fontAlgn="base" hangingPunct="0">
        <a:spcBef>
          <a:spcPct val="15000"/>
        </a:spcBef>
        <a:spcAft>
          <a:spcPct val="0"/>
        </a:spcAft>
        <a:buClr>
          <a:srgbClr val="82001E"/>
        </a:buClr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2517775" indent="-228600" algn="l" rtl="0" eaLnBrk="0" fontAlgn="base" hangingPunct="0">
        <a:spcBef>
          <a:spcPct val="15000"/>
        </a:spcBef>
        <a:spcAft>
          <a:spcPct val="0"/>
        </a:spcAft>
        <a:buClr>
          <a:srgbClr val="82001E"/>
        </a:buClr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2974975" indent="-228600" algn="l" rtl="0" eaLnBrk="0" fontAlgn="base" hangingPunct="0">
        <a:spcBef>
          <a:spcPct val="15000"/>
        </a:spcBef>
        <a:spcAft>
          <a:spcPct val="0"/>
        </a:spcAft>
        <a:buClr>
          <a:srgbClr val="82001E"/>
        </a:buClr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432175" indent="-228600" algn="l" rtl="0" eaLnBrk="0" fontAlgn="base" hangingPunct="0">
        <a:spcBef>
          <a:spcPct val="15000"/>
        </a:spcBef>
        <a:spcAft>
          <a:spcPct val="0"/>
        </a:spcAft>
        <a:buClr>
          <a:srgbClr val="82001E"/>
        </a:buClr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w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 bwMode="black">
          <a:xfrm>
            <a:off x="592766" y="4952593"/>
            <a:ext cx="6562725" cy="1597061"/>
          </a:xfrm>
        </p:spPr>
        <p:txBody>
          <a:bodyPr/>
          <a:lstStyle/>
          <a:p>
            <a:r>
              <a:rPr lang="en-US" altLang="en-US" dirty="0"/>
              <a:t>Income Tax Planning</a:t>
            </a:r>
          </a:p>
        </p:txBody>
      </p:sp>
      <p:sp>
        <p:nvSpPr>
          <p:cNvPr id="3" name="TextBox 1"/>
          <p:cNvSpPr txBox="1">
            <a:spLocks noChangeArrowheads="1"/>
          </p:cNvSpPr>
          <p:nvPr/>
        </p:nvSpPr>
        <p:spPr bwMode="white">
          <a:xfrm>
            <a:off x="825500" y="1025525"/>
            <a:ext cx="32813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5000"/>
              </a:spcBef>
              <a:buClr>
                <a:srgbClr val="FF6600"/>
              </a:buClr>
              <a:buChar char="•"/>
              <a:defRPr sz="30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1pPr>
            <a:lvl2pPr marL="742950" indent="-285750">
              <a:spcBef>
                <a:spcPct val="15000"/>
              </a:spcBef>
              <a:buClr>
                <a:srgbClr val="FFC901"/>
              </a:buClr>
              <a:buChar char="•"/>
              <a:defRPr sz="2600">
                <a:solidFill>
                  <a:srgbClr val="FF6600"/>
                </a:solidFill>
                <a:latin typeface="Arial" pitchFamily="34" charset="0"/>
                <a:ea typeface="ヒラギノ角ゴ Pro W3" pitchFamily="124" charset="-128"/>
              </a:defRPr>
            </a:lvl2pPr>
            <a:lvl3pPr marL="1143000" indent="-228600">
              <a:spcBef>
                <a:spcPct val="15000"/>
              </a:spcBef>
              <a:buClr>
                <a:srgbClr val="73C011"/>
              </a:buClr>
              <a:buChar char="•"/>
              <a:defRPr sz="2200">
                <a:solidFill>
                  <a:srgbClr val="003399"/>
                </a:solidFill>
                <a:latin typeface="Arial" pitchFamily="34" charset="0"/>
                <a:ea typeface="ヒラギノ角ゴ Pro W3" pitchFamily="124" charset="-128"/>
              </a:defRPr>
            </a:lvl3pPr>
            <a:lvl4pPr marL="1600200" indent="-228600">
              <a:spcBef>
                <a:spcPct val="15000"/>
              </a:spcBef>
              <a:buClr>
                <a:srgbClr val="0033CC"/>
              </a:buClr>
              <a:buChar char="•"/>
              <a:defRPr sz="2000" i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4pPr>
            <a:lvl5pPr marL="2057400" indent="-228600">
              <a:spcBef>
                <a:spcPct val="15000"/>
              </a:spcBef>
              <a:buClr>
                <a:srgbClr val="8200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ヒラギノ角ゴ Pro W3" pitchFamily="124" charset="-128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0"/>
              </a:spcAft>
              <a:buClr>
                <a:srgbClr val="8200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ヒラギノ角ゴ Pro W3" pitchFamily="124" charset="-128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0"/>
              </a:spcAft>
              <a:buClr>
                <a:srgbClr val="8200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ヒラギノ角ゴ Pro W3" pitchFamily="124" charset="-128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0"/>
              </a:spcAft>
              <a:buClr>
                <a:srgbClr val="8200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ヒラギノ角ゴ Pro W3" pitchFamily="124" charset="-128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0"/>
              </a:spcAft>
              <a:buClr>
                <a:srgbClr val="8200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ヒラギノ角ゴ Pro W3" pitchFamily="12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itchFamily="34" charset="0"/>
                <a:ea typeface="ヒラギノ角ゴ Pro W3" pitchFamily="124" charset="-128"/>
                <a:cs typeface="+mn-cs"/>
              </a:rPr>
              <a:t>MyFRS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white">
          <a:xfrm>
            <a:off x="4167188" y="1025525"/>
            <a:ext cx="474186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15000"/>
              </a:spcBef>
              <a:buClr>
                <a:srgbClr val="FF6600"/>
              </a:buClr>
              <a:buChar char="•"/>
              <a:defRPr sz="30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1pPr>
            <a:lvl2pPr marL="742950" indent="-285750">
              <a:spcBef>
                <a:spcPct val="15000"/>
              </a:spcBef>
              <a:buClr>
                <a:srgbClr val="FFC901"/>
              </a:buClr>
              <a:buChar char="•"/>
              <a:defRPr sz="2600">
                <a:solidFill>
                  <a:srgbClr val="FF6600"/>
                </a:solidFill>
                <a:latin typeface="Arial" pitchFamily="34" charset="0"/>
                <a:ea typeface="ヒラギノ角ゴ Pro W3" pitchFamily="124" charset="-128"/>
              </a:defRPr>
            </a:lvl2pPr>
            <a:lvl3pPr marL="1143000" indent="-228600">
              <a:spcBef>
                <a:spcPct val="15000"/>
              </a:spcBef>
              <a:buClr>
                <a:srgbClr val="73C011"/>
              </a:buClr>
              <a:buChar char="•"/>
              <a:defRPr sz="2200">
                <a:solidFill>
                  <a:srgbClr val="003399"/>
                </a:solidFill>
                <a:latin typeface="Arial" pitchFamily="34" charset="0"/>
                <a:ea typeface="ヒラギノ角ゴ Pro W3" pitchFamily="124" charset="-128"/>
              </a:defRPr>
            </a:lvl3pPr>
            <a:lvl4pPr marL="1600200" indent="-228600">
              <a:spcBef>
                <a:spcPct val="15000"/>
              </a:spcBef>
              <a:buClr>
                <a:srgbClr val="0033CC"/>
              </a:buClr>
              <a:buChar char="•"/>
              <a:defRPr sz="2000" i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4pPr>
            <a:lvl5pPr marL="2057400" indent="-228600">
              <a:spcBef>
                <a:spcPct val="15000"/>
              </a:spcBef>
              <a:buClr>
                <a:srgbClr val="8200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ヒラギノ角ゴ Pro W3" pitchFamily="124" charset="-128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0"/>
              </a:spcAft>
              <a:buClr>
                <a:srgbClr val="8200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ヒラギノ角ゴ Pro W3" pitchFamily="124" charset="-128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0"/>
              </a:spcAft>
              <a:buClr>
                <a:srgbClr val="8200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ヒラギノ角ゴ Pro W3" pitchFamily="124" charset="-128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0"/>
              </a:spcAft>
              <a:buClr>
                <a:srgbClr val="8200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ヒラギノ角ゴ Pro W3" pitchFamily="124" charset="-128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0"/>
              </a:spcAft>
              <a:buClr>
                <a:srgbClr val="8200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ヒラギノ角ゴ Pro W3" pitchFamily="12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DE00"/>
                </a:solidFill>
                <a:effectLst/>
                <a:uLnTx/>
                <a:uFillTx/>
                <a:latin typeface="Arial Narrow" pitchFamily="34" charset="0"/>
                <a:ea typeface="ヒラギノ角ゴ Pro W3" pitchFamily="124" charset="-128"/>
                <a:cs typeface="+mn-cs"/>
              </a:rPr>
              <a:t>FINANCIAL GUIDANCE PROGRAM</a:t>
            </a:r>
          </a:p>
        </p:txBody>
      </p:sp>
    </p:spTree>
    <p:extLst>
      <p:ext uri="{BB962C8B-B14F-4D97-AF65-F5344CB8AC3E}">
        <p14:creationId xmlns:p14="http://schemas.microsoft.com/office/powerpoint/2010/main" val="724917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Itemized Deductions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Mortgage interest expense</a:t>
            </a:r>
          </a:p>
          <a:p>
            <a:r>
              <a:rPr lang="en-US" dirty="0"/>
              <a:t>State, local, and real estate taxes</a:t>
            </a:r>
          </a:p>
          <a:p>
            <a:r>
              <a:rPr lang="en-US" dirty="0"/>
              <a:t>Charitable contributions</a:t>
            </a:r>
          </a:p>
          <a:p>
            <a:r>
              <a:rPr lang="en-US" dirty="0"/>
              <a:t>Medical and dental expenses</a:t>
            </a:r>
          </a:p>
          <a:p>
            <a:r>
              <a:rPr lang="en-US" dirty="0"/>
              <a:t>Investment interest expense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 bwMode="white"/>
        <p:txBody>
          <a:bodyPr/>
          <a:lstStyle/>
          <a:p>
            <a:fld id="{943FCBA8-A5F8-440B-A91C-3D3F94467B7E}" type="slidenum">
              <a:rPr lang="en-US" smtClean="0"/>
              <a:pPr/>
              <a:t>10</a:t>
            </a:fld>
            <a:endParaRPr lang="en-US" dirty="0"/>
          </a:p>
        </p:txBody>
      </p:sp>
      <p:grpSp>
        <p:nvGrpSpPr>
          <p:cNvPr id="61" name="Group 60"/>
          <p:cNvGrpSpPr>
            <a:grpSpLocks/>
          </p:cNvGrpSpPr>
          <p:nvPr/>
        </p:nvGrpSpPr>
        <p:grpSpPr bwMode="auto">
          <a:xfrm>
            <a:off x="1279525" y="5300028"/>
            <a:ext cx="3337881" cy="571500"/>
            <a:chOff x="1440181" y="5965158"/>
            <a:chExt cx="3337542" cy="571941"/>
          </a:xfrm>
        </p:grpSpPr>
        <p:pic>
          <p:nvPicPr>
            <p:cNvPr id="62" name="Picture 2" descr="Check Box, Icon, Tick Mark, Correct, Choice, Check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181" y="5965158"/>
              <a:ext cx="617220" cy="571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" name="TextBox 2"/>
            <p:cNvSpPr txBox="1">
              <a:spLocks noChangeArrowheads="1"/>
            </p:cNvSpPr>
            <p:nvPr/>
          </p:nvSpPr>
          <p:spPr bwMode="auto">
            <a:xfrm>
              <a:off x="2045972" y="6119998"/>
              <a:ext cx="2731751" cy="3080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 pitchFamily="122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 pitchFamily="122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 pitchFamily="122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 pitchFamily="122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 pitchFamily="12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 pitchFamily="12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 pitchFamily="12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 pitchFamily="12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 pitchFamily="122" charset="-128"/>
                </a:defRPr>
              </a:lvl9pPr>
            </a:lstStyle>
            <a:p>
              <a:r>
                <a:rPr lang="en-US" altLang="en-US" sz="1400" dirty="0">
                  <a:solidFill>
                    <a:srgbClr val="FD4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See Appendix C for Schedule 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22349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2021 Tax Rates</a:t>
            </a:r>
          </a:p>
        </p:txBody>
      </p:sp>
      <p:graphicFrame>
        <p:nvGraphicFramePr>
          <p:cNvPr id="1056830" name="Group 6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517397398"/>
              </p:ext>
            </p:extLst>
          </p:nvPr>
        </p:nvGraphicFramePr>
        <p:xfrm>
          <a:off x="1394459" y="1900873"/>
          <a:ext cx="7315201" cy="3815088"/>
        </p:xfrm>
        <a:graphic>
          <a:graphicData uri="http://schemas.openxmlformats.org/drawingml/2006/table">
            <a:tbl>
              <a:tblPr>
                <a:effectLst>
                  <a:innerShdw blurRad="114300">
                    <a:prstClr val="black"/>
                  </a:innerShdw>
                </a:effectLst>
              </a:tblPr>
              <a:tblGrid>
                <a:gridCol w="10515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318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318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1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D200"/>
                        </a:buClr>
                        <a:buSzPct val="75000"/>
                        <a:buFont typeface="Arial" pitchFamily="34" charset="0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4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D200"/>
                        </a:buClr>
                        <a:buSzPct val="75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Married Filing Jointly (MFJ)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4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D200"/>
                        </a:buClr>
                        <a:buSzPct val="75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Single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4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1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D200"/>
                        </a:buClr>
                        <a:buSzPct val="75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10%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D200"/>
                        </a:buClr>
                        <a:buSzPct val="75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$0 - $19,900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D200"/>
                        </a:buClr>
                        <a:buSzPct val="75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$0 - $9,950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1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D200"/>
                        </a:buClr>
                        <a:buSzPct val="75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12%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D200"/>
                        </a:buClr>
                        <a:buSzPct val="75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$19,901 - $81,050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D200"/>
                        </a:buClr>
                        <a:buSzPct val="75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$9,951 - $40,525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D200"/>
                        </a:buClr>
                        <a:buSzPct val="75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22%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D200"/>
                        </a:buClr>
                        <a:buSzPct val="75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$81,051 - $172,750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D200"/>
                        </a:buClr>
                        <a:buSzPct val="75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$40,526 - $86,375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1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D200"/>
                        </a:buClr>
                        <a:buSzPct val="75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24%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D200"/>
                        </a:buClr>
                        <a:buSzPct val="75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$172,751 - $329,850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D200"/>
                        </a:buClr>
                        <a:buSzPct val="75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$86,376 - $164,925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D200"/>
                        </a:buClr>
                        <a:buSzPct val="75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32%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D200"/>
                        </a:buClr>
                        <a:buSzPct val="75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$329,851 - $418,850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D200"/>
                        </a:buClr>
                        <a:buSzPct val="75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$164,926 - $209,425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1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D200"/>
                        </a:buClr>
                        <a:buSzPct val="75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35%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D200"/>
                        </a:buClr>
                        <a:buSzPct val="75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$418,851 - $628,300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D200"/>
                        </a:buClr>
                        <a:buSzPct val="75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$209,426 - $523,600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1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D200"/>
                        </a:buClr>
                        <a:buSzPct val="75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37%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D200"/>
                        </a:buClr>
                        <a:buSzPct val="75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$628,301 +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D200"/>
                        </a:buClr>
                        <a:buSzPct val="75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$523,601 +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white"/>
        <p:txBody>
          <a:bodyPr/>
          <a:lstStyle/>
          <a:p>
            <a:fld id="{BBF50C14-31DD-4F35-AFD8-82A061048B0A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7386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58871" name="Group 5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2457064"/>
              </p:ext>
            </p:extLst>
          </p:nvPr>
        </p:nvGraphicFramePr>
        <p:xfrm>
          <a:off x="1371598" y="2174876"/>
          <a:ext cx="7326923" cy="2832552"/>
        </p:xfrm>
        <a:graphic>
          <a:graphicData uri="http://schemas.openxmlformats.org/drawingml/2006/table">
            <a:tbl>
              <a:tblPr>
                <a:effectLst>
                  <a:innerShdw blurRad="114300">
                    <a:prstClr val="black"/>
                  </a:innerShdw>
                </a:effectLst>
              </a:tblPr>
              <a:tblGrid>
                <a:gridCol w="14536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90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90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90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90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90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3903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390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7866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D200"/>
                        </a:buClr>
                        <a:buSzPct val="75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Tax Year</a:t>
                      </a:r>
                    </a:p>
                  </a:txBody>
                  <a:tcPr marL="92075" marR="92075" marT="46038" marB="460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4F00"/>
                    </a:solidFill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D200"/>
                        </a:buClr>
                        <a:buSzPct val="75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Tax Rates</a:t>
                      </a:r>
                    </a:p>
                  </a:txBody>
                  <a:tcPr marL="92075" marR="92075" marT="46038" marB="460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4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D200"/>
                        </a:buClr>
                        <a:buSzPct val="75000"/>
                        <a:buFont typeface="Arial" pitchFamily="34" charset="0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2075" marR="92075" marT="46038" marB="460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19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D200"/>
                        </a:buClr>
                        <a:buSzPct val="75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2013-2017</a:t>
                      </a:r>
                    </a:p>
                  </a:txBody>
                  <a:tcPr marL="92075" marR="92075" marT="46038" marB="460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D200"/>
                        </a:buClr>
                        <a:buSzPct val="75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10%</a:t>
                      </a:r>
                    </a:p>
                  </a:txBody>
                  <a:tcPr marL="92075" marR="92075" marT="46038" marB="460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D200"/>
                        </a:buClr>
                        <a:buSzPct val="75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15%</a:t>
                      </a:r>
                    </a:p>
                  </a:txBody>
                  <a:tcPr marL="92075" marR="92075" marT="46038" marB="460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D200"/>
                        </a:buClr>
                        <a:buSzPct val="75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25%</a:t>
                      </a:r>
                    </a:p>
                  </a:txBody>
                  <a:tcPr marL="92075" marR="92075" marT="46038" marB="460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D200"/>
                        </a:buClr>
                        <a:buSzPct val="75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28%</a:t>
                      </a:r>
                    </a:p>
                  </a:txBody>
                  <a:tcPr marL="92075" marR="92075" marT="46038" marB="460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D200"/>
                        </a:buClr>
                        <a:buSzPct val="75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33%</a:t>
                      </a:r>
                    </a:p>
                  </a:txBody>
                  <a:tcPr marL="92075" marR="92075" marT="46038" marB="460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D200"/>
                        </a:buClr>
                        <a:buSzPct val="75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35%</a:t>
                      </a:r>
                    </a:p>
                  </a:txBody>
                  <a:tcPr marL="92075" marR="92075" marT="46038" marB="460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D200"/>
                        </a:buClr>
                        <a:buSzPct val="75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39.6%</a:t>
                      </a:r>
                    </a:p>
                  </a:txBody>
                  <a:tcPr marL="92075" marR="92075" marT="46038" marB="460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19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D200"/>
                        </a:buClr>
                        <a:buSzPct val="75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2018-2025</a:t>
                      </a:r>
                    </a:p>
                  </a:txBody>
                  <a:tcPr marL="92075" marR="92075" marT="46038" marB="460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D200"/>
                        </a:buClr>
                        <a:buSzPct val="75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10%</a:t>
                      </a:r>
                    </a:p>
                  </a:txBody>
                  <a:tcPr marL="92075" marR="92075" marT="46038" marB="460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D200"/>
                        </a:buClr>
                        <a:buSzPct val="75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12%</a:t>
                      </a:r>
                    </a:p>
                  </a:txBody>
                  <a:tcPr marL="92075" marR="92075" marT="46038" marB="460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D200"/>
                        </a:buClr>
                        <a:buSzPct val="75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22%</a:t>
                      </a:r>
                    </a:p>
                  </a:txBody>
                  <a:tcPr marL="92075" marR="92075" marT="46038" marB="460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D200"/>
                        </a:buClr>
                        <a:buSzPct val="75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24%</a:t>
                      </a:r>
                    </a:p>
                  </a:txBody>
                  <a:tcPr marL="92075" marR="92075" marT="46038" marB="460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D200"/>
                        </a:buClr>
                        <a:buSzPct val="75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32%</a:t>
                      </a:r>
                    </a:p>
                  </a:txBody>
                  <a:tcPr marL="92075" marR="92075" marT="46038" marB="460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D200"/>
                        </a:buClr>
                        <a:buSzPct val="75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35%</a:t>
                      </a:r>
                    </a:p>
                  </a:txBody>
                  <a:tcPr marL="92075" marR="92075" marT="46038" marB="460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D200"/>
                        </a:buClr>
                        <a:buSzPct val="75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37%</a:t>
                      </a:r>
                    </a:p>
                  </a:txBody>
                  <a:tcPr marL="92075" marR="92075" marT="46038" marB="460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19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D200"/>
                        </a:buClr>
                        <a:buSzPct val="75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2026+</a:t>
                      </a:r>
                    </a:p>
                  </a:txBody>
                  <a:tcPr marL="92075" marR="92075" marT="46038" marB="460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D200"/>
                        </a:buClr>
                        <a:buSzPct val="75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10%</a:t>
                      </a:r>
                    </a:p>
                  </a:txBody>
                  <a:tcPr marL="92075" marR="92075" marT="46038" marB="460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D200"/>
                        </a:buClr>
                        <a:buSzPct val="75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15%</a:t>
                      </a:r>
                    </a:p>
                  </a:txBody>
                  <a:tcPr marL="92075" marR="92075" marT="46038" marB="460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D200"/>
                        </a:buClr>
                        <a:buSzPct val="75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25%</a:t>
                      </a:r>
                    </a:p>
                  </a:txBody>
                  <a:tcPr marL="92075" marR="92075" marT="46038" marB="460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D200"/>
                        </a:buClr>
                        <a:buSzPct val="75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28%</a:t>
                      </a:r>
                    </a:p>
                  </a:txBody>
                  <a:tcPr marL="92075" marR="92075" marT="46038" marB="460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D200"/>
                        </a:buClr>
                        <a:buSzPct val="75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33%</a:t>
                      </a:r>
                    </a:p>
                  </a:txBody>
                  <a:tcPr marL="92075" marR="92075" marT="46038" marB="460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D200"/>
                        </a:buClr>
                        <a:buSzPct val="75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35%</a:t>
                      </a:r>
                    </a:p>
                  </a:txBody>
                  <a:tcPr marL="92075" marR="92075" marT="46038" marB="460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D200"/>
                        </a:buClr>
                        <a:buSzPct val="75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39.6%</a:t>
                      </a:r>
                    </a:p>
                  </a:txBody>
                  <a:tcPr marL="92075" marR="92075" marT="46038" marB="460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5391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Changing Tax Rates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white"/>
        <p:txBody>
          <a:bodyPr/>
          <a:lstStyle/>
          <a:p>
            <a:pPr>
              <a:defRPr/>
            </a:pPr>
            <a:fld id="{EF0AC568-E5E4-44E2-BB22-3ED0A4255218}" type="slidenum">
              <a:rPr lang="en-US"/>
              <a:pPr>
                <a:defRPr/>
              </a:pPr>
              <a:t>12</a:t>
            </a:fld>
            <a:endParaRPr lang="en-US" dirty="0"/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3211513" y="5451281"/>
            <a:ext cx="3669665" cy="738667"/>
            <a:chOff x="1440181" y="5879783"/>
            <a:chExt cx="3669292" cy="739234"/>
          </a:xfrm>
        </p:grpSpPr>
        <p:pic>
          <p:nvPicPr>
            <p:cNvPr id="7" name="Picture 2" descr="Check Box, Icon, Tick Mark, Correct, Choice, Check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181" y="5965158"/>
              <a:ext cx="617220" cy="571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2"/>
            <p:cNvSpPr txBox="1">
              <a:spLocks noChangeArrowheads="1"/>
            </p:cNvSpPr>
            <p:nvPr/>
          </p:nvSpPr>
          <p:spPr bwMode="auto">
            <a:xfrm>
              <a:off x="2045972" y="5879783"/>
              <a:ext cx="3063501" cy="739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 pitchFamily="122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 pitchFamily="122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 pitchFamily="122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 pitchFamily="122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 pitchFamily="12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 pitchFamily="12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 pitchFamily="12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 pitchFamily="12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 pitchFamily="122" charset="-128"/>
                </a:defRPr>
              </a:lvl9pPr>
            </a:lstStyle>
            <a:p>
              <a:r>
                <a:rPr lang="en-US" altLang="en-US" sz="1400" dirty="0">
                  <a:solidFill>
                    <a:srgbClr val="FD4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Recognize your current and future potential marginal tax bracket when making financial planning decisions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89649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0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Comparison of Highest and Lowest Marginal Tax Rates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212573" y="6012022"/>
            <a:ext cx="455234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hangingPunct="1"/>
            <a:r>
              <a:rPr lang="en-US" altLang="en-US" sz="1000" dirty="0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© Morningstar.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 bwMode="white"/>
        <p:txBody>
          <a:bodyPr/>
          <a:lstStyle/>
          <a:p>
            <a:pPr>
              <a:defRPr/>
            </a:pPr>
            <a:fld id="{062780F2-DC27-4EAC-89E5-1914F2D9A921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8" name="Picture 2" descr="A close up of a map&#10;&#10;Description automatically generat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700" y="1507889"/>
            <a:ext cx="7527925" cy="448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5693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84" name="Rectangle 4"/>
          <p:cNvSpPr>
            <a:spLocks noChangeArrowheads="1"/>
          </p:cNvSpPr>
          <p:nvPr/>
        </p:nvSpPr>
        <p:spPr bwMode="hidden">
          <a:xfrm>
            <a:off x="1553528" y="3222943"/>
            <a:ext cx="4953000" cy="762000"/>
          </a:xfrm>
          <a:prstGeom prst="rect">
            <a:avLst/>
          </a:prstGeom>
          <a:solidFill>
            <a:srgbClr val="FCD91D"/>
          </a:solidFill>
          <a:ln w="127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7950" y="2654300"/>
            <a:ext cx="7199313" cy="1697038"/>
          </a:xfrm>
        </p:spPr>
        <p:txBody>
          <a:bodyPr/>
          <a:lstStyle/>
          <a:p>
            <a:pPr>
              <a:buFontTx/>
              <a:buNone/>
            </a:pPr>
            <a:r>
              <a:rPr lang="en-US" sz="3600" dirty="0"/>
              <a:t>	A. $500 Tax Deduction</a:t>
            </a:r>
          </a:p>
          <a:p>
            <a:pPr>
              <a:buFontTx/>
              <a:buNone/>
            </a:pPr>
            <a:r>
              <a:rPr lang="en-US" sz="3600" dirty="0"/>
              <a:t>	B. $500 Tax Credit</a:t>
            </a:r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>
          <a:xfrm>
            <a:off x="1309688" y="595313"/>
            <a:ext cx="7239000" cy="685800"/>
          </a:xfrm>
        </p:spPr>
        <p:txBody>
          <a:bodyPr/>
          <a:lstStyle/>
          <a:p>
            <a:r>
              <a:rPr lang="en-US"/>
              <a:t>Which is Better?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 bwMode="white"/>
        <p:txBody>
          <a:bodyPr/>
          <a:lstStyle/>
          <a:p>
            <a:pPr>
              <a:defRPr/>
            </a:pPr>
            <a:fld id="{A0B608A9-8ABB-49B2-926A-52955E575473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47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68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Family-Based Credits</a:t>
            </a:r>
            <a:endParaRPr lang="en-US" dirty="0"/>
          </a:p>
        </p:txBody>
      </p:sp>
      <p:sp>
        <p:nvSpPr>
          <p:cNvPr id="18435" name="Tex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Child tax credit</a:t>
            </a:r>
          </a:p>
          <a:p>
            <a:pPr lvl="1"/>
            <a:r>
              <a:rPr lang="en-US" dirty="0"/>
              <a:t>$2,000 credit per eligible child </a:t>
            </a:r>
          </a:p>
          <a:p>
            <a:pPr lvl="1"/>
            <a:r>
              <a:rPr lang="en-US" dirty="0"/>
              <a:t>$500 credit per eligible non-child</a:t>
            </a:r>
          </a:p>
          <a:p>
            <a:pPr lvl="1"/>
            <a:r>
              <a:rPr lang="en-US" dirty="0"/>
              <a:t>Reduced if AGI (Adjusted Gross Income) is over a certain threshold</a:t>
            </a:r>
          </a:p>
          <a:p>
            <a:r>
              <a:rPr lang="en-US" dirty="0"/>
              <a:t>Dependent care tax credit</a:t>
            </a:r>
          </a:p>
          <a:p>
            <a:pPr lvl="1"/>
            <a:r>
              <a:rPr lang="en-US" dirty="0"/>
              <a:t>Credit ranges from 35% - 20% of AGI               (Adjusted Gross Income)</a:t>
            </a:r>
          </a:p>
          <a:p>
            <a:pPr lvl="1"/>
            <a:r>
              <a:rPr lang="en-US" dirty="0"/>
              <a:t>When AGI &gt; $43,000 → 20%</a:t>
            </a:r>
          </a:p>
          <a:p>
            <a:pPr lvl="1"/>
            <a:r>
              <a:rPr lang="en-US" dirty="0"/>
              <a:t>Maximum expenses considered:</a:t>
            </a:r>
          </a:p>
          <a:p>
            <a:pPr lvl="2"/>
            <a:r>
              <a:rPr lang="en-US" dirty="0"/>
              <a:t>$3,000 (one child)</a:t>
            </a:r>
          </a:p>
          <a:p>
            <a:pPr lvl="2"/>
            <a:r>
              <a:rPr lang="en-US" dirty="0"/>
              <a:t>$6,000 (two or more children)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 bwMode="white"/>
        <p:txBody>
          <a:bodyPr/>
          <a:lstStyle/>
          <a:p>
            <a:fld id="{B94EC558-FEF9-4167-AFD0-1A1D5FD93598}" type="slidenum">
              <a:rPr lang="en-US" smtClean="0"/>
              <a:pPr/>
              <a:t>15</a:t>
            </a:fld>
            <a:endParaRPr lang="en-US" dirty="0"/>
          </a:p>
        </p:txBody>
      </p: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5714365" y="5719543"/>
            <a:ext cx="3086735" cy="571504"/>
            <a:chOff x="1440181" y="5965158"/>
            <a:chExt cx="3086421" cy="571941"/>
          </a:xfrm>
        </p:grpSpPr>
        <p:pic>
          <p:nvPicPr>
            <p:cNvPr id="13" name="Picture 2" descr="Check Box, Icon, Tick Mark, Correct, Choice, Check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181" y="5965158"/>
              <a:ext cx="617220" cy="571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Box 2"/>
            <p:cNvSpPr txBox="1">
              <a:spLocks noChangeArrowheads="1"/>
            </p:cNvSpPr>
            <p:nvPr/>
          </p:nvSpPr>
          <p:spPr bwMode="auto">
            <a:xfrm>
              <a:off x="2045972" y="5994172"/>
              <a:ext cx="2480630" cy="523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 pitchFamily="122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 pitchFamily="122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 pitchFamily="122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 pitchFamily="122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 pitchFamily="12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 pitchFamily="12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 pitchFamily="12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 pitchFamily="12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 pitchFamily="122" charset="-128"/>
                </a:defRPr>
              </a:lvl9pPr>
            </a:lstStyle>
            <a:p>
              <a:r>
                <a:rPr lang="en-US" altLang="en-US" sz="1400" dirty="0">
                  <a:solidFill>
                    <a:srgbClr val="FD4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See IRS Publications 972 and 503 for more information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75116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ChangeArrowheads="1"/>
          </p:cNvSpPr>
          <p:nvPr/>
        </p:nvSpPr>
        <p:spPr bwMode="invGray">
          <a:xfrm>
            <a:off x="3108960" y="1958975"/>
            <a:ext cx="2816225" cy="561975"/>
          </a:xfrm>
          <a:prstGeom prst="rect">
            <a:avLst/>
          </a:prstGeom>
          <a:solidFill>
            <a:srgbClr val="EAEAEA"/>
          </a:solidFill>
          <a:ln w="25400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lang="en-US" sz="2400"/>
              <a:t>Defer</a:t>
            </a: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gray">
          <a:xfrm>
            <a:off x="3108960" y="3602038"/>
            <a:ext cx="2816225" cy="561975"/>
          </a:xfrm>
          <a:prstGeom prst="rect">
            <a:avLst/>
          </a:prstGeom>
          <a:solidFill>
            <a:srgbClr val="E7E7E7"/>
          </a:solidFill>
          <a:ln w="254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2075" tIns="46038" rIns="92075" bIns="46038" anchor="ctr"/>
          <a:lstStyle/>
          <a:p>
            <a:pPr algn="ctr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Deduct</a:t>
            </a: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invGray">
          <a:xfrm>
            <a:off x="3108960" y="2801938"/>
            <a:ext cx="2816225" cy="561975"/>
          </a:xfrm>
          <a:prstGeom prst="rect">
            <a:avLst/>
          </a:prstGeom>
          <a:solidFill>
            <a:srgbClr val="EAEAEA"/>
          </a:solidFill>
          <a:ln w="2540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none" lIns="92075" tIns="46038" rIns="92075" bIns="46038" anchor="ctr"/>
          <a:lstStyle/>
          <a:p>
            <a:pPr algn="ctr"/>
            <a:r>
              <a:rPr lang="en-US" sz="2400"/>
              <a:t>Shift</a:t>
            </a:r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gray">
          <a:xfrm>
            <a:off x="3108960" y="4473575"/>
            <a:ext cx="2816225" cy="561975"/>
          </a:xfrm>
          <a:prstGeom prst="rect">
            <a:avLst/>
          </a:prstGeom>
          <a:solidFill>
            <a:srgbClr val="E7E7E7"/>
          </a:solidFill>
          <a:ln w="254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2075" tIns="46038" rIns="92075" bIns="46038" anchor="ctr"/>
          <a:lstStyle/>
          <a:p>
            <a:pPr algn="ctr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Exclude</a:t>
            </a:r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gray">
          <a:xfrm>
            <a:off x="3108960" y="5289550"/>
            <a:ext cx="2816225" cy="561975"/>
          </a:xfrm>
          <a:prstGeom prst="rect">
            <a:avLst/>
          </a:prstGeom>
          <a:solidFill>
            <a:srgbClr val="E7E7E7"/>
          </a:solidFill>
          <a:ln w="254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2075" tIns="46038" rIns="92075" bIns="46038" anchor="ctr"/>
          <a:lstStyle/>
          <a:p>
            <a:pPr algn="ctr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Comply</a:t>
            </a:r>
          </a:p>
        </p:txBody>
      </p:sp>
      <p:sp>
        <p:nvSpPr>
          <p:cNvPr id="20487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Key Strategies in Tax Planning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 bwMode="white"/>
        <p:txBody>
          <a:bodyPr/>
          <a:lstStyle/>
          <a:p>
            <a:fld id="{6AE1FC78-1BAE-4681-AF8C-D72996E3C80D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gray">
          <a:xfrm>
            <a:off x="3108960" y="1958975"/>
            <a:ext cx="2816225" cy="561975"/>
          </a:xfrm>
          <a:prstGeom prst="rect">
            <a:avLst/>
          </a:prstGeom>
          <a:solidFill>
            <a:srgbClr val="E7E7E7"/>
          </a:solidFill>
          <a:ln w="254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2075" tIns="46038" rIns="92075" bIns="46038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Defer</a:t>
            </a: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gray">
          <a:xfrm>
            <a:off x="3108960" y="2801938"/>
            <a:ext cx="2816225" cy="561975"/>
          </a:xfrm>
          <a:prstGeom prst="rect">
            <a:avLst/>
          </a:prstGeom>
          <a:solidFill>
            <a:srgbClr val="E7E7E7"/>
          </a:solidFill>
          <a:ln w="254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2075" tIns="46038" rIns="92075" bIns="46038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Shift</a:t>
            </a:r>
          </a:p>
        </p:txBody>
      </p:sp>
    </p:spTree>
    <p:extLst>
      <p:ext uri="{BB962C8B-B14F-4D97-AF65-F5344CB8AC3E}">
        <p14:creationId xmlns:p14="http://schemas.microsoft.com/office/powerpoint/2010/main" val="15847603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ChangeArrowheads="1"/>
          </p:cNvSpPr>
          <p:nvPr/>
        </p:nvSpPr>
        <p:spPr bwMode="invGray">
          <a:xfrm>
            <a:off x="3108960" y="1958975"/>
            <a:ext cx="2816225" cy="561975"/>
          </a:xfrm>
          <a:prstGeom prst="rect">
            <a:avLst/>
          </a:prstGeom>
          <a:solidFill>
            <a:srgbClr val="EAEAEA"/>
          </a:solidFill>
          <a:ln w="25400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lang="en-US" sz="2400"/>
              <a:t>Defer</a:t>
            </a: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gray">
          <a:xfrm>
            <a:off x="3108960" y="3602038"/>
            <a:ext cx="2816225" cy="561975"/>
          </a:xfrm>
          <a:prstGeom prst="rect">
            <a:avLst/>
          </a:prstGeom>
          <a:solidFill>
            <a:srgbClr val="E7E7E7"/>
          </a:solidFill>
          <a:ln w="254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2075" tIns="46038" rIns="92075" bIns="46038" anchor="ctr"/>
          <a:lstStyle/>
          <a:p>
            <a:pPr algn="ctr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Deduct</a:t>
            </a: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invGray">
          <a:xfrm>
            <a:off x="3108960" y="2801938"/>
            <a:ext cx="2816225" cy="561975"/>
          </a:xfrm>
          <a:prstGeom prst="rect">
            <a:avLst/>
          </a:prstGeom>
          <a:solidFill>
            <a:srgbClr val="EAEAEA"/>
          </a:solidFill>
          <a:ln w="25400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lang="en-US" sz="2400"/>
              <a:t>Shift</a:t>
            </a:r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gray">
          <a:xfrm>
            <a:off x="3108960" y="4473575"/>
            <a:ext cx="2816225" cy="561975"/>
          </a:xfrm>
          <a:prstGeom prst="rect">
            <a:avLst/>
          </a:prstGeom>
          <a:solidFill>
            <a:srgbClr val="E7E7E7"/>
          </a:solidFill>
          <a:ln w="254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2075" tIns="46038" rIns="92075" bIns="46038" anchor="ctr"/>
          <a:lstStyle/>
          <a:p>
            <a:pPr algn="ctr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Exclude</a:t>
            </a:r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gray">
          <a:xfrm>
            <a:off x="3108960" y="5289550"/>
            <a:ext cx="2816225" cy="561975"/>
          </a:xfrm>
          <a:prstGeom prst="rect">
            <a:avLst/>
          </a:prstGeom>
          <a:solidFill>
            <a:srgbClr val="E7E7E7"/>
          </a:solidFill>
          <a:ln w="254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2075" tIns="46038" rIns="92075" bIns="46038" anchor="ctr"/>
          <a:lstStyle/>
          <a:p>
            <a:pPr algn="ctr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Comply</a:t>
            </a:r>
          </a:p>
        </p:txBody>
      </p:sp>
      <p:sp>
        <p:nvSpPr>
          <p:cNvPr id="20487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Strategies in Tax Planning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 bwMode="white"/>
        <p:txBody>
          <a:bodyPr/>
          <a:lstStyle/>
          <a:p>
            <a:fld id="{6AE1FC78-1BAE-4681-AF8C-D72996E3C80D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gray">
          <a:xfrm>
            <a:off x="3108960" y="1958975"/>
            <a:ext cx="2816225" cy="561975"/>
          </a:xfrm>
          <a:prstGeom prst="rect">
            <a:avLst/>
          </a:prstGeom>
          <a:solidFill>
            <a:srgbClr val="FD4F00"/>
          </a:solidFill>
          <a:ln w="254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2075" tIns="46038" rIns="92075" bIns="46038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Defer</a:t>
            </a: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gray">
          <a:xfrm>
            <a:off x="3108960" y="2801938"/>
            <a:ext cx="2816225" cy="561975"/>
          </a:xfrm>
          <a:prstGeom prst="rect">
            <a:avLst/>
          </a:prstGeom>
          <a:solidFill>
            <a:srgbClr val="E7E7E7"/>
          </a:solidFill>
          <a:ln w="254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2075" tIns="46038" rIns="92075" bIns="46038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Shift</a:t>
            </a:r>
          </a:p>
        </p:txBody>
      </p:sp>
    </p:spTree>
    <p:extLst>
      <p:ext uri="{BB962C8B-B14F-4D97-AF65-F5344CB8AC3E}">
        <p14:creationId xmlns:p14="http://schemas.microsoft.com/office/powerpoint/2010/main" val="19460513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>
              <a:lnSpc>
                <a:spcPct val="85000"/>
              </a:lnSpc>
            </a:pPr>
            <a:r>
              <a:rPr lang="en-US" dirty="0"/>
              <a:t>Benefits of Deferring Taxes</a:t>
            </a:r>
          </a:p>
        </p:txBody>
      </p:sp>
      <p:sp>
        <p:nvSpPr>
          <p:cNvPr id="48" name="Slide Number Placeholder 47"/>
          <p:cNvSpPr>
            <a:spLocks noGrp="1"/>
          </p:cNvSpPr>
          <p:nvPr>
            <p:ph type="sldNum" sz="quarter" idx="10"/>
          </p:nvPr>
        </p:nvSpPr>
        <p:spPr bwMode="white"/>
        <p:txBody>
          <a:bodyPr/>
          <a:lstStyle/>
          <a:p>
            <a:fld id="{B32CAE68-165B-4D9E-BFDE-A94FEF838E03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73" name="Line 23"/>
          <p:cNvSpPr>
            <a:spLocks noChangeShapeType="1"/>
          </p:cNvSpPr>
          <p:nvPr/>
        </p:nvSpPr>
        <p:spPr bwMode="gray">
          <a:xfrm>
            <a:off x="1063169" y="1671600"/>
            <a:ext cx="2660" cy="4539863"/>
          </a:xfrm>
          <a:prstGeom prst="line">
            <a:avLst/>
          </a:prstGeom>
          <a:noFill/>
          <a:ln w="2222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200"/>
          </a:p>
        </p:txBody>
      </p:sp>
      <p:sp>
        <p:nvSpPr>
          <p:cNvPr id="74" name="Line 24"/>
          <p:cNvSpPr>
            <a:spLocks noChangeShapeType="1"/>
          </p:cNvSpPr>
          <p:nvPr/>
        </p:nvSpPr>
        <p:spPr bwMode="gray">
          <a:xfrm flipH="1">
            <a:off x="1832005" y="1671600"/>
            <a:ext cx="2660" cy="4533212"/>
          </a:xfrm>
          <a:prstGeom prst="line">
            <a:avLst/>
          </a:prstGeom>
          <a:noFill/>
          <a:ln w="2222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200"/>
          </a:p>
        </p:txBody>
      </p:sp>
      <p:sp>
        <p:nvSpPr>
          <p:cNvPr id="75" name="Line 25"/>
          <p:cNvSpPr>
            <a:spLocks noChangeShapeType="1"/>
          </p:cNvSpPr>
          <p:nvPr/>
        </p:nvSpPr>
        <p:spPr bwMode="gray">
          <a:xfrm flipH="1">
            <a:off x="2600841" y="1671600"/>
            <a:ext cx="2660" cy="4533212"/>
          </a:xfrm>
          <a:prstGeom prst="line">
            <a:avLst/>
          </a:prstGeom>
          <a:noFill/>
          <a:ln w="2222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200"/>
          </a:p>
        </p:txBody>
      </p:sp>
      <p:sp>
        <p:nvSpPr>
          <p:cNvPr id="76" name="Line 26"/>
          <p:cNvSpPr>
            <a:spLocks noChangeShapeType="1"/>
          </p:cNvSpPr>
          <p:nvPr/>
        </p:nvSpPr>
        <p:spPr bwMode="gray">
          <a:xfrm flipH="1">
            <a:off x="3372338" y="1671600"/>
            <a:ext cx="2660" cy="4533212"/>
          </a:xfrm>
          <a:prstGeom prst="line">
            <a:avLst/>
          </a:prstGeom>
          <a:noFill/>
          <a:ln w="2222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200"/>
          </a:p>
        </p:txBody>
      </p:sp>
      <p:sp>
        <p:nvSpPr>
          <p:cNvPr id="77" name="Line 27"/>
          <p:cNvSpPr>
            <a:spLocks noChangeShapeType="1"/>
          </p:cNvSpPr>
          <p:nvPr/>
        </p:nvSpPr>
        <p:spPr bwMode="gray">
          <a:xfrm flipH="1">
            <a:off x="4141174" y="1671600"/>
            <a:ext cx="2660" cy="4533212"/>
          </a:xfrm>
          <a:prstGeom prst="line">
            <a:avLst/>
          </a:prstGeom>
          <a:noFill/>
          <a:ln w="2222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200"/>
          </a:p>
        </p:txBody>
      </p:sp>
      <p:sp>
        <p:nvSpPr>
          <p:cNvPr id="78" name="Line 28"/>
          <p:cNvSpPr>
            <a:spLocks noChangeShapeType="1"/>
          </p:cNvSpPr>
          <p:nvPr/>
        </p:nvSpPr>
        <p:spPr bwMode="gray">
          <a:xfrm flipH="1">
            <a:off x="4912671" y="1671600"/>
            <a:ext cx="2660" cy="4533212"/>
          </a:xfrm>
          <a:prstGeom prst="line">
            <a:avLst/>
          </a:prstGeom>
          <a:noFill/>
          <a:ln w="2222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200"/>
          </a:p>
        </p:txBody>
      </p:sp>
      <p:sp>
        <p:nvSpPr>
          <p:cNvPr id="79" name="Line 29"/>
          <p:cNvSpPr>
            <a:spLocks noChangeShapeType="1"/>
          </p:cNvSpPr>
          <p:nvPr/>
        </p:nvSpPr>
        <p:spPr bwMode="gray">
          <a:xfrm flipH="1">
            <a:off x="5681507" y="1671600"/>
            <a:ext cx="2660" cy="4533212"/>
          </a:xfrm>
          <a:prstGeom prst="line">
            <a:avLst/>
          </a:prstGeom>
          <a:noFill/>
          <a:ln w="2222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200"/>
          </a:p>
        </p:txBody>
      </p:sp>
      <p:sp>
        <p:nvSpPr>
          <p:cNvPr id="80" name="Line 30"/>
          <p:cNvSpPr>
            <a:spLocks noChangeShapeType="1"/>
          </p:cNvSpPr>
          <p:nvPr/>
        </p:nvSpPr>
        <p:spPr bwMode="gray">
          <a:xfrm flipH="1">
            <a:off x="6455663" y="1671600"/>
            <a:ext cx="2660" cy="4533212"/>
          </a:xfrm>
          <a:prstGeom prst="line">
            <a:avLst/>
          </a:prstGeom>
          <a:noFill/>
          <a:ln w="2222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200"/>
          </a:p>
        </p:txBody>
      </p:sp>
      <p:sp>
        <p:nvSpPr>
          <p:cNvPr id="81" name="Line 31"/>
          <p:cNvSpPr>
            <a:spLocks noChangeShapeType="1"/>
          </p:cNvSpPr>
          <p:nvPr/>
        </p:nvSpPr>
        <p:spPr bwMode="gray">
          <a:xfrm flipH="1">
            <a:off x="7221839" y="1671600"/>
            <a:ext cx="2660" cy="4533212"/>
          </a:xfrm>
          <a:prstGeom prst="line">
            <a:avLst/>
          </a:prstGeom>
          <a:noFill/>
          <a:ln w="2222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200"/>
          </a:p>
        </p:txBody>
      </p:sp>
      <p:sp>
        <p:nvSpPr>
          <p:cNvPr id="83" name="Line 32"/>
          <p:cNvSpPr>
            <a:spLocks noChangeShapeType="1"/>
          </p:cNvSpPr>
          <p:nvPr/>
        </p:nvSpPr>
        <p:spPr bwMode="gray">
          <a:xfrm flipH="1">
            <a:off x="7993336" y="1671600"/>
            <a:ext cx="2660" cy="4533212"/>
          </a:xfrm>
          <a:prstGeom prst="line">
            <a:avLst/>
          </a:prstGeom>
          <a:noFill/>
          <a:ln w="2222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200"/>
          </a:p>
        </p:txBody>
      </p:sp>
      <p:sp>
        <p:nvSpPr>
          <p:cNvPr id="2" name="Rectangle 1"/>
          <p:cNvSpPr/>
          <p:nvPr/>
        </p:nvSpPr>
        <p:spPr>
          <a:xfrm>
            <a:off x="1185575" y="5866257"/>
            <a:ext cx="725805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hangingPunct="1"/>
            <a:r>
              <a:rPr lang="en-US" altLang="en-US" sz="800" dirty="0">
                <a:latin typeface="Arial" panose="020B0604020202020204" pitchFamily="34" charset="0"/>
                <a:ea typeface="ヒラギノ角ゴ Pro W3" pitchFamily="2" charset="-128"/>
                <a:cs typeface="Arial" panose="020B0604020202020204" pitchFamily="34" charset="0"/>
              </a:rPr>
              <a:t>Hypothetical value of $10,000 invested in stocks. This example is for an investor in the 28% bracket using the 2019 tax code. Assumes an 8% annual total return. Estimates are not guaranteed. This is for illustrative purposes only and not indicative of any investment. © Morningstar. All Rights Reserved.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1282700" y="1284933"/>
            <a:ext cx="7381294" cy="4581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18186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Tax Deferral Opportunities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0"/>
          </p:nvPr>
        </p:nvSpPr>
        <p:spPr bwMode="white"/>
        <p:txBody>
          <a:bodyPr/>
          <a:lstStyle/>
          <a:p>
            <a:fld id="{6478830E-B8A8-44E2-AB2B-7AAF5BBBB32A}" type="slidenum">
              <a:rPr lang="en-US" smtClean="0"/>
              <a:pPr/>
              <a:t>19</a:t>
            </a:fld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979923825"/>
              </p:ext>
            </p:extLst>
          </p:nvPr>
        </p:nvGraphicFramePr>
        <p:xfrm>
          <a:off x="1371600" y="1594826"/>
          <a:ext cx="7338060" cy="41008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9" name="Group 18"/>
          <p:cNvGrpSpPr>
            <a:grpSpLocks/>
          </p:cNvGrpSpPr>
          <p:nvPr/>
        </p:nvGrpSpPr>
        <p:grpSpPr bwMode="auto">
          <a:xfrm>
            <a:off x="1371600" y="5554980"/>
            <a:ext cx="3289299" cy="738665"/>
            <a:chOff x="1440181" y="5879783"/>
            <a:chExt cx="3288964" cy="739229"/>
          </a:xfrm>
        </p:grpSpPr>
        <p:pic>
          <p:nvPicPr>
            <p:cNvPr id="20" name="Picture 2" descr="Check Box, Icon, Tick Mark, Correct, Choice, Check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181" y="5965158"/>
              <a:ext cx="617220" cy="571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TextBox 2"/>
            <p:cNvSpPr txBox="1">
              <a:spLocks noChangeArrowheads="1"/>
            </p:cNvSpPr>
            <p:nvPr/>
          </p:nvSpPr>
          <p:spPr bwMode="auto">
            <a:xfrm>
              <a:off x="2045971" y="5879783"/>
              <a:ext cx="2683174" cy="739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 pitchFamily="122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 pitchFamily="122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 pitchFamily="122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 pitchFamily="122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 pitchFamily="12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 pitchFamily="12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 pitchFamily="12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 pitchFamily="12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 pitchFamily="122" charset="-128"/>
                </a:defRPr>
              </a:lvl9pPr>
            </a:lstStyle>
            <a:p>
              <a:r>
                <a:rPr lang="en-US" altLang="en-US" sz="1400" dirty="0">
                  <a:solidFill>
                    <a:srgbClr val="FD4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Call the MyFRS Financial Guidance Line to discuss retirement saving opportunities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81842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The Reasons We Are 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Review and understand federal tax form 1040</a:t>
            </a:r>
          </a:p>
          <a:p>
            <a:r>
              <a:rPr lang="en-US"/>
              <a:t>Recognize opportunities to reduce and manage your taxes throughout the year</a:t>
            </a:r>
          </a:p>
          <a:p>
            <a:r>
              <a:rPr lang="en-US"/>
              <a:t>Identify tax planning opportunities to help accomplish your financial goals</a:t>
            </a:r>
          </a:p>
          <a:p>
            <a:r>
              <a:rPr lang="en-US"/>
              <a:t>Learn to use the tools and resources available to you</a:t>
            </a:r>
          </a:p>
          <a:p>
            <a:r>
              <a:rPr lang="en-US"/>
              <a:t>Know which steps to take next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 bwMode="white"/>
        <p:txBody>
          <a:bodyPr/>
          <a:lstStyle/>
          <a:p>
            <a:fld id="{D573E0C3-4193-47A5-9524-69D773FEB381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Freeform 13"/>
          <p:cNvSpPr>
            <a:spLocks noChangeAspect="1" noEditPoints="1"/>
          </p:cNvSpPr>
          <p:nvPr/>
        </p:nvSpPr>
        <p:spPr bwMode="auto">
          <a:xfrm>
            <a:off x="4329394" y="4787818"/>
            <a:ext cx="1337345" cy="1196568"/>
          </a:xfrm>
          <a:custGeom>
            <a:avLst/>
            <a:gdLst>
              <a:gd name="T0" fmla="*/ 1387 w 2850"/>
              <a:gd name="T1" fmla="*/ 1610 h 2550"/>
              <a:gd name="T2" fmla="*/ 1233 w 2850"/>
              <a:gd name="T3" fmla="*/ 1881 h 2550"/>
              <a:gd name="T4" fmla="*/ 1377 w 2850"/>
              <a:gd name="T5" fmla="*/ 2089 h 2550"/>
              <a:gd name="T6" fmla="*/ 1587 w 2850"/>
              <a:gd name="T7" fmla="*/ 1981 h 2550"/>
              <a:gd name="T8" fmla="*/ 1597 w 2850"/>
              <a:gd name="T9" fmla="*/ 1670 h 2550"/>
              <a:gd name="T10" fmla="*/ 1377 w 2850"/>
              <a:gd name="T11" fmla="*/ 2055 h 2550"/>
              <a:gd name="T12" fmla="*/ 1442 w 2850"/>
              <a:gd name="T13" fmla="*/ 2014 h 2550"/>
              <a:gd name="T14" fmla="*/ 1454 w 2850"/>
              <a:gd name="T15" fmla="*/ 2061 h 2550"/>
              <a:gd name="T16" fmla="*/ 1203 w 2850"/>
              <a:gd name="T17" fmla="*/ 74 h 2550"/>
              <a:gd name="T18" fmla="*/ 2771 w 2850"/>
              <a:gd name="T19" fmla="*/ 1281 h 2550"/>
              <a:gd name="T20" fmla="*/ 2769 w 2850"/>
              <a:gd name="T21" fmla="*/ 8 h 2550"/>
              <a:gd name="T22" fmla="*/ 1136 w 2850"/>
              <a:gd name="T23" fmla="*/ 58 h 2550"/>
              <a:gd name="T24" fmla="*/ 2414 w 2850"/>
              <a:gd name="T25" fmla="*/ 1610 h 2550"/>
              <a:gd name="T26" fmla="*/ 2204 w 2850"/>
              <a:gd name="T27" fmla="*/ 1722 h 2550"/>
              <a:gd name="T28" fmla="*/ 2306 w 2850"/>
              <a:gd name="T29" fmla="*/ 2069 h 2550"/>
              <a:gd name="T30" fmla="*/ 2535 w 2850"/>
              <a:gd name="T31" fmla="*/ 2025 h 2550"/>
              <a:gd name="T32" fmla="*/ 2584 w 2850"/>
              <a:gd name="T33" fmla="*/ 1709 h 2550"/>
              <a:gd name="T34" fmla="*/ 2377 w 2850"/>
              <a:gd name="T35" fmla="*/ 2063 h 2550"/>
              <a:gd name="T36" fmla="*/ 2363 w 2850"/>
              <a:gd name="T37" fmla="*/ 2013 h 2550"/>
              <a:gd name="T38" fmla="*/ 2454 w 2850"/>
              <a:gd name="T39" fmla="*/ 2052 h 2550"/>
              <a:gd name="T40" fmla="*/ 2760 w 2850"/>
              <a:gd name="T41" fmla="*/ 2167 h 2550"/>
              <a:gd name="T42" fmla="*/ 2018 w 2850"/>
              <a:gd name="T43" fmla="*/ 2180 h 2550"/>
              <a:gd name="T44" fmla="*/ 557 w 2850"/>
              <a:gd name="T45" fmla="*/ 2060 h 2550"/>
              <a:gd name="T46" fmla="*/ 646 w 2850"/>
              <a:gd name="T47" fmla="*/ 1755 h 2550"/>
              <a:gd name="T48" fmla="*/ 523 w 2850"/>
              <a:gd name="T49" fmla="*/ 1633 h 2550"/>
              <a:gd name="T50" fmla="*/ 278 w 2850"/>
              <a:gd name="T51" fmla="*/ 1678 h 2550"/>
              <a:gd name="T52" fmla="*/ 297 w 2850"/>
              <a:gd name="T53" fmla="*/ 1996 h 2550"/>
              <a:gd name="T54" fmla="*/ 556 w 2850"/>
              <a:gd name="T55" fmla="*/ 2015 h 2550"/>
              <a:gd name="T56" fmla="*/ 396 w 2850"/>
              <a:gd name="T57" fmla="*/ 2051 h 2550"/>
              <a:gd name="T58" fmla="*/ 486 w 2850"/>
              <a:gd name="T59" fmla="*/ 2013 h 2550"/>
              <a:gd name="T60" fmla="*/ 1088 w 2850"/>
              <a:gd name="T61" fmla="*/ 941 h 2550"/>
              <a:gd name="T62" fmla="*/ 1565 w 2850"/>
              <a:gd name="T63" fmla="*/ 688 h 2550"/>
              <a:gd name="T64" fmla="*/ 1012 w 2850"/>
              <a:gd name="T65" fmla="*/ 826 h 2550"/>
              <a:gd name="T66" fmla="*/ 863 w 2850"/>
              <a:gd name="T67" fmla="*/ 532 h 2550"/>
              <a:gd name="T68" fmla="*/ 248 w 2850"/>
              <a:gd name="T69" fmla="*/ 611 h 2550"/>
              <a:gd name="T70" fmla="*/ 298 w 2850"/>
              <a:gd name="T71" fmla="*/ 1086 h 2550"/>
              <a:gd name="T72" fmla="*/ 932 w 2850"/>
              <a:gd name="T73" fmla="*/ 1647 h 2550"/>
              <a:gd name="T74" fmla="*/ 298 w 2850"/>
              <a:gd name="T75" fmla="*/ 653 h 2550"/>
              <a:gd name="T76" fmla="*/ 843 w 2850"/>
              <a:gd name="T77" fmla="*/ 591 h 2550"/>
              <a:gd name="T78" fmla="*/ 948 w 2850"/>
              <a:gd name="T79" fmla="*/ 832 h 2550"/>
              <a:gd name="T80" fmla="*/ 974 w 2850"/>
              <a:gd name="T81" fmla="*/ 885 h 2550"/>
              <a:gd name="T82" fmla="*/ 1031 w 2850"/>
              <a:gd name="T83" fmla="*/ 977 h 2550"/>
              <a:gd name="T84" fmla="*/ 818 w 2850"/>
              <a:gd name="T85" fmla="*/ 1015 h 2550"/>
              <a:gd name="T86" fmla="*/ 783 w 2850"/>
              <a:gd name="T87" fmla="*/ 1082 h 2550"/>
              <a:gd name="T88" fmla="*/ 1710 w 2850"/>
              <a:gd name="T89" fmla="*/ 2154 h 2550"/>
              <a:gd name="T90" fmla="*/ 973 w 2850"/>
              <a:gd name="T91" fmla="*/ 2550 h 2550"/>
              <a:gd name="T92" fmla="*/ 1710 w 2850"/>
              <a:gd name="T93" fmla="*/ 2154 h 2550"/>
              <a:gd name="T94" fmla="*/ 611 w 2850"/>
              <a:gd name="T95" fmla="*/ 482 h 2550"/>
              <a:gd name="T96" fmla="*/ 771 w 2850"/>
              <a:gd name="T97" fmla="*/ 469 h 2550"/>
              <a:gd name="T98" fmla="*/ 789 w 2850"/>
              <a:gd name="T99" fmla="*/ 387 h 2550"/>
              <a:gd name="T100" fmla="*/ 804 w 2850"/>
              <a:gd name="T101" fmla="*/ 228 h 2550"/>
              <a:gd name="T102" fmla="*/ 585 w 2850"/>
              <a:gd name="T103" fmla="*/ 31 h 2550"/>
              <a:gd name="T104" fmla="*/ 407 w 2850"/>
              <a:gd name="T105" fmla="*/ 292 h 2550"/>
              <a:gd name="T106" fmla="*/ 419 w 2850"/>
              <a:gd name="T107" fmla="*/ 388 h 2550"/>
              <a:gd name="T108" fmla="*/ 449 w 2850"/>
              <a:gd name="T109" fmla="*/ 470 h 2550"/>
              <a:gd name="T110" fmla="*/ 657 w 2850"/>
              <a:gd name="T111" fmla="*/ 228 h 2550"/>
              <a:gd name="T112" fmla="*/ 740 w 2850"/>
              <a:gd name="T113" fmla="*/ 304 h 2550"/>
              <a:gd name="T114" fmla="*/ 611 w 2850"/>
              <a:gd name="T115" fmla="*/ 451 h 2550"/>
              <a:gd name="T116" fmla="*/ 483 w 2850"/>
              <a:gd name="T117" fmla="*/ 287 h 2550"/>
              <a:gd name="T118" fmla="*/ 73 w 2850"/>
              <a:gd name="T119" fmla="*/ 2180 h 2550"/>
              <a:gd name="T120" fmla="*/ 815 w 2850"/>
              <a:gd name="T121" fmla="*/ 2167 h 25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50" h="2550">
                <a:moveTo>
                  <a:pt x="2614" y="286"/>
                </a:moveTo>
                <a:lnTo>
                  <a:pt x="1346" y="286"/>
                </a:lnTo>
                <a:lnTo>
                  <a:pt x="1346" y="318"/>
                </a:lnTo>
                <a:lnTo>
                  <a:pt x="2614" y="318"/>
                </a:lnTo>
                <a:lnTo>
                  <a:pt x="2614" y="286"/>
                </a:lnTo>
                <a:close/>
                <a:moveTo>
                  <a:pt x="1503" y="1639"/>
                </a:moveTo>
                <a:lnTo>
                  <a:pt x="1503" y="1639"/>
                </a:lnTo>
                <a:lnTo>
                  <a:pt x="1496" y="1633"/>
                </a:lnTo>
                <a:lnTo>
                  <a:pt x="1488" y="1627"/>
                </a:lnTo>
                <a:lnTo>
                  <a:pt x="1480" y="1622"/>
                </a:lnTo>
                <a:lnTo>
                  <a:pt x="1471" y="1618"/>
                </a:lnTo>
                <a:lnTo>
                  <a:pt x="1462" y="1615"/>
                </a:lnTo>
                <a:lnTo>
                  <a:pt x="1452" y="1611"/>
                </a:lnTo>
                <a:lnTo>
                  <a:pt x="1442" y="1610"/>
                </a:lnTo>
                <a:lnTo>
                  <a:pt x="1431" y="1609"/>
                </a:lnTo>
                <a:lnTo>
                  <a:pt x="1409" y="1608"/>
                </a:lnTo>
                <a:lnTo>
                  <a:pt x="1387" y="1610"/>
                </a:lnTo>
                <a:lnTo>
                  <a:pt x="1363" y="1615"/>
                </a:lnTo>
                <a:lnTo>
                  <a:pt x="1341" y="1621"/>
                </a:lnTo>
                <a:lnTo>
                  <a:pt x="1319" y="1629"/>
                </a:lnTo>
                <a:lnTo>
                  <a:pt x="1299" y="1639"/>
                </a:lnTo>
                <a:lnTo>
                  <a:pt x="1281" y="1652"/>
                </a:lnTo>
                <a:lnTo>
                  <a:pt x="1264" y="1664"/>
                </a:lnTo>
                <a:lnTo>
                  <a:pt x="1257" y="1671"/>
                </a:lnTo>
                <a:lnTo>
                  <a:pt x="1251" y="1678"/>
                </a:lnTo>
                <a:lnTo>
                  <a:pt x="1245" y="1685"/>
                </a:lnTo>
                <a:lnTo>
                  <a:pt x="1240" y="1692"/>
                </a:lnTo>
                <a:lnTo>
                  <a:pt x="1237" y="1700"/>
                </a:lnTo>
                <a:lnTo>
                  <a:pt x="1234" y="1708"/>
                </a:lnTo>
                <a:lnTo>
                  <a:pt x="1233" y="1715"/>
                </a:lnTo>
                <a:lnTo>
                  <a:pt x="1231" y="1722"/>
                </a:lnTo>
                <a:lnTo>
                  <a:pt x="1231" y="1863"/>
                </a:lnTo>
                <a:lnTo>
                  <a:pt x="1231" y="1863"/>
                </a:lnTo>
                <a:lnTo>
                  <a:pt x="1233" y="1881"/>
                </a:lnTo>
                <a:lnTo>
                  <a:pt x="1236" y="1899"/>
                </a:lnTo>
                <a:lnTo>
                  <a:pt x="1242" y="1916"/>
                </a:lnTo>
                <a:lnTo>
                  <a:pt x="1249" y="1930"/>
                </a:lnTo>
                <a:lnTo>
                  <a:pt x="1249" y="1930"/>
                </a:lnTo>
                <a:lnTo>
                  <a:pt x="1253" y="1947"/>
                </a:lnTo>
                <a:lnTo>
                  <a:pt x="1257" y="1964"/>
                </a:lnTo>
                <a:lnTo>
                  <a:pt x="1263" y="1980"/>
                </a:lnTo>
                <a:lnTo>
                  <a:pt x="1270" y="1996"/>
                </a:lnTo>
                <a:lnTo>
                  <a:pt x="1278" y="2010"/>
                </a:lnTo>
                <a:lnTo>
                  <a:pt x="1288" y="2024"/>
                </a:lnTo>
                <a:lnTo>
                  <a:pt x="1298" y="2037"/>
                </a:lnTo>
                <a:lnTo>
                  <a:pt x="1309" y="2049"/>
                </a:lnTo>
                <a:lnTo>
                  <a:pt x="1320" y="2060"/>
                </a:lnTo>
                <a:lnTo>
                  <a:pt x="1334" y="2069"/>
                </a:lnTo>
                <a:lnTo>
                  <a:pt x="1347" y="2077"/>
                </a:lnTo>
                <a:lnTo>
                  <a:pt x="1362" y="2085"/>
                </a:lnTo>
                <a:lnTo>
                  <a:pt x="1377" y="2089"/>
                </a:lnTo>
                <a:lnTo>
                  <a:pt x="1392" y="2094"/>
                </a:lnTo>
                <a:lnTo>
                  <a:pt x="1408" y="2096"/>
                </a:lnTo>
                <a:lnTo>
                  <a:pt x="1425" y="2097"/>
                </a:lnTo>
                <a:lnTo>
                  <a:pt x="1425" y="2097"/>
                </a:lnTo>
                <a:lnTo>
                  <a:pt x="1442" y="2096"/>
                </a:lnTo>
                <a:lnTo>
                  <a:pt x="1458" y="2094"/>
                </a:lnTo>
                <a:lnTo>
                  <a:pt x="1473" y="2090"/>
                </a:lnTo>
                <a:lnTo>
                  <a:pt x="1488" y="2085"/>
                </a:lnTo>
                <a:lnTo>
                  <a:pt x="1503" y="2077"/>
                </a:lnTo>
                <a:lnTo>
                  <a:pt x="1516" y="2069"/>
                </a:lnTo>
                <a:lnTo>
                  <a:pt x="1530" y="2060"/>
                </a:lnTo>
                <a:lnTo>
                  <a:pt x="1541" y="2049"/>
                </a:lnTo>
                <a:lnTo>
                  <a:pt x="1552" y="2037"/>
                </a:lnTo>
                <a:lnTo>
                  <a:pt x="1562" y="2025"/>
                </a:lnTo>
                <a:lnTo>
                  <a:pt x="1572" y="2010"/>
                </a:lnTo>
                <a:lnTo>
                  <a:pt x="1580" y="1997"/>
                </a:lnTo>
                <a:lnTo>
                  <a:pt x="1587" y="1981"/>
                </a:lnTo>
                <a:lnTo>
                  <a:pt x="1593" y="1965"/>
                </a:lnTo>
                <a:lnTo>
                  <a:pt x="1597" y="1948"/>
                </a:lnTo>
                <a:lnTo>
                  <a:pt x="1601" y="1932"/>
                </a:lnTo>
                <a:lnTo>
                  <a:pt x="1601" y="1932"/>
                </a:lnTo>
                <a:lnTo>
                  <a:pt x="1608" y="1916"/>
                </a:lnTo>
                <a:lnTo>
                  <a:pt x="1614" y="1899"/>
                </a:lnTo>
                <a:lnTo>
                  <a:pt x="1617" y="1882"/>
                </a:lnTo>
                <a:lnTo>
                  <a:pt x="1619" y="1863"/>
                </a:lnTo>
                <a:lnTo>
                  <a:pt x="1619" y="1772"/>
                </a:lnTo>
                <a:lnTo>
                  <a:pt x="1619" y="1772"/>
                </a:lnTo>
                <a:lnTo>
                  <a:pt x="1619" y="1755"/>
                </a:lnTo>
                <a:lnTo>
                  <a:pt x="1617" y="1739"/>
                </a:lnTo>
                <a:lnTo>
                  <a:pt x="1615" y="1724"/>
                </a:lnTo>
                <a:lnTo>
                  <a:pt x="1612" y="1709"/>
                </a:lnTo>
                <a:lnTo>
                  <a:pt x="1607" y="1694"/>
                </a:lnTo>
                <a:lnTo>
                  <a:pt x="1603" y="1682"/>
                </a:lnTo>
                <a:lnTo>
                  <a:pt x="1597" y="1670"/>
                </a:lnTo>
                <a:lnTo>
                  <a:pt x="1590" y="1660"/>
                </a:lnTo>
                <a:lnTo>
                  <a:pt x="1584" y="1651"/>
                </a:lnTo>
                <a:lnTo>
                  <a:pt x="1575" y="1644"/>
                </a:lnTo>
                <a:lnTo>
                  <a:pt x="1566" y="1638"/>
                </a:lnTo>
                <a:lnTo>
                  <a:pt x="1554" y="1634"/>
                </a:lnTo>
                <a:lnTo>
                  <a:pt x="1543" y="1633"/>
                </a:lnTo>
                <a:lnTo>
                  <a:pt x="1531" y="1633"/>
                </a:lnTo>
                <a:lnTo>
                  <a:pt x="1517" y="1635"/>
                </a:lnTo>
                <a:lnTo>
                  <a:pt x="1503" y="1639"/>
                </a:lnTo>
                <a:lnTo>
                  <a:pt x="1503" y="1639"/>
                </a:lnTo>
                <a:close/>
                <a:moveTo>
                  <a:pt x="1425" y="2064"/>
                </a:moveTo>
                <a:lnTo>
                  <a:pt x="1425" y="2064"/>
                </a:lnTo>
                <a:lnTo>
                  <a:pt x="1415" y="2064"/>
                </a:lnTo>
                <a:lnTo>
                  <a:pt x="1406" y="2063"/>
                </a:lnTo>
                <a:lnTo>
                  <a:pt x="1396" y="2061"/>
                </a:lnTo>
                <a:lnTo>
                  <a:pt x="1387" y="2059"/>
                </a:lnTo>
                <a:lnTo>
                  <a:pt x="1377" y="2055"/>
                </a:lnTo>
                <a:lnTo>
                  <a:pt x="1368" y="2051"/>
                </a:lnTo>
                <a:lnTo>
                  <a:pt x="1360" y="2046"/>
                </a:lnTo>
                <a:lnTo>
                  <a:pt x="1351" y="2042"/>
                </a:lnTo>
                <a:lnTo>
                  <a:pt x="1335" y="2029"/>
                </a:lnTo>
                <a:lnTo>
                  <a:pt x="1321" y="2015"/>
                </a:lnTo>
                <a:lnTo>
                  <a:pt x="1309" y="1998"/>
                </a:lnTo>
                <a:lnTo>
                  <a:pt x="1298" y="1980"/>
                </a:lnTo>
                <a:lnTo>
                  <a:pt x="1298" y="1980"/>
                </a:lnTo>
                <a:lnTo>
                  <a:pt x="1312" y="1988"/>
                </a:lnTo>
                <a:lnTo>
                  <a:pt x="1327" y="1995"/>
                </a:lnTo>
                <a:lnTo>
                  <a:pt x="1342" y="2001"/>
                </a:lnTo>
                <a:lnTo>
                  <a:pt x="1357" y="2006"/>
                </a:lnTo>
                <a:lnTo>
                  <a:pt x="1374" y="2009"/>
                </a:lnTo>
                <a:lnTo>
                  <a:pt x="1391" y="2013"/>
                </a:lnTo>
                <a:lnTo>
                  <a:pt x="1408" y="2014"/>
                </a:lnTo>
                <a:lnTo>
                  <a:pt x="1425" y="2015"/>
                </a:lnTo>
                <a:lnTo>
                  <a:pt x="1442" y="2014"/>
                </a:lnTo>
                <a:lnTo>
                  <a:pt x="1459" y="2013"/>
                </a:lnTo>
                <a:lnTo>
                  <a:pt x="1476" y="2009"/>
                </a:lnTo>
                <a:lnTo>
                  <a:pt x="1493" y="2006"/>
                </a:lnTo>
                <a:lnTo>
                  <a:pt x="1508" y="2001"/>
                </a:lnTo>
                <a:lnTo>
                  <a:pt x="1523" y="1996"/>
                </a:lnTo>
                <a:lnTo>
                  <a:pt x="1538" y="1989"/>
                </a:lnTo>
                <a:lnTo>
                  <a:pt x="1551" y="1981"/>
                </a:lnTo>
                <a:lnTo>
                  <a:pt x="1551" y="1981"/>
                </a:lnTo>
                <a:lnTo>
                  <a:pt x="1541" y="1999"/>
                </a:lnTo>
                <a:lnTo>
                  <a:pt x="1529" y="2015"/>
                </a:lnTo>
                <a:lnTo>
                  <a:pt x="1514" y="2029"/>
                </a:lnTo>
                <a:lnTo>
                  <a:pt x="1499" y="2042"/>
                </a:lnTo>
                <a:lnTo>
                  <a:pt x="1490" y="2046"/>
                </a:lnTo>
                <a:lnTo>
                  <a:pt x="1481" y="2052"/>
                </a:lnTo>
                <a:lnTo>
                  <a:pt x="1473" y="2055"/>
                </a:lnTo>
                <a:lnTo>
                  <a:pt x="1463" y="2059"/>
                </a:lnTo>
                <a:lnTo>
                  <a:pt x="1454" y="2061"/>
                </a:lnTo>
                <a:lnTo>
                  <a:pt x="1445" y="2063"/>
                </a:lnTo>
                <a:lnTo>
                  <a:pt x="1435" y="2064"/>
                </a:lnTo>
                <a:lnTo>
                  <a:pt x="1425" y="2064"/>
                </a:lnTo>
                <a:lnTo>
                  <a:pt x="1425" y="2064"/>
                </a:lnTo>
                <a:close/>
                <a:moveTo>
                  <a:pt x="2614" y="523"/>
                </a:moveTo>
                <a:lnTo>
                  <a:pt x="1346" y="523"/>
                </a:lnTo>
                <a:lnTo>
                  <a:pt x="1346" y="555"/>
                </a:lnTo>
                <a:lnTo>
                  <a:pt x="2614" y="555"/>
                </a:lnTo>
                <a:lnTo>
                  <a:pt x="2614" y="523"/>
                </a:lnTo>
                <a:close/>
                <a:moveTo>
                  <a:pt x="1189" y="120"/>
                </a:moveTo>
                <a:lnTo>
                  <a:pt x="1189" y="120"/>
                </a:lnTo>
                <a:lnTo>
                  <a:pt x="1189" y="106"/>
                </a:lnTo>
                <a:lnTo>
                  <a:pt x="1191" y="94"/>
                </a:lnTo>
                <a:lnTo>
                  <a:pt x="1194" y="84"/>
                </a:lnTo>
                <a:lnTo>
                  <a:pt x="1198" y="81"/>
                </a:lnTo>
                <a:lnTo>
                  <a:pt x="1200" y="78"/>
                </a:lnTo>
                <a:lnTo>
                  <a:pt x="1203" y="74"/>
                </a:lnTo>
                <a:lnTo>
                  <a:pt x="1208" y="72"/>
                </a:lnTo>
                <a:lnTo>
                  <a:pt x="1217" y="67"/>
                </a:lnTo>
                <a:lnTo>
                  <a:pt x="1229" y="65"/>
                </a:lnTo>
                <a:lnTo>
                  <a:pt x="1244" y="65"/>
                </a:lnTo>
                <a:lnTo>
                  <a:pt x="2716" y="65"/>
                </a:lnTo>
                <a:lnTo>
                  <a:pt x="2716" y="65"/>
                </a:lnTo>
                <a:lnTo>
                  <a:pt x="2731" y="65"/>
                </a:lnTo>
                <a:lnTo>
                  <a:pt x="2743" y="67"/>
                </a:lnTo>
                <a:lnTo>
                  <a:pt x="2752" y="72"/>
                </a:lnTo>
                <a:lnTo>
                  <a:pt x="2757" y="74"/>
                </a:lnTo>
                <a:lnTo>
                  <a:pt x="2760" y="78"/>
                </a:lnTo>
                <a:lnTo>
                  <a:pt x="2762" y="81"/>
                </a:lnTo>
                <a:lnTo>
                  <a:pt x="2766" y="84"/>
                </a:lnTo>
                <a:lnTo>
                  <a:pt x="2769" y="94"/>
                </a:lnTo>
                <a:lnTo>
                  <a:pt x="2771" y="106"/>
                </a:lnTo>
                <a:lnTo>
                  <a:pt x="2771" y="120"/>
                </a:lnTo>
                <a:lnTo>
                  <a:pt x="2771" y="1281"/>
                </a:lnTo>
                <a:lnTo>
                  <a:pt x="1762" y="1281"/>
                </a:lnTo>
                <a:lnTo>
                  <a:pt x="1762" y="1346"/>
                </a:lnTo>
                <a:lnTo>
                  <a:pt x="2836" y="1346"/>
                </a:lnTo>
                <a:lnTo>
                  <a:pt x="2836" y="120"/>
                </a:lnTo>
                <a:lnTo>
                  <a:pt x="2836" y="120"/>
                </a:lnTo>
                <a:lnTo>
                  <a:pt x="2836" y="107"/>
                </a:lnTo>
                <a:lnTo>
                  <a:pt x="2834" y="93"/>
                </a:lnTo>
                <a:lnTo>
                  <a:pt x="2832" y="81"/>
                </a:lnTo>
                <a:lnTo>
                  <a:pt x="2829" y="70"/>
                </a:lnTo>
                <a:lnTo>
                  <a:pt x="2824" y="58"/>
                </a:lnTo>
                <a:lnTo>
                  <a:pt x="2820" y="48"/>
                </a:lnTo>
                <a:lnTo>
                  <a:pt x="2813" y="39"/>
                </a:lnTo>
                <a:lnTo>
                  <a:pt x="2806" y="31"/>
                </a:lnTo>
                <a:lnTo>
                  <a:pt x="2798" y="25"/>
                </a:lnTo>
                <a:lnTo>
                  <a:pt x="2789" y="18"/>
                </a:lnTo>
                <a:lnTo>
                  <a:pt x="2779" y="12"/>
                </a:lnTo>
                <a:lnTo>
                  <a:pt x="2769" y="8"/>
                </a:lnTo>
                <a:lnTo>
                  <a:pt x="2757" y="4"/>
                </a:lnTo>
                <a:lnTo>
                  <a:pt x="2744" y="2"/>
                </a:lnTo>
                <a:lnTo>
                  <a:pt x="2731" y="0"/>
                </a:lnTo>
                <a:lnTo>
                  <a:pt x="2716" y="0"/>
                </a:lnTo>
                <a:lnTo>
                  <a:pt x="1244" y="0"/>
                </a:lnTo>
                <a:lnTo>
                  <a:pt x="1244" y="0"/>
                </a:lnTo>
                <a:lnTo>
                  <a:pt x="1229" y="0"/>
                </a:lnTo>
                <a:lnTo>
                  <a:pt x="1216" y="2"/>
                </a:lnTo>
                <a:lnTo>
                  <a:pt x="1203" y="4"/>
                </a:lnTo>
                <a:lnTo>
                  <a:pt x="1191" y="8"/>
                </a:lnTo>
                <a:lnTo>
                  <a:pt x="1181" y="12"/>
                </a:lnTo>
                <a:lnTo>
                  <a:pt x="1171" y="18"/>
                </a:lnTo>
                <a:lnTo>
                  <a:pt x="1162" y="25"/>
                </a:lnTo>
                <a:lnTo>
                  <a:pt x="1154" y="31"/>
                </a:lnTo>
                <a:lnTo>
                  <a:pt x="1147" y="39"/>
                </a:lnTo>
                <a:lnTo>
                  <a:pt x="1140" y="48"/>
                </a:lnTo>
                <a:lnTo>
                  <a:pt x="1136" y="58"/>
                </a:lnTo>
                <a:lnTo>
                  <a:pt x="1131" y="70"/>
                </a:lnTo>
                <a:lnTo>
                  <a:pt x="1128" y="81"/>
                </a:lnTo>
                <a:lnTo>
                  <a:pt x="1126" y="93"/>
                </a:lnTo>
                <a:lnTo>
                  <a:pt x="1123" y="107"/>
                </a:lnTo>
                <a:lnTo>
                  <a:pt x="1123" y="120"/>
                </a:lnTo>
                <a:lnTo>
                  <a:pt x="1123" y="596"/>
                </a:lnTo>
                <a:lnTo>
                  <a:pt x="1189" y="596"/>
                </a:lnTo>
                <a:lnTo>
                  <a:pt x="1189" y="120"/>
                </a:lnTo>
                <a:close/>
                <a:moveTo>
                  <a:pt x="2475" y="1639"/>
                </a:moveTo>
                <a:lnTo>
                  <a:pt x="2475" y="1639"/>
                </a:lnTo>
                <a:lnTo>
                  <a:pt x="2468" y="1633"/>
                </a:lnTo>
                <a:lnTo>
                  <a:pt x="2461" y="1627"/>
                </a:lnTo>
                <a:lnTo>
                  <a:pt x="2453" y="1622"/>
                </a:lnTo>
                <a:lnTo>
                  <a:pt x="2444" y="1618"/>
                </a:lnTo>
                <a:lnTo>
                  <a:pt x="2434" y="1615"/>
                </a:lnTo>
                <a:lnTo>
                  <a:pt x="2425" y="1611"/>
                </a:lnTo>
                <a:lnTo>
                  <a:pt x="2414" y="1610"/>
                </a:lnTo>
                <a:lnTo>
                  <a:pt x="2403" y="1609"/>
                </a:lnTo>
                <a:lnTo>
                  <a:pt x="2382" y="1608"/>
                </a:lnTo>
                <a:lnTo>
                  <a:pt x="2358" y="1610"/>
                </a:lnTo>
                <a:lnTo>
                  <a:pt x="2336" y="1615"/>
                </a:lnTo>
                <a:lnTo>
                  <a:pt x="2313" y="1621"/>
                </a:lnTo>
                <a:lnTo>
                  <a:pt x="2292" y="1629"/>
                </a:lnTo>
                <a:lnTo>
                  <a:pt x="2271" y="1639"/>
                </a:lnTo>
                <a:lnTo>
                  <a:pt x="2252" y="1652"/>
                </a:lnTo>
                <a:lnTo>
                  <a:pt x="2237" y="1664"/>
                </a:lnTo>
                <a:lnTo>
                  <a:pt x="2230" y="1671"/>
                </a:lnTo>
                <a:lnTo>
                  <a:pt x="2223" y="1678"/>
                </a:lnTo>
                <a:lnTo>
                  <a:pt x="2217" y="1685"/>
                </a:lnTo>
                <a:lnTo>
                  <a:pt x="2213" y="1692"/>
                </a:lnTo>
                <a:lnTo>
                  <a:pt x="2208" y="1700"/>
                </a:lnTo>
                <a:lnTo>
                  <a:pt x="2206" y="1708"/>
                </a:lnTo>
                <a:lnTo>
                  <a:pt x="2204" y="1715"/>
                </a:lnTo>
                <a:lnTo>
                  <a:pt x="2204" y="1722"/>
                </a:lnTo>
                <a:lnTo>
                  <a:pt x="2204" y="1863"/>
                </a:lnTo>
                <a:lnTo>
                  <a:pt x="2204" y="1863"/>
                </a:lnTo>
                <a:lnTo>
                  <a:pt x="2205" y="1881"/>
                </a:lnTo>
                <a:lnTo>
                  <a:pt x="2208" y="1899"/>
                </a:lnTo>
                <a:lnTo>
                  <a:pt x="2214" y="1916"/>
                </a:lnTo>
                <a:lnTo>
                  <a:pt x="2222" y="1930"/>
                </a:lnTo>
                <a:lnTo>
                  <a:pt x="2222" y="1930"/>
                </a:lnTo>
                <a:lnTo>
                  <a:pt x="2225" y="1947"/>
                </a:lnTo>
                <a:lnTo>
                  <a:pt x="2230" y="1964"/>
                </a:lnTo>
                <a:lnTo>
                  <a:pt x="2235" y="1980"/>
                </a:lnTo>
                <a:lnTo>
                  <a:pt x="2242" y="1996"/>
                </a:lnTo>
                <a:lnTo>
                  <a:pt x="2250" y="2010"/>
                </a:lnTo>
                <a:lnTo>
                  <a:pt x="2259" y="2024"/>
                </a:lnTo>
                <a:lnTo>
                  <a:pt x="2269" y="2037"/>
                </a:lnTo>
                <a:lnTo>
                  <a:pt x="2280" y="2049"/>
                </a:lnTo>
                <a:lnTo>
                  <a:pt x="2293" y="2060"/>
                </a:lnTo>
                <a:lnTo>
                  <a:pt x="2306" y="2069"/>
                </a:lnTo>
                <a:lnTo>
                  <a:pt x="2320" y="2077"/>
                </a:lnTo>
                <a:lnTo>
                  <a:pt x="2333" y="2085"/>
                </a:lnTo>
                <a:lnTo>
                  <a:pt x="2349" y="2089"/>
                </a:lnTo>
                <a:lnTo>
                  <a:pt x="2365" y="2094"/>
                </a:lnTo>
                <a:lnTo>
                  <a:pt x="2381" y="2096"/>
                </a:lnTo>
                <a:lnTo>
                  <a:pt x="2398" y="2097"/>
                </a:lnTo>
                <a:lnTo>
                  <a:pt x="2398" y="2097"/>
                </a:lnTo>
                <a:lnTo>
                  <a:pt x="2414" y="2096"/>
                </a:lnTo>
                <a:lnTo>
                  <a:pt x="2430" y="2094"/>
                </a:lnTo>
                <a:lnTo>
                  <a:pt x="2446" y="2090"/>
                </a:lnTo>
                <a:lnTo>
                  <a:pt x="2461" y="2085"/>
                </a:lnTo>
                <a:lnTo>
                  <a:pt x="2475" y="2077"/>
                </a:lnTo>
                <a:lnTo>
                  <a:pt x="2489" y="2069"/>
                </a:lnTo>
                <a:lnTo>
                  <a:pt x="2502" y="2060"/>
                </a:lnTo>
                <a:lnTo>
                  <a:pt x="2513" y="2049"/>
                </a:lnTo>
                <a:lnTo>
                  <a:pt x="2525" y="2037"/>
                </a:lnTo>
                <a:lnTo>
                  <a:pt x="2535" y="2025"/>
                </a:lnTo>
                <a:lnTo>
                  <a:pt x="2544" y="2010"/>
                </a:lnTo>
                <a:lnTo>
                  <a:pt x="2553" y="1997"/>
                </a:lnTo>
                <a:lnTo>
                  <a:pt x="2560" y="1981"/>
                </a:lnTo>
                <a:lnTo>
                  <a:pt x="2565" y="1965"/>
                </a:lnTo>
                <a:lnTo>
                  <a:pt x="2570" y="1948"/>
                </a:lnTo>
                <a:lnTo>
                  <a:pt x="2573" y="1932"/>
                </a:lnTo>
                <a:lnTo>
                  <a:pt x="2573" y="1932"/>
                </a:lnTo>
                <a:lnTo>
                  <a:pt x="2581" y="1916"/>
                </a:lnTo>
                <a:lnTo>
                  <a:pt x="2587" y="1899"/>
                </a:lnTo>
                <a:lnTo>
                  <a:pt x="2590" y="1882"/>
                </a:lnTo>
                <a:lnTo>
                  <a:pt x="2591" y="1863"/>
                </a:lnTo>
                <a:lnTo>
                  <a:pt x="2591" y="1772"/>
                </a:lnTo>
                <a:lnTo>
                  <a:pt x="2591" y="1772"/>
                </a:lnTo>
                <a:lnTo>
                  <a:pt x="2591" y="1755"/>
                </a:lnTo>
                <a:lnTo>
                  <a:pt x="2589" y="1739"/>
                </a:lnTo>
                <a:lnTo>
                  <a:pt x="2588" y="1724"/>
                </a:lnTo>
                <a:lnTo>
                  <a:pt x="2584" y="1709"/>
                </a:lnTo>
                <a:lnTo>
                  <a:pt x="2580" y="1694"/>
                </a:lnTo>
                <a:lnTo>
                  <a:pt x="2575" y="1682"/>
                </a:lnTo>
                <a:lnTo>
                  <a:pt x="2570" y="1670"/>
                </a:lnTo>
                <a:lnTo>
                  <a:pt x="2563" y="1660"/>
                </a:lnTo>
                <a:lnTo>
                  <a:pt x="2555" y="1651"/>
                </a:lnTo>
                <a:lnTo>
                  <a:pt x="2547" y="1644"/>
                </a:lnTo>
                <a:lnTo>
                  <a:pt x="2537" y="1638"/>
                </a:lnTo>
                <a:lnTo>
                  <a:pt x="2527" y="1634"/>
                </a:lnTo>
                <a:lnTo>
                  <a:pt x="2516" y="1633"/>
                </a:lnTo>
                <a:lnTo>
                  <a:pt x="2503" y="1633"/>
                </a:lnTo>
                <a:lnTo>
                  <a:pt x="2490" y="1635"/>
                </a:lnTo>
                <a:lnTo>
                  <a:pt x="2475" y="1639"/>
                </a:lnTo>
                <a:lnTo>
                  <a:pt x="2475" y="1639"/>
                </a:lnTo>
                <a:close/>
                <a:moveTo>
                  <a:pt x="2398" y="2064"/>
                </a:moveTo>
                <a:lnTo>
                  <a:pt x="2398" y="2064"/>
                </a:lnTo>
                <a:lnTo>
                  <a:pt x="2387" y="2064"/>
                </a:lnTo>
                <a:lnTo>
                  <a:pt x="2377" y="2063"/>
                </a:lnTo>
                <a:lnTo>
                  <a:pt x="2368" y="2061"/>
                </a:lnTo>
                <a:lnTo>
                  <a:pt x="2358" y="2059"/>
                </a:lnTo>
                <a:lnTo>
                  <a:pt x="2349" y="2055"/>
                </a:lnTo>
                <a:lnTo>
                  <a:pt x="2340" y="2051"/>
                </a:lnTo>
                <a:lnTo>
                  <a:pt x="2332" y="2046"/>
                </a:lnTo>
                <a:lnTo>
                  <a:pt x="2323" y="2042"/>
                </a:lnTo>
                <a:lnTo>
                  <a:pt x="2307" y="2029"/>
                </a:lnTo>
                <a:lnTo>
                  <a:pt x="2294" y="2015"/>
                </a:lnTo>
                <a:lnTo>
                  <a:pt x="2282" y="1998"/>
                </a:lnTo>
                <a:lnTo>
                  <a:pt x="2270" y="1980"/>
                </a:lnTo>
                <a:lnTo>
                  <a:pt x="2270" y="1980"/>
                </a:lnTo>
                <a:lnTo>
                  <a:pt x="2284" y="1988"/>
                </a:lnTo>
                <a:lnTo>
                  <a:pt x="2298" y="1995"/>
                </a:lnTo>
                <a:lnTo>
                  <a:pt x="2314" y="2001"/>
                </a:lnTo>
                <a:lnTo>
                  <a:pt x="2330" y="2006"/>
                </a:lnTo>
                <a:lnTo>
                  <a:pt x="2347" y="2009"/>
                </a:lnTo>
                <a:lnTo>
                  <a:pt x="2363" y="2013"/>
                </a:lnTo>
                <a:lnTo>
                  <a:pt x="2381" y="2014"/>
                </a:lnTo>
                <a:lnTo>
                  <a:pt x="2398" y="2015"/>
                </a:lnTo>
                <a:lnTo>
                  <a:pt x="2414" y="2014"/>
                </a:lnTo>
                <a:lnTo>
                  <a:pt x="2431" y="2013"/>
                </a:lnTo>
                <a:lnTo>
                  <a:pt x="2448" y="2009"/>
                </a:lnTo>
                <a:lnTo>
                  <a:pt x="2464" y="2006"/>
                </a:lnTo>
                <a:lnTo>
                  <a:pt x="2480" y="2001"/>
                </a:lnTo>
                <a:lnTo>
                  <a:pt x="2495" y="1996"/>
                </a:lnTo>
                <a:lnTo>
                  <a:pt x="2510" y="1989"/>
                </a:lnTo>
                <a:lnTo>
                  <a:pt x="2524" y="1981"/>
                </a:lnTo>
                <a:lnTo>
                  <a:pt x="2524" y="1981"/>
                </a:lnTo>
                <a:lnTo>
                  <a:pt x="2513" y="1999"/>
                </a:lnTo>
                <a:lnTo>
                  <a:pt x="2501" y="2015"/>
                </a:lnTo>
                <a:lnTo>
                  <a:pt x="2486" y="2029"/>
                </a:lnTo>
                <a:lnTo>
                  <a:pt x="2471" y="2042"/>
                </a:lnTo>
                <a:lnTo>
                  <a:pt x="2463" y="2046"/>
                </a:lnTo>
                <a:lnTo>
                  <a:pt x="2454" y="2052"/>
                </a:lnTo>
                <a:lnTo>
                  <a:pt x="2445" y="2055"/>
                </a:lnTo>
                <a:lnTo>
                  <a:pt x="2436" y="2059"/>
                </a:lnTo>
                <a:lnTo>
                  <a:pt x="2427" y="2061"/>
                </a:lnTo>
                <a:lnTo>
                  <a:pt x="2417" y="2063"/>
                </a:lnTo>
                <a:lnTo>
                  <a:pt x="2408" y="2064"/>
                </a:lnTo>
                <a:lnTo>
                  <a:pt x="2398" y="2064"/>
                </a:lnTo>
                <a:lnTo>
                  <a:pt x="2398" y="2064"/>
                </a:lnTo>
                <a:close/>
                <a:moveTo>
                  <a:pt x="2797" y="2228"/>
                </a:moveTo>
                <a:lnTo>
                  <a:pt x="2797" y="2228"/>
                </a:lnTo>
                <a:lnTo>
                  <a:pt x="2795" y="2217"/>
                </a:lnTo>
                <a:lnTo>
                  <a:pt x="2791" y="2206"/>
                </a:lnTo>
                <a:lnTo>
                  <a:pt x="2788" y="2197"/>
                </a:lnTo>
                <a:lnTo>
                  <a:pt x="2784" y="2189"/>
                </a:lnTo>
                <a:lnTo>
                  <a:pt x="2779" y="2182"/>
                </a:lnTo>
                <a:lnTo>
                  <a:pt x="2773" y="2176"/>
                </a:lnTo>
                <a:lnTo>
                  <a:pt x="2767" y="2171"/>
                </a:lnTo>
                <a:lnTo>
                  <a:pt x="2760" y="2167"/>
                </a:lnTo>
                <a:lnTo>
                  <a:pt x="2752" y="2163"/>
                </a:lnTo>
                <a:lnTo>
                  <a:pt x="2744" y="2160"/>
                </a:lnTo>
                <a:lnTo>
                  <a:pt x="2735" y="2159"/>
                </a:lnTo>
                <a:lnTo>
                  <a:pt x="2726" y="2156"/>
                </a:lnTo>
                <a:lnTo>
                  <a:pt x="2705" y="2155"/>
                </a:lnTo>
                <a:lnTo>
                  <a:pt x="2681" y="2154"/>
                </a:lnTo>
                <a:lnTo>
                  <a:pt x="2123" y="2151"/>
                </a:lnTo>
                <a:lnTo>
                  <a:pt x="2123" y="2151"/>
                </a:lnTo>
                <a:lnTo>
                  <a:pt x="2097" y="2152"/>
                </a:lnTo>
                <a:lnTo>
                  <a:pt x="2074" y="2153"/>
                </a:lnTo>
                <a:lnTo>
                  <a:pt x="2064" y="2155"/>
                </a:lnTo>
                <a:lnTo>
                  <a:pt x="2055" y="2158"/>
                </a:lnTo>
                <a:lnTo>
                  <a:pt x="2046" y="2160"/>
                </a:lnTo>
                <a:lnTo>
                  <a:pt x="2038" y="2163"/>
                </a:lnTo>
                <a:lnTo>
                  <a:pt x="2031" y="2168"/>
                </a:lnTo>
                <a:lnTo>
                  <a:pt x="2024" y="2173"/>
                </a:lnTo>
                <a:lnTo>
                  <a:pt x="2018" y="2180"/>
                </a:lnTo>
                <a:lnTo>
                  <a:pt x="2013" y="2187"/>
                </a:lnTo>
                <a:lnTo>
                  <a:pt x="2008" y="2196"/>
                </a:lnTo>
                <a:lnTo>
                  <a:pt x="2004" y="2206"/>
                </a:lnTo>
                <a:lnTo>
                  <a:pt x="2000" y="2216"/>
                </a:lnTo>
                <a:lnTo>
                  <a:pt x="1998" y="2228"/>
                </a:lnTo>
                <a:lnTo>
                  <a:pt x="1945" y="2550"/>
                </a:lnTo>
                <a:lnTo>
                  <a:pt x="2850" y="2550"/>
                </a:lnTo>
                <a:lnTo>
                  <a:pt x="2797" y="2228"/>
                </a:lnTo>
                <a:close/>
                <a:moveTo>
                  <a:pt x="452" y="2097"/>
                </a:moveTo>
                <a:lnTo>
                  <a:pt x="452" y="2097"/>
                </a:lnTo>
                <a:lnTo>
                  <a:pt x="469" y="2096"/>
                </a:lnTo>
                <a:lnTo>
                  <a:pt x="485" y="2094"/>
                </a:lnTo>
                <a:lnTo>
                  <a:pt x="501" y="2090"/>
                </a:lnTo>
                <a:lnTo>
                  <a:pt x="517" y="2085"/>
                </a:lnTo>
                <a:lnTo>
                  <a:pt x="530" y="2077"/>
                </a:lnTo>
                <a:lnTo>
                  <a:pt x="544" y="2069"/>
                </a:lnTo>
                <a:lnTo>
                  <a:pt x="557" y="2060"/>
                </a:lnTo>
                <a:lnTo>
                  <a:pt x="570" y="2049"/>
                </a:lnTo>
                <a:lnTo>
                  <a:pt x="580" y="2037"/>
                </a:lnTo>
                <a:lnTo>
                  <a:pt x="591" y="2025"/>
                </a:lnTo>
                <a:lnTo>
                  <a:pt x="600" y="2010"/>
                </a:lnTo>
                <a:lnTo>
                  <a:pt x="608" y="1997"/>
                </a:lnTo>
                <a:lnTo>
                  <a:pt x="615" y="1981"/>
                </a:lnTo>
                <a:lnTo>
                  <a:pt x="620" y="1965"/>
                </a:lnTo>
                <a:lnTo>
                  <a:pt x="625" y="1948"/>
                </a:lnTo>
                <a:lnTo>
                  <a:pt x="628" y="1932"/>
                </a:lnTo>
                <a:lnTo>
                  <a:pt x="628" y="1932"/>
                </a:lnTo>
                <a:lnTo>
                  <a:pt x="636" y="1916"/>
                </a:lnTo>
                <a:lnTo>
                  <a:pt x="642" y="1899"/>
                </a:lnTo>
                <a:lnTo>
                  <a:pt x="645" y="1882"/>
                </a:lnTo>
                <a:lnTo>
                  <a:pt x="646" y="1863"/>
                </a:lnTo>
                <a:lnTo>
                  <a:pt x="646" y="1772"/>
                </a:lnTo>
                <a:lnTo>
                  <a:pt x="646" y="1772"/>
                </a:lnTo>
                <a:lnTo>
                  <a:pt x="646" y="1755"/>
                </a:lnTo>
                <a:lnTo>
                  <a:pt x="645" y="1739"/>
                </a:lnTo>
                <a:lnTo>
                  <a:pt x="643" y="1724"/>
                </a:lnTo>
                <a:lnTo>
                  <a:pt x="639" y="1709"/>
                </a:lnTo>
                <a:lnTo>
                  <a:pt x="636" y="1694"/>
                </a:lnTo>
                <a:lnTo>
                  <a:pt x="630" y="1682"/>
                </a:lnTo>
                <a:lnTo>
                  <a:pt x="625" y="1670"/>
                </a:lnTo>
                <a:lnTo>
                  <a:pt x="618" y="1660"/>
                </a:lnTo>
                <a:lnTo>
                  <a:pt x="611" y="1651"/>
                </a:lnTo>
                <a:lnTo>
                  <a:pt x="602" y="1644"/>
                </a:lnTo>
                <a:lnTo>
                  <a:pt x="593" y="1638"/>
                </a:lnTo>
                <a:lnTo>
                  <a:pt x="582" y="1634"/>
                </a:lnTo>
                <a:lnTo>
                  <a:pt x="571" y="1633"/>
                </a:lnTo>
                <a:lnTo>
                  <a:pt x="558" y="1633"/>
                </a:lnTo>
                <a:lnTo>
                  <a:pt x="545" y="1635"/>
                </a:lnTo>
                <a:lnTo>
                  <a:pt x="530" y="1639"/>
                </a:lnTo>
                <a:lnTo>
                  <a:pt x="530" y="1639"/>
                </a:lnTo>
                <a:lnTo>
                  <a:pt x="523" y="1633"/>
                </a:lnTo>
                <a:lnTo>
                  <a:pt x="516" y="1627"/>
                </a:lnTo>
                <a:lnTo>
                  <a:pt x="508" y="1622"/>
                </a:lnTo>
                <a:lnTo>
                  <a:pt x="499" y="1618"/>
                </a:lnTo>
                <a:lnTo>
                  <a:pt x="490" y="1615"/>
                </a:lnTo>
                <a:lnTo>
                  <a:pt x="480" y="1611"/>
                </a:lnTo>
                <a:lnTo>
                  <a:pt x="469" y="1610"/>
                </a:lnTo>
                <a:lnTo>
                  <a:pt x="458" y="1609"/>
                </a:lnTo>
                <a:lnTo>
                  <a:pt x="437" y="1608"/>
                </a:lnTo>
                <a:lnTo>
                  <a:pt x="414" y="1610"/>
                </a:lnTo>
                <a:lnTo>
                  <a:pt x="391" y="1615"/>
                </a:lnTo>
                <a:lnTo>
                  <a:pt x="368" y="1621"/>
                </a:lnTo>
                <a:lnTo>
                  <a:pt x="347" y="1629"/>
                </a:lnTo>
                <a:lnTo>
                  <a:pt x="326" y="1639"/>
                </a:lnTo>
                <a:lnTo>
                  <a:pt x="308" y="1652"/>
                </a:lnTo>
                <a:lnTo>
                  <a:pt x="292" y="1664"/>
                </a:lnTo>
                <a:lnTo>
                  <a:pt x="285" y="1671"/>
                </a:lnTo>
                <a:lnTo>
                  <a:pt x="278" y="1678"/>
                </a:lnTo>
                <a:lnTo>
                  <a:pt x="272" y="1685"/>
                </a:lnTo>
                <a:lnTo>
                  <a:pt x="268" y="1692"/>
                </a:lnTo>
                <a:lnTo>
                  <a:pt x="265" y="1700"/>
                </a:lnTo>
                <a:lnTo>
                  <a:pt x="261" y="1708"/>
                </a:lnTo>
                <a:lnTo>
                  <a:pt x="260" y="1715"/>
                </a:lnTo>
                <a:lnTo>
                  <a:pt x="259" y="1722"/>
                </a:lnTo>
                <a:lnTo>
                  <a:pt x="259" y="1863"/>
                </a:lnTo>
                <a:lnTo>
                  <a:pt x="259" y="1863"/>
                </a:lnTo>
                <a:lnTo>
                  <a:pt x="260" y="1881"/>
                </a:lnTo>
                <a:lnTo>
                  <a:pt x="263" y="1899"/>
                </a:lnTo>
                <a:lnTo>
                  <a:pt x="269" y="1916"/>
                </a:lnTo>
                <a:lnTo>
                  <a:pt x="277" y="1930"/>
                </a:lnTo>
                <a:lnTo>
                  <a:pt x="277" y="1930"/>
                </a:lnTo>
                <a:lnTo>
                  <a:pt x="280" y="1947"/>
                </a:lnTo>
                <a:lnTo>
                  <a:pt x="285" y="1964"/>
                </a:lnTo>
                <a:lnTo>
                  <a:pt x="290" y="1980"/>
                </a:lnTo>
                <a:lnTo>
                  <a:pt x="297" y="1996"/>
                </a:lnTo>
                <a:lnTo>
                  <a:pt x="306" y="2010"/>
                </a:lnTo>
                <a:lnTo>
                  <a:pt x="315" y="2024"/>
                </a:lnTo>
                <a:lnTo>
                  <a:pt x="325" y="2037"/>
                </a:lnTo>
                <a:lnTo>
                  <a:pt x="337" y="2049"/>
                </a:lnTo>
                <a:lnTo>
                  <a:pt x="348" y="2060"/>
                </a:lnTo>
                <a:lnTo>
                  <a:pt x="361" y="2069"/>
                </a:lnTo>
                <a:lnTo>
                  <a:pt x="375" y="2077"/>
                </a:lnTo>
                <a:lnTo>
                  <a:pt x="389" y="2085"/>
                </a:lnTo>
                <a:lnTo>
                  <a:pt x="404" y="2089"/>
                </a:lnTo>
                <a:lnTo>
                  <a:pt x="420" y="2094"/>
                </a:lnTo>
                <a:lnTo>
                  <a:pt x="436" y="2096"/>
                </a:lnTo>
                <a:lnTo>
                  <a:pt x="452" y="2097"/>
                </a:lnTo>
                <a:lnTo>
                  <a:pt x="452" y="2097"/>
                </a:lnTo>
                <a:close/>
                <a:moveTo>
                  <a:pt x="580" y="1981"/>
                </a:moveTo>
                <a:lnTo>
                  <a:pt x="580" y="1981"/>
                </a:lnTo>
                <a:lnTo>
                  <a:pt x="568" y="1999"/>
                </a:lnTo>
                <a:lnTo>
                  <a:pt x="556" y="2015"/>
                </a:lnTo>
                <a:lnTo>
                  <a:pt x="543" y="2029"/>
                </a:lnTo>
                <a:lnTo>
                  <a:pt x="527" y="2042"/>
                </a:lnTo>
                <a:lnTo>
                  <a:pt x="518" y="2046"/>
                </a:lnTo>
                <a:lnTo>
                  <a:pt x="510" y="2052"/>
                </a:lnTo>
                <a:lnTo>
                  <a:pt x="501" y="2055"/>
                </a:lnTo>
                <a:lnTo>
                  <a:pt x="492" y="2059"/>
                </a:lnTo>
                <a:lnTo>
                  <a:pt x="482" y="2061"/>
                </a:lnTo>
                <a:lnTo>
                  <a:pt x="473" y="2063"/>
                </a:lnTo>
                <a:lnTo>
                  <a:pt x="463" y="2064"/>
                </a:lnTo>
                <a:lnTo>
                  <a:pt x="452" y="2064"/>
                </a:lnTo>
                <a:lnTo>
                  <a:pt x="452" y="2064"/>
                </a:lnTo>
                <a:lnTo>
                  <a:pt x="442" y="2064"/>
                </a:lnTo>
                <a:lnTo>
                  <a:pt x="433" y="2063"/>
                </a:lnTo>
                <a:lnTo>
                  <a:pt x="423" y="2061"/>
                </a:lnTo>
                <a:lnTo>
                  <a:pt x="414" y="2059"/>
                </a:lnTo>
                <a:lnTo>
                  <a:pt x="405" y="2055"/>
                </a:lnTo>
                <a:lnTo>
                  <a:pt x="396" y="2051"/>
                </a:lnTo>
                <a:lnTo>
                  <a:pt x="387" y="2046"/>
                </a:lnTo>
                <a:lnTo>
                  <a:pt x="378" y="2042"/>
                </a:lnTo>
                <a:lnTo>
                  <a:pt x="362" y="2029"/>
                </a:lnTo>
                <a:lnTo>
                  <a:pt x="349" y="2015"/>
                </a:lnTo>
                <a:lnTo>
                  <a:pt x="337" y="1998"/>
                </a:lnTo>
                <a:lnTo>
                  <a:pt x="325" y="1980"/>
                </a:lnTo>
                <a:lnTo>
                  <a:pt x="325" y="1980"/>
                </a:lnTo>
                <a:lnTo>
                  <a:pt x="340" y="1988"/>
                </a:lnTo>
                <a:lnTo>
                  <a:pt x="355" y="1995"/>
                </a:lnTo>
                <a:lnTo>
                  <a:pt x="369" y="2001"/>
                </a:lnTo>
                <a:lnTo>
                  <a:pt x="385" y="2006"/>
                </a:lnTo>
                <a:lnTo>
                  <a:pt x="402" y="2009"/>
                </a:lnTo>
                <a:lnTo>
                  <a:pt x="419" y="2013"/>
                </a:lnTo>
                <a:lnTo>
                  <a:pt x="436" y="2014"/>
                </a:lnTo>
                <a:lnTo>
                  <a:pt x="452" y="2015"/>
                </a:lnTo>
                <a:lnTo>
                  <a:pt x="469" y="2014"/>
                </a:lnTo>
                <a:lnTo>
                  <a:pt x="486" y="2013"/>
                </a:lnTo>
                <a:lnTo>
                  <a:pt x="503" y="2009"/>
                </a:lnTo>
                <a:lnTo>
                  <a:pt x="520" y="2006"/>
                </a:lnTo>
                <a:lnTo>
                  <a:pt x="536" y="2001"/>
                </a:lnTo>
                <a:lnTo>
                  <a:pt x="550" y="1996"/>
                </a:lnTo>
                <a:lnTo>
                  <a:pt x="565" y="1989"/>
                </a:lnTo>
                <a:lnTo>
                  <a:pt x="580" y="1981"/>
                </a:lnTo>
                <a:lnTo>
                  <a:pt x="580" y="1981"/>
                </a:lnTo>
                <a:close/>
                <a:moveTo>
                  <a:pt x="1012" y="1408"/>
                </a:moveTo>
                <a:lnTo>
                  <a:pt x="1012" y="1032"/>
                </a:lnTo>
                <a:lnTo>
                  <a:pt x="1012" y="1032"/>
                </a:lnTo>
                <a:lnTo>
                  <a:pt x="1025" y="1024"/>
                </a:lnTo>
                <a:lnTo>
                  <a:pt x="1039" y="1016"/>
                </a:lnTo>
                <a:lnTo>
                  <a:pt x="1049" y="1005"/>
                </a:lnTo>
                <a:lnTo>
                  <a:pt x="1058" y="994"/>
                </a:lnTo>
                <a:lnTo>
                  <a:pt x="1079" y="959"/>
                </a:lnTo>
                <a:lnTo>
                  <a:pt x="1079" y="959"/>
                </a:lnTo>
                <a:lnTo>
                  <a:pt x="1088" y="941"/>
                </a:lnTo>
                <a:lnTo>
                  <a:pt x="1096" y="921"/>
                </a:lnTo>
                <a:lnTo>
                  <a:pt x="1101" y="902"/>
                </a:lnTo>
                <a:lnTo>
                  <a:pt x="1103" y="892"/>
                </a:lnTo>
                <a:lnTo>
                  <a:pt x="1103" y="884"/>
                </a:lnTo>
                <a:lnTo>
                  <a:pt x="1103" y="884"/>
                </a:lnTo>
                <a:lnTo>
                  <a:pt x="1103" y="881"/>
                </a:lnTo>
                <a:lnTo>
                  <a:pt x="1103" y="881"/>
                </a:lnTo>
                <a:lnTo>
                  <a:pt x="1102" y="874"/>
                </a:lnTo>
                <a:lnTo>
                  <a:pt x="1523" y="718"/>
                </a:lnTo>
                <a:lnTo>
                  <a:pt x="1523" y="718"/>
                </a:lnTo>
                <a:lnTo>
                  <a:pt x="1533" y="713"/>
                </a:lnTo>
                <a:lnTo>
                  <a:pt x="1548" y="705"/>
                </a:lnTo>
                <a:lnTo>
                  <a:pt x="1554" y="700"/>
                </a:lnTo>
                <a:lnTo>
                  <a:pt x="1561" y="696"/>
                </a:lnTo>
                <a:lnTo>
                  <a:pt x="1565" y="691"/>
                </a:lnTo>
                <a:lnTo>
                  <a:pt x="1565" y="689"/>
                </a:lnTo>
                <a:lnTo>
                  <a:pt x="1565" y="688"/>
                </a:lnTo>
                <a:lnTo>
                  <a:pt x="1565" y="688"/>
                </a:lnTo>
                <a:lnTo>
                  <a:pt x="1563" y="687"/>
                </a:lnTo>
                <a:lnTo>
                  <a:pt x="1562" y="686"/>
                </a:lnTo>
                <a:lnTo>
                  <a:pt x="1557" y="685"/>
                </a:lnTo>
                <a:lnTo>
                  <a:pt x="1549" y="685"/>
                </a:lnTo>
                <a:lnTo>
                  <a:pt x="1541" y="687"/>
                </a:lnTo>
                <a:lnTo>
                  <a:pt x="1524" y="690"/>
                </a:lnTo>
                <a:lnTo>
                  <a:pt x="1513" y="694"/>
                </a:lnTo>
                <a:lnTo>
                  <a:pt x="1082" y="846"/>
                </a:lnTo>
                <a:lnTo>
                  <a:pt x="1082" y="846"/>
                </a:lnTo>
                <a:lnTo>
                  <a:pt x="1074" y="840"/>
                </a:lnTo>
                <a:lnTo>
                  <a:pt x="1064" y="835"/>
                </a:lnTo>
                <a:lnTo>
                  <a:pt x="1054" y="831"/>
                </a:lnTo>
                <a:lnTo>
                  <a:pt x="1042" y="829"/>
                </a:lnTo>
                <a:lnTo>
                  <a:pt x="1027" y="826"/>
                </a:lnTo>
                <a:lnTo>
                  <a:pt x="1027" y="826"/>
                </a:lnTo>
                <a:lnTo>
                  <a:pt x="1012" y="826"/>
                </a:lnTo>
                <a:lnTo>
                  <a:pt x="1012" y="700"/>
                </a:lnTo>
                <a:lnTo>
                  <a:pt x="1012" y="700"/>
                </a:lnTo>
                <a:lnTo>
                  <a:pt x="1011" y="680"/>
                </a:lnTo>
                <a:lnTo>
                  <a:pt x="1009" y="661"/>
                </a:lnTo>
                <a:lnTo>
                  <a:pt x="1004" y="643"/>
                </a:lnTo>
                <a:lnTo>
                  <a:pt x="998" y="627"/>
                </a:lnTo>
                <a:lnTo>
                  <a:pt x="992" y="613"/>
                </a:lnTo>
                <a:lnTo>
                  <a:pt x="983" y="599"/>
                </a:lnTo>
                <a:lnTo>
                  <a:pt x="974" y="588"/>
                </a:lnTo>
                <a:lnTo>
                  <a:pt x="962" y="577"/>
                </a:lnTo>
                <a:lnTo>
                  <a:pt x="950" y="568"/>
                </a:lnTo>
                <a:lnTo>
                  <a:pt x="938" y="560"/>
                </a:lnTo>
                <a:lnTo>
                  <a:pt x="924" y="552"/>
                </a:lnTo>
                <a:lnTo>
                  <a:pt x="909" y="545"/>
                </a:lnTo>
                <a:lnTo>
                  <a:pt x="895" y="541"/>
                </a:lnTo>
                <a:lnTo>
                  <a:pt x="879" y="535"/>
                </a:lnTo>
                <a:lnTo>
                  <a:pt x="863" y="532"/>
                </a:lnTo>
                <a:lnTo>
                  <a:pt x="846" y="528"/>
                </a:lnTo>
                <a:lnTo>
                  <a:pt x="725" y="509"/>
                </a:lnTo>
                <a:lnTo>
                  <a:pt x="606" y="760"/>
                </a:lnTo>
                <a:lnTo>
                  <a:pt x="484" y="506"/>
                </a:lnTo>
                <a:lnTo>
                  <a:pt x="466" y="510"/>
                </a:lnTo>
                <a:lnTo>
                  <a:pt x="466" y="508"/>
                </a:lnTo>
                <a:lnTo>
                  <a:pt x="466" y="508"/>
                </a:lnTo>
                <a:lnTo>
                  <a:pt x="335" y="542"/>
                </a:lnTo>
                <a:lnTo>
                  <a:pt x="335" y="542"/>
                </a:lnTo>
                <a:lnTo>
                  <a:pt x="321" y="546"/>
                </a:lnTo>
                <a:lnTo>
                  <a:pt x="308" y="553"/>
                </a:lnTo>
                <a:lnTo>
                  <a:pt x="296" y="560"/>
                </a:lnTo>
                <a:lnTo>
                  <a:pt x="285" y="568"/>
                </a:lnTo>
                <a:lnTo>
                  <a:pt x="274" y="578"/>
                </a:lnTo>
                <a:lnTo>
                  <a:pt x="265" y="588"/>
                </a:lnTo>
                <a:lnTo>
                  <a:pt x="256" y="599"/>
                </a:lnTo>
                <a:lnTo>
                  <a:pt x="248" y="611"/>
                </a:lnTo>
                <a:lnTo>
                  <a:pt x="241" y="624"/>
                </a:lnTo>
                <a:lnTo>
                  <a:pt x="234" y="636"/>
                </a:lnTo>
                <a:lnTo>
                  <a:pt x="230" y="651"/>
                </a:lnTo>
                <a:lnTo>
                  <a:pt x="225" y="666"/>
                </a:lnTo>
                <a:lnTo>
                  <a:pt x="222" y="680"/>
                </a:lnTo>
                <a:lnTo>
                  <a:pt x="219" y="695"/>
                </a:lnTo>
                <a:lnTo>
                  <a:pt x="218" y="711"/>
                </a:lnTo>
                <a:lnTo>
                  <a:pt x="217" y="726"/>
                </a:lnTo>
                <a:lnTo>
                  <a:pt x="217" y="726"/>
                </a:lnTo>
                <a:lnTo>
                  <a:pt x="218" y="743"/>
                </a:lnTo>
                <a:lnTo>
                  <a:pt x="219" y="760"/>
                </a:lnTo>
                <a:lnTo>
                  <a:pt x="223" y="777"/>
                </a:lnTo>
                <a:lnTo>
                  <a:pt x="226" y="794"/>
                </a:lnTo>
                <a:lnTo>
                  <a:pt x="298" y="1086"/>
                </a:lnTo>
                <a:lnTo>
                  <a:pt x="298" y="1086"/>
                </a:lnTo>
                <a:lnTo>
                  <a:pt x="298" y="1086"/>
                </a:lnTo>
                <a:lnTo>
                  <a:pt x="298" y="1086"/>
                </a:lnTo>
                <a:lnTo>
                  <a:pt x="298" y="1086"/>
                </a:lnTo>
                <a:lnTo>
                  <a:pt x="303" y="1100"/>
                </a:lnTo>
                <a:lnTo>
                  <a:pt x="308" y="1113"/>
                </a:lnTo>
                <a:lnTo>
                  <a:pt x="316" y="1124"/>
                </a:lnTo>
                <a:lnTo>
                  <a:pt x="324" y="1136"/>
                </a:lnTo>
                <a:lnTo>
                  <a:pt x="334" y="1146"/>
                </a:lnTo>
                <a:lnTo>
                  <a:pt x="344" y="1155"/>
                </a:lnTo>
                <a:lnTo>
                  <a:pt x="357" y="1163"/>
                </a:lnTo>
                <a:lnTo>
                  <a:pt x="369" y="1168"/>
                </a:lnTo>
                <a:lnTo>
                  <a:pt x="369" y="1254"/>
                </a:lnTo>
                <a:lnTo>
                  <a:pt x="312" y="1535"/>
                </a:lnTo>
                <a:lnTo>
                  <a:pt x="377" y="1535"/>
                </a:lnTo>
                <a:lnTo>
                  <a:pt x="431" y="1285"/>
                </a:lnTo>
                <a:lnTo>
                  <a:pt x="783" y="1285"/>
                </a:lnTo>
                <a:lnTo>
                  <a:pt x="868" y="1648"/>
                </a:lnTo>
                <a:lnTo>
                  <a:pt x="932" y="1648"/>
                </a:lnTo>
                <a:lnTo>
                  <a:pt x="932" y="1647"/>
                </a:lnTo>
                <a:lnTo>
                  <a:pt x="1012" y="1408"/>
                </a:lnTo>
                <a:close/>
                <a:moveTo>
                  <a:pt x="359" y="1056"/>
                </a:moveTo>
                <a:lnTo>
                  <a:pt x="337" y="971"/>
                </a:lnTo>
                <a:lnTo>
                  <a:pt x="289" y="778"/>
                </a:lnTo>
                <a:lnTo>
                  <a:pt x="289" y="778"/>
                </a:lnTo>
                <a:lnTo>
                  <a:pt x="286" y="765"/>
                </a:lnTo>
                <a:lnTo>
                  <a:pt x="284" y="752"/>
                </a:lnTo>
                <a:lnTo>
                  <a:pt x="283" y="739"/>
                </a:lnTo>
                <a:lnTo>
                  <a:pt x="283" y="726"/>
                </a:lnTo>
                <a:lnTo>
                  <a:pt x="283" y="726"/>
                </a:lnTo>
                <a:lnTo>
                  <a:pt x="283" y="714"/>
                </a:lnTo>
                <a:lnTo>
                  <a:pt x="284" y="703"/>
                </a:lnTo>
                <a:lnTo>
                  <a:pt x="286" y="691"/>
                </a:lnTo>
                <a:lnTo>
                  <a:pt x="288" y="681"/>
                </a:lnTo>
                <a:lnTo>
                  <a:pt x="292" y="671"/>
                </a:lnTo>
                <a:lnTo>
                  <a:pt x="295" y="661"/>
                </a:lnTo>
                <a:lnTo>
                  <a:pt x="298" y="653"/>
                </a:lnTo>
                <a:lnTo>
                  <a:pt x="303" y="644"/>
                </a:lnTo>
                <a:lnTo>
                  <a:pt x="308" y="636"/>
                </a:lnTo>
                <a:lnTo>
                  <a:pt x="313" y="630"/>
                </a:lnTo>
                <a:lnTo>
                  <a:pt x="319" y="624"/>
                </a:lnTo>
                <a:lnTo>
                  <a:pt x="325" y="618"/>
                </a:lnTo>
                <a:lnTo>
                  <a:pt x="331" y="614"/>
                </a:lnTo>
                <a:lnTo>
                  <a:pt x="338" y="611"/>
                </a:lnTo>
                <a:lnTo>
                  <a:pt x="344" y="607"/>
                </a:lnTo>
                <a:lnTo>
                  <a:pt x="351" y="605"/>
                </a:lnTo>
                <a:lnTo>
                  <a:pt x="351" y="605"/>
                </a:lnTo>
                <a:lnTo>
                  <a:pt x="476" y="572"/>
                </a:lnTo>
                <a:lnTo>
                  <a:pt x="476" y="573"/>
                </a:lnTo>
                <a:lnTo>
                  <a:pt x="480" y="573"/>
                </a:lnTo>
                <a:lnTo>
                  <a:pt x="604" y="835"/>
                </a:lnTo>
                <a:lnTo>
                  <a:pt x="728" y="575"/>
                </a:lnTo>
                <a:lnTo>
                  <a:pt x="843" y="591"/>
                </a:lnTo>
                <a:lnTo>
                  <a:pt x="843" y="591"/>
                </a:lnTo>
                <a:lnTo>
                  <a:pt x="863" y="596"/>
                </a:lnTo>
                <a:lnTo>
                  <a:pt x="873" y="599"/>
                </a:lnTo>
                <a:lnTo>
                  <a:pt x="884" y="603"/>
                </a:lnTo>
                <a:lnTo>
                  <a:pt x="893" y="607"/>
                </a:lnTo>
                <a:lnTo>
                  <a:pt x="900" y="613"/>
                </a:lnTo>
                <a:lnTo>
                  <a:pt x="909" y="618"/>
                </a:lnTo>
                <a:lnTo>
                  <a:pt x="916" y="624"/>
                </a:lnTo>
                <a:lnTo>
                  <a:pt x="923" y="631"/>
                </a:lnTo>
                <a:lnTo>
                  <a:pt x="930" y="639"/>
                </a:lnTo>
                <a:lnTo>
                  <a:pt x="934" y="648"/>
                </a:lnTo>
                <a:lnTo>
                  <a:pt x="939" y="657"/>
                </a:lnTo>
                <a:lnTo>
                  <a:pt x="942" y="667"/>
                </a:lnTo>
                <a:lnTo>
                  <a:pt x="945" y="677"/>
                </a:lnTo>
                <a:lnTo>
                  <a:pt x="947" y="688"/>
                </a:lnTo>
                <a:lnTo>
                  <a:pt x="948" y="700"/>
                </a:lnTo>
                <a:lnTo>
                  <a:pt x="948" y="832"/>
                </a:lnTo>
                <a:lnTo>
                  <a:pt x="948" y="832"/>
                </a:lnTo>
                <a:lnTo>
                  <a:pt x="931" y="837"/>
                </a:lnTo>
                <a:lnTo>
                  <a:pt x="853" y="863"/>
                </a:lnTo>
                <a:lnTo>
                  <a:pt x="864" y="894"/>
                </a:lnTo>
                <a:lnTo>
                  <a:pt x="941" y="867"/>
                </a:lnTo>
                <a:lnTo>
                  <a:pt x="941" y="867"/>
                </a:lnTo>
                <a:lnTo>
                  <a:pt x="955" y="863"/>
                </a:lnTo>
                <a:lnTo>
                  <a:pt x="970" y="860"/>
                </a:lnTo>
                <a:lnTo>
                  <a:pt x="987" y="858"/>
                </a:lnTo>
                <a:lnTo>
                  <a:pt x="1004" y="858"/>
                </a:lnTo>
                <a:lnTo>
                  <a:pt x="1004" y="858"/>
                </a:lnTo>
                <a:lnTo>
                  <a:pt x="1014" y="858"/>
                </a:lnTo>
                <a:lnTo>
                  <a:pt x="1022" y="859"/>
                </a:lnTo>
                <a:lnTo>
                  <a:pt x="1037" y="861"/>
                </a:lnTo>
                <a:lnTo>
                  <a:pt x="979" y="881"/>
                </a:lnTo>
                <a:lnTo>
                  <a:pt x="979" y="881"/>
                </a:lnTo>
                <a:lnTo>
                  <a:pt x="976" y="883"/>
                </a:lnTo>
                <a:lnTo>
                  <a:pt x="974" y="885"/>
                </a:lnTo>
                <a:lnTo>
                  <a:pt x="970" y="890"/>
                </a:lnTo>
                <a:lnTo>
                  <a:pt x="969" y="897"/>
                </a:lnTo>
                <a:lnTo>
                  <a:pt x="970" y="904"/>
                </a:lnTo>
                <a:lnTo>
                  <a:pt x="970" y="904"/>
                </a:lnTo>
                <a:lnTo>
                  <a:pt x="974" y="910"/>
                </a:lnTo>
                <a:lnTo>
                  <a:pt x="978" y="914"/>
                </a:lnTo>
                <a:lnTo>
                  <a:pt x="985" y="916"/>
                </a:lnTo>
                <a:lnTo>
                  <a:pt x="987" y="916"/>
                </a:lnTo>
                <a:lnTo>
                  <a:pt x="991" y="915"/>
                </a:lnTo>
                <a:lnTo>
                  <a:pt x="1070" y="886"/>
                </a:lnTo>
                <a:lnTo>
                  <a:pt x="1070" y="886"/>
                </a:lnTo>
                <a:lnTo>
                  <a:pt x="1069" y="897"/>
                </a:lnTo>
                <a:lnTo>
                  <a:pt x="1065" y="913"/>
                </a:lnTo>
                <a:lnTo>
                  <a:pt x="1058" y="929"/>
                </a:lnTo>
                <a:lnTo>
                  <a:pt x="1051" y="943"/>
                </a:lnTo>
                <a:lnTo>
                  <a:pt x="1031" y="977"/>
                </a:lnTo>
                <a:lnTo>
                  <a:pt x="1031" y="977"/>
                </a:lnTo>
                <a:lnTo>
                  <a:pt x="1027" y="983"/>
                </a:lnTo>
                <a:lnTo>
                  <a:pt x="1021" y="988"/>
                </a:lnTo>
                <a:lnTo>
                  <a:pt x="1014" y="994"/>
                </a:lnTo>
                <a:lnTo>
                  <a:pt x="1006" y="1000"/>
                </a:lnTo>
                <a:lnTo>
                  <a:pt x="998" y="1003"/>
                </a:lnTo>
                <a:lnTo>
                  <a:pt x="991" y="1006"/>
                </a:lnTo>
                <a:lnTo>
                  <a:pt x="983" y="1009"/>
                </a:lnTo>
                <a:lnTo>
                  <a:pt x="975" y="1009"/>
                </a:lnTo>
                <a:lnTo>
                  <a:pt x="851" y="1009"/>
                </a:lnTo>
                <a:lnTo>
                  <a:pt x="821" y="849"/>
                </a:lnTo>
                <a:lnTo>
                  <a:pt x="543" y="917"/>
                </a:lnTo>
                <a:lnTo>
                  <a:pt x="503" y="774"/>
                </a:lnTo>
                <a:lnTo>
                  <a:pt x="466" y="754"/>
                </a:lnTo>
                <a:lnTo>
                  <a:pt x="472" y="781"/>
                </a:lnTo>
                <a:lnTo>
                  <a:pt x="519" y="957"/>
                </a:lnTo>
                <a:lnTo>
                  <a:pt x="795" y="889"/>
                </a:lnTo>
                <a:lnTo>
                  <a:pt x="818" y="1015"/>
                </a:lnTo>
                <a:lnTo>
                  <a:pt x="452" y="1110"/>
                </a:lnTo>
                <a:lnTo>
                  <a:pt x="452" y="1110"/>
                </a:lnTo>
                <a:lnTo>
                  <a:pt x="442" y="1112"/>
                </a:lnTo>
                <a:lnTo>
                  <a:pt x="433" y="1112"/>
                </a:lnTo>
                <a:lnTo>
                  <a:pt x="433" y="1112"/>
                </a:lnTo>
                <a:lnTo>
                  <a:pt x="421" y="1111"/>
                </a:lnTo>
                <a:lnTo>
                  <a:pt x="409" y="1107"/>
                </a:lnTo>
                <a:lnTo>
                  <a:pt x="397" y="1103"/>
                </a:lnTo>
                <a:lnTo>
                  <a:pt x="387" y="1096"/>
                </a:lnTo>
                <a:lnTo>
                  <a:pt x="378" y="1088"/>
                </a:lnTo>
                <a:lnTo>
                  <a:pt x="370" y="1078"/>
                </a:lnTo>
                <a:lnTo>
                  <a:pt x="364" y="1067"/>
                </a:lnTo>
                <a:lnTo>
                  <a:pt x="359" y="1056"/>
                </a:lnTo>
                <a:lnTo>
                  <a:pt x="359" y="1056"/>
                </a:lnTo>
                <a:close/>
                <a:moveTo>
                  <a:pt x="816" y="1254"/>
                </a:moveTo>
                <a:lnTo>
                  <a:pt x="816" y="1074"/>
                </a:lnTo>
                <a:lnTo>
                  <a:pt x="783" y="1082"/>
                </a:lnTo>
                <a:lnTo>
                  <a:pt x="783" y="1256"/>
                </a:lnTo>
                <a:lnTo>
                  <a:pt x="434" y="1256"/>
                </a:lnTo>
                <a:lnTo>
                  <a:pt x="434" y="1145"/>
                </a:lnTo>
                <a:lnTo>
                  <a:pt x="434" y="1145"/>
                </a:lnTo>
                <a:lnTo>
                  <a:pt x="447" y="1143"/>
                </a:lnTo>
                <a:lnTo>
                  <a:pt x="460" y="1141"/>
                </a:lnTo>
                <a:lnTo>
                  <a:pt x="848" y="1041"/>
                </a:lnTo>
                <a:lnTo>
                  <a:pt x="948" y="1041"/>
                </a:lnTo>
                <a:lnTo>
                  <a:pt x="948" y="1363"/>
                </a:lnTo>
                <a:lnTo>
                  <a:pt x="841" y="1363"/>
                </a:lnTo>
                <a:lnTo>
                  <a:pt x="816" y="1254"/>
                </a:lnTo>
                <a:close/>
                <a:moveTo>
                  <a:pt x="848" y="1395"/>
                </a:moveTo>
                <a:lnTo>
                  <a:pt x="948" y="1395"/>
                </a:lnTo>
                <a:lnTo>
                  <a:pt x="948" y="1396"/>
                </a:lnTo>
                <a:lnTo>
                  <a:pt x="888" y="1572"/>
                </a:lnTo>
                <a:lnTo>
                  <a:pt x="848" y="1395"/>
                </a:lnTo>
                <a:close/>
                <a:moveTo>
                  <a:pt x="1710" y="2154"/>
                </a:moveTo>
                <a:lnTo>
                  <a:pt x="1150" y="2151"/>
                </a:lnTo>
                <a:lnTo>
                  <a:pt x="1150" y="2151"/>
                </a:lnTo>
                <a:lnTo>
                  <a:pt x="1124" y="2152"/>
                </a:lnTo>
                <a:lnTo>
                  <a:pt x="1102" y="2153"/>
                </a:lnTo>
                <a:lnTo>
                  <a:pt x="1092" y="2155"/>
                </a:lnTo>
                <a:lnTo>
                  <a:pt x="1083" y="2158"/>
                </a:lnTo>
                <a:lnTo>
                  <a:pt x="1074" y="2160"/>
                </a:lnTo>
                <a:lnTo>
                  <a:pt x="1066" y="2163"/>
                </a:lnTo>
                <a:lnTo>
                  <a:pt x="1058" y="2168"/>
                </a:lnTo>
                <a:lnTo>
                  <a:pt x="1051" y="2173"/>
                </a:lnTo>
                <a:lnTo>
                  <a:pt x="1046" y="2180"/>
                </a:lnTo>
                <a:lnTo>
                  <a:pt x="1040" y="2187"/>
                </a:lnTo>
                <a:lnTo>
                  <a:pt x="1036" y="2196"/>
                </a:lnTo>
                <a:lnTo>
                  <a:pt x="1031" y="2206"/>
                </a:lnTo>
                <a:lnTo>
                  <a:pt x="1028" y="2216"/>
                </a:lnTo>
                <a:lnTo>
                  <a:pt x="1025" y="2228"/>
                </a:lnTo>
                <a:lnTo>
                  <a:pt x="973" y="2550"/>
                </a:lnTo>
                <a:lnTo>
                  <a:pt x="1877" y="2550"/>
                </a:lnTo>
                <a:lnTo>
                  <a:pt x="1825" y="2228"/>
                </a:lnTo>
                <a:lnTo>
                  <a:pt x="1825" y="2228"/>
                </a:lnTo>
                <a:lnTo>
                  <a:pt x="1822" y="2217"/>
                </a:lnTo>
                <a:lnTo>
                  <a:pt x="1819" y="2206"/>
                </a:lnTo>
                <a:lnTo>
                  <a:pt x="1816" y="2197"/>
                </a:lnTo>
                <a:lnTo>
                  <a:pt x="1811" y="2189"/>
                </a:lnTo>
                <a:lnTo>
                  <a:pt x="1807" y="2182"/>
                </a:lnTo>
                <a:lnTo>
                  <a:pt x="1801" y="2176"/>
                </a:lnTo>
                <a:lnTo>
                  <a:pt x="1794" y="2171"/>
                </a:lnTo>
                <a:lnTo>
                  <a:pt x="1787" y="2167"/>
                </a:lnTo>
                <a:lnTo>
                  <a:pt x="1781" y="2163"/>
                </a:lnTo>
                <a:lnTo>
                  <a:pt x="1772" y="2160"/>
                </a:lnTo>
                <a:lnTo>
                  <a:pt x="1763" y="2159"/>
                </a:lnTo>
                <a:lnTo>
                  <a:pt x="1754" y="2156"/>
                </a:lnTo>
                <a:lnTo>
                  <a:pt x="1732" y="2155"/>
                </a:lnTo>
                <a:lnTo>
                  <a:pt x="1710" y="2154"/>
                </a:lnTo>
                <a:lnTo>
                  <a:pt x="1710" y="2154"/>
                </a:lnTo>
                <a:close/>
                <a:moveTo>
                  <a:pt x="458" y="471"/>
                </a:moveTo>
                <a:lnTo>
                  <a:pt x="458" y="471"/>
                </a:lnTo>
                <a:lnTo>
                  <a:pt x="467" y="471"/>
                </a:lnTo>
                <a:lnTo>
                  <a:pt x="476" y="471"/>
                </a:lnTo>
                <a:lnTo>
                  <a:pt x="494" y="469"/>
                </a:lnTo>
                <a:lnTo>
                  <a:pt x="511" y="463"/>
                </a:lnTo>
                <a:lnTo>
                  <a:pt x="527" y="456"/>
                </a:lnTo>
                <a:lnTo>
                  <a:pt x="527" y="456"/>
                </a:lnTo>
                <a:lnTo>
                  <a:pt x="536" y="462"/>
                </a:lnTo>
                <a:lnTo>
                  <a:pt x="546" y="468"/>
                </a:lnTo>
                <a:lnTo>
                  <a:pt x="556" y="472"/>
                </a:lnTo>
                <a:lnTo>
                  <a:pt x="566" y="476"/>
                </a:lnTo>
                <a:lnTo>
                  <a:pt x="577" y="479"/>
                </a:lnTo>
                <a:lnTo>
                  <a:pt x="589" y="481"/>
                </a:lnTo>
                <a:lnTo>
                  <a:pt x="600" y="482"/>
                </a:lnTo>
                <a:lnTo>
                  <a:pt x="611" y="482"/>
                </a:lnTo>
                <a:lnTo>
                  <a:pt x="611" y="482"/>
                </a:lnTo>
                <a:lnTo>
                  <a:pt x="622" y="482"/>
                </a:lnTo>
                <a:lnTo>
                  <a:pt x="633" y="481"/>
                </a:lnTo>
                <a:lnTo>
                  <a:pt x="644" y="479"/>
                </a:lnTo>
                <a:lnTo>
                  <a:pt x="654" y="477"/>
                </a:lnTo>
                <a:lnTo>
                  <a:pt x="664" y="473"/>
                </a:lnTo>
                <a:lnTo>
                  <a:pt x="673" y="469"/>
                </a:lnTo>
                <a:lnTo>
                  <a:pt x="682" y="464"/>
                </a:lnTo>
                <a:lnTo>
                  <a:pt x="691" y="459"/>
                </a:lnTo>
                <a:lnTo>
                  <a:pt x="691" y="459"/>
                </a:lnTo>
                <a:lnTo>
                  <a:pt x="706" y="465"/>
                </a:lnTo>
                <a:lnTo>
                  <a:pt x="722" y="469"/>
                </a:lnTo>
                <a:lnTo>
                  <a:pt x="737" y="471"/>
                </a:lnTo>
                <a:lnTo>
                  <a:pt x="754" y="471"/>
                </a:lnTo>
                <a:lnTo>
                  <a:pt x="754" y="471"/>
                </a:lnTo>
                <a:lnTo>
                  <a:pt x="763" y="470"/>
                </a:lnTo>
                <a:lnTo>
                  <a:pt x="771" y="469"/>
                </a:lnTo>
                <a:lnTo>
                  <a:pt x="780" y="467"/>
                </a:lnTo>
                <a:lnTo>
                  <a:pt x="788" y="463"/>
                </a:lnTo>
                <a:lnTo>
                  <a:pt x="803" y="456"/>
                </a:lnTo>
                <a:lnTo>
                  <a:pt x="815" y="446"/>
                </a:lnTo>
                <a:lnTo>
                  <a:pt x="826" y="436"/>
                </a:lnTo>
                <a:lnTo>
                  <a:pt x="834" y="424"/>
                </a:lnTo>
                <a:lnTo>
                  <a:pt x="837" y="416"/>
                </a:lnTo>
                <a:lnTo>
                  <a:pt x="841" y="409"/>
                </a:lnTo>
                <a:lnTo>
                  <a:pt x="843" y="403"/>
                </a:lnTo>
                <a:lnTo>
                  <a:pt x="844" y="395"/>
                </a:lnTo>
                <a:lnTo>
                  <a:pt x="843" y="395"/>
                </a:lnTo>
                <a:lnTo>
                  <a:pt x="843" y="395"/>
                </a:lnTo>
                <a:lnTo>
                  <a:pt x="832" y="395"/>
                </a:lnTo>
                <a:lnTo>
                  <a:pt x="821" y="395"/>
                </a:lnTo>
                <a:lnTo>
                  <a:pt x="809" y="392"/>
                </a:lnTo>
                <a:lnTo>
                  <a:pt x="799" y="390"/>
                </a:lnTo>
                <a:lnTo>
                  <a:pt x="789" y="387"/>
                </a:lnTo>
                <a:lnTo>
                  <a:pt x="779" y="382"/>
                </a:lnTo>
                <a:lnTo>
                  <a:pt x="770" y="377"/>
                </a:lnTo>
                <a:lnTo>
                  <a:pt x="761" y="371"/>
                </a:lnTo>
                <a:lnTo>
                  <a:pt x="761" y="371"/>
                </a:lnTo>
                <a:lnTo>
                  <a:pt x="765" y="356"/>
                </a:lnTo>
                <a:lnTo>
                  <a:pt x="765" y="356"/>
                </a:lnTo>
                <a:lnTo>
                  <a:pt x="774" y="355"/>
                </a:lnTo>
                <a:lnTo>
                  <a:pt x="782" y="353"/>
                </a:lnTo>
                <a:lnTo>
                  <a:pt x="789" y="349"/>
                </a:lnTo>
                <a:lnTo>
                  <a:pt x="795" y="343"/>
                </a:lnTo>
                <a:lnTo>
                  <a:pt x="799" y="334"/>
                </a:lnTo>
                <a:lnTo>
                  <a:pt x="803" y="323"/>
                </a:lnTo>
                <a:lnTo>
                  <a:pt x="805" y="309"/>
                </a:lnTo>
                <a:lnTo>
                  <a:pt x="805" y="292"/>
                </a:lnTo>
                <a:lnTo>
                  <a:pt x="805" y="250"/>
                </a:lnTo>
                <a:lnTo>
                  <a:pt x="805" y="250"/>
                </a:lnTo>
                <a:lnTo>
                  <a:pt x="804" y="228"/>
                </a:lnTo>
                <a:lnTo>
                  <a:pt x="801" y="207"/>
                </a:lnTo>
                <a:lnTo>
                  <a:pt x="797" y="187"/>
                </a:lnTo>
                <a:lnTo>
                  <a:pt x="790" y="166"/>
                </a:lnTo>
                <a:lnTo>
                  <a:pt x="782" y="147"/>
                </a:lnTo>
                <a:lnTo>
                  <a:pt x="772" y="129"/>
                </a:lnTo>
                <a:lnTo>
                  <a:pt x="761" y="112"/>
                </a:lnTo>
                <a:lnTo>
                  <a:pt x="749" y="97"/>
                </a:lnTo>
                <a:lnTo>
                  <a:pt x="734" y="82"/>
                </a:lnTo>
                <a:lnTo>
                  <a:pt x="719" y="70"/>
                </a:lnTo>
                <a:lnTo>
                  <a:pt x="702" y="58"/>
                </a:lnTo>
                <a:lnTo>
                  <a:pt x="685" y="48"/>
                </a:lnTo>
                <a:lnTo>
                  <a:pt x="667" y="40"/>
                </a:lnTo>
                <a:lnTo>
                  <a:pt x="647" y="35"/>
                </a:lnTo>
                <a:lnTo>
                  <a:pt x="627" y="31"/>
                </a:lnTo>
                <a:lnTo>
                  <a:pt x="607" y="30"/>
                </a:lnTo>
                <a:lnTo>
                  <a:pt x="607" y="30"/>
                </a:lnTo>
                <a:lnTo>
                  <a:pt x="585" y="31"/>
                </a:lnTo>
                <a:lnTo>
                  <a:pt x="565" y="35"/>
                </a:lnTo>
                <a:lnTo>
                  <a:pt x="546" y="40"/>
                </a:lnTo>
                <a:lnTo>
                  <a:pt x="527" y="48"/>
                </a:lnTo>
                <a:lnTo>
                  <a:pt x="510" y="58"/>
                </a:lnTo>
                <a:lnTo>
                  <a:pt x="493" y="70"/>
                </a:lnTo>
                <a:lnTo>
                  <a:pt x="478" y="82"/>
                </a:lnTo>
                <a:lnTo>
                  <a:pt x="465" y="97"/>
                </a:lnTo>
                <a:lnTo>
                  <a:pt x="451" y="112"/>
                </a:lnTo>
                <a:lnTo>
                  <a:pt x="440" y="129"/>
                </a:lnTo>
                <a:lnTo>
                  <a:pt x="431" y="147"/>
                </a:lnTo>
                <a:lnTo>
                  <a:pt x="423" y="166"/>
                </a:lnTo>
                <a:lnTo>
                  <a:pt x="416" y="187"/>
                </a:lnTo>
                <a:lnTo>
                  <a:pt x="412" y="207"/>
                </a:lnTo>
                <a:lnTo>
                  <a:pt x="409" y="228"/>
                </a:lnTo>
                <a:lnTo>
                  <a:pt x="407" y="250"/>
                </a:lnTo>
                <a:lnTo>
                  <a:pt x="407" y="292"/>
                </a:lnTo>
                <a:lnTo>
                  <a:pt x="407" y="292"/>
                </a:lnTo>
                <a:lnTo>
                  <a:pt x="409" y="311"/>
                </a:lnTo>
                <a:lnTo>
                  <a:pt x="411" y="326"/>
                </a:lnTo>
                <a:lnTo>
                  <a:pt x="415" y="337"/>
                </a:lnTo>
                <a:lnTo>
                  <a:pt x="418" y="342"/>
                </a:lnTo>
                <a:lnTo>
                  <a:pt x="421" y="346"/>
                </a:lnTo>
                <a:lnTo>
                  <a:pt x="424" y="350"/>
                </a:lnTo>
                <a:lnTo>
                  <a:pt x="428" y="352"/>
                </a:lnTo>
                <a:lnTo>
                  <a:pt x="437" y="355"/>
                </a:lnTo>
                <a:lnTo>
                  <a:pt x="446" y="356"/>
                </a:lnTo>
                <a:lnTo>
                  <a:pt x="457" y="356"/>
                </a:lnTo>
                <a:lnTo>
                  <a:pt x="457" y="356"/>
                </a:lnTo>
                <a:lnTo>
                  <a:pt x="459" y="364"/>
                </a:lnTo>
                <a:lnTo>
                  <a:pt x="459" y="364"/>
                </a:lnTo>
                <a:lnTo>
                  <a:pt x="450" y="371"/>
                </a:lnTo>
                <a:lnTo>
                  <a:pt x="440" y="378"/>
                </a:lnTo>
                <a:lnTo>
                  <a:pt x="430" y="383"/>
                </a:lnTo>
                <a:lnTo>
                  <a:pt x="419" y="388"/>
                </a:lnTo>
                <a:lnTo>
                  <a:pt x="406" y="391"/>
                </a:lnTo>
                <a:lnTo>
                  <a:pt x="394" y="394"/>
                </a:lnTo>
                <a:lnTo>
                  <a:pt x="382" y="395"/>
                </a:lnTo>
                <a:lnTo>
                  <a:pt x="369" y="395"/>
                </a:lnTo>
                <a:lnTo>
                  <a:pt x="368" y="395"/>
                </a:lnTo>
                <a:lnTo>
                  <a:pt x="368" y="395"/>
                </a:lnTo>
                <a:lnTo>
                  <a:pt x="369" y="403"/>
                </a:lnTo>
                <a:lnTo>
                  <a:pt x="371" y="409"/>
                </a:lnTo>
                <a:lnTo>
                  <a:pt x="374" y="416"/>
                </a:lnTo>
                <a:lnTo>
                  <a:pt x="378" y="424"/>
                </a:lnTo>
                <a:lnTo>
                  <a:pt x="386" y="436"/>
                </a:lnTo>
                <a:lnTo>
                  <a:pt x="397" y="446"/>
                </a:lnTo>
                <a:lnTo>
                  <a:pt x="410" y="456"/>
                </a:lnTo>
                <a:lnTo>
                  <a:pt x="424" y="463"/>
                </a:lnTo>
                <a:lnTo>
                  <a:pt x="432" y="467"/>
                </a:lnTo>
                <a:lnTo>
                  <a:pt x="441" y="469"/>
                </a:lnTo>
                <a:lnTo>
                  <a:pt x="449" y="470"/>
                </a:lnTo>
                <a:lnTo>
                  <a:pt x="458" y="471"/>
                </a:lnTo>
                <a:lnTo>
                  <a:pt x="458" y="471"/>
                </a:lnTo>
                <a:close/>
                <a:moveTo>
                  <a:pt x="483" y="287"/>
                </a:moveTo>
                <a:lnTo>
                  <a:pt x="483" y="287"/>
                </a:lnTo>
                <a:lnTo>
                  <a:pt x="500" y="289"/>
                </a:lnTo>
                <a:lnTo>
                  <a:pt x="518" y="290"/>
                </a:lnTo>
                <a:lnTo>
                  <a:pt x="518" y="290"/>
                </a:lnTo>
                <a:lnTo>
                  <a:pt x="534" y="289"/>
                </a:lnTo>
                <a:lnTo>
                  <a:pt x="550" y="287"/>
                </a:lnTo>
                <a:lnTo>
                  <a:pt x="566" y="283"/>
                </a:lnTo>
                <a:lnTo>
                  <a:pt x="581" y="279"/>
                </a:lnTo>
                <a:lnTo>
                  <a:pt x="595" y="273"/>
                </a:lnTo>
                <a:lnTo>
                  <a:pt x="609" y="266"/>
                </a:lnTo>
                <a:lnTo>
                  <a:pt x="622" y="259"/>
                </a:lnTo>
                <a:lnTo>
                  <a:pt x="635" y="250"/>
                </a:lnTo>
                <a:lnTo>
                  <a:pt x="647" y="239"/>
                </a:lnTo>
                <a:lnTo>
                  <a:pt x="657" y="228"/>
                </a:lnTo>
                <a:lnTo>
                  <a:pt x="667" y="217"/>
                </a:lnTo>
                <a:lnTo>
                  <a:pt x="676" y="205"/>
                </a:lnTo>
                <a:lnTo>
                  <a:pt x="684" y="191"/>
                </a:lnTo>
                <a:lnTo>
                  <a:pt x="691" y="178"/>
                </a:lnTo>
                <a:lnTo>
                  <a:pt x="698" y="163"/>
                </a:lnTo>
                <a:lnTo>
                  <a:pt x="702" y="148"/>
                </a:lnTo>
                <a:lnTo>
                  <a:pt x="702" y="148"/>
                </a:lnTo>
                <a:lnTo>
                  <a:pt x="710" y="159"/>
                </a:lnTo>
                <a:lnTo>
                  <a:pt x="718" y="170"/>
                </a:lnTo>
                <a:lnTo>
                  <a:pt x="725" y="182"/>
                </a:lnTo>
                <a:lnTo>
                  <a:pt x="729" y="195"/>
                </a:lnTo>
                <a:lnTo>
                  <a:pt x="734" y="208"/>
                </a:lnTo>
                <a:lnTo>
                  <a:pt x="737" y="223"/>
                </a:lnTo>
                <a:lnTo>
                  <a:pt x="740" y="237"/>
                </a:lnTo>
                <a:lnTo>
                  <a:pt x="740" y="252"/>
                </a:lnTo>
                <a:lnTo>
                  <a:pt x="740" y="304"/>
                </a:lnTo>
                <a:lnTo>
                  <a:pt x="740" y="304"/>
                </a:lnTo>
                <a:lnTo>
                  <a:pt x="740" y="319"/>
                </a:lnTo>
                <a:lnTo>
                  <a:pt x="737" y="334"/>
                </a:lnTo>
                <a:lnTo>
                  <a:pt x="734" y="347"/>
                </a:lnTo>
                <a:lnTo>
                  <a:pt x="729" y="362"/>
                </a:lnTo>
                <a:lnTo>
                  <a:pt x="724" y="374"/>
                </a:lnTo>
                <a:lnTo>
                  <a:pt x="718" y="387"/>
                </a:lnTo>
                <a:lnTo>
                  <a:pt x="710" y="398"/>
                </a:lnTo>
                <a:lnTo>
                  <a:pt x="701" y="408"/>
                </a:lnTo>
                <a:lnTo>
                  <a:pt x="692" y="417"/>
                </a:lnTo>
                <a:lnTo>
                  <a:pt x="682" y="426"/>
                </a:lnTo>
                <a:lnTo>
                  <a:pt x="672" y="433"/>
                </a:lnTo>
                <a:lnTo>
                  <a:pt x="661" y="440"/>
                </a:lnTo>
                <a:lnTo>
                  <a:pt x="649" y="444"/>
                </a:lnTo>
                <a:lnTo>
                  <a:pt x="637" y="447"/>
                </a:lnTo>
                <a:lnTo>
                  <a:pt x="625" y="450"/>
                </a:lnTo>
                <a:lnTo>
                  <a:pt x="611" y="451"/>
                </a:lnTo>
                <a:lnTo>
                  <a:pt x="611" y="451"/>
                </a:lnTo>
                <a:lnTo>
                  <a:pt x="599" y="450"/>
                </a:lnTo>
                <a:lnTo>
                  <a:pt x="586" y="447"/>
                </a:lnTo>
                <a:lnTo>
                  <a:pt x="574" y="444"/>
                </a:lnTo>
                <a:lnTo>
                  <a:pt x="562" y="440"/>
                </a:lnTo>
                <a:lnTo>
                  <a:pt x="550" y="433"/>
                </a:lnTo>
                <a:lnTo>
                  <a:pt x="540" y="426"/>
                </a:lnTo>
                <a:lnTo>
                  <a:pt x="530" y="417"/>
                </a:lnTo>
                <a:lnTo>
                  <a:pt x="521" y="408"/>
                </a:lnTo>
                <a:lnTo>
                  <a:pt x="512" y="398"/>
                </a:lnTo>
                <a:lnTo>
                  <a:pt x="505" y="387"/>
                </a:lnTo>
                <a:lnTo>
                  <a:pt x="499" y="374"/>
                </a:lnTo>
                <a:lnTo>
                  <a:pt x="493" y="362"/>
                </a:lnTo>
                <a:lnTo>
                  <a:pt x="489" y="347"/>
                </a:lnTo>
                <a:lnTo>
                  <a:pt x="485" y="334"/>
                </a:lnTo>
                <a:lnTo>
                  <a:pt x="483" y="319"/>
                </a:lnTo>
                <a:lnTo>
                  <a:pt x="483" y="304"/>
                </a:lnTo>
                <a:lnTo>
                  <a:pt x="483" y="287"/>
                </a:lnTo>
                <a:close/>
                <a:moveTo>
                  <a:pt x="1762" y="1031"/>
                </a:moveTo>
                <a:lnTo>
                  <a:pt x="2614" y="1031"/>
                </a:lnTo>
                <a:lnTo>
                  <a:pt x="2614" y="998"/>
                </a:lnTo>
                <a:lnTo>
                  <a:pt x="1762" y="998"/>
                </a:lnTo>
                <a:lnTo>
                  <a:pt x="1762" y="1031"/>
                </a:lnTo>
                <a:close/>
                <a:moveTo>
                  <a:pt x="737" y="2154"/>
                </a:moveTo>
                <a:lnTo>
                  <a:pt x="178" y="2151"/>
                </a:lnTo>
                <a:lnTo>
                  <a:pt x="178" y="2151"/>
                </a:lnTo>
                <a:lnTo>
                  <a:pt x="153" y="2152"/>
                </a:lnTo>
                <a:lnTo>
                  <a:pt x="131" y="2153"/>
                </a:lnTo>
                <a:lnTo>
                  <a:pt x="120" y="2155"/>
                </a:lnTo>
                <a:lnTo>
                  <a:pt x="110" y="2158"/>
                </a:lnTo>
                <a:lnTo>
                  <a:pt x="101" y="2160"/>
                </a:lnTo>
                <a:lnTo>
                  <a:pt x="93" y="2163"/>
                </a:lnTo>
                <a:lnTo>
                  <a:pt x="86" y="2168"/>
                </a:lnTo>
                <a:lnTo>
                  <a:pt x="79" y="2173"/>
                </a:lnTo>
                <a:lnTo>
                  <a:pt x="73" y="2180"/>
                </a:lnTo>
                <a:lnTo>
                  <a:pt x="68" y="2187"/>
                </a:lnTo>
                <a:lnTo>
                  <a:pt x="63" y="2196"/>
                </a:lnTo>
                <a:lnTo>
                  <a:pt x="59" y="2206"/>
                </a:lnTo>
                <a:lnTo>
                  <a:pt x="55" y="2216"/>
                </a:lnTo>
                <a:lnTo>
                  <a:pt x="53" y="2228"/>
                </a:lnTo>
                <a:lnTo>
                  <a:pt x="0" y="2550"/>
                </a:lnTo>
                <a:lnTo>
                  <a:pt x="905" y="2550"/>
                </a:lnTo>
                <a:lnTo>
                  <a:pt x="852" y="2228"/>
                </a:lnTo>
                <a:lnTo>
                  <a:pt x="852" y="2228"/>
                </a:lnTo>
                <a:lnTo>
                  <a:pt x="850" y="2217"/>
                </a:lnTo>
                <a:lnTo>
                  <a:pt x="848" y="2206"/>
                </a:lnTo>
                <a:lnTo>
                  <a:pt x="843" y="2197"/>
                </a:lnTo>
                <a:lnTo>
                  <a:pt x="839" y="2189"/>
                </a:lnTo>
                <a:lnTo>
                  <a:pt x="834" y="2182"/>
                </a:lnTo>
                <a:lnTo>
                  <a:pt x="828" y="2176"/>
                </a:lnTo>
                <a:lnTo>
                  <a:pt x="822" y="2171"/>
                </a:lnTo>
                <a:lnTo>
                  <a:pt x="815" y="2167"/>
                </a:lnTo>
                <a:lnTo>
                  <a:pt x="808" y="2163"/>
                </a:lnTo>
                <a:lnTo>
                  <a:pt x="799" y="2160"/>
                </a:lnTo>
                <a:lnTo>
                  <a:pt x="791" y="2159"/>
                </a:lnTo>
                <a:lnTo>
                  <a:pt x="781" y="2156"/>
                </a:lnTo>
                <a:lnTo>
                  <a:pt x="761" y="2155"/>
                </a:lnTo>
                <a:lnTo>
                  <a:pt x="737" y="2154"/>
                </a:lnTo>
                <a:lnTo>
                  <a:pt x="737" y="2154"/>
                </a:lnTo>
                <a:close/>
                <a:moveTo>
                  <a:pt x="2614" y="761"/>
                </a:moveTo>
                <a:lnTo>
                  <a:pt x="1762" y="761"/>
                </a:lnTo>
                <a:lnTo>
                  <a:pt x="1762" y="794"/>
                </a:lnTo>
                <a:lnTo>
                  <a:pt x="2614" y="794"/>
                </a:lnTo>
                <a:lnTo>
                  <a:pt x="2614" y="76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890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2021 Maximum Contribution Limits     (403(b), 457, 401(k))</a:t>
            </a:r>
          </a:p>
        </p:txBody>
      </p:sp>
      <p:graphicFrame>
        <p:nvGraphicFramePr>
          <p:cNvPr id="6" name="Group 8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367780702"/>
              </p:ext>
            </p:extLst>
          </p:nvPr>
        </p:nvGraphicFramePr>
        <p:xfrm>
          <a:off x="1371600" y="2300923"/>
          <a:ext cx="7338060" cy="2779776"/>
        </p:xfrm>
        <a:graphic>
          <a:graphicData uri="http://schemas.openxmlformats.org/drawingml/2006/table">
            <a:tbl>
              <a:tblPr>
                <a:effectLst>
                  <a:innerShdw blurRad="114300">
                    <a:prstClr val="black"/>
                  </a:innerShdw>
                </a:effectLst>
              </a:tblPr>
              <a:tblGrid>
                <a:gridCol w="1554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78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278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278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0431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91440" marB="914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4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457 Plan –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Deferred Comp</a:t>
                      </a:r>
                    </a:p>
                  </a:txBody>
                  <a:tcPr marT="91440" marB="914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4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403(b) Plan –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Tax-Sheltered Annuity</a:t>
                      </a:r>
                    </a:p>
                  </a:txBody>
                  <a:tcPr marT="91440" marB="914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4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401(k) Plan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91440" marB="914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4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714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Contribution Limits</a:t>
                      </a:r>
                    </a:p>
                  </a:txBody>
                  <a:tcPr marT="91440" marB="914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$19,500</a:t>
                      </a:r>
                    </a:p>
                  </a:txBody>
                  <a:tcPr marT="91440" marB="914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91440" marB="914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91440" marB="914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962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Catch-Up Contributions</a:t>
                      </a:r>
                    </a:p>
                  </a:txBody>
                  <a:tcPr marT="91440" marB="914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Additional contributions allowed if you are 50 and older.  Each plan has other “special catch-up” rules based on the time until retirement or length of service.</a:t>
                      </a:r>
                    </a:p>
                  </a:txBody>
                  <a:tcPr marT="91440" marB="914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$6,500</a:t>
                      </a:r>
                    </a:p>
                  </a:txBody>
                  <a:tcPr marT="91440" marB="914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 bwMode="white"/>
        <p:txBody>
          <a:bodyPr/>
          <a:lstStyle/>
          <a:p>
            <a:fld id="{B6C1870F-AE56-4A44-AB82-176D6810279D}" type="slidenum">
              <a:rPr lang="en-US" smtClean="0"/>
              <a:pPr/>
              <a:t>20</a:t>
            </a:fld>
            <a:endParaRPr lang="en-US" dirty="0"/>
          </a:p>
        </p:txBody>
      </p: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1371600" y="5554972"/>
            <a:ext cx="3289299" cy="738664"/>
            <a:chOff x="1440181" y="5879783"/>
            <a:chExt cx="3288964" cy="739229"/>
          </a:xfrm>
        </p:grpSpPr>
        <p:pic>
          <p:nvPicPr>
            <p:cNvPr id="15" name="Picture 2" descr="Check Box, Icon, Tick Mark, Correct, Choice, Check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181" y="5965158"/>
              <a:ext cx="617220" cy="571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xtBox 2"/>
            <p:cNvSpPr txBox="1">
              <a:spLocks noChangeArrowheads="1"/>
            </p:cNvSpPr>
            <p:nvPr/>
          </p:nvSpPr>
          <p:spPr bwMode="auto">
            <a:xfrm>
              <a:off x="2045971" y="5879783"/>
              <a:ext cx="2683174" cy="739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 pitchFamily="122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 pitchFamily="122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 pitchFamily="122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 pitchFamily="122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 pitchFamily="12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 pitchFamily="12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 pitchFamily="12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 pitchFamily="12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 pitchFamily="122" charset="-128"/>
                </a:defRPr>
              </a:lvl9pPr>
            </a:lstStyle>
            <a:p>
              <a:r>
                <a:rPr lang="en-US" altLang="en-US" sz="1400" dirty="0">
                  <a:solidFill>
                    <a:srgbClr val="FD4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Contact your plan administrator to see if you qualify for special catch-up contributions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52390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Traditional IRA</a:t>
            </a:r>
          </a:p>
        </p:txBody>
      </p:sp>
      <p:sp>
        <p:nvSpPr>
          <p:cNvPr id="25603" name="Rectangle 1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effectLst/>
              </a:rPr>
              <a:t>Tax-deferred growth</a:t>
            </a:r>
          </a:p>
          <a:p>
            <a:pPr>
              <a:lnSpc>
                <a:spcPct val="80000"/>
              </a:lnSpc>
            </a:pPr>
            <a:r>
              <a:rPr lang="en-US" dirty="0">
                <a:effectLst/>
              </a:rPr>
              <a:t>Possible current deduction defers the tax on the contribution amount</a:t>
            </a:r>
          </a:p>
          <a:p>
            <a:pPr>
              <a:lnSpc>
                <a:spcPct val="80000"/>
              </a:lnSpc>
            </a:pPr>
            <a:r>
              <a:rPr lang="en-US" dirty="0">
                <a:effectLst/>
              </a:rPr>
              <a:t>Deduction is taken on page one of the 1040 –                no need to itemize</a:t>
            </a:r>
          </a:p>
          <a:p>
            <a:pPr>
              <a:lnSpc>
                <a:spcPct val="80000"/>
              </a:lnSpc>
            </a:pPr>
            <a:r>
              <a:rPr lang="en-US" dirty="0">
                <a:effectLst/>
              </a:rPr>
              <a:t>Contributions can be made until April 15th of the following year</a:t>
            </a:r>
          </a:p>
          <a:p>
            <a:pPr>
              <a:lnSpc>
                <a:spcPct val="80000"/>
              </a:lnSpc>
            </a:pPr>
            <a:r>
              <a:rPr lang="en-US" dirty="0">
                <a:effectLst/>
              </a:rPr>
              <a:t>2021 contribution limits are $</a:t>
            </a:r>
            <a:r>
              <a:rPr lang="en-US" dirty="0"/>
              <a:t>6</a:t>
            </a:r>
            <a:r>
              <a:rPr lang="en-US" dirty="0">
                <a:effectLst/>
              </a:rPr>
              <a:t>,000; $7,000 if age 50     or older</a:t>
            </a:r>
          </a:p>
          <a:p>
            <a:pPr>
              <a:lnSpc>
                <a:spcPct val="80000"/>
              </a:lnSpc>
            </a:pPr>
            <a:r>
              <a:rPr lang="en-US" dirty="0">
                <a:effectLst/>
              </a:rPr>
              <a:t>Income limits for deductibility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white"/>
        <p:txBody>
          <a:bodyPr/>
          <a:lstStyle/>
          <a:p>
            <a:pPr>
              <a:defRPr/>
            </a:pPr>
            <a:fld id="{7D361D4E-9B9A-4BA4-83F5-E8B06EF91E3E}" type="slidenum">
              <a:rPr lang="en-US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3534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2021 Traditional IRA</a:t>
            </a:r>
            <a:br>
              <a:rPr lang="en-US" dirty="0"/>
            </a:br>
            <a:r>
              <a:rPr lang="en-US" sz="2800" dirty="0"/>
              <a:t>Deductibility of Contributions</a:t>
            </a:r>
            <a:endParaRPr lang="en-US" dirty="0"/>
          </a:p>
        </p:txBody>
      </p:sp>
      <p:sp>
        <p:nvSpPr>
          <p:cNvPr id="23555" name="Rectangle 249"/>
          <p:cNvSpPr>
            <a:spLocks noChangeArrowheads="1"/>
          </p:cNvSpPr>
          <p:nvPr/>
        </p:nvSpPr>
        <p:spPr bwMode="invGray">
          <a:xfrm>
            <a:off x="1455738" y="1752760"/>
            <a:ext cx="7181850" cy="790575"/>
          </a:xfrm>
          <a:prstGeom prst="rect">
            <a:avLst/>
          </a:prstGeom>
          <a:solidFill>
            <a:srgbClr val="FD4F00"/>
          </a:solidFill>
          <a:ln w="254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an Active Participant in a Retirement Plan,                                IRA Deductibility Depends on AGI</a:t>
            </a:r>
          </a:p>
        </p:txBody>
      </p:sp>
      <p:grpSp>
        <p:nvGrpSpPr>
          <p:cNvPr id="2" name="Group 250"/>
          <p:cNvGrpSpPr>
            <a:grpSpLocks/>
          </p:cNvGrpSpPr>
          <p:nvPr/>
        </p:nvGrpSpPr>
        <p:grpSpPr bwMode="gray">
          <a:xfrm>
            <a:off x="2140926" y="2700498"/>
            <a:ext cx="2442229" cy="2911477"/>
            <a:chOff x="882" y="1695"/>
            <a:chExt cx="2461" cy="1834"/>
          </a:xfrm>
        </p:grpSpPr>
        <p:sp>
          <p:nvSpPr>
            <p:cNvPr id="23566" name="Rectangle 251"/>
            <p:cNvSpPr>
              <a:spLocks noChangeArrowheads="1"/>
            </p:cNvSpPr>
            <p:nvPr/>
          </p:nvSpPr>
          <p:spPr bwMode="gray">
            <a:xfrm>
              <a:off x="882" y="1695"/>
              <a:ext cx="2461" cy="510"/>
            </a:xfrm>
            <a:prstGeom prst="rect">
              <a:avLst/>
            </a:prstGeom>
            <a:solidFill>
              <a:srgbClr val="EAEAEA"/>
            </a:solidFill>
            <a:ln w="25400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lIns="92075" tIns="46038" rIns="92075" bIns="46038" anchor="ctr"/>
            <a:lstStyle/>
            <a:p>
              <a:pPr algn="ctr">
                <a:defRPr/>
              </a:pP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Single or              Head of Household</a:t>
              </a:r>
            </a:p>
          </p:txBody>
        </p:sp>
        <p:sp>
          <p:nvSpPr>
            <p:cNvPr id="23567" name="Rectangle 252"/>
            <p:cNvSpPr>
              <a:spLocks noChangeArrowheads="1"/>
            </p:cNvSpPr>
            <p:nvPr/>
          </p:nvSpPr>
          <p:spPr bwMode="gray">
            <a:xfrm>
              <a:off x="1611" y="2381"/>
              <a:ext cx="102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ctr">
                <a:buSzPct val="125000"/>
                <a:buFont typeface="MS LineDraw"/>
                <a:buNone/>
                <a:defRPr/>
              </a:pPr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$76,000</a:t>
              </a:r>
            </a:p>
          </p:txBody>
        </p:sp>
        <p:sp>
          <p:nvSpPr>
            <p:cNvPr id="23568" name="Rectangle 253"/>
            <p:cNvSpPr>
              <a:spLocks noChangeArrowheads="1"/>
            </p:cNvSpPr>
            <p:nvPr/>
          </p:nvSpPr>
          <p:spPr bwMode="gray">
            <a:xfrm>
              <a:off x="1219" y="2203"/>
              <a:ext cx="190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ctr">
                <a:defRPr/>
              </a:pPr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Non-Deductible</a:t>
              </a:r>
            </a:p>
          </p:txBody>
        </p:sp>
        <p:sp>
          <p:nvSpPr>
            <p:cNvPr id="23569" name="Rectangle 254"/>
            <p:cNvSpPr>
              <a:spLocks noChangeArrowheads="1"/>
            </p:cNvSpPr>
            <p:nvPr/>
          </p:nvSpPr>
          <p:spPr bwMode="gray">
            <a:xfrm>
              <a:off x="1430" y="3296"/>
              <a:ext cx="137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ctr">
                <a:defRPr/>
              </a:pPr>
              <a:r>
                <a:rPr lang="en-US" b="1">
                  <a:latin typeface="Arial" panose="020B0604020202020204" pitchFamily="34" charset="0"/>
                  <a:cs typeface="Arial" panose="020B0604020202020204" pitchFamily="34" charset="0"/>
                </a:rPr>
                <a:t>Deductible</a:t>
              </a:r>
            </a:p>
          </p:txBody>
        </p:sp>
        <p:sp>
          <p:nvSpPr>
            <p:cNvPr id="23570" name="Rectangle 255"/>
            <p:cNvSpPr>
              <a:spLocks noChangeArrowheads="1"/>
            </p:cNvSpPr>
            <p:nvPr/>
          </p:nvSpPr>
          <p:spPr bwMode="gray">
            <a:xfrm>
              <a:off x="1559" y="3098"/>
              <a:ext cx="115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 algn="ctr">
                <a:buSzPct val="125000"/>
                <a:buFont typeface="MS LineDraw"/>
                <a:buNone/>
                <a:defRPr/>
              </a:pPr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$66,000</a:t>
              </a:r>
            </a:p>
          </p:txBody>
        </p:sp>
        <p:sp>
          <p:nvSpPr>
            <p:cNvPr id="23571" name="Line 256"/>
            <p:cNvSpPr>
              <a:spLocks noChangeShapeType="1"/>
            </p:cNvSpPr>
            <p:nvPr/>
          </p:nvSpPr>
          <p:spPr bwMode="gray">
            <a:xfrm>
              <a:off x="2161" y="2593"/>
              <a:ext cx="0" cy="46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57"/>
          <p:cNvGrpSpPr>
            <a:grpSpLocks/>
          </p:cNvGrpSpPr>
          <p:nvPr/>
        </p:nvGrpSpPr>
        <p:grpSpPr bwMode="gray">
          <a:xfrm>
            <a:off x="5093529" y="2700498"/>
            <a:ext cx="2705100" cy="2851152"/>
            <a:chOff x="2928" y="1700"/>
            <a:chExt cx="1704" cy="1796"/>
          </a:xfrm>
        </p:grpSpPr>
        <p:sp>
          <p:nvSpPr>
            <p:cNvPr id="23560" name="Rectangle 258"/>
            <p:cNvSpPr>
              <a:spLocks noChangeArrowheads="1"/>
            </p:cNvSpPr>
            <p:nvPr/>
          </p:nvSpPr>
          <p:spPr bwMode="gray">
            <a:xfrm>
              <a:off x="2928" y="1700"/>
              <a:ext cx="1704" cy="508"/>
            </a:xfrm>
            <a:prstGeom prst="rect">
              <a:avLst/>
            </a:prstGeom>
            <a:solidFill>
              <a:srgbClr val="EAEAEA"/>
            </a:solidFill>
            <a:ln w="25400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lIns="92075" tIns="46038" rIns="92075" bIns="46038" anchor="ctr"/>
            <a:lstStyle/>
            <a:p>
              <a:pPr algn="ctr">
                <a:defRPr/>
              </a:pPr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    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Married Filing Jointly (MFJ)*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561" name="Rectangle 259"/>
            <p:cNvSpPr>
              <a:spLocks noChangeArrowheads="1"/>
            </p:cNvSpPr>
            <p:nvPr/>
          </p:nvSpPr>
          <p:spPr bwMode="gray">
            <a:xfrm>
              <a:off x="3223" y="2184"/>
              <a:ext cx="119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ctr">
                <a:defRPr/>
              </a:pPr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Non-Deductible</a:t>
              </a:r>
            </a:p>
          </p:txBody>
        </p:sp>
        <p:sp>
          <p:nvSpPr>
            <p:cNvPr id="23562" name="Rectangle 260"/>
            <p:cNvSpPr>
              <a:spLocks noChangeArrowheads="1"/>
            </p:cNvSpPr>
            <p:nvPr/>
          </p:nvSpPr>
          <p:spPr bwMode="gray">
            <a:xfrm>
              <a:off x="3158" y="3263"/>
              <a:ext cx="130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 algn="ctr">
                <a:defRPr/>
              </a:pPr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Deductible</a:t>
              </a:r>
            </a:p>
          </p:txBody>
        </p:sp>
        <p:sp>
          <p:nvSpPr>
            <p:cNvPr id="23563" name="Rectangle 261"/>
            <p:cNvSpPr>
              <a:spLocks noChangeArrowheads="1"/>
            </p:cNvSpPr>
            <p:nvPr/>
          </p:nvSpPr>
          <p:spPr bwMode="gray">
            <a:xfrm>
              <a:off x="3441" y="2343"/>
              <a:ext cx="723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ctr">
                <a:buSzPct val="125000"/>
                <a:buFont typeface="MS LineDraw"/>
                <a:buNone/>
                <a:defRPr/>
              </a:pPr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$125,000</a:t>
              </a:r>
            </a:p>
          </p:txBody>
        </p:sp>
        <p:sp>
          <p:nvSpPr>
            <p:cNvPr id="23564" name="Rectangle 262"/>
            <p:cNvSpPr>
              <a:spLocks noChangeArrowheads="1"/>
            </p:cNvSpPr>
            <p:nvPr/>
          </p:nvSpPr>
          <p:spPr bwMode="gray">
            <a:xfrm>
              <a:off x="3245" y="3064"/>
              <a:ext cx="111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 algn="ctr">
                <a:buSzPct val="125000"/>
                <a:buFont typeface="MS LineDraw"/>
                <a:buNone/>
                <a:defRPr/>
              </a:pPr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$105,000</a:t>
              </a:r>
            </a:p>
          </p:txBody>
        </p:sp>
        <p:sp>
          <p:nvSpPr>
            <p:cNvPr id="23565" name="Line 263"/>
            <p:cNvSpPr>
              <a:spLocks noChangeShapeType="1"/>
            </p:cNvSpPr>
            <p:nvPr/>
          </p:nvSpPr>
          <p:spPr bwMode="gray">
            <a:xfrm>
              <a:off x="3780" y="2576"/>
              <a:ext cx="0" cy="463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6632" name="Text Box 265"/>
          <p:cNvSpPr txBox="1">
            <a:spLocks noChangeArrowheads="1"/>
          </p:cNvSpPr>
          <p:nvPr/>
        </p:nvSpPr>
        <p:spPr bwMode="auto">
          <a:xfrm>
            <a:off x="2505711" y="5837079"/>
            <a:ext cx="4693602" cy="585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marL="688975" indent="-111125">
              <a:spcAft>
                <a:spcPct val="20000"/>
              </a:spcAft>
              <a:buClr>
                <a:srgbClr val="FFCC66"/>
              </a:buClr>
              <a:defRPr/>
            </a:pPr>
            <a:r>
              <a:rPr lang="en-US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*These MFJ limits apply when BOTH are active participants in a retirement plan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0"/>
          </p:nvPr>
        </p:nvSpPr>
        <p:spPr bwMode="white"/>
        <p:txBody>
          <a:bodyPr/>
          <a:lstStyle/>
          <a:p>
            <a:pPr>
              <a:defRPr/>
            </a:pPr>
            <a:fld id="{B484D6AE-8159-405B-A5F7-DB3062D9DC6D}" type="slidenum">
              <a:rPr lang="en-US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417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ChangeArrowheads="1"/>
          </p:cNvSpPr>
          <p:nvPr/>
        </p:nvSpPr>
        <p:spPr bwMode="invGray">
          <a:xfrm>
            <a:off x="3108960" y="1958975"/>
            <a:ext cx="2816225" cy="561975"/>
          </a:xfrm>
          <a:prstGeom prst="rect">
            <a:avLst/>
          </a:prstGeom>
          <a:solidFill>
            <a:srgbClr val="EAEAEA"/>
          </a:solidFill>
          <a:ln w="25400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lang="en-US" sz="2400"/>
              <a:t>Defer</a:t>
            </a: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gray">
          <a:xfrm>
            <a:off x="3108960" y="3602038"/>
            <a:ext cx="2816225" cy="561975"/>
          </a:xfrm>
          <a:prstGeom prst="rect">
            <a:avLst/>
          </a:prstGeom>
          <a:solidFill>
            <a:srgbClr val="E7E7E7"/>
          </a:solidFill>
          <a:ln w="254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2075" tIns="46038" rIns="92075" bIns="46038" anchor="ctr"/>
          <a:lstStyle/>
          <a:p>
            <a:pPr algn="ctr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Deduct</a:t>
            </a: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invGray">
          <a:xfrm>
            <a:off x="3108960" y="2801938"/>
            <a:ext cx="2816225" cy="561975"/>
          </a:xfrm>
          <a:prstGeom prst="rect">
            <a:avLst/>
          </a:prstGeom>
          <a:solidFill>
            <a:srgbClr val="EAEAEA"/>
          </a:solidFill>
          <a:ln w="25400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lang="en-US" sz="2400"/>
              <a:t>Shift</a:t>
            </a:r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gray">
          <a:xfrm>
            <a:off x="3108960" y="4473575"/>
            <a:ext cx="2816225" cy="561975"/>
          </a:xfrm>
          <a:prstGeom prst="rect">
            <a:avLst/>
          </a:prstGeom>
          <a:solidFill>
            <a:srgbClr val="E7E7E7"/>
          </a:solidFill>
          <a:ln w="254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2075" tIns="46038" rIns="92075" bIns="46038" anchor="ctr"/>
          <a:lstStyle/>
          <a:p>
            <a:pPr algn="ctr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Exclude</a:t>
            </a:r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gray">
          <a:xfrm>
            <a:off x="3108960" y="5289550"/>
            <a:ext cx="2816225" cy="561975"/>
          </a:xfrm>
          <a:prstGeom prst="rect">
            <a:avLst/>
          </a:prstGeom>
          <a:solidFill>
            <a:srgbClr val="E7E7E7"/>
          </a:solidFill>
          <a:ln w="254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2075" tIns="46038" rIns="92075" bIns="46038" anchor="ctr"/>
          <a:lstStyle/>
          <a:p>
            <a:pPr algn="ctr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Comply</a:t>
            </a:r>
          </a:p>
        </p:txBody>
      </p:sp>
      <p:sp>
        <p:nvSpPr>
          <p:cNvPr id="20487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Key Strategies in Tax Planning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 bwMode="white"/>
        <p:txBody>
          <a:bodyPr/>
          <a:lstStyle/>
          <a:p>
            <a:fld id="{6AE1FC78-1BAE-4681-AF8C-D72996E3C80D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gray">
          <a:xfrm>
            <a:off x="3108960" y="1958975"/>
            <a:ext cx="2816225" cy="561975"/>
          </a:xfrm>
          <a:prstGeom prst="rect">
            <a:avLst/>
          </a:prstGeom>
          <a:solidFill>
            <a:srgbClr val="E7E7E7"/>
          </a:solidFill>
          <a:ln w="254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2075" tIns="46038" rIns="92075" bIns="46038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Defer</a:t>
            </a: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gray">
          <a:xfrm>
            <a:off x="3108960" y="2801938"/>
            <a:ext cx="2816225" cy="561975"/>
          </a:xfrm>
          <a:prstGeom prst="rect">
            <a:avLst/>
          </a:prstGeom>
          <a:solidFill>
            <a:srgbClr val="FD4F00"/>
          </a:solidFill>
          <a:ln w="254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2075" tIns="46038" rIns="92075" bIns="46038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</a:t>
            </a:r>
          </a:p>
        </p:txBody>
      </p:sp>
    </p:spTree>
    <p:extLst>
      <p:ext uri="{BB962C8B-B14F-4D97-AF65-F5344CB8AC3E}">
        <p14:creationId xmlns:p14="http://schemas.microsoft.com/office/powerpoint/2010/main" val="40867817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Taxable Income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310640" y="1712913"/>
            <a:ext cx="6858000" cy="1889125"/>
            <a:chOff x="624" y="1056"/>
            <a:chExt cx="4320" cy="1190"/>
          </a:xfrm>
        </p:grpSpPr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624" y="1056"/>
              <a:ext cx="216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algn="ctr" rotWithShape="0">
                <a:schemeClr val="bg2"/>
              </a:outerShdw>
            </a:effectLst>
          </p:spPr>
          <p:txBody>
            <a:bodyPr lIns="92075" tIns="46038" rIns="92075" bIns="46038">
              <a:spAutoFit/>
            </a:bodyPr>
            <a:lstStyle/>
            <a:p>
              <a:pPr algn="ctr">
                <a:defRPr/>
              </a:pPr>
              <a:r>
                <a:rPr lang="en-US" sz="2400" b="1" dirty="0">
                  <a:latin typeface="+mn-lt"/>
                </a:rPr>
                <a:t>Defer Income</a:t>
              </a:r>
            </a:p>
          </p:txBody>
        </p:sp>
        <p:pic>
          <p:nvPicPr>
            <p:cNvPr id="7" name="Picture 5"/>
            <p:cNvPicPr>
              <a:picLocks noChangeArrowheads="1"/>
            </p:cNvPicPr>
            <p:nvPr/>
          </p:nvPicPr>
          <p:blipFill>
            <a:blip r:embed="rId3" cstate="print">
              <a:duotone>
                <a:prstClr val="black"/>
                <a:srgbClr val="7FC241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1680" y="1392"/>
              <a:ext cx="1609" cy="8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</p:pic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3552" y="1173"/>
              <a:ext cx="1392" cy="710"/>
            </a:xfrm>
            <a:prstGeom prst="rect">
              <a:avLst/>
            </a:prstGeom>
            <a:solidFill>
              <a:srgbClr val="FCD91D"/>
            </a:solidFill>
            <a:ln w="25400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lIns="92075" tIns="46038" rIns="92075" bIns="46038">
              <a:spAutoFit/>
            </a:bodyPr>
            <a:lstStyle/>
            <a:p>
              <a:pPr algn="ctr">
                <a:lnSpc>
                  <a:spcPct val="10000"/>
                </a:lnSpc>
                <a:defRPr/>
              </a:pPr>
              <a:endParaRPr lang="en-US" sz="2400" dirty="0">
                <a:latin typeface="+mn-lt"/>
              </a:endParaRPr>
            </a:p>
            <a:p>
              <a:pPr algn="ctr">
                <a:lnSpc>
                  <a:spcPct val="90000"/>
                </a:lnSpc>
                <a:defRPr/>
              </a:pPr>
              <a:r>
                <a:rPr lang="en-US" sz="2400" b="1" dirty="0">
                  <a:latin typeface="+mn-lt"/>
                </a:rPr>
                <a:t>Monday January 3, 2022</a:t>
              </a: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2140903" y="3959225"/>
            <a:ext cx="5878512" cy="1889125"/>
            <a:chOff x="900" y="2496"/>
            <a:chExt cx="3703" cy="1190"/>
          </a:xfrm>
        </p:grpSpPr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2395" y="2496"/>
              <a:ext cx="2208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algn="ctr" rotWithShape="0">
                <a:schemeClr val="bg2"/>
              </a:outerShdw>
            </a:effectLst>
          </p:spPr>
          <p:txBody>
            <a:bodyPr wrap="none" lIns="92075" tIns="46038" rIns="92075" bIns="46038">
              <a:spAutoFit/>
            </a:bodyPr>
            <a:lstStyle/>
            <a:p>
              <a:pPr algn="ctr">
                <a:defRPr/>
              </a:pPr>
              <a:r>
                <a:rPr lang="en-US" sz="2400" b="1" dirty="0">
                  <a:latin typeface="+mn-lt"/>
                </a:rPr>
                <a:t>Accelerate Deductions</a:t>
              </a:r>
            </a:p>
          </p:txBody>
        </p:sp>
        <p:pic>
          <p:nvPicPr>
            <p:cNvPr id="11" name="Picture 9"/>
            <p:cNvPicPr>
              <a:picLocks noChangeArrowheads="1"/>
            </p:cNvPicPr>
            <p:nvPr/>
          </p:nvPicPr>
          <p:blipFill>
            <a:blip r:embed="rId4" cstate="print">
              <a:duotone>
                <a:prstClr val="black"/>
                <a:srgbClr val="7FC241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2425" y="2784"/>
              <a:ext cx="1697" cy="9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</p:pic>
        <p:sp>
          <p:nvSpPr>
            <p:cNvPr id="12" name="Text Box 10"/>
            <p:cNvSpPr txBox="1">
              <a:spLocks noChangeArrowheads="1"/>
            </p:cNvSpPr>
            <p:nvPr/>
          </p:nvSpPr>
          <p:spPr bwMode="auto">
            <a:xfrm>
              <a:off x="900" y="2770"/>
              <a:ext cx="1392" cy="779"/>
            </a:xfrm>
            <a:prstGeom prst="rect">
              <a:avLst/>
            </a:prstGeom>
            <a:solidFill>
              <a:srgbClr val="FCD91D"/>
            </a:solidFill>
            <a:ln w="25400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lIns="92075" tIns="46038" rIns="92075" bIns="46038">
              <a:spAutoFit/>
            </a:bodyPr>
            <a:lstStyle/>
            <a:p>
              <a:pPr algn="ctr">
                <a:lnSpc>
                  <a:spcPct val="20000"/>
                </a:lnSpc>
                <a:defRPr/>
              </a:pPr>
              <a:endParaRPr lang="en-US" sz="2400" dirty="0">
                <a:latin typeface="+mn-lt"/>
              </a:endParaRPr>
            </a:p>
            <a:p>
              <a:pPr algn="ctr">
                <a:lnSpc>
                  <a:spcPct val="90000"/>
                </a:lnSpc>
                <a:defRPr/>
              </a:pPr>
              <a:r>
                <a:rPr lang="en-US" sz="2400" b="1" dirty="0">
                  <a:latin typeface="+mn-lt"/>
                </a:rPr>
                <a:t>Friday December 31, 2021</a:t>
              </a:r>
            </a:p>
            <a:p>
              <a:pPr algn="ctr">
                <a:lnSpc>
                  <a:spcPct val="0"/>
                </a:lnSpc>
                <a:defRPr/>
              </a:pPr>
              <a:endParaRPr lang="en-US" sz="2400" b="1" dirty="0">
                <a:latin typeface="+mn-lt"/>
              </a:endParaRPr>
            </a:p>
          </p:txBody>
        </p:sp>
      </p:grp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363663" y="5877303"/>
            <a:ext cx="64166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Depending on the changing tax laws and your own situation, it may be more advantageous to accelerate income and defer deductions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0"/>
          </p:nvPr>
        </p:nvSpPr>
        <p:spPr bwMode="white"/>
        <p:txBody>
          <a:bodyPr/>
          <a:lstStyle/>
          <a:p>
            <a:pPr>
              <a:defRPr/>
            </a:pPr>
            <a:fld id="{10FDA50B-B2AF-4552-B5D8-83CF560B3D4F}" type="slidenum">
              <a:rPr lang="en-US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0869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Capital Gains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Short-Term</a:t>
            </a:r>
          </a:p>
          <a:p>
            <a:pPr lvl="1"/>
            <a:r>
              <a:rPr lang="en-US" dirty="0"/>
              <a:t>Investment held one year or less</a:t>
            </a:r>
          </a:p>
          <a:p>
            <a:pPr lvl="1"/>
            <a:r>
              <a:rPr lang="en-US" dirty="0"/>
              <a:t>Gain is taxed at ordinary income tax rates</a:t>
            </a:r>
          </a:p>
          <a:p>
            <a:r>
              <a:rPr lang="en-US" dirty="0"/>
              <a:t>Long-Term</a:t>
            </a:r>
          </a:p>
          <a:p>
            <a:pPr lvl="1"/>
            <a:r>
              <a:rPr lang="en-US" dirty="0"/>
              <a:t>Investment held more than one year</a:t>
            </a:r>
          </a:p>
          <a:p>
            <a:pPr lvl="1"/>
            <a:r>
              <a:rPr lang="en-US" dirty="0"/>
              <a:t>Gain is taxed at lower capital gains rates                                   (0%, 15%, or 20%)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white"/>
        <p:txBody>
          <a:bodyPr/>
          <a:lstStyle/>
          <a:p>
            <a:fld id="{BE1B7588-ED6E-4FD0-83B4-EF8E1CB822B2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1741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ChangeArrowheads="1"/>
          </p:cNvSpPr>
          <p:nvPr/>
        </p:nvSpPr>
        <p:spPr bwMode="invGray">
          <a:xfrm>
            <a:off x="3108960" y="1958975"/>
            <a:ext cx="2816225" cy="561975"/>
          </a:xfrm>
          <a:prstGeom prst="rect">
            <a:avLst/>
          </a:prstGeom>
          <a:solidFill>
            <a:srgbClr val="EAEAEA"/>
          </a:solidFill>
          <a:ln w="25400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lang="en-US" sz="2400"/>
              <a:t>Defer</a:t>
            </a: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gray">
          <a:xfrm>
            <a:off x="3108960" y="3602038"/>
            <a:ext cx="2816225" cy="561975"/>
          </a:xfrm>
          <a:prstGeom prst="rect">
            <a:avLst/>
          </a:prstGeom>
          <a:solidFill>
            <a:srgbClr val="FD4F00"/>
          </a:solidFill>
          <a:ln w="254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2075" tIns="46038" rIns="92075" bIns="46038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Deduct</a:t>
            </a: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invGray">
          <a:xfrm>
            <a:off x="3108960" y="2801938"/>
            <a:ext cx="2816225" cy="561975"/>
          </a:xfrm>
          <a:prstGeom prst="rect">
            <a:avLst/>
          </a:prstGeom>
          <a:solidFill>
            <a:srgbClr val="EAEAEA"/>
          </a:solidFill>
          <a:ln w="25400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lang="en-US" sz="2400"/>
              <a:t>Shift</a:t>
            </a:r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gray">
          <a:xfrm>
            <a:off x="3108960" y="4473575"/>
            <a:ext cx="2816225" cy="561975"/>
          </a:xfrm>
          <a:prstGeom prst="rect">
            <a:avLst/>
          </a:prstGeom>
          <a:solidFill>
            <a:srgbClr val="E7E7E7"/>
          </a:solidFill>
          <a:ln w="254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2075" tIns="46038" rIns="92075" bIns="46038" anchor="ctr"/>
          <a:lstStyle/>
          <a:p>
            <a:pPr algn="ctr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Exclude</a:t>
            </a:r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gray">
          <a:xfrm>
            <a:off x="3108960" y="5289550"/>
            <a:ext cx="2816225" cy="561975"/>
          </a:xfrm>
          <a:prstGeom prst="rect">
            <a:avLst/>
          </a:prstGeom>
          <a:solidFill>
            <a:srgbClr val="E7E7E7"/>
          </a:solidFill>
          <a:ln w="254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2075" tIns="46038" rIns="92075" bIns="46038" anchor="ctr"/>
          <a:lstStyle/>
          <a:p>
            <a:pPr algn="ctr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Comply</a:t>
            </a:r>
          </a:p>
        </p:txBody>
      </p:sp>
      <p:sp>
        <p:nvSpPr>
          <p:cNvPr id="20487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Key Strategies in Tax Planning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 bwMode="white"/>
        <p:txBody>
          <a:bodyPr/>
          <a:lstStyle/>
          <a:p>
            <a:fld id="{6AE1FC78-1BAE-4681-AF8C-D72996E3C80D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gray">
          <a:xfrm>
            <a:off x="3108960" y="1958975"/>
            <a:ext cx="2816225" cy="561975"/>
          </a:xfrm>
          <a:prstGeom prst="rect">
            <a:avLst/>
          </a:prstGeom>
          <a:solidFill>
            <a:srgbClr val="E7E7E7"/>
          </a:solidFill>
          <a:ln w="254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2075" tIns="46038" rIns="92075" bIns="46038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Defer</a:t>
            </a: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gray">
          <a:xfrm>
            <a:off x="3108960" y="2801938"/>
            <a:ext cx="2816225" cy="561975"/>
          </a:xfrm>
          <a:prstGeom prst="rect">
            <a:avLst/>
          </a:prstGeom>
          <a:solidFill>
            <a:srgbClr val="E7E7E7"/>
          </a:solidFill>
          <a:ln w="254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2075" tIns="46038" rIns="92075" bIns="46038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Shift</a:t>
            </a:r>
          </a:p>
        </p:txBody>
      </p:sp>
    </p:spTree>
    <p:extLst>
      <p:ext uri="{BB962C8B-B14F-4D97-AF65-F5344CB8AC3E}">
        <p14:creationId xmlns:p14="http://schemas.microsoft.com/office/powerpoint/2010/main" val="29531292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Itemized Deductions: Mortgage Interest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Interest is fully deductible on:</a:t>
            </a:r>
          </a:p>
          <a:p>
            <a:pPr lvl="1"/>
            <a:r>
              <a:rPr lang="en-US" dirty="0"/>
              <a:t>Mortgages prior to 10/13/87</a:t>
            </a:r>
          </a:p>
          <a:p>
            <a:pPr lvl="1"/>
            <a:r>
              <a:rPr lang="en-US" dirty="0"/>
              <a:t>Mortgages from 10/14/87-12/15/17 up to $1,000,000</a:t>
            </a:r>
          </a:p>
          <a:p>
            <a:pPr lvl="1"/>
            <a:r>
              <a:rPr lang="en-US" dirty="0"/>
              <a:t>Mortgages after 12/15/17 up to $750,000</a:t>
            </a:r>
          </a:p>
          <a:p>
            <a:r>
              <a:rPr lang="en-US" dirty="0"/>
              <a:t>Loan must be secured by a principal or second home owned by you </a:t>
            </a:r>
          </a:p>
          <a:p>
            <a:r>
              <a:rPr lang="en-US" dirty="0"/>
              <a:t>Cannot be for more than the home’s current fair     market value</a:t>
            </a:r>
          </a:p>
          <a:p>
            <a:r>
              <a:rPr lang="en-US" dirty="0"/>
              <a:t>Call the </a:t>
            </a:r>
            <a:r>
              <a:rPr lang="en-US" altLang="en-US" dirty="0"/>
              <a:t>MyFRS Financial Guidance Line or s</a:t>
            </a:r>
            <a:r>
              <a:rPr lang="en-US" dirty="0"/>
              <a:t>ee IRS Publication 936 for more information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white"/>
        <p:txBody>
          <a:bodyPr/>
          <a:lstStyle/>
          <a:p>
            <a:fld id="{1B215899-A4BE-4859-B737-4B73A60384E3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5037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Itemized Deductions: Taxes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Limited to $10,000</a:t>
            </a:r>
          </a:p>
          <a:p>
            <a:r>
              <a:rPr lang="en-US" dirty="0"/>
              <a:t>General rules for deducting taxes:</a:t>
            </a:r>
          </a:p>
          <a:p>
            <a:pPr lvl="1"/>
            <a:r>
              <a:rPr lang="en-US" dirty="0"/>
              <a:t>The tax must be imposed on you</a:t>
            </a:r>
          </a:p>
          <a:p>
            <a:pPr lvl="1"/>
            <a:r>
              <a:rPr lang="en-US" dirty="0"/>
              <a:t>The tax must be paid during your tax year</a:t>
            </a:r>
          </a:p>
          <a:p>
            <a:r>
              <a:rPr lang="en-US" dirty="0"/>
              <a:t>State &amp; local income taxes</a:t>
            </a:r>
          </a:p>
          <a:p>
            <a:pPr lvl="1"/>
            <a:r>
              <a:rPr lang="en-US" dirty="0"/>
              <a:t>Includes withholdings, estimated payments,                         refunds credited, and payments with your return</a:t>
            </a:r>
          </a:p>
          <a:p>
            <a:r>
              <a:rPr lang="en-US" dirty="0"/>
              <a:t>Real estate taxes</a:t>
            </a:r>
          </a:p>
          <a:p>
            <a:pPr lvl="1"/>
            <a:r>
              <a:rPr lang="en-US" dirty="0"/>
              <a:t>Based on the assessed value of the real property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white"/>
        <p:txBody>
          <a:bodyPr/>
          <a:lstStyle/>
          <a:p>
            <a:fld id="{F496ED51-1A0D-4077-8130-466014346DBE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6113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61" name="Rectangle 5"/>
          <p:cNvSpPr>
            <a:spLocks noChangeArrowheads="1"/>
          </p:cNvSpPr>
          <p:nvPr/>
        </p:nvSpPr>
        <p:spPr bwMode="blackWhite">
          <a:xfrm>
            <a:off x="1877726" y="1838324"/>
            <a:ext cx="6351874" cy="1005840"/>
          </a:xfrm>
          <a:prstGeom prst="rect">
            <a:avLst/>
          </a:prstGeom>
          <a:solidFill>
            <a:srgbClr val="FCD91D"/>
          </a:solidFill>
          <a:ln w="254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2075" tIns="46038" rIns="92075" bIns="46038" anchor="ctr"/>
          <a:lstStyle/>
          <a:p>
            <a:pPr algn="ctr">
              <a:spcBef>
                <a:spcPct val="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Consider prepaying taxes: Real estate, state and local</a:t>
            </a:r>
          </a:p>
        </p:txBody>
      </p:sp>
      <p:sp>
        <p:nvSpPr>
          <p:cNvPr id="275463" name="Rectangle 7"/>
          <p:cNvSpPr>
            <a:spLocks noChangeArrowheads="1"/>
          </p:cNvSpPr>
          <p:nvPr/>
        </p:nvSpPr>
        <p:spPr bwMode="blackWhite">
          <a:xfrm>
            <a:off x="1877726" y="3044473"/>
            <a:ext cx="6351874" cy="1005840"/>
          </a:xfrm>
          <a:prstGeom prst="rect">
            <a:avLst/>
          </a:prstGeom>
          <a:solidFill>
            <a:srgbClr val="7FC241"/>
          </a:solidFill>
          <a:ln w="254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2075" tIns="46038" rIns="92075" bIns="46038" anchor="ctr"/>
          <a:lstStyle/>
          <a:p>
            <a:pPr algn="ctr">
              <a:spcBef>
                <a:spcPct val="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Document charitable contributions: Cash property</a:t>
            </a:r>
          </a:p>
        </p:txBody>
      </p:sp>
      <p:sp>
        <p:nvSpPr>
          <p:cNvPr id="275464" name="Rectangle 8"/>
          <p:cNvSpPr>
            <a:spLocks noChangeArrowheads="1"/>
          </p:cNvSpPr>
          <p:nvPr/>
        </p:nvSpPr>
        <p:spPr bwMode="black">
          <a:xfrm>
            <a:off x="1877726" y="4250622"/>
            <a:ext cx="6351874" cy="1005840"/>
          </a:xfrm>
          <a:prstGeom prst="rect">
            <a:avLst/>
          </a:prstGeom>
          <a:solidFill>
            <a:srgbClr val="1946BA"/>
          </a:solidFill>
          <a:ln w="254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2075" tIns="46038" rIns="92075" bIns="46038" anchor="ctr"/>
          <a:lstStyle/>
          <a:p>
            <a:pPr algn="ctr">
              <a:spcBef>
                <a:spcPct val="0"/>
              </a:spcBef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“Bunch” in one year other deductions: Medical/dental (7.5%)</a:t>
            </a:r>
          </a:p>
        </p:txBody>
      </p:sp>
      <p:sp>
        <p:nvSpPr>
          <p:cNvPr id="33808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Maximize Itemized Deductions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0"/>
          </p:nvPr>
        </p:nvSpPr>
        <p:spPr bwMode="white"/>
        <p:txBody>
          <a:bodyPr/>
          <a:lstStyle/>
          <a:p>
            <a:fld id="{E53B788A-69DE-4EDD-B774-45DA6E83972B}" type="slidenum">
              <a:rPr lang="en-US" smtClean="0"/>
              <a:pPr/>
              <a:t>29</a:t>
            </a:fld>
            <a:endParaRPr lang="en-US" dirty="0"/>
          </a:p>
        </p:txBody>
      </p: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1877726" y="5626099"/>
            <a:ext cx="5983572" cy="571503"/>
            <a:chOff x="1440181" y="5965158"/>
            <a:chExt cx="5982963" cy="571941"/>
          </a:xfrm>
        </p:grpSpPr>
        <p:pic>
          <p:nvPicPr>
            <p:cNvPr id="15" name="Picture 2" descr="Check Box, Icon, Tick Mark, Correct, Choice, Check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181" y="5965158"/>
              <a:ext cx="617220" cy="571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xtBox 2"/>
            <p:cNvSpPr txBox="1">
              <a:spLocks noChangeArrowheads="1"/>
            </p:cNvSpPr>
            <p:nvPr/>
          </p:nvSpPr>
          <p:spPr bwMode="auto">
            <a:xfrm>
              <a:off x="2035146" y="6013478"/>
              <a:ext cx="5387998" cy="523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 pitchFamily="122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 pitchFamily="122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 pitchFamily="122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 pitchFamily="122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 pitchFamily="12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 pitchFamily="12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 pitchFamily="12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 pitchFamily="12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 pitchFamily="122" charset="-128"/>
                </a:defRPr>
              </a:lvl9pPr>
            </a:lstStyle>
            <a:p>
              <a:pPr marL="114300" indent="-114300">
                <a:buFont typeface="Arial" panose="020B0604020202020204" pitchFamily="34" charset="0"/>
                <a:buChar char="•"/>
              </a:pPr>
              <a:r>
                <a:rPr lang="en-US" altLang="en-US" sz="1400" dirty="0">
                  <a:solidFill>
                    <a:srgbClr val="FD4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Consider in which year it is better to pay your real estate taxes</a:t>
              </a:r>
            </a:p>
            <a:p>
              <a:pPr marL="114300" indent="-114300">
                <a:buFont typeface="Arial" panose="020B0604020202020204" pitchFamily="34" charset="0"/>
                <a:buChar char="•"/>
              </a:pPr>
              <a:r>
                <a:rPr lang="en-US" altLang="en-US" sz="1400" dirty="0">
                  <a:solidFill>
                    <a:srgbClr val="FD4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Consider bunching expenses or donations into one year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1097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5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5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5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5461" grpId="0" animBg="1" autoUpdateAnimBg="0"/>
      <p:bldP spid="275463" grpId="0" animBg="1" autoUpdateAnimBg="0"/>
      <p:bldP spid="275464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Tools and Resources</a:t>
            </a:r>
          </a:p>
        </p:txBody>
      </p:sp>
      <p:sp>
        <p:nvSpPr>
          <p:cNvPr id="3" name="Freeform 2"/>
          <p:cNvSpPr/>
          <p:nvPr/>
        </p:nvSpPr>
        <p:spPr>
          <a:xfrm>
            <a:off x="1198644" y="1861073"/>
            <a:ext cx="1881609" cy="4106177"/>
          </a:xfrm>
          <a:custGeom>
            <a:avLst/>
            <a:gdLst>
              <a:gd name="connsiteX0" fmla="*/ 0 w 1881609"/>
              <a:gd name="connsiteY0" fmla="*/ 188161 h 4106177"/>
              <a:gd name="connsiteX1" fmla="*/ 188161 w 1881609"/>
              <a:gd name="connsiteY1" fmla="*/ 0 h 4106177"/>
              <a:gd name="connsiteX2" fmla="*/ 1693448 w 1881609"/>
              <a:gd name="connsiteY2" fmla="*/ 0 h 4106177"/>
              <a:gd name="connsiteX3" fmla="*/ 1881609 w 1881609"/>
              <a:gd name="connsiteY3" fmla="*/ 188161 h 4106177"/>
              <a:gd name="connsiteX4" fmla="*/ 1881609 w 1881609"/>
              <a:gd name="connsiteY4" fmla="*/ 3918016 h 4106177"/>
              <a:gd name="connsiteX5" fmla="*/ 1693448 w 1881609"/>
              <a:gd name="connsiteY5" fmla="*/ 4106177 h 4106177"/>
              <a:gd name="connsiteX6" fmla="*/ 188161 w 1881609"/>
              <a:gd name="connsiteY6" fmla="*/ 4106177 h 4106177"/>
              <a:gd name="connsiteX7" fmla="*/ 0 w 1881609"/>
              <a:gd name="connsiteY7" fmla="*/ 3918016 h 4106177"/>
              <a:gd name="connsiteX8" fmla="*/ 0 w 1881609"/>
              <a:gd name="connsiteY8" fmla="*/ 188161 h 4106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81609" h="4106177">
                <a:moveTo>
                  <a:pt x="0" y="188161"/>
                </a:moveTo>
                <a:cubicBezTo>
                  <a:pt x="0" y="84243"/>
                  <a:pt x="84243" y="0"/>
                  <a:pt x="188161" y="0"/>
                </a:cubicBezTo>
                <a:lnTo>
                  <a:pt x="1693448" y="0"/>
                </a:lnTo>
                <a:cubicBezTo>
                  <a:pt x="1797366" y="0"/>
                  <a:pt x="1881609" y="84243"/>
                  <a:pt x="1881609" y="188161"/>
                </a:cubicBezTo>
                <a:lnTo>
                  <a:pt x="1881609" y="3918016"/>
                </a:lnTo>
                <a:cubicBezTo>
                  <a:pt x="1881609" y="4021934"/>
                  <a:pt x="1797366" y="4106177"/>
                  <a:pt x="1693448" y="4106177"/>
                </a:cubicBezTo>
                <a:lnTo>
                  <a:pt x="188161" y="4106177"/>
                </a:lnTo>
                <a:cubicBezTo>
                  <a:pt x="84243" y="4106177"/>
                  <a:pt x="0" y="4021934"/>
                  <a:pt x="0" y="3918016"/>
                </a:cubicBezTo>
                <a:lnTo>
                  <a:pt x="0" y="188161"/>
                </a:lnTo>
                <a:close/>
              </a:path>
            </a:pathLst>
          </a:custGeom>
          <a:solidFill>
            <a:srgbClr val="FCD91D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8016" tIns="1770486" rIns="128016" bIns="949253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MyFRS.com</a:t>
            </a:r>
          </a:p>
        </p:txBody>
      </p:sp>
      <p:sp>
        <p:nvSpPr>
          <p:cNvPr id="6" name="Freeform 5"/>
          <p:cNvSpPr/>
          <p:nvPr/>
        </p:nvSpPr>
        <p:spPr>
          <a:xfrm>
            <a:off x="3136702" y="1861073"/>
            <a:ext cx="1881609" cy="4106177"/>
          </a:xfrm>
          <a:custGeom>
            <a:avLst/>
            <a:gdLst>
              <a:gd name="connsiteX0" fmla="*/ 0 w 1881609"/>
              <a:gd name="connsiteY0" fmla="*/ 188161 h 4106177"/>
              <a:gd name="connsiteX1" fmla="*/ 188161 w 1881609"/>
              <a:gd name="connsiteY1" fmla="*/ 0 h 4106177"/>
              <a:gd name="connsiteX2" fmla="*/ 1693448 w 1881609"/>
              <a:gd name="connsiteY2" fmla="*/ 0 h 4106177"/>
              <a:gd name="connsiteX3" fmla="*/ 1881609 w 1881609"/>
              <a:gd name="connsiteY3" fmla="*/ 188161 h 4106177"/>
              <a:gd name="connsiteX4" fmla="*/ 1881609 w 1881609"/>
              <a:gd name="connsiteY4" fmla="*/ 3918016 h 4106177"/>
              <a:gd name="connsiteX5" fmla="*/ 1693448 w 1881609"/>
              <a:gd name="connsiteY5" fmla="*/ 4106177 h 4106177"/>
              <a:gd name="connsiteX6" fmla="*/ 188161 w 1881609"/>
              <a:gd name="connsiteY6" fmla="*/ 4106177 h 4106177"/>
              <a:gd name="connsiteX7" fmla="*/ 0 w 1881609"/>
              <a:gd name="connsiteY7" fmla="*/ 3918016 h 4106177"/>
              <a:gd name="connsiteX8" fmla="*/ 0 w 1881609"/>
              <a:gd name="connsiteY8" fmla="*/ 188161 h 4106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81609" h="4106177">
                <a:moveTo>
                  <a:pt x="0" y="188161"/>
                </a:moveTo>
                <a:cubicBezTo>
                  <a:pt x="0" y="84243"/>
                  <a:pt x="84243" y="0"/>
                  <a:pt x="188161" y="0"/>
                </a:cubicBezTo>
                <a:lnTo>
                  <a:pt x="1693448" y="0"/>
                </a:lnTo>
                <a:cubicBezTo>
                  <a:pt x="1797366" y="0"/>
                  <a:pt x="1881609" y="84243"/>
                  <a:pt x="1881609" y="188161"/>
                </a:cubicBezTo>
                <a:lnTo>
                  <a:pt x="1881609" y="3918016"/>
                </a:lnTo>
                <a:cubicBezTo>
                  <a:pt x="1881609" y="4021934"/>
                  <a:pt x="1797366" y="4106177"/>
                  <a:pt x="1693448" y="4106177"/>
                </a:cubicBezTo>
                <a:lnTo>
                  <a:pt x="188161" y="4106177"/>
                </a:lnTo>
                <a:cubicBezTo>
                  <a:pt x="84243" y="4106177"/>
                  <a:pt x="0" y="4021934"/>
                  <a:pt x="0" y="3918016"/>
                </a:cubicBezTo>
                <a:lnTo>
                  <a:pt x="0" y="188161"/>
                </a:lnTo>
                <a:close/>
              </a:path>
            </a:pathLst>
          </a:custGeom>
          <a:solidFill>
            <a:srgbClr val="7FC241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8016" tIns="1770486" rIns="128016" bIns="949253" numCol="1" spcCol="1270" anchor="ctr" anchorCtr="0">
            <a:noAutofit/>
          </a:bodyPr>
          <a:lstStyle/>
          <a:p>
            <a:pPr lvl="0" algn="ctr" defTabSz="800100">
              <a:spcAft>
                <a:spcPts val="0"/>
              </a:spcAft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MyFRS Financial Guidance Line</a:t>
            </a:r>
          </a:p>
          <a:p>
            <a:pPr lvl="0" algn="ctr" defTabSz="800100">
              <a:spcAft>
                <a:spcPts val="0"/>
              </a:spcAft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866-446-9377</a:t>
            </a:r>
          </a:p>
        </p:txBody>
      </p:sp>
      <p:sp>
        <p:nvSpPr>
          <p:cNvPr id="8" name="Freeform 7"/>
          <p:cNvSpPr/>
          <p:nvPr/>
        </p:nvSpPr>
        <p:spPr>
          <a:xfrm>
            <a:off x="5074760" y="1861073"/>
            <a:ext cx="1881609" cy="4106177"/>
          </a:xfrm>
          <a:custGeom>
            <a:avLst/>
            <a:gdLst>
              <a:gd name="connsiteX0" fmla="*/ 0 w 1881609"/>
              <a:gd name="connsiteY0" fmla="*/ 188161 h 4106177"/>
              <a:gd name="connsiteX1" fmla="*/ 188161 w 1881609"/>
              <a:gd name="connsiteY1" fmla="*/ 0 h 4106177"/>
              <a:gd name="connsiteX2" fmla="*/ 1693448 w 1881609"/>
              <a:gd name="connsiteY2" fmla="*/ 0 h 4106177"/>
              <a:gd name="connsiteX3" fmla="*/ 1881609 w 1881609"/>
              <a:gd name="connsiteY3" fmla="*/ 188161 h 4106177"/>
              <a:gd name="connsiteX4" fmla="*/ 1881609 w 1881609"/>
              <a:gd name="connsiteY4" fmla="*/ 3918016 h 4106177"/>
              <a:gd name="connsiteX5" fmla="*/ 1693448 w 1881609"/>
              <a:gd name="connsiteY5" fmla="*/ 4106177 h 4106177"/>
              <a:gd name="connsiteX6" fmla="*/ 188161 w 1881609"/>
              <a:gd name="connsiteY6" fmla="*/ 4106177 h 4106177"/>
              <a:gd name="connsiteX7" fmla="*/ 0 w 1881609"/>
              <a:gd name="connsiteY7" fmla="*/ 3918016 h 4106177"/>
              <a:gd name="connsiteX8" fmla="*/ 0 w 1881609"/>
              <a:gd name="connsiteY8" fmla="*/ 188161 h 4106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81609" h="4106177">
                <a:moveTo>
                  <a:pt x="0" y="188161"/>
                </a:moveTo>
                <a:cubicBezTo>
                  <a:pt x="0" y="84243"/>
                  <a:pt x="84243" y="0"/>
                  <a:pt x="188161" y="0"/>
                </a:cubicBezTo>
                <a:lnTo>
                  <a:pt x="1693448" y="0"/>
                </a:lnTo>
                <a:cubicBezTo>
                  <a:pt x="1797366" y="0"/>
                  <a:pt x="1881609" y="84243"/>
                  <a:pt x="1881609" y="188161"/>
                </a:cubicBezTo>
                <a:lnTo>
                  <a:pt x="1881609" y="3918016"/>
                </a:lnTo>
                <a:cubicBezTo>
                  <a:pt x="1881609" y="4021934"/>
                  <a:pt x="1797366" y="4106177"/>
                  <a:pt x="1693448" y="4106177"/>
                </a:cubicBezTo>
                <a:lnTo>
                  <a:pt x="188161" y="4106177"/>
                </a:lnTo>
                <a:cubicBezTo>
                  <a:pt x="84243" y="4106177"/>
                  <a:pt x="0" y="4021934"/>
                  <a:pt x="0" y="3918016"/>
                </a:cubicBezTo>
                <a:lnTo>
                  <a:pt x="0" y="188161"/>
                </a:lnTo>
                <a:close/>
              </a:path>
            </a:pathLst>
          </a:custGeom>
          <a:solidFill>
            <a:srgbClr val="FD4F0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8016" tIns="1770486" rIns="128016" bIns="949253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kern="1200" dirty="0">
                <a:latin typeface="Arial" panose="020B0604020202020204" pitchFamily="34" charset="0"/>
                <a:cs typeface="Arial" panose="020B0604020202020204" pitchFamily="34" charset="0"/>
              </a:rPr>
              <a:t>Employee workshops</a:t>
            </a:r>
          </a:p>
        </p:txBody>
      </p:sp>
      <p:sp>
        <p:nvSpPr>
          <p:cNvPr id="10" name="Freeform 9"/>
          <p:cNvSpPr/>
          <p:nvPr/>
        </p:nvSpPr>
        <p:spPr>
          <a:xfrm>
            <a:off x="7012818" y="1861073"/>
            <a:ext cx="1881609" cy="4106177"/>
          </a:xfrm>
          <a:custGeom>
            <a:avLst/>
            <a:gdLst>
              <a:gd name="connsiteX0" fmla="*/ 0 w 1881609"/>
              <a:gd name="connsiteY0" fmla="*/ 188161 h 4106177"/>
              <a:gd name="connsiteX1" fmla="*/ 188161 w 1881609"/>
              <a:gd name="connsiteY1" fmla="*/ 0 h 4106177"/>
              <a:gd name="connsiteX2" fmla="*/ 1693448 w 1881609"/>
              <a:gd name="connsiteY2" fmla="*/ 0 h 4106177"/>
              <a:gd name="connsiteX3" fmla="*/ 1881609 w 1881609"/>
              <a:gd name="connsiteY3" fmla="*/ 188161 h 4106177"/>
              <a:gd name="connsiteX4" fmla="*/ 1881609 w 1881609"/>
              <a:gd name="connsiteY4" fmla="*/ 3918016 h 4106177"/>
              <a:gd name="connsiteX5" fmla="*/ 1693448 w 1881609"/>
              <a:gd name="connsiteY5" fmla="*/ 4106177 h 4106177"/>
              <a:gd name="connsiteX6" fmla="*/ 188161 w 1881609"/>
              <a:gd name="connsiteY6" fmla="*/ 4106177 h 4106177"/>
              <a:gd name="connsiteX7" fmla="*/ 0 w 1881609"/>
              <a:gd name="connsiteY7" fmla="*/ 3918016 h 4106177"/>
              <a:gd name="connsiteX8" fmla="*/ 0 w 1881609"/>
              <a:gd name="connsiteY8" fmla="*/ 188161 h 4106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81609" h="4106177">
                <a:moveTo>
                  <a:pt x="0" y="188161"/>
                </a:moveTo>
                <a:cubicBezTo>
                  <a:pt x="0" y="84243"/>
                  <a:pt x="84243" y="0"/>
                  <a:pt x="188161" y="0"/>
                </a:cubicBezTo>
                <a:lnTo>
                  <a:pt x="1693448" y="0"/>
                </a:lnTo>
                <a:cubicBezTo>
                  <a:pt x="1797366" y="0"/>
                  <a:pt x="1881609" y="84243"/>
                  <a:pt x="1881609" y="188161"/>
                </a:cubicBezTo>
                <a:lnTo>
                  <a:pt x="1881609" y="3918016"/>
                </a:lnTo>
                <a:cubicBezTo>
                  <a:pt x="1881609" y="4021934"/>
                  <a:pt x="1797366" y="4106177"/>
                  <a:pt x="1693448" y="4106177"/>
                </a:cubicBezTo>
                <a:lnTo>
                  <a:pt x="188161" y="4106177"/>
                </a:lnTo>
                <a:cubicBezTo>
                  <a:pt x="84243" y="4106177"/>
                  <a:pt x="0" y="4021934"/>
                  <a:pt x="0" y="3918016"/>
                </a:cubicBezTo>
                <a:lnTo>
                  <a:pt x="0" y="188161"/>
                </a:lnTo>
                <a:close/>
              </a:path>
            </a:pathLst>
          </a:custGeom>
          <a:solidFill>
            <a:srgbClr val="1946BA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770486" rIns="0" bIns="949253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kern="1200" dirty="0">
                <a:latin typeface="Arial" panose="020B0604020202020204" pitchFamily="34" charset="0"/>
                <a:cs typeface="Arial" panose="020B0604020202020204" pitchFamily="34" charset="0"/>
              </a:rPr>
              <a:t>Print and e-mail communications</a:t>
            </a:r>
          </a:p>
        </p:txBody>
      </p:sp>
      <p:sp>
        <p:nvSpPr>
          <p:cNvPr id="12" name="Left-Right Arrow 11"/>
          <p:cNvSpPr/>
          <p:nvPr/>
        </p:nvSpPr>
        <p:spPr>
          <a:xfrm>
            <a:off x="1504823" y="5146014"/>
            <a:ext cx="7083425" cy="615926"/>
          </a:xfrm>
          <a:prstGeom prst="leftRightArrow">
            <a:avLst/>
          </a:prstGeom>
          <a:solidFill>
            <a:schemeClr val="bg1">
              <a:alpha val="42000"/>
            </a:schemeClr>
          </a:solidFill>
          <a:scene3d>
            <a:camera prst="orthographicFront"/>
            <a:lightRig rig="flat" dir="t"/>
          </a:scene3d>
          <a:sp3d z="190500"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316" name="Slide Number Placeholder 3"/>
          <p:cNvSpPr>
            <a:spLocks noGrp="1"/>
          </p:cNvSpPr>
          <p:nvPr>
            <p:ph type="sldNum" sz="quarter" idx="10"/>
          </p:nvPr>
        </p:nvSpPr>
        <p:spPr bwMode="white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2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2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2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2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2" charset="-128"/>
              </a:defRPr>
            </a:lvl9pPr>
          </a:lstStyle>
          <a:p>
            <a:fld id="{B7DE3CA3-D695-42D9-A63B-426AD9996480}" type="slidenum">
              <a:rPr lang="en-US" altLang="en-US" smtClean="0">
                <a:solidFill>
                  <a:schemeClr val="bg1"/>
                </a:solidFill>
                <a:latin typeface="Arial" panose="020B0604020202020204" pitchFamily="34" charset="0"/>
              </a:rPr>
              <a:pPr/>
              <a:t>3</a:t>
            </a:fld>
            <a:endParaRPr lang="en-US" altLang="en-US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1026" name="Picture 2" descr="http://orig00.deviantart.net/8805/f/2009/145/8/a/simple_cellphone_clipart_by_anubisza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7FC241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28533">
            <a:off x="3602524" y="2331196"/>
            <a:ext cx="901589" cy="105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laptop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608" y="2132529"/>
            <a:ext cx="1559057" cy="1559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email icon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1946BA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2390" y="2377778"/>
            <a:ext cx="1079015" cy="1079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workshop icon"/>
          <p:cNvPicPr>
            <a:picLocks noChangeAspect="1" noChangeArrowheads="1"/>
          </p:cNvPicPr>
          <p:nvPr/>
        </p:nvPicPr>
        <p:blipFill>
          <a:blip r:embed="rId6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631" y="2240352"/>
            <a:ext cx="1353865" cy="1353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26516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ChangeArrowheads="1"/>
          </p:cNvSpPr>
          <p:nvPr/>
        </p:nvSpPr>
        <p:spPr bwMode="invGray">
          <a:xfrm>
            <a:off x="3108960" y="1958975"/>
            <a:ext cx="2816225" cy="561975"/>
          </a:xfrm>
          <a:prstGeom prst="rect">
            <a:avLst/>
          </a:prstGeom>
          <a:solidFill>
            <a:srgbClr val="EAEAEA"/>
          </a:solidFill>
          <a:ln w="25400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lang="en-US" sz="2400"/>
              <a:t>Defer</a:t>
            </a: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gray">
          <a:xfrm>
            <a:off x="3108960" y="3602038"/>
            <a:ext cx="2816225" cy="561975"/>
          </a:xfrm>
          <a:prstGeom prst="rect">
            <a:avLst/>
          </a:prstGeom>
          <a:solidFill>
            <a:srgbClr val="E7E7E7"/>
          </a:solidFill>
          <a:ln w="254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2075" tIns="46038" rIns="92075" bIns="46038" anchor="ctr"/>
          <a:lstStyle/>
          <a:p>
            <a:pPr algn="ctr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Deduct</a:t>
            </a: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invGray">
          <a:xfrm>
            <a:off x="3108960" y="2801938"/>
            <a:ext cx="2816225" cy="561975"/>
          </a:xfrm>
          <a:prstGeom prst="rect">
            <a:avLst/>
          </a:prstGeom>
          <a:solidFill>
            <a:srgbClr val="EAEAEA"/>
          </a:solidFill>
          <a:ln w="25400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lang="en-US" sz="2400"/>
              <a:t>Shift</a:t>
            </a:r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gray">
          <a:xfrm>
            <a:off x="3108960" y="4473575"/>
            <a:ext cx="2816225" cy="561975"/>
          </a:xfrm>
          <a:prstGeom prst="rect">
            <a:avLst/>
          </a:prstGeom>
          <a:solidFill>
            <a:srgbClr val="FD4F00"/>
          </a:solidFill>
          <a:ln w="254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2075" tIns="46038" rIns="92075" bIns="46038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Exclude</a:t>
            </a:r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gray">
          <a:xfrm>
            <a:off x="3108960" y="5289550"/>
            <a:ext cx="2816225" cy="561975"/>
          </a:xfrm>
          <a:prstGeom prst="rect">
            <a:avLst/>
          </a:prstGeom>
          <a:solidFill>
            <a:srgbClr val="E7E7E7"/>
          </a:solidFill>
          <a:ln w="254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2075" tIns="46038" rIns="92075" bIns="46038" anchor="ctr"/>
          <a:lstStyle/>
          <a:p>
            <a:pPr algn="ctr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Comply</a:t>
            </a:r>
          </a:p>
        </p:txBody>
      </p:sp>
      <p:sp>
        <p:nvSpPr>
          <p:cNvPr id="20487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Key Strategies in Tax Planning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 bwMode="white"/>
        <p:txBody>
          <a:bodyPr/>
          <a:lstStyle/>
          <a:p>
            <a:fld id="{6AE1FC78-1BAE-4681-AF8C-D72996E3C80D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gray">
          <a:xfrm>
            <a:off x="3108960" y="1958975"/>
            <a:ext cx="2816225" cy="561975"/>
          </a:xfrm>
          <a:prstGeom prst="rect">
            <a:avLst/>
          </a:prstGeom>
          <a:solidFill>
            <a:srgbClr val="E7E7E7"/>
          </a:solidFill>
          <a:ln w="254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2075" tIns="46038" rIns="92075" bIns="46038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Defer</a:t>
            </a: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gray">
          <a:xfrm>
            <a:off x="3108960" y="2801938"/>
            <a:ext cx="2816225" cy="561975"/>
          </a:xfrm>
          <a:prstGeom prst="rect">
            <a:avLst/>
          </a:prstGeom>
          <a:solidFill>
            <a:srgbClr val="E7E7E7"/>
          </a:solidFill>
          <a:ln w="254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2075" tIns="46038" rIns="92075" bIns="46038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Shift</a:t>
            </a:r>
          </a:p>
        </p:txBody>
      </p:sp>
    </p:spTree>
    <p:extLst>
      <p:ext uri="{BB962C8B-B14F-4D97-AF65-F5344CB8AC3E}">
        <p14:creationId xmlns:p14="http://schemas.microsoft.com/office/powerpoint/2010/main" val="21722184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Roth IRA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Tax-free savings vehicle</a:t>
            </a:r>
          </a:p>
          <a:p>
            <a:pPr lvl="1"/>
            <a:r>
              <a:rPr lang="en-US" dirty="0"/>
              <a:t>Provides no tax deduction upon contribution</a:t>
            </a:r>
          </a:p>
          <a:p>
            <a:r>
              <a:rPr lang="en-US" dirty="0"/>
              <a:t>Tax-free distributions</a:t>
            </a:r>
          </a:p>
          <a:p>
            <a:pPr lvl="1"/>
            <a:r>
              <a:rPr lang="en-US" dirty="0"/>
              <a:t>Account established for 5 tax years, and</a:t>
            </a:r>
          </a:p>
          <a:p>
            <a:pPr lvl="2"/>
            <a:r>
              <a:rPr lang="en-US" dirty="0"/>
              <a:t>First-time home purchase</a:t>
            </a:r>
          </a:p>
          <a:p>
            <a:pPr lvl="2"/>
            <a:r>
              <a:rPr lang="en-US" dirty="0"/>
              <a:t>Death or disability</a:t>
            </a:r>
          </a:p>
          <a:p>
            <a:pPr lvl="2"/>
            <a:r>
              <a:rPr lang="en-US" dirty="0"/>
              <a:t>After age 59½</a:t>
            </a:r>
          </a:p>
          <a:p>
            <a:r>
              <a:rPr lang="en-US" dirty="0"/>
              <a:t>You can withdraw your contributed principal without  tax or penalty at any time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white"/>
        <p:txBody>
          <a:bodyPr/>
          <a:lstStyle/>
          <a:p>
            <a:fld id="{53AC9CA8-7422-4AFF-9F43-4D964D5AF85A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3038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Roth IRA Contributions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Eligibility Phase-Out</a:t>
            </a:r>
          </a:p>
          <a:p>
            <a:pPr lvl="1"/>
            <a:r>
              <a:rPr lang="en-US" dirty="0"/>
              <a:t>Single:  $125,000 - $140,000</a:t>
            </a:r>
          </a:p>
          <a:p>
            <a:pPr lvl="1"/>
            <a:r>
              <a:rPr lang="en-US" dirty="0"/>
              <a:t>MFJ:     $198,000 - $208,000</a:t>
            </a:r>
          </a:p>
          <a:p>
            <a:r>
              <a:rPr lang="en-US" dirty="0"/>
              <a:t>Contributions can be made until April 15 of the following year</a:t>
            </a:r>
          </a:p>
          <a:p>
            <a:r>
              <a:rPr lang="en-US" dirty="0"/>
              <a:t>2021 contribution limits are $6,000; $7,000 if age     50 or older</a:t>
            </a:r>
          </a:p>
          <a:p>
            <a:r>
              <a:rPr lang="en-US" dirty="0"/>
              <a:t>Call the </a:t>
            </a:r>
            <a:r>
              <a:rPr lang="en-US" altLang="en-US" dirty="0"/>
              <a:t>MyFRS Financial Guidance Line or r</a:t>
            </a:r>
            <a:r>
              <a:rPr lang="en-US" dirty="0"/>
              <a:t>eview    IRS Publication 590 for more information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white"/>
        <p:txBody>
          <a:bodyPr/>
          <a:lstStyle/>
          <a:p>
            <a:fld id="{60029AED-91E6-4BBE-A425-B57A9BB590C3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9573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Roth IRA Conversion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Ordinary income tax on pre-tax contributions              and earnings</a:t>
            </a:r>
          </a:p>
          <a:p>
            <a:r>
              <a:rPr lang="en-US"/>
              <a:t>Considerations:</a:t>
            </a:r>
          </a:p>
          <a:p>
            <a:pPr lvl="1"/>
            <a:r>
              <a:rPr lang="en-US"/>
              <a:t>Tax rate at time of conversion and at distribution</a:t>
            </a:r>
          </a:p>
          <a:p>
            <a:pPr lvl="1"/>
            <a:r>
              <a:rPr lang="en-US"/>
              <a:t>Ability to pay taxes from other sources</a:t>
            </a:r>
          </a:p>
          <a:p>
            <a:pPr lvl="1"/>
            <a:r>
              <a:rPr lang="en-US"/>
              <a:t>Other sources of retirement income</a:t>
            </a:r>
          </a:p>
          <a:p>
            <a:pPr lvl="1"/>
            <a:r>
              <a:rPr lang="en-US"/>
              <a:t>Number of years you will allow the Roth IRA to grow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white"/>
        <p:txBody>
          <a:bodyPr/>
          <a:lstStyle/>
          <a:p>
            <a:fld id="{C5180060-415C-43A3-971D-CEB6EAD7DE5F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6972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Coverdell Education Savings Account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Tax-free savings vehicle for education</a:t>
            </a:r>
          </a:p>
          <a:p>
            <a:r>
              <a:rPr lang="en-US" dirty="0"/>
              <a:t>Tax-free distributions for qualified higher          education expenses</a:t>
            </a:r>
          </a:p>
          <a:p>
            <a:pPr lvl="1"/>
            <a:r>
              <a:rPr lang="en-US" dirty="0"/>
              <a:t>Tax and penalties apply if not used for qualified          education expenses</a:t>
            </a:r>
          </a:p>
          <a:p>
            <a:r>
              <a:rPr lang="en-US" dirty="0"/>
              <a:t>$2,000 contribution limit per year per beneficiary</a:t>
            </a:r>
          </a:p>
          <a:p>
            <a:r>
              <a:rPr lang="en-US" dirty="0"/>
              <a:t>Call the </a:t>
            </a:r>
            <a:r>
              <a:rPr lang="en-US" altLang="en-US" dirty="0"/>
              <a:t>MyFRS Financial Guidance Line or r</a:t>
            </a:r>
            <a:r>
              <a:rPr lang="en-US" dirty="0"/>
              <a:t>eview IRS Publication 970 for more information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white"/>
        <p:txBody>
          <a:bodyPr/>
          <a:lstStyle/>
          <a:p>
            <a:fld id="{E1216B50-3E7E-44B7-96F2-A09229F2CFD5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3701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529 Plans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Contributions are after-tax</a:t>
            </a:r>
          </a:p>
          <a:p>
            <a:r>
              <a:rPr lang="en-US" dirty="0"/>
              <a:t>Growth is tax-deferred</a:t>
            </a:r>
          </a:p>
          <a:p>
            <a:r>
              <a:rPr lang="en-US" dirty="0"/>
              <a:t>Distributions are tax-free if used for qualified education expenses</a:t>
            </a:r>
          </a:p>
          <a:p>
            <a:pPr lvl="1"/>
            <a:r>
              <a:rPr lang="en-US" dirty="0"/>
              <a:t>State tax-free status varies by state plan</a:t>
            </a:r>
          </a:p>
          <a:p>
            <a:r>
              <a:rPr lang="en-US" dirty="0"/>
              <a:t>Donors not subject to income limitations</a:t>
            </a:r>
          </a:p>
          <a:p>
            <a:r>
              <a:rPr lang="en-US" dirty="0"/>
              <a:t>Tax and penalties apply if not used for qualified education expenses</a:t>
            </a:r>
          </a:p>
          <a:p>
            <a:r>
              <a:rPr lang="en-US" dirty="0"/>
              <a:t>In 2021, you can contribute $15,000 ($30,000 married) per beneficiary per year without triggering gift tax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 bwMode="white"/>
        <p:txBody>
          <a:bodyPr/>
          <a:lstStyle/>
          <a:p>
            <a:fld id="{6A920D58-4539-4824-9170-66FC8744FB59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7143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Home Sale Exclusion</a:t>
            </a:r>
          </a:p>
        </p:txBody>
      </p:sp>
      <p:sp>
        <p:nvSpPr>
          <p:cNvPr id="40963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Capital gains exclusion conditions:</a:t>
            </a:r>
          </a:p>
          <a:p>
            <a:pPr lvl="1"/>
            <a:r>
              <a:rPr lang="en-US" dirty="0"/>
              <a:t>Owned home two of last five years</a:t>
            </a:r>
          </a:p>
          <a:p>
            <a:pPr lvl="1"/>
            <a:r>
              <a:rPr lang="en-US" dirty="0"/>
              <a:t>Lived in home two of last five years</a:t>
            </a:r>
          </a:p>
          <a:p>
            <a:pPr lvl="1"/>
            <a:r>
              <a:rPr lang="en-US" dirty="0"/>
              <a:t>Have not used the exclusion in two-year period ending on sale date</a:t>
            </a:r>
          </a:p>
          <a:p>
            <a:r>
              <a:rPr lang="en-US" dirty="0"/>
              <a:t>Exclusion Amount</a:t>
            </a:r>
          </a:p>
          <a:p>
            <a:pPr lvl="1"/>
            <a:r>
              <a:rPr lang="en-US" dirty="0"/>
              <a:t>Single $250,000</a:t>
            </a:r>
          </a:p>
          <a:p>
            <a:pPr lvl="1"/>
            <a:r>
              <a:rPr lang="en-US" dirty="0"/>
              <a:t>Married $500,000 (if both meet the “lived-in-it” and         “have-not-used” requirements; otherwise $250,000)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white"/>
        <p:txBody>
          <a:bodyPr/>
          <a:lstStyle/>
          <a:p>
            <a:fld id="{CAB3A1E1-6481-4F61-8264-5DC6760F13CB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3405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ChangeArrowheads="1"/>
          </p:cNvSpPr>
          <p:nvPr/>
        </p:nvSpPr>
        <p:spPr bwMode="invGray">
          <a:xfrm>
            <a:off x="3108960" y="1958975"/>
            <a:ext cx="2816225" cy="561975"/>
          </a:xfrm>
          <a:prstGeom prst="rect">
            <a:avLst/>
          </a:prstGeom>
          <a:solidFill>
            <a:srgbClr val="EAEAEA"/>
          </a:solidFill>
          <a:ln w="25400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lang="en-US" sz="2400"/>
              <a:t>Defer</a:t>
            </a: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gray">
          <a:xfrm>
            <a:off x="3108960" y="3602038"/>
            <a:ext cx="2816225" cy="561975"/>
          </a:xfrm>
          <a:prstGeom prst="rect">
            <a:avLst/>
          </a:prstGeom>
          <a:solidFill>
            <a:srgbClr val="E7E7E7"/>
          </a:solidFill>
          <a:ln w="254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2075" tIns="46038" rIns="92075" bIns="46038" anchor="ctr"/>
          <a:lstStyle/>
          <a:p>
            <a:pPr algn="ctr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Deduct</a:t>
            </a: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invGray">
          <a:xfrm>
            <a:off x="3108960" y="2801938"/>
            <a:ext cx="2816225" cy="561975"/>
          </a:xfrm>
          <a:prstGeom prst="rect">
            <a:avLst/>
          </a:prstGeom>
          <a:solidFill>
            <a:srgbClr val="EAEAEA"/>
          </a:solidFill>
          <a:ln w="25400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lang="en-US" sz="2400"/>
              <a:t>Shift</a:t>
            </a:r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gray">
          <a:xfrm>
            <a:off x="3108960" y="4473575"/>
            <a:ext cx="2816225" cy="561975"/>
          </a:xfrm>
          <a:prstGeom prst="rect">
            <a:avLst/>
          </a:prstGeom>
          <a:solidFill>
            <a:srgbClr val="E7E7E7"/>
          </a:solidFill>
          <a:ln w="254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2075" tIns="46038" rIns="92075" bIns="46038" anchor="ctr"/>
          <a:lstStyle/>
          <a:p>
            <a:pPr algn="ctr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Exclude</a:t>
            </a:r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gray">
          <a:xfrm>
            <a:off x="3108960" y="5289550"/>
            <a:ext cx="2816225" cy="561975"/>
          </a:xfrm>
          <a:prstGeom prst="rect">
            <a:avLst/>
          </a:prstGeom>
          <a:solidFill>
            <a:srgbClr val="FD4F00"/>
          </a:solidFill>
          <a:ln w="254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2075" tIns="46038" rIns="92075" bIns="46038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Comply</a:t>
            </a:r>
          </a:p>
        </p:txBody>
      </p:sp>
      <p:sp>
        <p:nvSpPr>
          <p:cNvPr id="20487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Key Strategies in Tax Planning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 bwMode="white"/>
        <p:txBody>
          <a:bodyPr/>
          <a:lstStyle/>
          <a:p>
            <a:fld id="{6AE1FC78-1BAE-4681-AF8C-D72996E3C80D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gray">
          <a:xfrm>
            <a:off x="3108960" y="1958975"/>
            <a:ext cx="2816225" cy="561975"/>
          </a:xfrm>
          <a:prstGeom prst="rect">
            <a:avLst/>
          </a:prstGeom>
          <a:solidFill>
            <a:srgbClr val="E7E7E7"/>
          </a:solidFill>
          <a:ln w="254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2075" tIns="46038" rIns="92075" bIns="46038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Defer</a:t>
            </a: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gray">
          <a:xfrm>
            <a:off x="3108960" y="2801938"/>
            <a:ext cx="2816225" cy="561975"/>
          </a:xfrm>
          <a:prstGeom prst="rect">
            <a:avLst/>
          </a:prstGeom>
          <a:solidFill>
            <a:srgbClr val="E7E7E7"/>
          </a:solidFill>
          <a:ln w="254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2075" tIns="46038" rIns="92075" bIns="46038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Shift</a:t>
            </a:r>
          </a:p>
        </p:txBody>
      </p:sp>
    </p:spTree>
    <p:extLst>
      <p:ext uri="{BB962C8B-B14F-4D97-AF65-F5344CB8AC3E}">
        <p14:creationId xmlns:p14="http://schemas.microsoft.com/office/powerpoint/2010/main" val="5952984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7" name="Rectangle 3"/>
          <p:cNvSpPr>
            <a:spLocks noChangeArrowheads="1"/>
          </p:cNvSpPr>
          <p:nvPr/>
        </p:nvSpPr>
        <p:spPr bwMode="gray">
          <a:xfrm>
            <a:off x="1470660" y="1854200"/>
            <a:ext cx="7158038" cy="638175"/>
          </a:xfrm>
          <a:prstGeom prst="rect">
            <a:avLst/>
          </a:prstGeom>
          <a:solidFill>
            <a:srgbClr val="FCD91D"/>
          </a:solidFill>
          <a:ln w="254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2075" tIns="46038" rIns="92075" bIns="46038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Social Security numbers for dependents</a:t>
            </a:r>
          </a:p>
        </p:txBody>
      </p:sp>
      <p:sp>
        <p:nvSpPr>
          <p:cNvPr id="287748" name="Rectangle 4"/>
          <p:cNvSpPr>
            <a:spLocks noChangeArrowheads="1"/>
          </p:cNvSpPr>
          <p:nvPr/>
        </p:nvSpPr>
        <p:spPr bwMode="gray">
          <a:xfrm>
            <a:off x="1456373" y="2692400"/>
            <a:ext cx="7162800" cy="639763"/>
          </a:xfrm>
          <a:prstGeom prst="rect">
            <a:avLst/>
          </a:prstGeom>
          <a:solidFill>
            <a:srgbClr val="FD4F00"/>
          </a:solidFill>
          <a:ln w="254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2075" tIns="46038" rIns="92075" bIns="46038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Itemized deductions</a:t>
            </a:r>
          </a:p>
        </p:txBody>
      </p:sp>
      <p:sp>
        <p:nvSpPr>
          <p:cNvPr id="287750" name="Rectangle 6"/>
          <p:cNvSpPr>
            <a:spLocks noChangeArrowheads="1"/>
          </p:cNvSpPr>
          <p:nvPr/>
        </p:nvSpPr>
        <p:spPr bwMode="gray">
          <a:xfrm>
            <a:off x="1456373" y="3632200"/>
            <a:ext cx="7162800" cy="639763"/>
          </a:xfrm>
          <a:prstGeom prst="rect">
            <a:avLst/>
          </a:prstGeom>
          <a:solidFill>
            <a:srgbClr val="7FC241"/>
          </a:solidFill>
          <a:ln w="254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2075" tIns="46038" rIns="92075" bIns="46038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Cost basis of capital assets</a:t>
            </a:r>
          </a:p>
        </p:txBody>
      </p:sp>
      <p:sp>
        <p:nvSpPr>
          <p:cNvPr id="287754" name="Rectangle 10"/>
          <p:cNvSpPr>
            <a:spLocks noChangeArrowheads="1"/>
          </p:cNvSpPr>
          <p:nvPr/>
        </p:nvSpPr>
        <p:spPr bwMode="gray">
          <a:xfrm>
            <a:off x="1442085" y="4498975"/>
            <a:ext cx="7162800" cy="639763"/>
          </a:xfrm>
          <a:prstGeom prst="rect">
            <a:avLst/>
          </a:prstGeom>
          <a:solidFill>
            <a:srgbClr val="1946BA"/>
          </a:solidFill>
          <a:ln w="254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2075" tIns="46038" rIns="92075" bIns="46038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Non-deductible IRAs</a:t>
            </a:r>
            <a:endParaRPr lang="en-U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014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Complying: Documentation and Recordkeeping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 bwMode="white"/>
        <p:txBody>
          <a:bodyPr/>
          <a:lstStyle/>
          <a:p>
            <a:fld id="{026D2B52-D465-40AF-87A1-4803A0EBE86E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gray">
          <a:xfrm>
            <a:off x="1419860" y="5346700"/>
            <a:ext cx="7162800" cy="639763"/>
          </a:xfrm>
          <a:prstGeom prst="rect">
            <a:avLst/>
          </a:prstGeom>
          <a:solidFill>
            <a:srgbClr val="FCD91D"/>
          </a:solidFill>
          <a:ln w="254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2075" tIns="46038" rIns="92075" bIns="46038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Withholding requirement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080616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Pros and Cons of Receiving a Tax Refund</a:t>
            </a:r>
            <a:endParaRPr lang="en-US" dirty="0"/>
          </a:p>
        </p:txBody>
      </p:sp>
      <p:sp>
        <p:nvSpPr>
          <p:cNvPr id="44035" name="Rectangle 4"/>
          <p:cNvSpPr>
            <a:spLocks noGrp="1" noChangeArrowheads="1"/>
          </p:cNvSpPr>
          <p:nvPr>
            <p:ph idx="1"/>
          </p:nvPr>
        </p:nvSpPr>
        <p:spPr>
          <a:xfrm>
            <a:off x="1233805" y="1541463"/>
            <a:ext cx="4069715" cy="3727450"/>
          </a:xfrm>
        </p:spPr>
        <p:txBody>
          <a:bodyPr/>
          <a:lstStyle/>
          <a:p>
            <a:pPr marL="114300" indent="0">
              <a:buNone/>
            </a:pPr>
            <a:r>
              <a:rPr lang="en-US" b="1" dirty="0"/>
              <a:t>Pros</a:t>
            </a:r>
          </a:p>
          <a:p>
            <a:r>
              <a:rPr lang="en-US" dirty="0"/>
              <a:t>A method of forced saving</a:t>
            </a:r>
          </a:p>
          <a:p>
            <a:r>
              <a:rPr lang="en-US" dirty="0"/>
              <a:t>Lump sum payment available for goals</a:t>
            </a:r>
          </a:p>
          <a:p>
            <a:pPr lvl="1"/>
            <a:r>
              <a:rPr lang="en-US" dirty="0"/>
              <a:t>Funding IRA</a:t>
            </a:r>
          </a:p>
          <a:p>
            <a:pPr lvl="1"/>
            <a:r>
              <a:rPr lang="en-US" dirty="0"/>
              <a:t>Vacation</a:t>
            </a:r>
          </a:p>
          <a:p>
            <a:r>
              <a:rPr lang="en-US" dirty="0"/>
              <a:t>Makes you feel like you “did a good job” preparing your tax return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 bwMode="white"/>
        <p:txBody>
          <a:bodyPr/>
          <a:lstStyle/>
          <a:p>
            <a:fld id="{E9F25FBA-BD1F-40AA-A84D-1740F3B1C800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33" name="Rectangle 4"/>
          <p:cNvSpPr txBox="1">
            <a:spLocks noChangeArrowheads="1"/>
          </p:cNvSpPr>
          <p:nvPr/>
        </p:nvSpPr>
        <p:spPr bwMode="auto">
          <a:xfrm>
            <a:off x="5168424" y="1541463"/>
            <a:ext cx="4002881" cy="372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 vert="horz" wrap="square" lIns="0" tIns="45720" rIns="4572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228600" algn="l" rtl="0" eaLnBrk="0" fontAlgn="base" hangingPunct="0">
              <a:spcBef>
                <a:spcPts val="600"/>
              </a:spcBef>
              <a:spcAft>
                <a:spcPts val="0"/>
              </a:spcAft>
              <a:buClr>
                <a:srgbClr val="1946BA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7388" indent="-228600" algn="l" rtl="0" eaLnBrk="0" fontAlgn="base" hangingPunct="0">
              <a:spcBef>
                <a:spcPts val="600"/>
              </a:spcBef>
              <a:spcAft>
                <a:spcPts val="0"/>
              </a:spcAft>
              <a:buClr>
                <a:srgbClr val="7FC241"/>
              </a:buClr>
              <a:buSzPct val="100000"/>
              <a:buChar char="•"/>
              <a:defRPr sz="220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-227013" algn="l" rtl="0" eaLnBrk="0" fontAlgn="base" hangingPunct="0">
              <a:spcBef>
                <a:spcPts val="600"/>
              </a:spcBef>
              <a:spcAft>
                <a:spcPts val="0"/>
              </a:spcAft>
              <a:buClr>
                <a:srgbClr val="FD4F00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60475" indent="-228600" algn="l" rtl="0" eaLnBrk="0" fontAlgn="base" hangingPunct="0">
              <a:spcBef>
                <a:spcPts val="600"/>
              </a:spcBef>
              <a:spcAft>
                <a:spcPts val="0"/>
              </a:spcAft>
              <a:buClrTx/>
              <a:buChar char="•"/>
              <a:defRPr sz="1800" i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603375" indent="-228600" algn="l" rtl="0" eaLnBrk="0" fontAlgn="base" hangingPunct="0">
              <a:spcBef>
                <a:spcPct val="150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060575" indent="-228600" algn="l" rtl="0" eaLnBrk="0" fontAlgn="base" hangingPunct="0">
              <a:spcBef>
                <a:spcPct val="15000"/>
              </a:spcBef>
              <a:spcAft>
                <a:spcPct val="0"/>
              </a:spcAft>
              <a:buClr>
                <a:srgbClr val="82001E"/>
              </a:buClr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517775" indent="-228600" algn="l" rtl="0" eaLnBrk="0" fontAlgn="base" hangingPunct="0">
              <a:spcBef>
                <a:spcPct val="15000"/>
              </a:spcBef>
              <a:spcAft>
                <a:spcPct val="0"/>
              </a:spcAft>
              <a:buClr>
                <a:srgbClr val="82001E"/>
              </a:buClr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2974975" indent="-228600" algn="l" rtl="0" eaLnBrk="0" fontAlgn="base" hangingPunct="0">
              <a:spcBef>
                <a:spcPct val="15000"/>
              </a:spcBef>
              <a:spcAft>
                <a:spcPct val="0"/>
              </a:spcAft>
              <a:buClr>
                <a:srgbClr val="82001E"/>
              </a:buClr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432175" indent="-228600" algn="l" rtl="0" eaLnBrk="0" fontAlgn="base" hangingPunct="0">
              <a:spcBef>
                <a:spcPct val="15000"/>
              </a:spcBef>
              <a:spcAft>
                <a:spcPct val="0"/>
              </a:spcAft>
              <a:buClr>
                <a:srgbClr val="82001E"/>
              </a:buClr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114300" indent="0">
              <a:buNone/>
            </a:pPr>
            <a:r>
              <a:rPr lang="en-US" b="1" dirty="0"/>
              <a:t>Cons</a:t>
            </a:r>
          </a:p>
          <a:p>
            <a:r>
              <a:rPr lang="en-US" dirty="0"/>
              <a:t>Reduces your monthly      cash flow</a:t>
            </a:r>
          </a:p>
          <a:p>
            <a:r>
              <a:rPr lang="en-US" dirty="0"/>
              <a:t>Could be used more effectively during the year</a:t>
            </a:r>
          </a:p>
          <a:p>
            <a:pPr lvl="1"/>
            <a:r>
              <a:rPr lang="en-US" dirty="0"/>
              <a:t>Pay down debts</a:t>
            </a:r>
          </a:p>
          <a:p>
            <a:r>
              <a:rPr lang="en-US" dirty="0"/>
              <a:t>Lost opportunity to earn interest</a:t>
            </a:r>
          </a:p>
        </p:txBody>
      </p:sp>
      <p:grpSp>
        <p:nvGrpSpPr>
          <p:cNvPr id="34" name="Group 33"/>
          <p:cNvGrpSpPr>
            <a:grpSpLocks/>
          </p:cNvGrpSpPr>
          <p:nvPr/>
        </p:nvGrpSpPr>
        <p:grpSpPr bwMode="auto">
          <a:xfrm>
            <a:off x="1431290" y="5683249"/>
            <a:ext cx="3380739" cy="571503"/>
            <a:chOff x="1440181" y="5965158"/>
            <a:chExt cx="3380395" cy="571941"/>
          </a:xfrm>
        </p:grpSpPr>
        <p:pic>
          <p:nvPicPr>
            <p:cNvPr id="35" name="Picture 2" descr="Check Box, Icon, Tick Mark, Correct, Choice, Check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181" y="5965158"/>
              <a:ext cx="617220" cy="571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TextBox 2"/>
            <p:cNvSpPr txBox="1">
              <a:spLocks noChangeArrowheads="1"/>
            </p:cNvSpPr>
            <p:nvPr/>
          </p:nvSpPr>
          <p:spPr bwMode="auto">
            <a:xfrm>
              <a:off x="2035146" y="5990600"/>
              <a:ext cx="2785430" cy="523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 pitchFamily="122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 pitchFamily="122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 pitchFamily="122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 pitchFamily="122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 pitchFamily="12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 pitchFamily="12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 pitchFamily="12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 pitchFamily="12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 pitchFamily="122" charset="-128"/>
                </a:defRPr>
              </a:lvl9pPr>
            </a:lstStyle>
            <a:p>
              <a:r>
                <a:rPr lang="en-US" altLang="en-US" sz="1400" dirty="0">
                  <a:solidFill>
                    <a:srgbClr val="FD4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Consider the size of the refund (if any) you would like to receive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38429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700" y="1257300"/>
            <a:ext cx="7612063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Personal Action Plan</a:t>
            </a:r>
          </a:p>
        </p:txBody>
      </p:sp>
      <p:sp>
        <p:nvSpPr>
          <p:cNvPr id="17412" name="Slide Number Placeholder 1"/>
          <p:cNvSpPr>
            <a:spLocks noGrp="1"/>
          </p:cNvSpPr>
          <p:nvPr>
            <p:ph type="sldNum" sz="quarter" idx="10"/>
          </p:nvPr>
        </p:nvSpPr>
        <p:spPr bwMode="white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2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2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2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2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2" charset="-128"/>
              </a:defRPr>
            </a:lvl9pPr>
          </a:lstStyle>
          <a:p>
            <a:fld id="{E1A54CFA-8507-4AC6-9024-39008390787B}" type="slidenum">
              <a:rPr lang="en-US" altLang="en-US" smtClean="0">
                <a:solidFill>
                  <a:schemeClr val="bg1"/>
                </a:solidFill>
                <a:latin typeface="Arial" panose="020B0604020202020204" pitchFamily="34" charset="0"/>
              </a:rPr>
              <a:pPr/>
              <a:t>4</a:t>
            </a:fld>
            <a:endParaRPr lang="en-US" altLang="en-US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439863" y="5965825"/>
            <a:ext cx="3132137" cy="571500"/>
            <a:chOff x="1440181" y="5965158"/>
            <a:chExt cx="3131819" cy="571941"/>
          </a:xfrm>
        </p:grpSpPr>
        <p:pic>
          <p:nvPicPr>
            <p:cNvPr id="17414" name="Picture 2" descr="Check Box, Icon, Tick Mark, Correct, Choice, Check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181" y="5965158"/>
              <a:ext cx="617220" cy="571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15" name="TextBox 2"/>
            <p:cNvSpPr txBox="1">
              <a:spLocks noChangeArrowheads="1"/>
            </p:cNvSpPr>
            <p:nvPr/>
          </p:nvSpPr>
          <p:spPr bwMode="auto">
            <a:xfrm>
              <a:off x="2023111" y="5996007"/>
              <a:ext cx="2548889" cy="523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 pitchFamily="122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 pitchFamily="122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 pitchFamily="122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 pitchFamily="122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 pitchFamily="12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 pitchFamily="12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 pitchFamily="12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 pitchFamily="12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 pitchFamily="122" charset="-128"/>
                </a:defRPr>
              </a:lvl9pPr>
            </a:lstStyle>
            <a:p>
              <a:r>
                <a:rPr lang="en-US" altLang="en-US" sz="1400" dirty="0">
                  <a:solidFill>
                    <a:srgbClr val="FD4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See Appendix G for your own Personal Action Plan</a:t>
              </a:r>
            </a:p>
          </p:txBody>
        </p:sp>
      </p:grp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795802" y="2512060"/>
          <a:ext cx="6585857" cy="2687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963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9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Action Steps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41968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Withholding Safe Harbor</a:t>
            </a:r>
            <a:endParaRPr lang="en-US" dirty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avoid the underpayment penalty, you must withhold the lesser of:</a:t>
            </a:r>
          </a:p>
          <a:p>
            <a:pPr lvl="1"/>
            <a:r>
              <a:rPr lang="en-US" dirty="0"/>
              <a:t>90% of the tax shown on the 2021 return</a:t>
            </a:r>
          </a:p>
          <a:p>
            <a:pPr lvl="1"/>
            <a:r>
              <a:rPr lang="en-US" dirty="0"/>
              <a:t>100% of the tax shown on the 2020 tax return</a:t>
            </a:r>
          </a:p>
          <a:p>
            <a:pPr lvl="2"/>
            <a:r>
              <a:rPr lang="en-US" dirty="0"/>
              <a:t>110% if 2020 AGI was over $150,000 filing Single/MFJ or         $75,000 MFS </a:t>
            </a:r>
          </a:p>
          <a:p>
            <a:pPr lvl="1"/>
            <a:r>
              <a:rPr lang="en-US" dirty="0"/>
              <a:t>Penalty does not apply if tax due is less than $1,000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 bwMode="white"/>
        <p:txBody>
          <a:bodyPr/>
          <a:lstStyle/>
          <a:p>
            <a:fld id="{1315D30D-7C74-40D7-83F8-56BD31A8F89B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92143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Do You Pay Your Taxes?</a:t>
            </a:r>
          </a:p>
        </p:txBody>
      </p:sp>
      <p:sp>
        <p:nvSpPr>
          <p:cNvPr id="46083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W-4 withholding</a:t>
            </a:r>
          </a:p>
          <a:p>
            <a:pPr lvl="1"/>
            <a:r>
              <a:rPr lang="en-US" dirty="0"/>
              <a:t>Withholding amount based on the W-4 you submit</a:t>
            </a:r>
          </a:p>
          <a:p>
            <a:r>
              <a:rPr lang="en-US" dirty="0"/>
              <a:t>Mandatory withholding</a:t>
            </a:r>
          </a:p>
          <a:p>
            <a:pPr lvl="1"/>
            <a:r>
              <a:rPr lang="en-US" dirty="0"/>
              <a:t>20% on distributions from employer plans (IP, 403(b), 457,401(k)...)</a:t>
            </a:r>
          </a:p>
          <a:p>
            <a:r>
              <a:rPr lang="en-US" dirty="0"/>
              <a:t>Estimated quarterly payments</a:t>
            </a:r>
          </a:p>
          <a:p>
            <a:pPr lvl="1"/>
            <a:r>
              <a:rPr lang="en-US" dirty="0"/>
              <a:t>For those with income sources not subject to withholding, or who may be subject to the underpayment penalty</a:t>
            </a:r>
          </a:p>
          <a:p>
            <a:r>
              <a:rPr lang="en-US" dirty="0"/>
              <a:t>Balance due when filing tax return</a:t>
            </a:r>
          </a:p>
          <a:p>
            <a:pPr lvl="1"/>
            <a:r>
              <a:rPr lang="en-US" dirty="0"/>
              <a:t>Check / Credit Card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 bwMode="white"/>
        <p:txBody>
          <a:bodyPr/>
          <a:lstStyle/>
          <a:p>
            <a:fld id="{0B21C122-0F86-4C13-BC88-6267CB2F307D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17682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Determines Withholding Using the Redesigned Form W-4?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1279525" y="1598613"/>
            <a:ext cx="7635875" cy="4659312"/>
          </a:xfrm>
        </p:spPr>
        <p:txBody>
          <a:bodyPr/>
          <a:lstStyle/>
          <a:p>
            <a:r>
              <a:rPr lang="en-US" dirty="0"/>
              <a:t>Filing status</a:t>
            </a:r>
          </a:p>
          <a:p>
            <a:r>
              <a:rPr lang="en-US" dirty="0"/>
              <a:t>Multiple jobs or spousal employment</a:t>
            </a:r>
          </a:p>
          <a:p>
            <a:r>
              <a:rPr lang="en-US" dirty="0"/>
              <a:t>Child tax credit</a:t>
            </a:r>
          </a:p>
          <a:p>
            <a:r>
              <a:rPr lang="en-US" dirty="0"/>
              <a:t>Other adjustments</a:t>
            </a:r>
          </a:p>
          <a:p>
            <a:pPr lvl="1"/>
            <a:r>
              <a:rPr lang="en-US" dirty="0"/>
              <a:t>Other income (not from jobs)</a:t>
            </a:r>
          </a:p>
          <a:p>
            <a:pPr lvl="1"/>
            <a:r>
              <a:rPr lang="en-US" dirty="0"/>
              <a:t>Itemized deductions</a:t>
            </a:r>
          </a:p>
          <a:p>
            <a:pPr lvl="1"/>
            <a:r>
              <a:rPr lang="en-US" dirty="0"/>
              <a:t>Extra withholding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white"/>
        <p:txBody>
          <a:bodyPr/>
          <a:lstStyle/>
          <a:p>
            <a:fld id="{280AEFC6-44EB-4E70-B647-C24A099E95AC}" type="slidenum">
              <a:rPr lang="en-US" smtClean="0"/>
              <a:pPr/>
              <a:t>42</a:t>
            </a:fld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61D27F2-7438-4400-BD00-D918BF1009AB}"/>
              </a:ext>
            </a:extLst>
          </p:cNvPr>
          <p:cNvGrpSpPr>
            <a:grpSpLocks/>
          </p:cNvGrpSpPr>
          <p:nvPr/>
        </p:nvGrpSpPr>
        <p:grpSpPr bwMode="auto">
          <a:xfrm>
            <a:off x="1454150" y="5686422"/>
            <a:ext cx="3380137" cy="571503"/>
            <a:chOff x="1440181" y="5965158"/>
            <a:chExt cx="3379793" cy="571941"/>
          </a:xfrm>
        </p:grpSpPr>
        <p:pic>
          <p:nvPicPr>
            <p:cNvPr id="9" name="Picture 2" descr="Check Box, Icon, Tick Mark, Correct, Choice, Check">
              <a:extLst>
                <a:ext uri="{FF2B5EF4-FFF2-40B4-BE49-F238E27FC236}">
                  <a16:creationId xmlns:a16="http://schemas.microsoft.com/office/drawing/2014/main" id="{2CAE6FFE-3E3E-433C-9A19-9052B5A7AF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181" y="5965158"/>
              <a:ext cx="617220" cy="571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Box 2">
              <a:extLst>
                <a:ext uri="{FF2B5EF4-FFF2-40B4-BE49-F238E27FC236}">
                  <a16:creationId xmlns:a16="http://schemas.microsoft.com/office/drawing/2014/main" id="{97129F08-90DD-4F2C-8093-0486E9C16F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34544" y="6099545"/>
              <a:ext cx="2785430" cy="308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 pitchFamily="122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 pitchFamily="122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 pitchFamily="122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 pitchFamily="122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 pitchFamily="12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 pitchFamily="12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 pitchFamily="12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 pitchFamily="12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 pitchFamily="122" charset="-128"/>
                </a:defRPr>
              </a:lvl9pPr>
            </a:lstStyle>
            <a:p>
              <a:r>
                <a:rPr lang="en-US" altLang="en-US" sz="1400" dirty="0">
                  <a:solidFill>
                    <a:srgbClr val="FD4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See Appendix D for W-4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40707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Updating Your W-4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Any time your filing status, deductions, or             credits change</a:t>
            </a:r>
          </a:p>
          <a:p>
            <a:pPr lvl="1"/>
            <a:r>
              <a:rPr lang="en-US" dirty="0"/>
              <a:t>Marriage/divorce, birth/death</a:t>
            </a:r>
          </a:p>
          <a:p>
            <a:r>
              <a:rPr lang="en-US" dirty="0"/>
              <a:t>Increase/decrease in income</a:t>
            </a:r>
          </a:p>
          <a:p>
            <a:r>
              <a:rPr lang="en-US" dirty="0"/>
              <a:t>Contact your payroll department (or visit irs.gov) to obtain form W-4</a:t>
            </a:r>
          </a:p>
          <a:p>
            <a:r>
              <a:rPr lang="en-US" dirty="0"/>
              <a:t>Tax Withholding Estimator and worksheets available to assist with appropriate withholding</a:t>
            </a:r>
          </a:p>
          <a:p>
            <a:r>
              <a:rPr lang="en-US" dirty="0"/>
              <a:t>Submit your updated W-4 to your payroll department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white"/>
        <p:txBody>
          <a:bodyPr/>
          <a:lstStyle/>
          <a:p>
            <a:fld id="{A28726D0-417B-4D04-8AF3-38526450D0C7}" type="slidenum">
              <a:rPr lang="en-US" smtClean="0"/>
              <a:pPr/>
              <a:t>43</a:t>
            </a:fld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EBBAB46-B147-4010-A3CB-46FB1B23184A}"/>
              </a:ext>
            </a:extLst>
          </p:cNvPr>
          <p:cNvGrpSpPr>
            <a:grpSpLocks/>
          </p:cNvGrpSpPr>
          <p:nvPr/>
        </p:nvGrpSpPr>
        <p:grpSpPr bwMode="auto">
          <a:xfrm>
            <a:off x="1279525" y="5580066"/>
            <a:ext cx="5228152" cy="571503"/>
            <a:chOff x="1440181" y="5965158"/>
            <a:chExt cx="5227620" cy="571941"/>
          </a:xfrm>
        </p:grpSpPr>
        <p:pic>
          <p:nvPicPr>
            <p:cNvPr id="9" name="Picture 2" descr="Check Box, Icon, Tick Mark, Correct, Choice, Check">
              <a:extLst>
                <a:ext uri="{FF2B5EF4-FFF2-40B4-BE49-F238E27FC236}">
                  <a16:creationId xmlns:a16="http://schemas.microsoft.com/office/drawing/2014/main" id="{337C7039-C7C1-4972-B316-AF9DA5FF98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181" y="5965158"/>
              <a:ext cx="617220" cy="571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Box 2">
              <a:extLst>
                <a:ext uri="{FF2B5EF4-FFF2-40B4-BE49-F238E27FC236}">
                  <a16:creationId xmlns:a16="http://schemas.microsoft.com/office/drawing/2014/main" id="{1660254C-2609-45BA-A09C-245BDA8E5F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35145" y="5990600"/>
              <a:ext cx="4632656" cy="523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 pitchFamily="122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 pitchFamily="122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 pitchFamily="122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 pitchFamily="122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 pitchFamily="12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 pitchFamily="12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 pitchFamily="12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 pitchFamily="12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 pitchFamily="122" charset="-128"/>
                </a:defRPr>
              </a:lvl9pPr>
            </a:lstStyle>
            <a:p>
              <a:r>
                <a:rPr lang="en-US" altLang="en-US" sz="1400" dirty="0">
                  <a:solidFill>
                    <a:srgbClr val="FD4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If you last submitted a W-4 prior to 2020, consider submitting a new W-4 for more accurate tax withholding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13549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55464" y="2644170"/>
            <a:ext cx="7315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FD4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Importance of Saving </a:t>
            </a:r>
            <a:r>
              <a:rPr lang="en-US" sz="4800" b="1" dirty="0">
                <a:solidFill>
                  <a:srgbClr val="FD4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sz="4800" dirty="0">
                <a:solidFill>
                  <a:srgbClr val="FD4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Investing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1" y="0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45720" tIns="45720" rIns="45720" bIns="45720" numCol="1" rtlCol="0" anchor="b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ヒラギノ角ゴ Pro W3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1560" t="7012" r="11560" b="7130"/>
          <a:stretch/>
        </p:blipFill>
        <p:spPr>
          <a:xfrm>
            <a:off x="-9526" y="-9525"/>
            <a:ext cx="9163051" cy="686752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42058" y="1260000"/>
            <a:ext cx="42584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Additional   Tax Considerations</a:t>
            </a:r>
          </a:p>
        </p:txBody>
      </p:sp>
    </p:spTree>
    <p:extLst>
      <p:ext uri="{BB962C8B-B14F-4D97-AF65-F5344CB8AC3E}">
        <p14:creationId xmlns:p14="http://schemas.microsoft.com/office/powerpoint/2010/main" val="361327699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Tax Planning Techniques for Life Events</a:t>
            </a:r>
          </a:p>
        </p:txBody>
      </p:sp>
      <p:sp>
        <p:nvSpPr>
          <p:cNvPr id="50179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Getting married or divorced:</a:t>
            </a:r>
          </a:p>
          <a:p>
            <a:pPr lvl="1"/>
            <a:r>
              <a:rPr lang="en-US" dirty="0"/>
              <a:t>New filing status</a:t>
            </a:r>
          </a:p>
          <a:p>
            <a:pPr lvl="1"/>
            <a:r>
              <a:rPr lang="en-US" dirty="0"/>
              <a:t>Phase-outs</a:t>
            </a:r>
          </a:p>
          <a:p>
            <a:pPr lvl="1"/>
            <a:r>
              <a:rPr lang="en-US" dirty="0"/>
              <a:t>Withholdings</a:t>
            </a:r>
          </a:p>
          <a:p>
            <a:r>
              <a:rPr lang="en-US" dirty="0"/>
              <a:t>Gaining or losing dependents:</a:t>
            </a:r>
          </a:p>
          <a:p>
            <a:pPr lvl="1"/>
            <a:r>
              <a:rPr lang="en-US" dirty="0"/>
              <a:t>New filing status</a:t>
            </a:r>
          </a:p>
          <a:p>
            <a:pPr lvl="1"/>
            <a:r>
              <a:rPr lang="en-US" dirty="0"/>
              <a:t>Tax credits</a:t>
            </a:r>
          </a:p>
          <a:p>
            <a:pPr lvl="1"/>
            <a:r>
              <a:rPr lang="en-US" dirty="0"/>
              <a:t>Withholdings</a:t>
            </a:r>
          </a:p>
          <a:p>
            <a:r>
              <a:rPr lang="en-US" dirty="0"/>
              <a:t>Purchasing a home</a:t>
            </a:r>
          </a:p>
          <a:p>
            <a:pPr lvl="1"/>
            <a:r>
              <a:rPr lang="en-US" dirty="0"/>
              <a:t>Itemized deductions</a:t>
            </a:r>
          </a:p>
          <a:p>
            <a:pPr lvl="1"/>
            <a:r>
              <a:rPr lang="en-US" dirty="0"/>
              <a:t>Withholdings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white"/>
        <p:txBody>
          <a:bodyPr/>
          <a:lstStyle/>
          <a:p>
            <a:fld id="{B317735B-C8B5-4F60-AC09-2FFC11DF06D0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7752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You Avoid the 10% Penalty on Retirement Plan Distributions?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white"/>
        <p:txBody>
          <a:bodyPr/>
          <a:lstStyle/>
          <a:p>
            <a:fld id="{2A90A663-53E7-40C4-B79B-5C7C47AAE6FD}" type="slidenum">
              <a:rPr lang="en-US" smtClean="0"/>
              <a:pPr/>
              <a:t>46</a:t>
            </a:fld>
            <a:endParaRPr lang="en-US" dirty="0"/>
          </a:p>
        </p:txBody>
      </p:sp>
      <p:graphicFrame>
        <p:nvGraphicFramePr>
          <p:cNvPr id="707612" name="Group 28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539860998"/>
              </p:ext>
            </p:extLst>
          </p:nvPr>
        </p:nvGraphicFramePr>
        <p:xfrm>
          <a:off x="1383030" y="1803400"/>
          <a:ext cx="7326630" cy="4363784"/>
        </p:xfrm>
        <a:graphic>
          <a:graphicData uri="http://schemas.openxmlformats.org/drawingml/2006/table">
            <a:tbl>
              <a:tblPr>
                <a:effectLst>
                  <a:innerShdw blurRad="114300">
                    <a:prstClr val="black"/>
                  </a:innerShdw>
                </a:effectLst>
              </a:tblPr>
              <a:tblGrid>
                <a:gridCol w="25324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941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2088"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D200"/>
                        </a:buClr>
                        <a:buSzPct val="75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Distributions From:</a:t>
                      </a:r>
                    </a:p>
                  </a:txBody>
                  <a:tcPr marL="82058" marR="82058" marT="41029" marB="410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4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D200"/>
                        </a:buClr>
                        <a:buSzPct val="75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Some Exceptions to the 10% Penalty:</a:t>
                      </a:r>
                    </a:p>
                  </a:txBody>
                  <a:tcPr marL="82058" marR="82058" marT="41029" marB="410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4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D200"/>
                        </a:buClr>
                        <a:buSzPct val="75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FRS Plans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D200"/>
                        </a:buClr>
                        <a:buSzPct val="75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403(b)/401(k) Plans</a:t>
                      </a:r>
                    </a:p>
                  </a:txBody>
                  <a:tcPr marL="82058" marR="82058" marT="41029" marB="410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66688" marR="0" lvl="0" indent="-166688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Pct val="100000"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Separate from service in the year of or after turning age 55 </a:t>
                      </a:r>
                    </a:p>
                  </a:txBody>
                  <a:tcPr marL="82058" marR="82058" marT="41029" marB="410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2938"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D200"/>
                        </a:buClr>
                        <a:buSzPct val="75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IRAs</a:t>
                      </a:r>
                    </a:p>
                  </a:txBody>
                  <a:tcPr marL="82058" marR="82058" marT="41029" marB="410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Pct val="100000"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Qualified higher education expenses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Pct val="100000"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Qualified first-time homebuyer distribution</a:t>
                      </a:r>
                    </a:p>
                  </a:txBody>
                  <a:tcPr marL="82058" marR="82058" marT="41029" marB="410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3438"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D200"/>
                        </a:buClr>
                        <a:buSzPct val="75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FRS Plans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D200"/>
                        </a:buClr>
                        <a:buSzPct val="75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403(b)/401(k) Plans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D200"/>
                        </a:buClr>
                        <a:buSzPct val="75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IRAs</a:t>
                      </a:r>
                    </a:p>
                  </a:txBody>
                  <a:tcPr marL="82058" marR="82058" marT="41029" marB="410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Pct val="100000"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Distributions at or after age 59 ½ 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Pct val="100000"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Distributions because of:</a:t>
                      </a:r>
                    </a:p>
                    <a:p>
                      <a:pPr marL="457200" marR="0" lvl="1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000"/>
                        </a:buClr>
                        <a:buSzPct val="100000"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Medical expenses (over 10% of AGI)</a:t>
                      </a:r>
                    </a:p>
                    <a:p>
                      <a:pPr marL="457200" marR="0" lvl="1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000"/>
                        </a:buClr>
                        <a:buSzPct val="100000"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Disability</a:t>
                      </a:r>
                    </a:p>
                    <a:p>
                      <a:pPr marL="457200" marR="0" lvl="1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000"/>
                        </a:buClr>
                        <a:buSzPct val="100000"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Death</a:t>
                      </a:r>
                    </a:p>
                    <a:p>
                      <a:pPr marL="225425" marR="0" lvl="0" indent="-225425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Pct val="100000"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Distributions calculated by using Substantially Equal Periodic Payments</a:t>
                      </a:r>
                    </a:p>
                    <a:p>
                      <a:pPr marL="225425" marR="0" lvl="0" indent="-225425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Pct val="100000"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Qualified birth/adoption costs </a:t>
                      </a:r>
                    </a:p>
                  </a:txBody>
                  <a:tcPr marL="82058" marR="82058" marT="41029" marB="410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408536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Tools and Resources</a:t>
            </a:r>
          </a:p>
        </p:txBody>
      </p:sp>
      <p:sp>
        <p:nvSpPr>
          <p:cNvPr id="3" name="Freeform 2"/>
          <p:cNvSpPr/>
          <p:nvPr/>
        </p:nvSpPr>
        <p:spPr>
          <a:xfrm>
            <a:off x="1198644" y="1861073"/>
            <a:ext cx="1881609" cy="4106177"/>
          </a:xfrm>
          <a:custGeom>
            <a:avLst/>
            <a:gdLst>
              <a:gd name="connsiteX0" fmla="*/ 0 w 1881609"/>
              <a:gd name="connsiteY0" fmla="*/ 188161 h 4106177"/>
              <a:gd name="connsiteX1" fmla="*/ 188161 w 1881609"/>
              <a:gd name="connsiteY1" fmla="*/ 0 h 4106177"/>
              <a:gd name="connsiteX2" fmla="*/ 1693448 w 1881609"/>
              <a:gd name="connsiteY2" fmla="*/ 0 h 4106177"/>
              <a:gd name="connsiteX3" fmla="*/ 1881609 w 1881609"/>
              <a:gd name="connsiteY3" fmla="*/ 188161 h 4106177"/>
              <a:gd name="connsiteX4" fmla="*/ 1881609 w 1881609"/>
              <a:gd name="connsiteY4" fmla="*/ 3918016 h 4106177"/>
              <a:gd name="connsiteX5" fmla="*/ 1693448 w 1881609"/>
              <a:gd name="connsiteY5" fmla="*/ 4106177 h 4106177"/>
              <a:gd name="connsiteX6" fmla="*/ 188161 w 1881609"/>
              <a:gd name="connsiteY6" fmla="*/ 4106177 h 4106177"/>
              <a:gd name="connsiteX7" fmla="*/ 0 w 1881609"/>
              <a:gd name="connsiteY7" fmla="*/ 3918016 h 4106177"/>
              <a:gd name="connsiteX8" fmla="*/ 0 w 1881609"/>
              <a:gd name="connsiteY8" fmla="*/ 188161 h 4106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81609" h="4106177">
                <a:moveTo>
                  <a:pt x="0" y="188161"/>
                </a:moveTo>
                <a:cubicBezTo>
                  <a:pt x="0" y="84243"/>
                  <a:pt x="84243" y="0"/>
                  <a:pt x="188161" y="0"/>
                </a:cubicBezTo>
                <a:lnTo>
                  <a:pt x="1693448" y="0"/>
                </a:lnTo>
                <a:cubicBezTo>
                  <a:pt x="1797366" y="0"/>
                  <a:pt x="1881609" y="84243"/>
                  <a:pt x="1881609" y="188161"/>
                </a:cubicBezTo>
                <a:lnTo>
                  <a:pt x="1881609" y="3918016"/>
                </a:lnTo>
                <a:cubicBezTo>
                  <a:pt x="1881609" y="4021934"/>
                  <a:pt x="1797366" y="4106177"/>
                  <a:pt x="1693448" y="4106177"/>
                </a:cubicBezTo>
                <a:lnTo>
                  <a:pt x="188161" y="4106177"/>
                </a:lnTo>
                <a:cubicBezTo>
                  <a:pt x="84243" y="4106177"/>
                  <a:pt x="0" y="4021934"/>
                  <a:pt x="0" y="3918016"/>
                </a:cubicBezTo>
                <a:lnTo>
                  <a:pt x="0" y="188161"/>
                </a:lnTo>
                <a:close/>
              </a:path>
            </a:pathLst>
          </a:custGeom>
          <a:solidFill>
            <a:srgbClr val="FCD91D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8016" tIns="1770486" rIns="128016" bIns="949253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MyFRS.com</a:t>
            </a:r>
          </a:p>
        </p:txBody>
      </p:sp>
      <p:sp>
        <p:nvSpPr>
          <p:cNvPr id="6" name="Freeform 5"/>
          <p:cNvSpPr/>
          <p:nvPr/>
        </p:nvSpPr>
        <p:spPr>
          <a:xfrm>
            <a:off x="3136702" y="1861073"/>
            <a:ext cx="1881609" cy="4106177"/>
          </a:xfrm>
          <a:custGeom>
            <a:avLst/>
            <a:gdLst>
              <a:gd name="connsiteX0" fmla="*/ 0 w 1881609"/>
              <a:gd name="connsiteY0" fmla="*/ 188161 h 4106177"/>
              <a:gd name="connsiteX1" fmla="*/ 188161 w 1881609"/>
              <a:gd name="connsiteY1" fmla="*/ 0 h 4106177"/>
              <a:gd name="connsiteX2" fmla="*/ 1693448 w 1881609"/>
              <a:gd name="connsiteY2" fmla="*/ 0 h 4106177"/>
              <a:gd name="connsiteX3" fmla="*/ 1881609 w 1881609"/>
              <a:gd name="connsiteY3" fmla="*/ 188161 h 4106177"/>
              <a:gd name="connsiteX4" fmla="*/ 1881609 w 1881609"/>
              <a:gd name="connsiteY4" fmla="*/ 3918016 h 4106177"/>
              <a:gd name="connsiteX5" fmla="*/ 1693448 w 1881609"/>
              <a:gd name="connsiteY5" fmla="*/ 4106177 h 4106177"/>
              <a:gd name="connsiteX6" fmla="*/ 188161 w 1881609"/>
              <a:gd name="connsiteY6" fmla="*/ 4106177 h 4106177"/>
              <a:gd name="connsiteX7" fmla="*/ 0 w 1881609"/>
              <a:gd name="connsiteY7" fmla="*/ 3918016 h 4106177"/>
              <a:gd name="connsiteX8" fmla="*/ 0 w 1881609"/>
              <a:gd name="connsiteY8" fmla="*/ 188161 h 4106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81609" h="4106177">
                <a:moveTo>
                  <a:pt x="0" y="188161"/>
                </a:moveTo>
                <a:cubicBezTo>
                  <a:pt x="0" y="84243"/>
                  <a:pt x="84243" y="0"/>
                  <a:pt x="188161" y="0"/>
                </a:cubicBezTo>
                <a:lnTo>
                  <a:pt x="1693448" y="0"/>
                </a:lnTo>
                <a:cubicBezTo>
                  <a:pt x="1797366" y="0"/>
                  <a:pt x="1881609" y="84243"/>
                  <a:pt x="1881609" y="188161"/>
                </a:cubicBezTo>
                <a:lnTo>
                  <a:pt x="1881609" y="3918016"/>
                </a:lnTo>
                <a:cubicBezTo>
                  <a:pt x="1881609" y="4021934"/>
                  <a:pt x="1797366" y="4106177"/>
                  <a:pt x="1693448" y="4106177"/>
                </a:cubicBezTo>
                <a:lnTo>
                  <a:pt x="188161" y="4106177"/>
                </a:lnTo>
                <a:cubicBezTo>
                  <a:pt x="84243" y="4106177"/>
                  <a:pt x="0" y="4021934"/>
                  <a:pt x="0" y="3918016"/>
                </a:cubicBezTo>
                <a:lnTo>
                  <a:pt x="0" y="188161"/>
                </a:lnTo>
                <a:close/>
              </a:path>
            </a:pathLst>
          </a:custGeom>
          <a:solidFill>
            <a:srgbClr val="7FC241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8016" tIns="1770486" rIns="128016" bIns="949253" numCol="1" spcCol="1270" anchor="ctr" anchorCtr="0">
            <a:noAutofit/>
          </a:bodyPr>
          <a:lstStyle/>
          <a:p>
            <a:pPr lvl="0" algn="ctr" defTabSz="800100">
              <a:spcAft>
                <a:spcPts val="0"/>
              </a:spcAft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MyFRS Financial Guidance Line</a:t>
            </a:r>
          </a:p>
          <a:p>
            <a:pPr lvl="0" algn="ctr" defTabSz="800100">
              <a:spcAft>
                <a:spcPts val="0"/>
              </a:spcAft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866-446-9377</a:t>
            </a:r>
          </a:p>
        </p:txBody>
      </p:sp>
      <p:sp>
        <p:nvSpPr>
          <p:cNvPr id="8" name="Freeform 7"/>
          <p:cNvSpPr/>
          <p:nvPr/>
        </p:nvSpPr>
        <p:spPr>
          <a:xfrm>
            <a:off x="5074760" y="1861073"/>
            <a:ext cx="1881609" cy="4106177"/>
          </a:xfrm>
          <a:custGeom>
            <a:avLst/>
            <a:gdLst>
              <a:gd name="connsiteX0" fmla="*/ 0 w 1881609"/>
              <a:gd name="connsiteY0" fmla="*/ 188161 h 4106177"/>
              <a:gd name="connsiteX1" fmla="*/ 188161 w 1881609"/>
              <a:gd name="connsiteY1" fmla="*/ 0 h 4106177"/>
              <a:gd name="connsiteX2" fmla="*/ 1693448 w 1881609"/>
              <a:gd name="connsiteY2" fmla="*/ 0 h 4106177"/>
              <a:gd name="connsiteX3" fmla="*/ 1881609 w 1881609"/>
              <a:gd name="connsiteY3" fmla="*/ 188161 h 4106177"/>
              <a:gd name="connsiteX4" fmla="*/ 1881609 w 1881609"/>
              <a:gd name="connsiteY4" fmla="*/ 3918016 h 4106177"/>
              <a:gd name="connsiteX5" fmla="*/ 1693448 w 1881609"/>
              <a:gd name="connsiteY5" fmla="*/ 4106177 h 4106177"/>
              <a:gd name="connsiteX6" fmla="*/ 188161 w 1881609"/>
              <a:gd name="connsiteY6" fmla="*/ 4106177 h 4106177"/>
              <a:gd name="connsiteX7" fmla="*/ 0 w 1881609"/>
              <a:gd name="connsiteY7" fmla="*/ 3918016 h 4106177"/>
              <a:gd name="connsiteX8" fmla="*/ 0 w 1881609"/>
              <a:gd name="connsiteY8" fmla="*/ 188161 h 4106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81609" h="4106177">
                <a:moveTo>
                  <a:pt x="0" y="188161"/>
                </a:moveTo>
                <a:cubicBezTo>
                  <a:pt x="0" y="84243"/>
                  <a:pt x="84243" y="0"/>
                  <a:pt x="188161" y="0"/>
                </a:cubicBezTo>
                <a:lnTo>
                  <a:pt x="1693448" y="0"/>
                </a:lnTo>
                <a:cubicBezTo>
                  <a:pt x="1797366" y="0"/>
                  <a:pt x="1881609" y="84243"/>
                  <a:pt x="1881609" y="188161"/>
                </a:cubicBezTo>
                <a:lnTo>
                  <a:pt x="1881609" y="3918016"/>
                </a:lnTo>
                <a:cubicBezTo>
                  <a:pt x="1881609" y="4021934"/>
                  <a:pt x="1797366" y="4106177"/>
                  <a:pt x="1693448" y="4106177"/>
                </a:cubicBezTo>
                <a:lnTo>
                  <a:pt x="188161" y="4106177"/>
                </a:lnTo>
                <a:cubicBezTo>
                  <a:pt x="84243" y="4106177"/>
                  <a:pt x="0" y="4021934"/>
                  <a:pt x="0" y="3918016"/>
                </a:cubicBezTo>
                <a:lnTo>
                  <a:pt x="0" y="188161"/>
                </a:lnTo>
                <a:close/>
              </a:path>
            </a:pathLst>
          </a:custGeom>
          <a:solidFill>
            <a:srgbClr val="FD4F0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8016" tIns="1770486" rIns="128016" bIns="949253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kern="1200" dirty="0">
                <a:latin typeface="Arial" panose="020B0604020202020204" pitchFamily="34" charset="0"/>
                <a:cs typeface="Arial" panose="020B0604020202020204" pitchFamily="34" charset="0"/>
              </a:rPr>
              <a:t>Employee workshops</a:t>
            </a:r>
          </a:p>
        </p:txBody>
      </p:sp>
      <p:sp>
        <p:nvSpPr>
          <p:cNvPr id="10" name="Freeform 9"/>
          <p:cNvSpPr/>
          <p:nvPr/>
        </p:nvSpPr>
        <p:spPr>
          <a:xfrm>
            <a:off x="7012818" y="1861073"/>
            <a:ext cx="1881609" cy="4106177"/>
          </a:xfrm>
          <a:custGeom>
            <a:avLst/>
            <a:gdLst>
              <a:gd name="connsiteX0" fmla="*/ 0 w 1881609"/>
              <a:gd name="connsiteY0" fmla="*/ 188161 h 4106177"/>
              <a:gd name="connsiteX1" fmla="*/ 188161 w 1881609"/>
              <a:gd name="connsiteY1" fmla="*/ 0 h 4106177"/>
              <a:gd name="connsiteX2" fmla="*/ 1693448 w 1881609"/>
              <a:gd name="connsiteY2" fmla="*/ 0 h 4106177"/>
              <a:gd name="connsiteX3" fmla="*/ 1881609 w 1881609"/>
              <a:gd name="connsiteY3" fmla="*/ 188161 h 4106177"/>
              <a:gd name="connsiteX4" fmla="*/ 1881609 w 1881609"/>
              <a:gd name="connsiteY4" fmla="*/ 3918016 h 4106177"/>
              <a:gd name="connsiteX5" fmla="*/ 1693448 w 1881609"/>
              <a:gd name="connsiteY5" fmla="*/ 4106177 h 4106177"/>
              <a:gd name="connsiteX6" fmla="*/ 188161 w 1881609"/>
              <a:gd name="connsiteY6" fmla="*/ 4106177 h 4106177"/>
              <a:gd name="connsiteX7" fmla="*/ 0 w 1881609"/>
              <a:gd name="connsiteY7" fmla="*/ 3918016 h 4106177"/>
              <a:gd name="connsiteX8" fmla="*/ 0 w 1881609"/>
              <a:gd name="connsiteY8" fmla="*/ 188161 h 4106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81609" h="4106177">
                <a:moveTo>
                  <a:pt x="0" y="188161"/>
                </a:moveTo>
                <a:cubicBezTo>
                  <a:pt x="0" y="84243"/>
                  <a:pt x="84243" y="0"/>
                  <a:pt x="188161" y="0"/>
                </a:cubicBezTo>
                <a:lnTo>
                  <a:pt x="1693448" y="0"/>
                </a:lnTo>
                <a:cubicBezTo>
                  <a:pt x="1797366" y="0"/>
                  <a:pt x="1881609" y="84243"/>
                  <a:pt x="1881609" y="188161"/>
                </a:cubicBezTo>
                <a:lnTo>
                  <a:pt x="1881609" y="3918016"/>
                </a:lnTo>
                <a:cubicBezTo>
                  <a:pt x="1881609" y="4021934"/>
                  <a:pt x="1797366" y="4106177"/>
                  <a:pt x="1693448" y="4106177"/>
                </a:cubicBezTo>
                <a:lnTo>
                  <a:pt x="188161" y="4106177"/>
                </a:lnTo>
                <a:cubicBezTo>
                  <a:pt x="84243" y="4106177"/>
                  <a:pt x="0" y="4021934"/>
                  <a:pt x="0" y="3918016"/>
                </a:cubicBezTo>
                <a:lnTo>
                  <a:pt x="0" y="188161"/>
                </a:lnTo>
                <a:close/>
              </a:path>
            </a:pathLst>
          </a:custGeom>
          <a:solidFill>
            <a:srgbClr val="1946BA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770486" rIns="0" bIns="949253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kern="1200" dirty="0">
                <a:latin typeface="Arial" panose="020B0604020202020204" pitchFamily="34" charset="0"/>
                <a:cs typeface="Arial" panose="020B0604020202020204" pitchFamily="34" charset="0"/>
              </a:rPr>
              <a:t>Print and e-mail communications</a:t>
            </a:r>
          </a:p>
        </p:txBody>
      </p:sp>
      <p:sp>
        <p:nvSpPr>
          <p:cNvPr id="12" name="Left-Right Arrow 11"/>
          <p:cNvSpPr/>
          <p:nvPr/>
        </p:nvSpPr>
        <p:spPr>
          <a:xfrm>
            <a:off x="1504823" y="5146014"/>
            <a:ext cx="7083425" cy="615926"/>
          </a:xfrm>
          <a:prstGeom prst="leftRightArrow">
            <a:avLst/>
          </a:prstGeom>
          <a:solidFill>
            <a:schemeClr val="bg1">
              <a:alpha val="42000"/>
            </a:schemeClr>
          </a:solidFill>
          <a:scene3d>
            <a:camera prst="orthographicFront"/>
            <a:lightRig rig="flat" dir="t"/>
          </a:scene3d>
          <a:sp3d z="190500"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316" name="Slide Number Placeholder 3"/>
          <p:cNvSpPr>
            <a:spLocks noGrp="1"/>
          </p:cNvSpPr>
          <p:nvPr>
            <p:ph type="sldNum" sz="quarter" idx="10"/>
          </p:nvPr>
        </p:nvSpPr>
        <p:spPr bwMode="white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2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2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2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2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2" charset="-128"/>
              </a:defRPr>
            </a:lvl9pPr>
          </a:lstStyle>
          <a:p>
            <a:fld id="{B7DE3CA3-D695-42D9-A63B-426AD9996480}" type="slidenum">
              <a:rPr lang="en-US" altLang="en-US" smtClean="0">
                <a:solidFill>
                  <a:schemeClr val="bg1"/>
                </a:solidFill>
                <a:latin typeface="Arial" panose="020B0604020202020204" pitchFamily="34" charset="0"/>
              </a:rPr>
              <a:pPr/>
              <a:t>47</a:t>
            </a:fld>
            <a:endParaRPr lang="en-US" altLang="en-US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1026" name="Picture 2" descr="http://orig00.deviantart.net/8805/f/2009/145/8/a/simple_cellphone_clipart_by_anubisza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7FC241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28533">
            <a:off x="3602524" y="2331196"/>
            <a:ext cx="901589" cy="105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laptop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608" y="2132529"/>
            <a:ext cx="1559057" cy="1559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email icon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1946BA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2390" y="2377778"/>
            <a:ext cx="1079015" cy="1079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workshop icon"/>
          <p:cNvPicPr>
            <a:picLocks noChangeAspect="1" noChangeArrowheads="1"/>
          </p:cNvPicPr>
          <p:nvPr/>
        </p:nvPicPr>
        <p:blipFill>
          <a:blip r:embed="rId6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631" y="2240352"/>
            <a:ext cx="1353865" cy="1353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302792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700" y="1257300"/>
            <a:ext cx="7612063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Next Steps: Personal Action Plan</a:t>
            </a:r>
          </a:p>
        </p:txBody>
      </p:sp>
      <p:sp>
        <p:nvSpPr>
          <p:cNvPr id="17412" name="Slide Number Placeholder 1"/>
          <p:cNvSpPr>
            <a:spLocks noGrp="1"/>
          </p:cNvSpPr>
          <p:nvPr>
            <p:ph type="sldNum" sz="quarter" idx="10"/>
          </p:nvPr>
        </p:nvSpPr>
        <p:spPr bwMode="white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2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2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2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2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2" charset="-128"/>
              </a:defRPr>
            </a:lvl9pPr>
          </a:lstStyle>
          <a:p>
            <a:fld id="{E1A54CFA-8507-4AC6-9024-39008390787B}" type="slidenum">
              <a:rPr lang="en-US" altLang="en-US" smtClean="0">
                <a:solidFill>
                  <a:schemeClr val="bg1"/>
                </a:solidFill>
                <a:latin typeface="Arial" panose="020B0604020202020204" pitchFamily="34" charset="0"/>
              </a:rPr>
              <a:pPr/>
              <a:t>48</a:t>
            </a:fld>
            <a:endParaRPr lang="en-US" altLang="en-US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3039880"/>
              </p:ext>
            </p:extLst>
          </p:nvPr>
        </p:nvGraphicFramePr>
        <p:xfrm>
          <a:off x="1795802" y="2387599"/>
          <a:ext cx="6585857" cy="30488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352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05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8055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Action Steps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Determine your financial goals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en-US" sz="18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marL="166688" indent="-166688"/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Review your most recent tax returns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marL="171450" indent="-171450"/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Identify opportunities to reduce your taxes that are in line with                  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your goals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Project your taxes and withhold properly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marL="292100" indent="-292100"/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Call the MyFRS Financial Guidance Line at 1-866-44-MyFRS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6538496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Questions and Answers</a:t>
            </a:r>
          </a:p>
        </p:txBody>
      </p:sp>
      <p:pic>
        <p:nvPicPr>
          <p:cNvPr id="86019" name="Picture 2" descr="Help, Icon, Book, Font, Question Mark, 3D, Service Icon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41120" y="1872865"/>
            <a:ext cx="4197093" cy="3868865"/>
          </a:xfrm>
        </p:spPr>
      </p:pic>
      <p:sp>
        <p:nvSpPr>
          <p:cNvPr id="86020" name="Slide Number Placeholder 3"/>
          <p:cNvSpPr>
            <a:spLocks noGrp="1"/>
          </p:cNvSpPr>
          <p:nvPr>
            <p:ph type="sldNum" sz="quarter" idx="10"/>
          </p:nvPr>
        </p:nvSpPr>
        <p:spPr bwMode="white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2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2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2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2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2" charset="-128"/>
              </a:defRPr>
            </a:lvl9pPr>
          </a:lstStyle>
          <a:p>
            <a:fld id="{46BE32DF-F8AF-451E-822F-5020429BD9EC}" type="slidenum">
              <a:rPr lang="en-US" altLang="en-US" smtClean="0">
                <a:solidFill>
                  <a:schemeClr val="bg1"/>
                </a:solidFill>
                <a:latin typeface="Arial" panose="020B0604020202020204" pitchFamily="34" charset="0"/>
              </a:rPr>
              <a:pPr/>
              <a:t>49</a:t>
            </a:fld>
            <a:endParaRPr lang="en-US" altLang="en-US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2498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Federal Tax Form 1040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 bwMode="white"/>
        <p:txBody>
          <a:bodyPr/>
          <a:lstStyle/>
          <a:p>
            <a:pPr>
              <a:defRPr/>
            </a:pPr>
            <a:fld id="{D09068ED-CC21-4CA2-94CE-86B94FFDEF2A}" type="slidenum">
              <a:rPr lang="en-US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30FAB7-D94F-4CE6-9551-AFEE11BD79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4238"/>
          <a:stretch/>
        </p:blipFill>
        <p:spPr>
          <a:xfrm>
            <a:off x="2268187" y="1289721"/>
            <a:ext cx="5355771" cy="539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66121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 bwMode="black">
          <a:xfrm>
            <a:off x="592766" y="4952593"/>
            <a:ext cx="6562725" cy="1597061"/>
          </a:xfrm>
        </p:spPr>
        <p:txBody>
          <a:bodyPr/>
          <a:lstStyle/>
          <a:p>
            <a:r>
              <a:rPr lang="en-US" altLang="en-US" dirty="0"/>
              <a:t>Income Tax Planning</a:t>
            </a:r>
          </a:p>
        </p:txBody>
      </p:sp>
      <p:sp>
        <p:nvSpPr>
          <p:cNvPr id="3" name="TextBox 1"/>
          <p:cNvSpPr txBox="1">
            <a:spLocks noChangeArrowheads="1"/>
          </p:cNvSpPr>
          <p:nvPr/>
        </p:nvSpPr>
        <p:spPr bwMode="white">
          <a:xfrm>
            <a:off x="825500" y="1025525"/>
            <a:ext cx="32813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5000"/>
              </a:spcBef>
              <a:buClr>
                <a:srgbClr val="FF6600"/>
              </a:buClr>
              <a:buChar char="•"/>
              <a:defRPr sz="30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1pPr>
            <a:lvl2pPr marL="742950" indent="-285750">
              <a:spcBef>
                <a:spcPct val="15000"/>
              </a:spcBef>
              <a:buClr>
                <a:srgbClr val="FFC901"/>
              </a:buClr>
              <a:buChar char="•"/>
              <a:defRPr sz="2600">
                <a:solidFill>
                  <a:srgbClr val="FF6600"/>
                </a:solidFill>
                <a:latin typeface="Arial" pitchFamily="34" charset="0"/>
                <a:ea typeface="ヒラギノ角ゴ Pro W3" pitchFamily="124" charset="-128"/>
              </a:defRPr>
            </a:lvl2pPr>
            <a:lvl3pPr marL="1143000" indent="-228600">
              <a:spcBef>
                <a:spcPct val="15000"/>
              </a:spcBef>
              <a:buClr>
                <a:srgbClr val="73C011"/>
              </a:buClr>
              <a:buChar char="•"/>
              <a:defRPr sz="2200">
                <a:solidFill>
                  <a:srgbClr val="003399"/>
                </a:solidFill>
                <a:latin typeface="Arial" pitchFamily="34" charset="0"/>
                <a:ea typeface="ヒラギノ角ゴ Pro W3" pitchFamily="124" charset="-128"/>
              </a:defRPr>
            </a:lvl3pPr>
            <a:lvl4pPr marL="1600200" indent="-228600">
              <a:spcBef>
                <a:spcPct val="15000"/>
              </a:spcBef>
              <a:buClr>
                <a:srgbClr val="0033CC"/>
              </a:buClr>
              <a:buChar char="•"/>
              <a:defRPr sz="2000" i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4pPr>
            <a:lvl5pPr marL="2057400" indent="-228600">
              <a:spcBef>
                <a:spcPct val="15000"/>
              </a:spcBef>
              <a:buClr>
                <a:srgbClr val="8200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ヒラギノ角ゴ Pro W3" pitchFamily="124" charset="-128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0"/>
              </a:spcAft>
              <a:buClr>
                <a:srgbClr val="8200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ヒラギノ角ゴ Pro W3" pitchFamily="124" charset="-128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0"/>
              </a:spcAft>
              <a:buClr>
                <a:srgbClr val="8200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ヒラギノ角ゴ Pro W3" pitchFamily="124" charset="-128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0"/>
              </a:spcAft>
              <a:buClr>
                <a:srgbClr val="8200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ヒラギノ角ゴ Pro W3" pitchFamily="124" charset="-128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0"/>
              </a:spcAft>
              <a:buClr>
                <a:srgbClr val="8200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ヒラギノ角ゴ Pro W3" pitchFamily="12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itchFamily="34" charset="0"/>
                <a:ea typeface="ヒラギノ角ゴ Pro W3" pitchFamily="124" charset="-128"/>
                <a:cs typeface="+mn-cs"/>
              </a:rPr>
              <a:t>MyFRS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white">
          <a:xfrm>
            <a:off x="4167188" y="1025525"/>
            <a:ext cx="474186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15000"/>
              </a:spcBef>
              <a:buClr>
                <a:srgbClr val="FF6600"/>
              </a:buClr>
              <a:buChar char="•"/>
              <a:defRPr sz="30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1pPr>
            <a:lvl2pPr marL="742950" indent="-285750">
              <a:spcBef>
                <a:spcPct val="15000"/>
              </a:spcBef>
              <a:buClr>
                <a:srgbClr val="FFC901"/>
              </a:buClr>
              <a:buChar char="•"/>
              <a:defRPr sz="2600">
                <a:solidFill>
                  <a:srgbClr val="FF6600"/>
                </a:solidFill>
                <a:latin typeface="Arial" pitchFamily="34" charset="0"/>
                <a:ea typeface="ヒラギノ角ゴ Pro W3" pitchFamily="124" charset="-128"/>
              </a:defRPr>
            </a:lvl2pPr>
            <a:lvl3pPr marL="1143000" indent="-228600">
              <a:spcBef>
                <a:spcPct val="15000"/>
              </a:spcBef>
              <a:buClr>
                <a:srgbClr val="73C011"/>
              </a:buClr>
              <a:buChar char="•"/>
              <a:defRPr sz="2200">
                <a:solidFill>
                  <a:srgbClr val="003399"/>
                </a:solidFill>
                <a:latin typeface="Arial" pitchFamily="34" charset="0"/>
                <a:ea typeface="ヒラギノ角ゴ Pro W3" pitchFamily="124" charset="-128"/>
              </a:defRPr>
            </a:lvl3pPr>
            <a:lvl4pPr marL="1600200" indent="-228600">
              <a:spcBef>
                <a:spcPct val="15000"/>
              </a:spcBef>
              <a:buClr>
                <a:srgbClr val="0033CC"/>
              </a:buClr>
              <a:buChar char="•"/>
              <a:defRPr sz="2000" i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4pPr>
            <a:lvl5pPr marL="2057400" indent="-228600">
              <a:spcBef>
                <a:spcPct val="15000"/>
              </a:spcBef>
              <a:buClr>
                <a:srgbClr val="8200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ヒラギノ角ゴ Pro W3" pitchFamily="124" charset="-128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0"/>
              </a:spcAft>
              <a:buClr>
                <a:srgbClr val="8200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ヒラギノ角ゴ Pro W3" pitchFamily="124" charset="-128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0"/>
              </a:spcAft>
              <a:buClr>
                <a:srgbClr val="8200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ヒラギノ角ゴ Pro W3" pitchFamily="124" charset="-128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0"/>
              </a:spcAft>
              <a:buClr>
                <a:srgbClr val="8200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ヒラギノ角ゴ Pro W3" pitchFamily="124" charset="-128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0"/>
              </a:spcAft>
              <a:buClr>
                <a:srgbClr val="8200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ヒラギノ角ゴ Pro W3" pitchFamily="12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DE00"/>
                </a:solidFill>
                <a:effectLst/>
                <a:uLnTx/>
                <a:uFillTx/>
                <a:latin typeface="Arial Narrow" pitchFamily="34" charset="0"/>
                <a:ea typeface="ヒラギノ角ゴ Pro W3" pitchFamily="124" charset="-128"/>
                <a:cs typeface="+mn-cs"/>
              </a:rPr>
              <a:t>FINANCIAL GUIDANCE PROGRAM</a:t>
            </a:r>
          </a:p>
        </p:txBody>
      </p:sp>
    </p:spTree>
    <p:extLst>
      <p:ext uri="{BB962C8B-B14F-4D97-AF65-F5344CB8AC3E}">
        <p14:creationId xmlns:p14="http://schemas.microsoft.com/office/powerpoint/2010/main" val="36372104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7995419-D1A9-4176-947F-8C1D83A1CDE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0890"/>
          <a:stretch/>
        </p:blipFill>
        <p:spPr>
          <a:xfrm>
            <a:off x="2410691" y="1308847"/>
            <a:ext cx="4655127" cy="4897978"/>
          </a:xfrm>
          <a:prstGeom prst="rect">
            <a:avLst/>
          </a:prstGeom>
        </p:spPr>
      </p:pic>
      <p:sp>
        <p:nvSpPr>
          <p:cNvPr id="9218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Federal Tax Form 1040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 bwMode="white"/>
        <p:txBody>
          <a:bodyPr/>
          <a:lstStyle/>
          <a:p>
            <a:pPr>
              <a:defRPr/>
            </a:pPr>
            <a:fld id="{D09068ED-CC21-4CA2-94CE-86B94FFDEF2A}" type="slidenum">
              <a:rPr lang="en-US"/>
              <a:pPr>
                <a:defRPr/>
              </a:pPr>
              <a:t>6</a:t>
            </a:fld>
            <a:endParaRPr lang="en-US" dirty="0"/>
          </a:p>
        </p:txBody>
      </p: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2903059" y="6168415"/>
            <a:ext cx="3337881" cy="571500"/>
            <a:chOff x="1440181" y="5965158"/>
            <a:chExt cx="3337542" cy="571941"/>
          </a:xfrm>
        </p:grpSpPr>
        <p:pic>
          <p:nvPicPr>
            <p:cNvPr id="11" name="Picture 2" descr="Check Box, Icon, Tick Mark, Correct, Choice, Check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181" y="5965158"/>
              <a:ext cx="617220" cy="571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Box 2"/>
            <p:cNvSpPr txBox="1">
              <a:spLocks noChangeArrowheads="1"/>
            </p:cNvSpPr>
            <p:nvPr/>
          </p:nvSpPr>
          <p:spPr bwMode="auto">
            <a:xfrm>
              <a:off x="2045972" y="6119998"/>
              <a:ext cx="2731751" cy="3080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 pitchFamily="122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 pitchFamily="122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 pitchFamily="122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 pitchFamily="122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 pitchFamily="12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 pitchFamily="12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 pitchFamily="12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 pitchFamily="12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 pitchFamily="122" charset="-128"/>
                </a:defRPr>
              </a:lvl9pPr>
            </a:lstStyle>
            <a:p>
              <a:r>
                <a:rPr lang="en-US" altLang="en-US" sz="1400" dirty="0">
                  <a:solidFill>
                    <a:srgbClr val="FD4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See Appendix B for form 1040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53159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Federal Tax Calculation</a:t>
            </a:r>
            <a:br>
              <a:rPr lang="en-US" dirty="0"/>
            </a:br>
            <a:r>
              <a:rPr lang="en-US" dirty="0"/>
              <a:t>Part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white"/>
        <p:txBody>
          <a:bodyPr/>
          <a:lstStyle/>
          <a:p>
            <a:fld id="{84B64559-E67B-4070-9CB5-7C1A69A23D60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22601" name="Group 7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5682590"/>
              </p:ext>
            </p:extLst>
          </p:nvPr>
        </p:nvGraphicFramePr>
        <p:xfrm>
          <a:off x="1805940" y="2290128"/>
          <a:ext cx="6446520" cy="2712720"/>
        </p:xfrm>
        <a:graphic>
          <a:graphicData uri="http://schemas.openxmlformats.org/drawingml/2006/table">
            <a:tbl>
              <a:tblPr/>
              <a:tblGrid>
                <a:gridCol w="3223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241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Interstate Regular" pitchFamily="50" charset="0"/>
                        <a:buNone/>
                        <a:tabLst/>
                      </a:pP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明朝" pitchFamily="49" charset="-128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Interstate Regular" pitchFamily="50" charset="0"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明朝" pitchFamily="49" charset="-128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Interstate Regular" pitchFamily="50" charset="0"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明朝" pitchFamily="49" charset="-128"/>
                          <a:cs typeface="Arial" panose="020B0604020202020204" pitchFamily="34" charset="0"/>
                        </a:rPr>
                        <a:t>Gross Income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Interstate Regular" pitchFamily="50" charset="0"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明朝" pitchFamily="49" charset="-128"/>
                          <a:cs typeface="Arial" panose="020B0604020202020204" pitchFamily="34" charset="0"/>
                        </a:rPr>
                        <a:t>Adjustments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Interstate Regular" pitchFamily="50" charset="0"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明朝" pitchFamily="49" charset="-128"/>
                          <a:cs typeface="Arial" panose="020B0604020202020204" pitchFamily="34" charset="0"/>
                        </a:rPr>
                        <a:t>=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Interstate Regular" pitchFamily="50" charset="0"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明朝" pitchFamily="49" charset="-128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Interstate Regular" pitchFamily="50" charset="0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D4F00"/>
                          </a:solidFill>
                          <a:effectLst/>
                          <a:latin typeface="Arial" panose="020B0604020202020204" pitchFamily="34" charset="0"/>
                          <a:ea typeface="ＭＳ 明朝" pitchFamily="49" charset="-128"/>
                          <a:cs typeface="Arial" panose="020B0604020202020204" pitchFamily="34" charset="0"/>
                        </a:rPr>
                        <a:t>Adjusted Gross Income (AGI)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Interstate Regular" pitchFamily="50" charset="0"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明朝" pitchFamily="49" charset="-128"/>
                          <a:cs typeface="Arial" panose="020B0604020202020204" pitchFamily="34" charset="0"/>
                        </a:rPr>
                        <a:t>Standard/Itemized Deductions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Interstate Regular" pitchFamily="50" charset="0"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明朝" pitchFamily="49" charset="-128"/>
                          <a:cs typeface="Arial" panose="020B0604020202020204" pitchFamily="34" charset="0"/>
                        </a:rPr>
                        <a:t>=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Interstate Regular" pitchFamily="50" charset="0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946BA"/>
                          </a:solidFill>
                          <a:effectLst/>
                          <a:latin typeface="Arial" panose="020B0604020202020204" pitchFamily="34" charset="0"/>
                          <a:ea typeface="ＭＳ 明朝" pitchFamily="49" charset="-128"/>
                          <a:cs typeface="Arial" panose="020B0604020202020204" pitchFamily="34" charset="0"/>
                        </a:rPr>
                        <a:t>Taxable Income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28753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Federal Tax Calculation</a:t>
            </a:r>
            <a:br>
              <a:rPr lang="en-US" dirty="0"/>
            </a:br>
            <a:r>
              <a:rPr lang="en-US" dirty="0"/>
              <a:t>Part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white"/>
        <p:txBody>
          <a:bodyPr/>
          <a:lstStyle/>
          <a:p>
            <a:fld id="{80B6A47D-DFA0-4665-B8B9-D8BCA4D73751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107577" name="Group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1346523"/>
              </p:ext>
            </p:extLst>
          </p:nvPr>
        </p:nvGraphicFramePr>
        <p:xfrm>
          <a:off x="1660684" y="2119948"/>
          <a:ext cx="6755130" cy="3688080"/>
        </p:xfrm>
        <a:graphic>
          <a:graphicData uri="http://schemas.openxmlformats.org/drawingml/2006/table">
            <a:tbl>
              <a:tblPr/>
              <a:tblGrid>
                <a:gridCol w="3378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173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63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Interstate Regular" pitchFamily="50" charset="0"/>
                        <a:buNone/>
                        <a:tabLst/>
                      </a:pP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明朝" pitchFamily="49" charset="-128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Interstate Regular" pitchFamily="50" charset="0"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明朝" pitchFamily="49" charset="-128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Interstate Regular" pitchFamily="50" charset="0"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明朝" pitchFamily="49" charset="-128"/>
                          <a:cs typeface="Arial" panose="020B0604020202020204" pitchFamily="34" charset="0"/>
                        </a:rPr>
                        <a:t>Taxable Income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Interstate Regular" pitchFamily="50" charset="0"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明朝" pitchFamily="49" charset="-128"/>
                          <a:cs typeface="Arial" panose="020B0604020202020204" pitchFamily="34" charset="0"/>
                        </a:rPr>
                        <a:t>Tax Rates from Tables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55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Interstate Regular" pitchFamily="50" charset="0"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明朝" pitchFamily="49" charset="-128"/>
                          <a:cs typeface="Arial" panose="020B0604020202020204" pitchFamily="34" charset="0"/>
                        </a:rPr>
                        <a:t>=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Interstate Regular" pitchFamily="50" charset="0"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明朝" pitchFamily="49" charset="-128"/>
                          <a:cs typeface="Arial" panose="020B0604020202020204" pitchFamily="34" charset="0"/>
                        </a:rPr>
                        <a:t>+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Interstate Regular" pitchFamily="50" charset="0"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明朝" pitchFamily="49" charset="-128"/>
                          <a:cs typeface="Arial" panose="020B0604020202020204" pitchFamily="34" charset="0"/>
                        </a:rPr>
                        <a:t>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Interstate Regular" pitchFamily="50" charset="0"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明朝" pitchFamily="49" charset="-128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Interstate Regular" pitchFamily="50" charset="0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D4F00"/>
                          </a:solidFill>
                          <a:effectLst/>
                          <a:latin typeface="Arial" panose="020B0604020202020204" pitchFamily="34" charset="0"/>
                          <a:ea typeface="ＭＳ 明朝" pitchFamily="49" charset="-128"/>
                          <a:cs typeface="Arial" panose="020B0604020202020204" pitchFamily="34" charset="0"/>
                        </a:rPr>
                        <a:t>Income Tax Due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Interstate Regular" pitchFamily="50" charset="0"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明朝" pitchFamily="49" charset="-128"/>
                          <a:cs typeface="Arial" panose="020B0604020202020204" pitchFamily="34" charset="0"/>
                        </a:rPr>
                        <a:t>Other Taxes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Interstate Regular" pitchFamily="50" charset="0"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明朝" pitchFamily="49" charset="-128"/>
                          <a:cs typeface="Arial" panose="020B0604020202020204" pitchFamily="34" charset="0"/>
                        </a:rPr>
                        <a:t>Tax Credits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Interstate Regular" pitchFamily="50" charset="0"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明朝" pitchFamily="49" charset="-128"/>
                          <a:cs typeface="Arial" panose="020B0604020202020204" pitchFamily="34" charset="0"/>
                        </a:rPr>
                        <a:t>Withholdings/Estimated Payments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Interstate Regular" pitchFamily="50" charset="0"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明朝" pitchFamily="49" charset="-128"/>
                          <a:cs typeface="Arial" panose="020B0604020202020204" pitchFamily="34" charset="0"/>
                        </a:rPr>
                        <a:t>=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Interstate Regular" pitchFamily="50" charset="0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946BA"/>
                          </a:solidFill>
                          <a:effectLst/>
                          <a:latin typeface="Arial" panose="020B0604020202020204" pitchFamily="34" charset="0"/>
                          <a:ea typeface="ＭＳ 明朝" pitchFamily="49" charset="-128"/>
                          <a:cs typeface="Arial" panose="020B0604020202020204" pitchFamily="34" charset="0"/>
                        </a:rPr>
                        <a:t>Net Tax Due/Income Tax Refund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45380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2021 Standard Deductions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white"/>
        <p:txBody>
          <a:bodyPr/>
          <a:lstStyle/>
          <a:p>
            <a:fld id="{5F491013-A71E-40CD-8AAF-23001E398C6B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8481528"/>
              </p:ext>
            </p:extLst>
          </p:nvPr>
        </p:nvGraphicFramePr>
        <p:xfrm>
          <a:off x="1383030" y="1865948"/>
          <a:ext cx="7292340" cy="3655258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4560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17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99585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Filing Status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4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Standard Deduction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4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9165">
                <a:tc>
                  <a:txBody>
                    <a:bodyPr/>
                    <a:lstStyle/>
                    <a:p>
                      <a:r>
                        <a:rPr lang="en-US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Single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$12,550</a:t>
                      </a:r>
                    </a:p>
                  </a:txBody>
                  <a:tcPr marR="9144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9165"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Married Filing </a:t>
                      </a:r>
                      <a:r>
                        <a:rPr lang="en-US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Jointly</a:t>
                      </a:r>
                      <a:r>
                        <a:rPr lang="en-US" sz="22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(MFJ)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$25,100</a:t>
                      </a:r>
                    </a:p>
                  </a:txBody>
                  <a:tcPr marR="9144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4803">
                <a:tc>
                  <a:txBody>
                    <a:bodyPr/>
                    <a:lstStyle/>
                    <a:p>
                      <a:r>
                        <a:rPr lang="en-US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Married Filing Separately (MFS)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$12,550</a:t>
                      </a:r>
                    </a:p>
                  </a:txBody>
                  <a:tcPr marR="9144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9165">
                <a:tc>
                  <a:txBody>
                    <a:bodyPr/>
                    <a:lstStyle/>
                    <a:p>
                      <a:r>
                        <a:rPr lang="en-US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Head of Household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$18,800</a:t>
                      </a:r>
                    </a:p>
                  </a:txBody>
                  <a:tcPr marR="9144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282700" y="5521206"/>
            <a:ext cx="73926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+mn-lt"/>
              </a:rPr>
              <a:t>Note: An additional standard deduction for elderly or blind taxpayers is also available </a:t>
            </a:r>
          </a:p>
        </p:txBody>
      </p:sp>
    </p:spTree>
    <p:extLst>
      <p:ext uri="{BB962C8B-B14F-4D97-AF65-F5344CB8AC3E}">
        <p14:creationId xmlns:p14="http://schemas.microsoft.com/office/powerpoint/2010/main" val="359381912"/>
      </p:ext>
    </p:extLst>
  </p:cSld>
  <p:clrMapOvr>
    <a:masterClrMapping/>
  </p:clrMapOvr>
</p:sld>
</file>

<file path=ppt/theme/theme1.xml><?xml version="1.0" encoding="utf-8"?>
<a:theme xmlns:a="http://schemas.openxmlformats.org/drawingml/2006/main" name="acc_wt_landscape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0000"/>
      </a:accent1>
      <a:accent2>
        <a:srgbClr val="FFC000"/>
      </a:accent2>
      <a:accent3>
        <a:srgbClr val="70AD47"/>
      </a:accent3>
      <a:accent4>
        <a:srgbClr val="FF0000"/>
      </a:accent4>
      <a:accent5>
        <a:srgbClr val="0563C1"/>
      </a:accent5>
      <a:accent6>
        <a:srgbClr val="FFC000"/>
      </a:accent6>
      <a:hlink>
        <a:srgbClr val="48A1FA"/>
      </a:hlink>
      <a:folHlink>
        <a:srgbClr val="A8D08D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=""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="" xmlns:a14="http://schemas.microsoft.com/office/drawing/2010/main">
              <a:effectLst>
                <a:outerShdw blurRad="63500"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45720" tIns="45720" rIns="45720" bIns="45720" numCol="1" anchor="b" anchorCtr="1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ヒラギノ角ゴ Pro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=""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="" xmlns:a14="http://schemas.microsoft.com/office/drawing/2010/main">
              <a:effectLst>
                <a:outerShdw blurRad="63500"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45720" tIns="45720" rIns="45720" bIns="45720" numCol="1" anchor="b" anchorCtr="1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ヒラギノ角ゴ Pro W3" charset="0"/>
          </a:defRPr>
        </a:defPPr>
      </a:lstStyle>
    </a:lnDef>
  </a:objectDefaults>
  <a:extraClrSchemeLst>
    <a:extraClrScheme>
      <a:clrScheme name="acc_wt_landscap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_wt_landscap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c_wt_landscap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_wt_landscap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_wt_landscap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_wt_landscap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_wt_landscap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_wt_landscape 8">
        <a:dk1>
          <a:srgbClr val="000000"/>
        </a:dk1>
        <a:lt1>
          <a:srgbClr val="FFFFFF"/>
        </a:lt1>
        <a:dk2>
          <a:srgbClr val="FFFFFF"/>
        </a:dk2>
        <a:lt2>
          <a:srgbClr val="573E31"/>
        </a:lt2>
        <a:accent1>
          <a:srgbClr val="4C81B7"/>
        </a:accent1>
        <a:accent2>
          <a:srgbClr val="D18D0E"/>
        </a:accent2>
        <a:accent3>
          <a:srgbClr val="FFFFFF"/>
        </a:accent3>
        <a:accent4>
          <a:srgbClr val="000000"/>
        </a:accent4>
        <a:accent5>
          <a:srgbClr val="B2C1D8"/>
        </a:accent5>
        <a:accent6>
          <a:srgbClr val="BD7F0C"/>
        </a:accent6>
        <a:hlink>
          <a:srgbClr val="858B3E"/>
        </a:hlink>
        <a:folHlink>
          <a:srgbClr val="838A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acc_wt_landscape">
  <a:themeElements>
    <a:clrScheme name="">
      <a:dk1>
        <a:srgbClr val="000000"/>
      </a:dk1>
      <a:lt1>
        <a:srgbClr val="FFFFFF"/>
      </a:lt1>
      <a:dk2>
        <a:srgbClr val="FFFFFF"/>
      </a:dk2>
      <a:lt2>
        <a:srgbClr val="584635"/>
      </a:lt2>
      <a:accent1>
        <a:srgbClr val="4C81B7"/>
      </a:accent1>
      <a:accent2>
        <a:srgbClr val="CD8D0E"/>
      </a:accent2>
      <a:accent3>
        <a:srgbClr val="FFFFFF"/>
      </a:accent3>
      <a:accent4>
        <a:srgbClr val="000000"/>
      </a:accent4>
      <a:accent5>
        <a:srgbClr val="B2C1D8"/>
      </a:accent5>
      <a:accent6>
        <a:srgbClr val="BA7F0C"/>
      </a:accent6>
      <a:hlink>
        <a:srgbClr val="858B3E"/>
      </a:hlink>
      <a:folHlink>
        <a:srgbClr val="838A8F"/>
      </a:folHlink>
    </a:clrScheme>
    <a:fontScheme name="acc_wt_landscape">
      <a:majorFont>
        <a:latin typeface="Arial"/>
        <a:ea typeface="ヒラギノ角ゴ Pro W3"/>
        <a:cs typeface=""/>
      </a:majorFont>
      <a:minorFont>
        <a:latin typeface="Times New Roman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45720" tIns="45720" rIns="45720" bIns="45720" numCol="1" anchor="b" anchorCtr="1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ヒラギノ角ゴ Pro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45720" tIns="45720" rIns="45720" bIns="45720" numCol="1" anchor="b" anchorCtr="1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ヒラギノ角ゴ Pro W3" charset="0"/>
          </a:defRPr>
        </a:defPPr>
      </a:lstStyle>
    </a:lnDef>
  </a:objectDefaults>
  <a:extraClrSchemeLst>
    <a:extraClrScheme>
      <a:clrScheme name="acc_wt_landscap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_wt_landscap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c_wt_landscap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_wt_landscap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_wt_landscap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_wt_landscap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_wt_landscap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_wt_landscape 8">
        <a:dk1>
          <a:srgbClr val="000000"/>
        </a:dk1>
        <a:lt1>
          <a:srgbClr val="FFFFFF"/>
        </a:lt1>
        <a:dk2>
          <a:srgbClr val="FFFFFF"/>
        </a:dk2>
        <a:lt2>
          <a:srgbClr val="573E31"/>
        </a:lt2>
        <a:accent1>
          <a:srgbClr val="4C81B7"/>
        </a:accent1>
        <a:accent2>
          <a:srgbClr val="D18D0E"/>
        </a:accent2>
        <a:accent3>
          <a:srgbClr val="FFFFFF"/>
        </a:accent3>
        <a:accent4>
          <a:srgbClr val="000000"/>
        </a:accent4>
        <a:accent5>
          <a:srgbClr val="B2C1D8"/>
        </a:accent5>
        <a:accent6>
          <a:srgbClr val="BD7F0C"/>
        </a:accent6>
        <a:hlink>
          <a:srgbClr val="858B3E"/>
        </a:hlink>
        <a:folHlink>
          <a:srgbClr val="838A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B1A8740365BFF4FB282F05FFBB6AA4F" ma:contentTypeVersion="14" ma:contentTypeDescription="Create a new document." ma:contentTypeScope="" ma:versionID="c51acdcceb691d9e3536908c8bd0fce5">
  <xsd:schema xmlns:xsd="http://www.w3.org/2001/XMLSchema" xmlns:xs="http://www.w3.org/2001/XMLSchema" xmlns:p="http://schemas.microsoft.com/office/2006/metadata/properties" xmlns:ns1="http://schemas.microsoft.com/sharepoint/v3" xmlns:ns2="f0a9906b-0900-4ada-98b5-20939991ad61" xmlns:ns3="942067f3-7e7d-4614-a17b-af9189f2c1ec" targetNamespace="http://schemas.microsoft.com/office/2006/metadata/properties" ma:root="true" ma:fieldsID="2ba5d4959221340239946b2521441817" ns1:_="" ns2:_="" ns3:_="">
    <xsd:import namespace="http://schemas.microsoft.com/sharepoint/v3"/>
    <xsd:import namespace="f0a9906b-0900-4ada-98b5-20939991ad61"/>
    <xsd:import namespace="942067f3-7e7d-4614-a17b-af9189f2c1e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3:SharedWithUsers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a9906b-0900-4ada-98b5-20939991ad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2067f3-7e7d-4614-a17b-af9189f2c1ec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042AF02-A002-4B21-8F59-98EA8C8EB32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5BB8CEA-D21F-4F88-9B85-EC044EC8C120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7169596d-dc6b-445f-8f99-d7016dd28b00"/>
    <ds:schemaRef ds:uri="http://schemas.microsoft.com/office/infopath/2007/PartnerControls"/>
    <ds:schemaRef ds:uri="http://purl.org/dc/elements/1.1/"/>
    <ds:schemaRef ds:uri="6e09ce20-e105-460b-9620-17911396808a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ED2D670-4CD2-4298-912B-6B9198EB4A6D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7193</TotalTime>
  <Pages>30</Pages>
  <Words>2098</Words>
  <Application>Microsoft Office PowerPoint</Application>
  <PresentationFormat>On-screen Show (4:3)</PresentationFormat>
  <Paragraphs>471</Paragraphs>
  <Slides>50</Slides>
  <Notes>50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50</vt:i4>
      </vt:variant>
    </vt:vector>
  </HeadingPairs>
  <TitlesOfParts>
    <vt:vector size="58" baseType="lpstr">
      <vt:lpstr>Arial</vt:lpstr>
      <vt:lpstr>Arial Narrow</vt:lpstr>
      <vt:lpstr>Interstate Regular</vt:lpstr>
      <vt:lpstr>MS LineDraw</vt:lpstr>
      <vt:lpstr>Times New Roman</vt:lpstr>
      <vt:lpstr>Wingdings</vt:lpstr>
      <vt:lpstr>acc_wt_landscape</vt:lpstr>
      <vt:lpstr>1_acc_wt_landscape</vt:lpstr>
      <vt:lpstr>Income Tax Planning</vt:lpstr>
      <vt:lpstr>The Reasons We Are Here</vt:lpstr>
      <vt:lpstr>Tools and Resources</vt:lpstr>
      <vt:lpstr>Personal Action Plan</vt:lpstr>
      <vt:lpstr>Federal Tax Form 1040</vt:lpstr>
      <vt:lpstr>Federal Tax Form 1040</vt:lpstr>
      <vt:lpstr>Federal Tax Calculation Part 1</vt:lpstr>
      <vt:lpstr>Federal Tax Calculation Part 2</vt:lpstr>
      <vt:lpstr>2021 Standard Deductions</vt:lpstr>
      <vt:lpstr>Itemized Deductions</vt:lpstr>
      <vt:lpstr>2021 Tax Rates</vt:lpstr>
      <vt:lpstr>Changing Tax Rates</vt:lpstr>
      <vt:lpstr>Comparison of Highest and Lowest Marginal Tax Rates</vt:lpstr>
      <vt:lpstr>Which is Better?</vt:lpstr>
      <vt:lpstr>Family-Based Credits</vt:lpstr>
      <vt:lpstr>Key Strategies in Tax Planning</vt:lpstr>
      <vt:lpstr>Key Strategies in Tax Planning</vt:lpstr>
      <vt:lpstr>Benefits of Deferring Taxes</vt:lpstr>
      <vt:lpstr>Tax Deferral Opportunities</vt:lpstr>
      <vt:lpstr>2021 Maximum Contribution Limits     (403(b), 457, 401(k))</vt:lpstr>
      <vt:lpstr>Traditional IRA</vt:lpstr>
      <vt:lpstr>2021 Traditional IRA Deductibility of Contributions</vt:lpstr>
      <vt:lpstr>Key Strategies in Tax Planning</vt:lpstr>
      <vt:lpstr>Taxable Income</vt:lpstr>
      <vt:lpstr>Capital Gains</vt:lpstr>
      <vt:lpstr>Key Strategies in Tax Planning</vt:lpstr>
      <vt:lpstr>Itemized Deductions: Mortgage Interest</vt:lpstr>
      <vt:lpstr>Itemized Deductions: Taxes</vt:lpstr>
      <vt:lpstr>Maximize Itemized Deductions</vt:lpstr>
      <vt:lpstr>Key Strategies in Tax Planning</vt:lpstr>
      <vt:lpstr>Roth IRA</vt:lpstr>
      <vt:lpstr>Roth IRA Contributions</vt:lpstr>
      <vt:lpstr>Roth IRA Conversion</vt:lpstr>
      <vt:lpstr>Coverdell Education Savings Account</vt:lpstr>
      <vt:lpstr>Section 529 Plans</vt:lpstr>
      <vt:lpstr>Home Sale Exclusion</vt:lpstr>
      <vt:lpstr>Key Strategies in Tax Planning</vt:lpstr>
      <vt:lpstr>Complying: Documentation and Recordkeeping</vt:lpstr>
      <vt:lpstr>Pros and Cons of Receiving a Tax Refund</vt:lpstr>
      <vt:lpstr>Withholding Safe Harbor</vt:lpstr>
      <vt:lpstr>How Do You Pay Your Taxes?</vt:lpstr>
      <vt:lpstr>What Determines Withholding Using the Redesigned Form W-4?</vt:lpstr>
      <vt:lpstr>Updating Your W-4</vt:lpstr>
      <vt:lpstr>PowerPoint Presentation</vt:lpstr>
      <vt:lpstr>Tax Planning Techniques for Life Events</vt:lpstr>
      <vt:lpstr>How Do You Avoid the 10% Penalty on Retirement Plan Distributions?</vt:lpstr>
      <vt:lpstr>Tools and Resources</vt:lpstr>
      <vt:lpstr>Next Steps: Personal Action Plan</vt:lpstr>
      <vt:lpstr>Questions and Answers</vt:lpstr>
      <vt:lpstr>Income Tax Planning</vt:lpstr>
    </vt:vector>
  </TitlesOfParts>
  <Company>Aon Consulting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Pedro Lapeiretta</dc:creator>
  <cp:keywords/>
  <dc:description/>
  <cp:lastModifiedBy>Emanuel Torres</cp:lastModifiedBy>
  <cp:revision>356</cp:revision>
  <cp:lastPrinted>2019-07-18T18:20:00Z</cp:lastPrinted>
  <dcterms:created xsi:type="dcterms:W3CDTF">2003-04-15T14:19:29Z</dcterms:created>
  <dcterms:modified xsi:type="dcterms:W3CDTF">2021-02-23T13:02:45Z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0x010100BB1A8740365BFF4FB282F05FFBB6AA4F</vt:lpwstr>
  </property>
</Properties>
</file>