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92" r:id="rId2"/>
    <p:sldId id="282" r:id="rId3"/>
    <p:sldId id="283" r:id="rId4"/>
    <p:sldId id="285" r:id="rId5"/>
    <p:sldId id="284" r:id="rId6"/>
    <p:sldId id="286" r:id="rId7"/>
    <p:sldId id="287" r:id="rId8"/>
    <p:sldId id="289" r:id="rId9"/>
    <p:sldId id="290" r:id="rId10"/>
    <p:sldId id="288" r:id="rId11"/>
    <p:sldId id="256" r:id="rId12"/>
    <p:sldId id="264" r:id="rId13"/>
    <p:sldId id="257" r:id="rId14"/>
    <p:sldId id="258" r:id="rId15"/>
    <p:sldId id="259" r:id="rId16"/>
    <p:sldId id="260" r:id="rId17"/>
    <p:sldId id="261" r:id="rId18"/>
    <p:sldId id="262" r:id="rId19"/>
    <p:sldId id="270" r:id="rId20"/>
    <p:sldId id="271" r:id="rId21"/>
    <p:sldId id="263" r:id="rId22"/>
    <p:sldId id="265" r:id="rId23"/>
    <p:sldId id="266" r:id="rId24"/>
    <p:sldId id="268" r:id="rId25"/>
    <p:sldId id="269" r:id="rId26"/>
    <p:sldId id="267" r:id="rId27"/>
    <p:sldId id="273" r:id="rId28"/>
    <p:sldId id="274" r:id="rId29"/>
    <p:sldId id="275" r:id="rId30"/>
    <p:sldId id="276" r:id="rId31"/>
    <p:sldId id="277" r:id="rId32"/>
    <p:sldId id="278" r:id="rId33"/>
    <p:sldId id="279" r:id="rId34"/>
    <p:sldId id="280" r:id="rId35"/>
    <p:sldId id="281" r:id="rId36"/>
    <p:sldId id="27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55" autoAdjust="0"/>
  </p:normalViewPr>
  <p:slideViewPr>
    <p:cSldViewPr>
      <p:cViewPr varScale="1">
        <p:scale>
          <a:sx n="93" d="100"/>
          <a:sy n="93" d="100"/>
        </p:scale>
        <p:origin x="5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8229CC-899F-4C5C-A9F0-446F0C85B7D6}" type="datetimeFigureOut">
              <a:rPr lang="en-US" smtClean="0"/>
              <a:t>4/17/2015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4AC0A9-80C4-4CCB-AE77-7CA041CB2329}" type="slidenum">
              <a:rPr lang="en-US" smtClean="0"/>
              <a:t>‹#›</a:t>
            </a:fld>
            <a:endParaRPr lang="en-US" dirty="0"/>
          </a:p>
        </p:txBody>
      </p:sp>
    </p:spTree>
    <p:extLst>
      <p:ext uri="{BB962C8B-B14F-4D97-AF65-F5344CB8AC3E}">
        <p14:creationId xmlns:p14="http://schemas.microsoft.com/office/powerpoint/2010/main" val="2076444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hrmorning.com/beware-new-dol-action-makes-using-independent-contractors-even-riskier/"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1</a:t>
            </a:fld>
            <a:endParaRPr lang="en-US" dirty="0"/>
          </a:p>
        </p:txBody>
      </p:sp>
    </p:spTree>
    <p:extLst>
      <p:ext uri="{BB962C8B-B14F-4D97-AF65-F5344CB8AC3E}">
        <p14:creationId xmlns:p14="http://schemas.microsoft.com/office/powerpoint/2010/main" val="4104383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regular oral or written reports must be submitted to the employer, it indicates control.</a:t>
            </a:r>
          </a:p>
          <a:p>
            <a:endParaRPr lang="en-US" dirty="0" smtClean="0"/>
          </a:p>
          <a:p>
            <a:r>
              <a:rPr lang="en-US" dirty="0" smtClean="0"/>
              <a:t>Payment by the employer of the worker’s business or travel</a:t>
            </a:r>
            <a:r>
              <a:rPr lang="en-US" baseline="0" dirty="0" smtClean="0"/>
              <a:t> expenses is a factor indicating control.</a:t>
            </a:r>
          </a:p>
          <a:p>
            <a:endParaRPr lang="en-US" baseline="0" dirty="0" smtClean="0"/>
          </a:p>
          <a:p>
            <a:r>
              <a:rPr lang="en-US" baseline="0" dirty="0" smtClean="0"/>
              <a:t>A significant investment by a worker in facilities he uses in performing services for someone else tends to show independent status, while the furnishing of all necessary facilities by the employer tend to indicate employee status.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a person works for a number of employers or firms at the same time it usually indicates an independent status.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right to discharge is an important factor indicating that the person possessing the right is an employer.</a:t>
            </a:r>
            <a:endParaRPr lang="en-US" dirty="0" smtClean="0"/>
          </a:p>
          <a:p>
            <a:endParaRPr lang="en-US" dirty="0" smtClean="0"/>
          </a:p>
          <a:p>
            <a:r>
              <a:rPr lang="en-US" dirty="0" smtClean="0"/>
              <a:t>A person who is required to comply with instructions about when, where, and how to work in ordinarily and employee.  The control factor is present if the employer has the right to instruct, whether or not he does so.</a:t>
            </a:r>
          </a:p>
          <a:p>
            <a:endParaRPr lang="en-US" dirty="0" smtClean="0"/>
          </a:p>
          <a:p>
            <a:r>
              <a:rPr lang="en-US" dirty="0" smtClean="0"/>
              <a:t>Integration of the person’s services in the business</a:t>
            </a:r>
            <a:r>
              <a:rPr lang="en-US" baseline="0" dirty="0" smtClean="0"/>
              <a:t> operation generally shows that the person is subject to direction and control.</a:t>
            </a:r>
            <a:endParaRPr lang="en-US" dirty="0" smtClean="0"/>
          </a:p>
          <a:p>
            <a:endParaRPr lang="en-US" dirty="0" smtClean="0"/>
          </a:p>
          <a:p>
            <a:r>
              <a:rPr lang="en-US" dirty="0" smtClean="0"/>
              <a:t>Hiring, supervising,</a:t>
            </a:r>
            <a:r>
              <a:rPr lang="en-US" baseline="0" dirty="0" smtClean="0"/>
              <a:t> and paying of assistants by the employer generally shows control over all of the workers on the job.  When on worker hires, supervises, and pays other workers, under a contract that provides that he will furnish labor and materials and that he will be responsible only for the attainment of a result, the worker is an independent contractor.</a:t>
            </a:r>
          </a:p>
          <a:p>
            <a:endParaRPr lang="en-US" baseline="0" dirty="0" smtClean="0"/>
          </a:p>
          <a:p>
            <a:r>
              <a:rPr lang="en-US" baseline="0" dirty="0" smtClean="0"/>
              <a:t>The establishment of set hours of work by the employer is a factor indicative of control.  </a:t>
            </a:r>
          </a:p>
          <a:p>
            <a:endParaRPr lang="en-US" baseline="0" dirty="0" smtClean="0"/>
          </a:p>
          <a:p>
            <a:r>
              <a:rPr lang="en-US" baseline="0" dirty="0" smtClean="0"/>
              <a:t>Doing work on the employer’s premises implies that the employer has control.</a:t>
            </a:r>
          </a:p>
        </p:txBody>
      </p:sp>
      <p:sp>
        <p:nvSpPr>
          <p:cNvPr id="4" name="Slide Number Placeholder 3"/>
          <p:cNvSpPr>
            <a:spLocks noGrp="1"/>
          </p:cNvSpPr>
          <p:nvPr>
            <p:ph type="sldNum" sz="quarter" idx="10"/>
          </p:nvPr>
        </p:nvSpPr>
        <p:spPr/>
        <p:txBody>
          <a:bodyPr/>
          <a:lstStyle/>
          <a:p>
            <a:fld id="{7A4AC0A9-80C4-4CCB-AE77-7CA041CB2329}" type="slidenum">
              <a:rPr lang="en-US" smtClean="0"/>
              <a:t>19</a:t>
            </a:fld>
            <a:endParaRPr lang="en-US" dirty="0"/>
          </a:p>
        </p:txBody>
      </p:sp>
    </p:spTree>
    <p:extLst>
      <p:ext uri="{BB962C8B-B14F-4D97-AF65-F5344CB8AC3E}">
        <p14:creationId xmlns:p14="http://schemas.microsoft.com/office/powerpoint/2010/main" val="1201263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employee is usually paid by the hour, week, or month; payment on a job basis</a:t>
            </a:r>
            <a:r>
              <a:rPr lang="en-US" baseline="0" dirty="0" smtClean="0"/>
              <a:t> is customary when the worker is an independent contractor.  The guarantee of a minimum salary or the granting of a drawing account at stated intervals with no requirement of repayment of the excess over the amount earned tends to indicate and employer-employee relationship.</a:t>
            </a:r>
          </a:p>
          <a:p>
            <a:endParaRPr lang="en-US" baseline="0" dirty="0" smtClean="0"/>
          </a:p>
          <a:p>
            <a:r>
              <a:rPr lang="en-US" baseline="0" dirty="0" smtClean="0"/>
              <a:t>The furnishing of tools, materials, etc., by the employer is indicative of control.</a:t>
            </a:r>
          </a:p>
          <a:p>
            <a:endParaRPr lang="en-US" baseline="0" dirty="0" smtClean="0"/>
          </a:p>
          <a:p>
            <a:r>
              <a:rPr lang="en-US" baseline="0" dirty="0" smtClean="0"/>
              <a:t>People who are in a position to realize a profit or suffer a loss as a result of their services are generally independent contractors.</a:t>
            </a:r>
          </a:p>
          <a:p>
            <a:endParaRPr lang="en-US" baseline="0" dirty="0" smtClean="0"/>
          </a:p>
          <a:p>
            <a:r>
              <a:rPr lang="en-US" dirty="0" smtClean="0"/>
              <a:t>Workers</a:t>
            </a:r>
            <a:r>
              <a:rPr lang="en-US" baseline="0" dirty="0" smtClean="0"/>
              <a:t> who make their services available to the general public are usually independent contractors.</a:t>
            </a:r>
          </a:p>
          <a:p>
            <a:endParaRPr lang="en-US" baseline="0" dirty="0" smtClean="0"/>
          </a:p>
          <a:p>
            <a:r>
              <a:rPr lang="en-US" baseline="0" dirty="0" smtClean="0"/>
              <a:t>An employee has the right to end the relationship with an employer at any time the employee wishes without incurring liability, as distinguished from independent contractors, who usually agree to complete a specific job and are responsible for its satisfactory completion or are legally obligated to make good for failure to complete the job.</a:t>
            </a:r>
          </a:p>
          <a:p>
            <a:endParaRPr lang="en-US" dirty="0" smtClean="0"/>
          </a:p>
          <a:p>
            <a:r>
              <a:rPr lang="en-US" dirty="0" smtClean="0"/>
              <a:t>Training by an experienced employee is a factor of control because it is an indication that the employer wants the services performed in a particular method or manner.</a:t>
            </a:r>
          </a:p>
          <a:p>
            <a:endParaRPr lang="en-US" dirty="0" smtClean="0"/>
          </a:p>
          <a:p>
            <a:r>
              <a:rPr lang="en-US" dirty="0" smtClean="0"/>
              <a:t>If the services</a:t>
            </a:r>
            <a:r>
              <a:rPr lang="en-US" baseline="0" dirty="0" smtClean="0"/>
              <a:t> must be rendered personally, it indicates that the employer is interested in methods as well as results.</a:t>
            </a:r>
            <a:endParaRPr lang="en-US" dirty="0" smtClean="0"/>
          </a:p>
          <a:p>
            <a:endParaRPr lang="en-US" dirty="0" smtClean="0"/>
          </a:p>
          <a:p>
            <a:r>
              <a:rPr lang="en-US" dirty="0" smtClean="0"/>
              <a:t>The existence of a continuing relationship between an</a:t>
            </a:r>
            <a:r>
              <a:rPr lang="en-US" baseline="0" dirty="0" smtClean="0"/>
              <a:t> individual and the person who performs services is a factor tending to indicate the existence of an employer-employee relationship.</a:t>
            </a:r>
          </a:p>
          <a:p>
            <a:endParaRPr lang="en-US" baseline="0" dirty="0" smtClean="0"/>
          </a:p>
          <a:p>
            <a:r>
              <a:rPr lang="en-US" baseline="0" dirty="0" smtClean="0"/>
              <a:t>If the worker is required to devote full time to the business of the employer, it is implicit that the worker is restricted from doing other gainful work, whereas an independent contractor may choose form whom and when to work.  </a:t>
            </a:r>
          </a:p>
          <a:p>
            <a:endParaRPr lang="en-US" baseline="0" dirty="0" smtClean="0"/>
          </a:p>
          <a:p>
            <a:r>
              <a:rPr lang="en-US" baseline="0" dirty="0" smtClean="0"/>
              <a:t>If the person must perform services in the order or sequence set by the employer, it shows that the worker may be subject to control, although the fact that the employer retains the right to order the work may also show control.</a:t>
            </a:r>
          </a:p>
          <a:p>
            <a:endParaRPr lang="en-US" baseline="0" dirty="0" smtClean="0"/>
          </a:p>
          <a:p>
            <a:r>
              <a:rPr lang="en-US" baseline="0" dirty="0" smtClean="0"/>
              <a:t>Tax Research Consultant: Common-Law Employees Versus Independent Contractors for FICA purposes; Revenue Ruling 87-41</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20</a:t>
            </a:fld>
            <a:endParaRPr lang="en-US" dirty="0"/>
          </a:p>
        </p:txBody>
      </p:sp>
    </p:spTree>
    <p:extLst>
      <p:ext uri="{BB962C8B-B14F-4D97-AF65-F5344CB8AC3E}">
        <p14:creationId xmlns:p14="http://schemas.microsoft.com/office/powerpoint/2010/main" val="1592715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21</a:t>
            </a:fld>
            <a:endParaRPr lang="en-US" dirty="0"/>
          </a:p>
        </p:txBody>
      </p:sp>
    </p:spTree>
    <p:extLst>
      <p:ext uri="{BB962C8B-B14F-4D97-AF65-F5344CB8AC3E}">
        <p14:creationId xmlns:p14="http://schemas.microsoft.com/office/powerpoint/2010/main" val="3805773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22</a:t>
            </a:fld>
            <a:endParaRPr lang="en-US" dirty="0"/>
          </a:p>
        </p:txBody>
      </p:sp>
    </p:spTree>
    <p:extLst>
      <p:ext uri="{BB962C8B-B14F-4D97-AF65-F5344CB8AC3E}">
        <p14:creationId xmlns:p14="http://schemas.microsoft.com/office/powerpoint/2010/main" val="128898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23</a:t>
            </a:fld>
            <a:endParaRPr lang="en-US" dirty="0"/>
          </a:p>
        </p:txBody>
      </p:sp>
    </p:spTree>
    <p:extLst>
      <p:ext uri="{BB962C8B-B14F-4D97-AF65-F5344CB8AC3E}">
        <p14:creationId xmlns:p14="http://schemas.microsoft.com/office/powerpoint/2010/main" val="2351283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most of</a:t>
            </a:r>
            <a:r>
              <a:rPr lang="en-US" baseline="0" dirty="0" smtClean="0"/>
              <a:t> the university’s payments are for similar functions, it is more accurate and convenient to classify the worker by the function performed rather than going through the IRS’s 20 common law factors for each worker.</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24</a:t>
            </a:fld>
            <a:endParaRPr lang="en-US" dirty="0"/>
          </a:p>
        </p:txBody>
      </p:sp>
    </p:spTree>
    <p:extLst>
      <p:ext uri="{BB962C8B-B14F-4D97-AF65-F5344CB8AC3E}">
        <p14:creationId xmlns:p14="http://schemas.microsoft.com/office/powerpoint/2010/main" val="1928364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25</a:t>
            </a:fld>
            <a:endParaRPr lang="en-US" dirty="0"/>
          </a:p>
        </p:txBody>
      </p:sp>
    </p:spTree>
    <p:extLst>
      <p:ext uri="{BB962C8B-B14F-4D97-AF65-F5344CB8AC3E}">
        <p14:creationId xmlns:p14="http://schemas.microsoft.com/office/powerpoint/2010/main" val="3632459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26</a:t>
            </a:fld>
            <a:endParaRPr lang="en-US" dirty="0"/>
          </a:p>
        </p:txBody>
      </p:sp>
    </p:spTree>
    <p:extLst>
      <p:ext uri="{BB962C8B-B14F-4D97-AF65-F5344CB8AC3E}">
        <p14:creationId xmlns:p14="http://schemas.microsoft.com/office/powerpoint/2010/main" val="480063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a:t>
            </a:r>
            <a:r>
              <a:rPr lang="en-US" baseline="0" dirty="0" smtClean="0"/>
              <a:t> Rul. 70-363</a:t>
            </a:r>
          </a:p>
          <a:p>
            <a:endParaRPr lang="en-US" baseline="0" dirty="0" smtClean="0"/>
          </a:p>
          <a:p>
            <a:r>
              <a:rPr lang="en-US" baseline="0" dirty="0" smtClean="0"/>
              <a:t>A college’s instructors, who are outstanding lawyers, are engaged to conduct classes in the college.</a:t>
            </a:r>
          </a:p>
          <a:p>
            <a:endParaRPr lang="en-US" baseline="0" dirty="0" smtClean="0"/>
          </a:p>
          <a:p>
            <a:r>
              <a:rPr lang="en-US" baseline="0" dirty="0" smtClean="0"/>
              <a:t>The college provides a regular schedule of classes &amp; class room facilities &amp; requires its instructors to teach in the college during certain prescribed hours.  </a:t>
            </a:r>
          </a:p>
          <a:p>
            <a:endParaRPr lang="en-US" baseline="0" dirty="0" smtClean="0"/>
          </a:p>
          <a:p>
            <a:r>
              <a:rPr lang="en-US" baseline="0" dirty="0" smtClean="0"/>
              <a:t>The instructors are engaged to teach certain subjects for the school year, as scheduled in the college catalogue, and the majority of them have served the college for many years.  The college catalogue includes the instructors as members of the faculty and as instructors of the various courses offered by the college.  </a:t>
            </a:r>
          </a:p>
          <a:p>
            <a:endParaRPr lang="en-US" baseline="0" dirty="0" smtClean="0"/>
          </a:p>
          <a:p>
            <a:r>
              <a:rPr lang="en-US" baseline="0" dirty="0" smtClean="0"/>
              <a:t>The students have their contractual relationship with the college rather than the individual instructors, and the instructors are required to teach any students assigned to their classes by the college.  </a:t>
            </a:r>
          </a:p>
          <a:p>
            <a:endParaRPr lang="en-US" baseline="0" dirty="0" smtClean="0"/>
          </a:p>
          <a:p>
            <a:r>
              <a:rPr lang="en-US" baseline="0" dirty="0" smtClean="0"/>
              <a:t>Each instructor is required to give a written exam at the end of each semester and to grade the students in accordance with the system of grading followed throughout the college.  </a:t>
            </a:r>
          </a:p>
          <a:p>
            <a:endParaRPr lang="en-US" baseline="0" dirty="0" smtClean="0"/>
          </a:p>
          <a:p>
            <a:r>
              <a:rPr lang="en-US" baseline="0" dirty="0" smtClean="0"/>
              <a:t>The instructors are permitted to provide substitutes if for any reason they are unable personally to conduct their classes.  However, the college requires that the substitute instructors have certain qualifications and be competent to sub for the regular instructors.</a:t>
            </a:r>
          </a:p>
          <a:p>
            <a:endParaRPr lang="en-US" baseline="0" dirty="0" smtClean="0"/>
          </a:p>
          <a:p>
            <a:r>
              <a:rPr lang="en-US" baseline="0" dirty="0" smtClean="0"/>
              <a:t>The IRS said that attorneys with a full-time private practice who taught as adjunct faculty member at the university’s law school should be treated as employees because the university retained the right to direct and control their teaching duties in the same manner as regular faculty.</a:t>
            </a:r>
          </a:p>
          <a:p>
            <a:endParaRPr lang="en-US" baseline="0" dirty="0" smtClean="0"/>
          </a:p>
          <a:p>
            <a:r>
              <a:rPr lang="en-US" baseline="0" dirty="0" smtClean="0"/>
              <a:t>As a general rule, instructors hired by a college or university will be treated as employees on the ground that instruction is such a vital component of the school’s overall purpose and function that the institution will be presumed to exercise the requisite direction and control over the individual.</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27</a:t>
            </a:fld>
            <a:endParaRPr lang="en-US" dirty="0"/>
          </a:p>
        </p:txBody>
      </p:sp>
    </p:spTree>
    <p:extLst>
      <p:ext uri="{BB962C8B-B14F-4D97-AF65-F5344CB8AC3E}">
        <p14:creationId xmlns:p14="http://schemas.microsoft.com/office/powerpoint/2010/main" val="3753706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Schramm</a:t>
            </a:r>
            <a:r>
              <a:rPr lang="en-US" baseline="0" dirty="0" smtClean="0"/>
              <a:t> v. Commissioner August 30, 2011</a:t>
            </a:r>
          </a:p>
          <a:p>
            <a:endParaRPr lang="en-US" baseline="0" dirty="0" smtClean="0"/>
          </a:p>
          <a:p>
            <a:r>
              <a:rPr lang="en-US" baseline="0" dirty="0" smtClean="0"/>
              <a:t>The petitioner was an adjunct professor at Nova Southeastern University and taught online courses in economics.  </a:t>
            </a:r>
          </a:p>
          <a:p>
            <a:endParaRPr lang="en-US" baseline="0" dirty="0" smtClean="0"/>
          </a:p>
          <a:p>
            <a:r>
              <a:rPr lang="en-US" baseline="0" dirty="0" smtClean="0"/>
              <a:t>During the time period in question, the petitioner taught 4-12 online courses per year for NSU.  NSU and the petitioner entered into a separate employment contract with regard to each course that the petitioner taught.  During 2006, the period of each contract was six weeks.</a:t>
            </a:r>
          </a:p>
          <a:p>
            <a:endParaRPr lang="en-US" baseline="0" dirty="0" smtClean="0"/>
          </a:p>
          <a:p>
            <a:r>
              <a:rPr lang="en-US" baseline="0" dirty="0" smtClean="0"/>
              <a:t>As a condition of his employment, NSU required petitioner to follow various employment policies, including sexual harassment policy, a drug policy, and a conflict of interest policy.</a:t>
            </a:r>
          </a:p>
          <a:p>
            <a:endParaRPr lang="en-US" baseline="0" dirty="0" smtClean="0"/>
          </a:p>
          <a:p>
            <a:r>
              <a:rPr lang="en-US" baseline="0" dirty="0" smtClean="0"/>
              <a:t>The petitioner was paid a fixed amount for each course that he taught</a:t>
            </a:r>
          </a:p>
          <a:p>
            <a:endParaRPr lang="en-US" baseline="0" dirty="0" smtClean="0"/>
          </a:p>
          <a:p>
            <a:r>
              <a:rPr lang="en-US" baseline="0" dirty="0" smtClean="0"/>
              <a:t>NSU provided petitioner with a syllabus for each course he taught that specified the material that was to be covered.  Petitioner prepared another more detailed syllabus to set forth specifics regarding the class, such as the assignments and examinations.</a:t>
            </a:r>
          </a:p>
          <a:p>
            <a:endParaRPr lang="en-US" baseline="0" dirty="0" smtClean="0"/>
          </a:p>
          <a:p>
            <a:r>
              <a:rPr lang="en-US" baseline="0" dirty="0" smtClean="0"/>
              <a:t>Petitioner established his own work hours and was able to perform his work from any location via a computer with an Internet connection.</a:t>
            </a:r>
          </a:p>
          <a:p>
            <a:endParaRPr lang="en-US" baseline="0" dirty="0" smtClean="0"/>
          </a:p>
          <a:p>
            <a:r>
              <a:rPr lang="en-US" baseline="0" dirty="0" smtClean="0"/>
              <a:t>However, NSU set the course dates, which established the period within which petitioner’s classes were to begin and conclude.</a:t>
            </a:r>
          </a:p>
          <a:p>
            <a:endParaRPr lang="en-US" baseline="0" dirty="0" smtClean="0"/>
          </a:p>
          <a:p>
            <a:r>
              <a:rPr lang="en-US" baseline="0" dirty="0" smtClean="0"/>
              <a:t>NSU also supplied the website interface that was used for each course petitioner taught and the services necessary to register and enroll students in the course.</a:t>
            </a:r>
          </a:p>
          <a:p>
            <a:endParaRPr lang="en-US" baseline="0" dirty="0" smtClean="0"/>
          </a:p>
          <a:p>
            <a:r>
              <a:rPr lang="en-US" baseline="0" dirty="0" smtClean="0"/>
              <a:t>Following the completion of a course, petitioner was required to submit to NSU a report that included an evaluation of his students’ learning.</a:t>
            </a:r>
          </a:p>
          <a:p>
            <a:endParaRPr lang="en-US" baseline="0" dirty="0" smtClean="0"/>
          </a:p>
          <a:p>
            <a:r>
              <a:rPr lang="en-US" baseline="0" dirty="0" smtClean="0"/>
              <a:t>It was the opinion of the court that the university exercised the requisite degree of control necessary to establish an employer-employee relationship.</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28</a:t>
            </a:fld>
            <a:endParaRPr lang="en-US" dirty="0"/>
          </a:p>
        </p:txBody>
      </p:sp>
    </p:spTree>
    <p:extLst>
      <p:ext uri="{BB962C8B-B14F-4D97-AF65-F5344CB8AC3E}">
        <p14:creationId xmlns:p14="http://schemas.microsoft.com/office/powerpoint/2010/main" val="3713612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11</a:t>
            </a:fld>
            <a:endParaRPr lang="en-US" dirty="0"/>
          </a:p>
        </p:txBody>
      </p:sp>
    </p:spTree>
    <p:extLst>
      <p:ext uri="{BB962C8B-B14F-4D97-AF65-F5344CB8AC3E}">
        <p14:creationId xmlns:p14="http://schemas.microsoft.com/office/powerpoint/2010/main" val="4104383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 Rul. 72-270</a:t>
            </a:r>
          </a:p>
          <a:p>
            <a:endParaRPr lang="en-US" dirty="0" smtClean="0"/>
          </a:p>
          <a:p>
            <a:r>
              <a:rPr lang="en-US" dirty="0" smtClean="0"/>
              <a:t>The</a:t>
            </a:r>
            <a:r>
              <a:rPr lang="en-US" baseline="0" dirty="0" smtClean="0"/>
              <a:t> proctors are engaged by a national association of employers that gives a uniform examination throughout the U.S. to test the qualifications of various candidates for employment in the field of activity of the members of the association.  The proctors are usually college instructors and their function is to administer the examinations given by the association.</a:t>
            </a:r>
          </a:p>
          <a:p>
            <a:endParaRPr lang="en-US" baseline="0" dirty="0" smtClean="0"/>
          </a:p>
          <a:p>
            <a:r>
              <a:rPr lang="en-US" baseline="0" dirty="0" smtClean="0"/>
              <a:t>The times and places at which the exams are given are usually arranged by the proctors, but the costs of rooms or other space are billed to the association.</a:t>
            </a:r>
          </a:p>
          <a:p>
            <a:endParaRPr lang="en-US" baseline="0" dirty="0" smtClean="0"/>
          </a:p>
          <a:p>
            <a:r>
              <a:rPr lang="en-US" baseline="0" dirty="0" smtClean="0"/>
              <a:t>The procedures for giving the exams are dictated by the association by means of a manual containing detailed instructions which is furnished to each proctor.  </a:t>
            </a:r>
          </a:p>
          <a:p>
            <a:endParaRPr lang="en-US" baseline="0" dirty="0" smtClean="0"/>
          </a:p>
          <a:p>
            <a:r>
              <a:rPr lang="en-US" baseline="0" dirty="0" smtClean="0"/>
              <a:t>At the conclusion of an exam, the proctors are required to submit the test papers to the association along with a report containing the number of candidates taking the exam, the duration of the session, etc.  The proctor must include a description of any irregularities that occur during the examination session.</a:t>
            </a:r>
          </a:p>
          <a:p>
            <a:endParaRPr lang="en-US" baseline="0" dirty="0" smtClean="0"/>
          </a:p>
          <a:p>
            <a:r>
              <a:rPr lang="en-US" baseline="0" dirty="0" smtClean="0"/>
              <a:t>The proctors are paid by the hour, but are guaranteed a minimum of one hour’s salary should no candidates appear to take a scheduled exam.</a:t>
            </a:r>
          </a:p>
          <a:p>
            <a:endParaRPr lang="en-US" baseline="0" dirty="0" smtClean="0"/>
          </a:p>
          <a:p>
            <a:r>
              <a:rPr lang="en-US" baseline="0" dirty="0" smtClean="0"/>
              <a:t>In addition they are reimbursed for any expenses they incur in carrying on their duties as proctors.</a:t>
            </a:r>
          </a:p>
          <a:p>
            <a:endParaRPr lang="en-US" baseline="0" dirty="0" smtClean="0"/>
          </a:p>
          <a:p>
            <a:r>
              <a:rPr lang="en-US" baseline="0" dirty="0" smtClean="0"/>
              <a:t>They may ne discharged by the association for misconduct and may sever their services at any time.</a:t>
            </a:r>
            <a:endParaRPr lang="en-US" dirty="0" smtClean="0"/>
          </a:p>
          <a:p>
            <a:endParaRPr lang="en-US" dirty="0" smtClean="0"/>
          </a:p>
          <a:p>
            <a:r>
              <a:rPr lang="en-US" dirty="0" smtClean="0"/>
              <a:t>Virtually no discretion remains with the proctors with respect to the methods that each is to use in administering the exams.</a:t>
            </a:r>
            <a:r>
              <a:rPr lang="en-US" baseline="0" dirty="0" smtClean="0"/>
              <a:t> </a:t>
            </a:r>
            <a:r>
              <a:rPr lang="en-US" dirty="0" smtClean="0"/>
              <a:t>The IRS position that individuals hired</a:t>
            </a:r>
            <a:r>
              <a:rPr lang="en-US" baseline="0" dirty="0" smtClean="0"/>
              <a:t> as proctors to conduct and oversee examinations are employees because the university normally prescribes the details as to how they are to perform their functions.</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29</a:t>
            </a:fld>
            <a:endParaRPr lang="en-US" dirty="0"/>
          </a:p>
        </p:txBody>
      </p:sp>
    </p:spTree>
    <p:extLst>
      <p:ext uri="{BB962C8B-B14F-4D97-AF65-F5344CB8AC3E}">
        <p14:creationId xmlns:p14="http://schemas.microsoft.com/office/powerpoint/2010/main" val="3112981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worker</a:t>
            </a:r>
            <a:r>
              <a:rPr lang="en-US" baseline="0" dirty="0" smtClean="0"/>
              <a:t> classification for researchers is more difficult because they depend on whether the college or university has the right to control the researcher in the conduct of his or her duties, or whether the researcher is able to conduct the research with no or minimal direction and control.</a:t>
            </a:r>
          </a:p>
          <a:p>
            <a:endParaRPr lang="en-US" baseline="0" dirty="0" smtClean="0"/>
          </a:p>
          <a:p>
            <a:r>
              <a:rPr lang="en-US" baseline="0" dirty="0" smtClean="0"/>
              <a:t>Rev. Rul. 57-127</a:t>
            </a:r>
          </a:p>
          <a:p>
            <a:endParaRPr lang="en-US" baseline="0" dirty="0" smtClean="0"/>
          </a:p>
          <a:p>
            <a:r>
              <a:rPr lang="en-US" baseline="0" dirty="0" smtClean="0"/>
              <a:t>A biologist received from a scientific institution, with which she was associated, a portion of a grant made by a governmental scientific foundation.</a:t>
            </a:r>
          </a:p>
          <a:p>
            <a:endParaRPr lang="en-US" baseline="0" dirty="0" smtClean="0"/>
          </a:p>
          <a:p>
            <a:r>
              <a:rPr lang="en-US" baseline="0" dirty="0" smtClean="0"/>
              <a:t>The grant was made to support a basic scientific research project.</a:t>
            </a:r>
          </a:p>
          <a:p>
            <a:endParaRPr lang="en-US" baseline="0" dirty="0" smtClean="0"/>
          </a:p>
          <a:p>
            <a:r>
              <a:rPr lang="en-US" baseline="0" dirty="0" smtClean="0"/>
              <a:t>It was made for salary for herself, for supplies and equipment, for assistance, if desired, and for overhead for the institution.</a:t>
            </a:r>
          </a:p>
          <a:p>
            <a:endParaRPr lang="en-US" baseline="0" dirty="0" smtClean="0"/>
          </a:p>
          <a:p>
            <a:r>
              <a:rPr lang="en-US" baseline="0" dirty="0" smtClean="0"/>
              <a:t>The extent of the research and the place and manner of performance were determined by the grantee free from direction or control by the foundation or the institution.</a:t>
            </a:r>
          </a:p>
          <a:p>
            <a:endParaRPr lang="en-US" baseline="0" dirty="0" smtClean="0"/>
          </a:p>
          <a:p>
            <a:r>
              <a:rPr lang="en-US" baseline="0" dirty="0" smtClean="0"/>
              <a:t>Unused funds upon revocation of the grant or completion of the project shall be returned to the grantor foundation which reserves certain rights in patents resulting from the research.</a:t>
            </a:r>
          </a:p>
          <a:p>
            <a:endParaRPr lang="en-US" baseline="0" dirty="0" smtClean="0"/>
          </a:p>
          <a:p>
            <a:r>
              <a:rPr lang="en-US" baseline="0" dirty="0" smtClean="0"/>
              <a:t>An individual who receives payments from an institution receiving a grant from a governmental foundation, for the purpose of conducting a research project free of direction or control of the institution or foundation, is an independent contractor, and the payments under the grant are includible as compensation for personal services in determining net earnings from self-employment.</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30</a:t>
            </a:fld>
            <a:endParaRPr lang="en-US" dirty="0"/>
          </a:p>
        </p:txBody>
      </p:sp>
    </p:spTree>
    <p:extLst>
      <p:ext uri="{BB962C8B-B14F-4D97-AF65-F5344CB8AC3E}">
        <p14:creationId xmlns:p14="http://schemas.microsoft.com/office/powerpoint/2010/main" val="733542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 Rul. 71-292</a:t>
            </a:r>
          </a:p>
          <a:p>
            <a:endParaRPr lang="en-US" dirty="0" smtClean="0"/>
          </a:p>
          <a:p>
            <a:r>
              <a:rPr lang="en-US" dirty="0" smtClean="0"/>
              <a:t>The National Bureau</a:t>
            </a:r>
            <a:r>
              <a:rPr lang="en-US" baseline="0" dirty="0" smtClean="0"/>
              <a:t> of Standards exercises general supervision over the research associate’s activities under its regular administrative practices.  However, the associate was engaged by a trade association under a specific plan requiring research activities to be carried on at the Bureau and in so doing he was required to conform to its rules and regulations.  The trade association nevertheless retains the right to exercise control over the associates activities.  </a:t>
            </a:r>
            <a:endParaRPr lang="en-US" dirty="0" smtClean="0"/>
          </a:p>
          <a:p>
            <a:endParaRPr lang="en-US" dirty="0" smtClean="0"/>
          </a:p>
          <a:p>
            <a:r>
              <a:rPr lang="en-US" dirty="0" smtClean="0"/>
              <a:t>The IRS said that the researcher</a:t>
            </a:r>
            <a:r>
              <a:rPr lang="en-US" baseline="0" dirty="0" smtClean="0"/>
              <a:t> was an employee of the association because of the direction and control that was exercised over his research activities.</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31</a:t>
            </a:fld>
            <a:endParaRPr lang="en-US" dirty="0"/>
          </a:p>
        </p:txBody>
      </p:sp>
    </p:spTree>
    <p:extLst>
      <p:ext uri="{BB962C8B-B14F-4D97-AF65-F5344CB8AC3E}">
        <p14:creationId xmlns:p14="http://schemas.microsoft.com/office/powerpoint/2010/main" val="2291633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Private Letter Ruling 9439004</a:t>
            </a:r>
          </a:p>
          <a:p>
            <a:endParaRPr lang="en-US" dirty="0" smtClean="0"/>
          </a:p>
          <a:p>
            <a:r>
              <a:rPr lang="en-US" dirty="0" smtClean="0"/>
              <a:t>A state university received a grant to</a:t>
            </a:r>
            <a:r>
              <a:rPr lang="en-US" baseline="0" dirty="0" smtClean="0"/>
              <a:t> fund a summer internship program for students who were recruited and chosen by the university from colleges and universities across the country.  Grant money was used to pay the salaries of administrative personnel, for the purchase or equipment and supplies, to provide housing and transportation to the workers, and to cover the costs of “field trips” and other activities.  </a:t>
            </a:r>
          </a:p>
          <a:p>
            <a:r>
              <a:rPr lang="en-US" baseline="0" dirty="0" smtClean="0"/>
              <a:t>The workers were lodged in form at the university.  The workers received round trip airfare from their homes to the university and were provided with transportation on a daily basis from the university to the grantor location.  In addition, the university provided the workers with transportation to local restaurants and shopping centers in the evenings.  The workers were also provided with transportation and housing on field trips.  The workers were each paid $3,000 by the university for their participation in the summer intern program.</a:t>
            </a:r>
          </a:p>
          <a:p>
            <a:endParaRPr lang="en-US" baseline="0" dirty="0" smtClean="0"/>
          </a:p>
          <a:p>
            <a:r>
              <a:rPr lang="en-US" baseline="0" dirty="0" smtClean="0"/>
              <a:t>Although all the workers involved were college students enrolled in a degree program at their respective colleges or universities, their participation in the Summer internship program was not a requirement for obtaining a degree.  In addition, the workers did not pay tuition or fees for participation in the internship and did not receive credit towards their degree.  The purpose was to accelerate the involvement and participation of women and minorities in transportation-related professions.  As participants of the program, the workers were required to conduct research projects covering various modes of transportation.  They performed these services on a daily basis at the grantor’s location.  The workers were assigned to work on a particular project with an employee of the grantor who was to act as a “mentor,” and would oversee and advise the workers in the performance of their services.  The workers were not free to choose their own project but if any worker was unhappy with her assignment, the firm reassigned her to another project or mentor.  While there was an on-going relationship between the university and grantor, the university was responsible for all administrative and business requirements associated with the conduct of the program and retained ultimate control over the workers.</a:t>
            </a:r>
          </a:p>
          <a:p>
            <a:endParaRPr lang="en-US" baseline="0" dirty="0" smtClean="0"/>
          </a:p>
          <a:p>
            <a:r>
              <a:rPr lang="en-US" baseline="0" dirty="0" smtClean="0"/>
              <a:t>The workers weren’t given training by the firm on how to perform their services at the grantor’s location, but were supervised and instructed by their “mentor” while performing the services.  In addition, the workers stated that they were supervised by the university.  The workers were required to report to their “mentor” on a daily basis and report to the university on a regular basis.  The workers were also required to complete a written report and make a presentation to the firm at the completion of the Summer Internship program.</a:t>
            </a:r>
          </a:p>
          <a:p>
            <a:endParaRPr lang="en-US" baseline="0" dirty="0" smtClean="0"/>
          </a:p>
          <a:p>
            <a:r>
              <a:rPr lang="en-US" baseline="0" dirty="0" smtClean="0"/>
              <a:t>All materials, equipment, and supplies used by the workers in the performance of their services at the grantor location were provided by the grantor.  The only expenses incurred by the worker were for meals and personal transportation.  The workers were required to perform their services personally and didn’t hire anyone to assist them or perform the services for the firm or for the grantor on their behalf.  The worker performed services at the university’s and the grantor’s locations.  The university carried worker’s comp insurance on the workers but didn’t deduct social security taxes or federal income tax from worker’s pay.  </a:t>
            </a:r>
          </a:p>
          <a:p>
            <a:endParaRPr lang="en-US" baseline="0" dirty="0" smtClean="0"/>
          </a:p>
          <a:p>
            <a:r>
              <a:rPr lang="en-US" baseline="0" dirty="0" smtClean="0"/>
              <a:t>Because the workers performed services for the grantor at its place of business, under the direct supervision of the grantor, it was determined that the workers were employees of the grantor.  However, the person or agency that has the control of the payment of the wages is the employer for income tax withholding purposes.  That would be the university in this situation.</a:t>
            </a:r>
          </a:p>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32</a:t>
            </a:fld>
            <a:endParaRPr lang="en-US" dirty="0"/>
          </a:p>
        </p:txBody>
      </p:sp>
    </p:spTree>
    <p:extLst>
      <p:ext uri="{BB962C8B-B14F-4D97-AF65-F5344CB8AC3E}">
        <p14:creationId xmlns:p14="http://schemas.microsoft.com/office/powerpoint/2010/main" val="10451998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on past cases and IRS rulings, t</a:t>
            </a:r>
            <a:r>
              <a:rPr lang="en-US" dirty="0" smtClean="0"/>
              <a:t>he classification of consultants hinges</a:t>
            </a:r>
            <a:r>
              <a:rPr lang="en-US" baseline="0" dirty="0" smtClean="0"/>
              <a:t> on whether the individual has more than one client, holds himself or herself out to the public as being available to provide consulting services, and maintains an independent office.  When these factors are present, the consultant is generally classified as an independent contractor; however, when absent, the consultant has been found to be an employee.</a:t>
            </a:r>
          </a:p>
          <a:p>
            <a:endParaRPr lang="en-US" baseline="0" dirty="0" smtClean="0"/>
          </a:p>
          <a:p>
            <a:r>
              <a:rPr lang="en-US" baseline="0" dirty="0" smtClean="0"/>
              <a:t>PLR 9334027</a:t>
            </a:r>
          </a:p>
          <a:p>
            <a:endParaRPr lang="en-US" baseline="0" dirty="0" smtClean="0"/>
          </a:p>
          <a:p>
            <a:r>
              <a:rPr lang="en-US" dirty="0" smtClean="0"/>
              <a:t>The worker, pursuant to a written agreement,</a:t>
            </a:r>
            <a:r>
              <a:rPr lang="en-US" baseline="0" dirty="0" smtClean="0"/>
              <a:t> was engaged to manage the computerization of certain records of the firm.  The director of the firm, pursuant to the written agreement, directed the worker as to scope of his duty and responsibilities.  The agreement could be terminated by either party by giving 30 days written notice.</a:t>
            </a:r>
          </a:p>
          <a:p>
            <a:endParaRPr lang="en-US" baseline="0" dirty="0" smtClean="0"/>
          </a:p>
          <a:p>
            <a:r>
              <a:rPr lang="en-US" baseline="0" dirty="0" smtClean="0"/>
              <a:t>The worker performed his service 6-8 hours a day for a period of six months.  He performed his services both at the firm’s location and at his home/office.  The worker was paid an hourly wage.  The worker reported to the director of the firm 2 or 3 times per week regarding the project.</a:t>
            </a:r>
          </a:p>
          <a:p>
            <a:endParaRPr lang="en-US" baseline="0" dirty="0" smtClean="0"/>
          </a:p>
          <a:p>
            <a:r>
              <a:rPr lang="en-US" baseline="0" dirty="0" smtClean="0"/>
              <a:t>The worker was not allowed to draw against future earnings.  The worker was not eligible for bonuses, pensions, or sick pay.  The firm did not carry worker’s comp and did not deduct social security taxes or federal income taxes from his pay.</a:t>
            </a:r>
          </a:p>
          <a:p>
            <a:endParaRPr lang="en-US" baseline="0" dirty="0" smtClean="0"/>
          </a:p>
          <a:p>
            <a:r>
              <a:rPr lang="en-US" baseline="0" dirty="0" smtClean="0"/>
              <a:t>The worker furnished his own personal computer and printer which were located in the worker’s home office.  The firm provided the worker with access to its computer network.  The firm did not provide the worker with any training.  The worker represented himself to the public as being in the business of performing the same or similar services.  The worker performed the services under the worker’s own business name.  The written agreement provided for the firm to reimburse the worker for mileage, telephone toll charges, postage and overnight lodging expenses.  However, the worker did not request to be reimbursed for those expenses.  The worker stated that he did not have a financial investment in the firm and that he could no incur a loss while working for the firm.</a:t>
            </a:r>
          </a:p>
          <a:p>
            <a:endParaRPr lang="en-US" baseline="0" dirty="0" smtClean="0"/>
          </a:p>
          <a:p>
            <a:r>
              <a:rPr lang="en-US" baseline="0" dirty="0" smtClean="0"/>
              <a:t>The fact that the worker performed his services for only six months does not show a continuing relationship between the worker and the firm.  The worker was not given any training by the firm, indicating that the worker was an independent contractor.  If the worker invests in materials, equipment, and facilities that are used by the worker in performing services and are not typically maintained by employees, that factor tend to indicate the worker is an i/c.  Therefore, since no additional controls were imposed by the firm over the worker, the IRS concluded in a private letter ruling that the firm did not retain the right to exercise the general overall control over the worker to the extent necessary to establish the relationship of employer-employee.  Accordingly, the worker was not an employee for federal tax purposes.</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33</a:t>
            </a:fld>
            <a:endParaRPr lang="en-US" dirty="0"/>
          </a:p>
        </p:txBody>
      </p:sp>
    </p:spTree>
    <p:extLst>
      <p:ext uri="{BB962C8B-B14F-4D97-AF65-F5344CB8AC3E}">
        <p14:creationId xmlns:p14="http://schemas.microsoft.com/office/powerpoint/2010/main" val="3989859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PLR 9345002</a:t>
            </a:r>
          </a:p>
          <a:p>
            <a:endParaRPr lang="en-US" dirty="0" smtClean="0"/>
          </a:p>
          <a:p>
            <a:r>
              <a:rPr lang="en-US" dirty="0" smtClean="0"/>
              <a:t>A</a:t>
            </a:r>
            <a:r>
              <a:rPr lang="en-US" baseline="0" dirty="0" smtClean="0"/>
              <a:t> retired employee worked as an account manager, a project manager, an operations manager, and director of one of the Firm’s European marketing and engineering divisions.  Immediately after retiring, the worker entered into a consulting arrangement with the Firm to provide advice on sales and engineering issues, as needed.  This arrangement lasted for approximately two years, until the worker qualified for Social Security.</a:t>
            </a:r>
          </a:p>
          <a:p>
            <a:endParaRPr lang="en-US" baseline="0" dirty="0" smtClean="0"/>
          </a:p>
          <a:p>
            <a:r>
              <a:rPr lang="en-US" baseline="0" dirty="0" smtClean="0"/>
              <a:t>As a consultant, the worker handled several different projects at the same time.  His billings for services rendered would be broken down to reflect these projects and the various Firm facilities where he provided his skills.  The was responsible for installing a new system that would produce products in a less expensive manner and that this installation included supervising, testing, demonstration, quality control, the acquisition of new machine tools, etc.  The worker also rendered advice on issues the Firm was confronted with and performed special marketing studies.</a:t>
            </a:r>
          </a:p>
          <a:p>
            <a:endParaRPr lang="en-US" baseline="0" dirty="0" smtClean="0"/>
          </a:p>
          <a:p>
            <a:r>
              <a:rPr lang="en-US" baseline="0" dirty="0" smtClean="0"/>
              <a:t>He provided services to the Firm at the Firm locations required by those services and was paid an hourly rate for the hours he billed the firm.  Except for the month of February, the Worker’s chosen month off, and three weeks in the summer, the worker generally provided his services 3.5 days each week at set hours he selected.  The worker billed the firm for 14-40+ hours per week.</a:t>
            </a:r>
          </a:p>
          <a:p>
            <a:endParaRPr lang="en-US" baseline="0" dirty="0" smtClean="0"/>
          </a:p>
          <a:p>
            <a:r>
              <a:rPr lang="en-US" baseline="0" dirty="0" smtClean="0"/>
              <a:t>The worker was not provided designated office space, but frequently worked out of the Firm’s conference rooms.  Although he was given free access to the Firm’s secretarial pools, the worker occasionally found it necessary to hire his wife to assist him in preparing his consulting reports and making the travel arrangements required in fulfilling his duties.</a:t>
            </a:r>
          </a:p>
          <a:p>
            <a:endParaRPr lang="en-US" baseline="0" dirty="0" smtClean="0"/>
          </a:p>
          <a:p>
            <a:r>
              <a:rPr lang="en-US" baseline="0" dirty="0" smtClean="0"/>
              <a:t>The post retirement position was substantially similar to positions held by other employees at the Firm.  Additionally, his post-retirement position was similar to that of marketing representative employees the worker once supervised.  After retiring, the worker continued to perform duties as a project manager, but for a more limited range of projects, during more limited times, and with less customer contract.  It was determined that the worker is a common law employee for the Firm for purposes of FICA, FUTA, and the collection of income at source on wages.</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34</a:t>
            </a:fld>
            <a:endParaRPr lang="en-US" dirty="0"/>
          </a:p>
        </p:txBody>
      </p:sp>
    </p:spTree>
    <p:extLst>
      <p:ext uri="{BB962C8B-B14F-4D97-AF65-F5344CB8AC3E}">
        <p14:creationId xmlns:p14="http://schemas.microsoft.com/office/powerpoint/2010/main" val="759055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off-duty police officer was a full time law enforcement officer with a neighboring Sheriff’s department.  The worker provided security for</a:t>
            </a:r>
            <a:r>
              <a:rPr lang="en-US" baseline="0" dirty="0" smtClean="0"/>
              <a:t> the university during his off-time from his full time assignment at the Sheriff’s office.  At no time was the worker or any other similar security provider provided with specific training by the university.  The worker’s hours began two and a half hours prior to the start of the football game and concluded on hour after the game ended.  A brief meeting was held two and a half hours prior to the game to discuss security issues.  However, there were no repercussions if a worker did not attend the meeting.</a:t>
            </a:r>
          </a:p>
          <a:p>
            <a:endParaRPr lang="en-US" baseline="0" dirty="0" smtClean="0"/>
          </a:p>
          <a:p>
            <a:r>
              <a:rPr lang="en-US" baseline="0" dirty="0" smtClean="0"/>
              <a:t>The worker had the opportunity to work similar jobs while he was off duty.  The university did not provide the worker with his equipment; he used the equipment provided to him through is employment as a Sheriff’s officer.  The university compensated the Sheriff’s office for the use of such equipment (i.e. vehicle, firearm, radio, etc.).</a:t>
            </a:r>
          </a:p>
          <a:p>
            <a:endParaRPr lang="en-US" baseline="0" dirty="0" smtClean="0"/>
          </a:p>
          <a:p>
            <a:r>
              <a:rPr lang="en-US" baseline="0" dirty="0" smtClean="0"/>
              <a:t>The university police department provided the various law enforcement jurisdictions, including the Sheriff’s Department, with a group of posts that the university needed the Sheriff’s office to work before, during, and after the game.  An officer at the respective law enforcement jurisdiction was responsible for assigning individual posts to the officers who signed up with their department to work the game.</a:t>
            </a:r>
          </a:p>
          <a:p>
            <a:endParaRPr lang="en-US" baseline="0" dirty="0" smtClean="0"/>
          </a:p>
          <a:p>
            <a:r>
              <a:rPr lang="en-US" baseline="0" dirty="0" smtClean="0"/>
              <a:t>There is not a continuing relationship between the university and the worker.  While the worker may work multiple games, he is not guaranteed to work multiple games.  Rather he must sign up for each game through the Sheriff’s office.  It is possible that a worker could cork each game of the football season or only one game during the season.  The worker is not required to perform services in a set order or sequence.  It is possible that a worker may have to complete written reports.  However, that would only occur if the worker has to provide a report as mandated by the Sheriff’s office.  Such reports would include the typical reports that are required of law enforcement.</a:t>
            </a:r>
          </a:p>
          <a:p>
            <a:endParaRPr lang="en-US" baseline="0" dirty="0" smtClean="0"/>
          </a:p>
          <a:p>
            <a:r>
              <a:rPr lang="en-US" baseline="0" dirty="0" smtClean="0"/>
              <a:t>The IRS determined off-duty officers to be common-law employees of their jurisdictions and not the university for game-day activities.  However, they determined those officers to be employees of the university for withholding purposes, as the university controls the payment to the officers.  Therefore, the university is required to withhold on the officers and as a result, classify the individuals as employees.</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35</a:t>
            </a:fld>
            <a:endParaRPr lang="en-US" dirty="0"/>
          </a:p>
        </p:txBody>
      </p:sp>
    </p:spTree>
    <p:extLst>
      <p:ext uri="{BB962C8B-B14F-4D97-AF65-F5344CB8AC3E}">
        <p14:creationId xmlns:p14="http://schemas.microsoft.com/office/powerpoint/2010/main" val="3682220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36</a:t>
            </a:fld>
            <a:endParaRPr lang="en-US" dirty="0"/>
          </a:p>
        </p:txBody>
      </p:sp>
    </p:spTree>
    <p:extLst>
      <p:ext uri="{BB962C8B-B14F-4D97-AF65-F5344CB8AC3E}">
        <p14:creationId xmlns:p14="http://schemas.microsoft.com/office/powerpoint/2010/main" val="588953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a:t>
            </a:r>
            <a:r>
              <a:rPr lang="en-US" baseline="0" dirty="0" smtClean="0"/>
              <a:t> a February 2010 New York Times article, the Obama administration believes that a federal crackdown on worker classification issues will yield $7 billion over 10 years. (</a:t>
            </a:r>
            <a:r>
              <a:rPr lang="en-US" i="1" baseline="0" dirty="0" smtClean="0"/>
              <a:t>A Crackdown on ‘Contractors’ as a Tax Dodge</a:t>
            </a:r>
            <a:r>
              <a:rPr lang="en-US" baseline="0" dirty="0" smtClean="0"/>
              <a:t>, New York Times, February 18, 2010)</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Companies that classify employees as independent contractors avoid paying Social Security, Medicare and unemployment taxes for those workers.  Companies do not withhold income taxes from contractors’ paychecks, and several studies have indicated that, on average, misclassified workers do not report 30% of their income. (</a:t>
            </a:r>
            <a:r>
              <a:rPr lang="en-US" i="1" baseline="0" dirty="0" smtClean="0"/>
              <a:t>A Crackdown on ‘Contractors’ as a Tax Dodge</a:t>
            </a:r>
            <a:r>
              <a:rPr lang="en-US" baseline="0" dirty="0" smtClean="0"/>
              <a:t>, New York Times, February 18, 2010)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Misclassification can deny workers’ basic rights and protections.  Independent</a:t>
            </a:r>
            <a:r>
              <a:rPr lang="en-US" baseline="0" dirty="0" smtClean="0"/>
              <a:t> contractors do not receive unemployment insurance if laid off or workers’ compensation if injured and they rarely receive health insurance or other fringe benefits that regular employees receive.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TIGTA</a:t>
            </a:r>
            <a:r>
              <a:rPr lang="en-US" baseline="0" dirty="0" smtClean="0"/>
              <a:t> Report - http://www.treasury.gov/tigta/auditreports/2013reports/201330058fr.pdf</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HR</a:t>
            </a:r>
            <a:r>
              <a:rPr lang="en-US" baseline="0" dirty="0" smtClean="0"/>
              <a:t> Article RE</a:t>
            </a:r>
            <a:r>
              <a:rPr lang="en-US" baseline="0" smtClean="0"/>
              <a:t>: Enforcement: </a:t>
            </a:r>
            <a:r>
              <a:rPr lang="en-US" smtClean="0">
                <a:hlinkClick r:id="rId3"/>
              </a:rPr>
              <a:t>http://www.hrmorning.com/beware-new-dol-action-makes-using-independent-contractors-even-riskier/</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7A4AC0A9-80C4-4CCB-AE77-7CA041CB2329}" type="slidenum">
              <a:rPr lang="en-US" smtClean="0"/>
              <a:t>12</a:t>
            </a:fld>
            <a:endParaRPr lang="en-US" dirty="0"/>
          </a:p>
        </p:txBody>
      </p:sp>
    </p:spTree>
    <p:extLst>
      <p:ext uri="{BB962C8B-B14F-4D97-AF65-F5344CB8AC3E}">
        <p14:creationId xmlns:p14="http://schemas.microsoft.com/office/powerpoint/2010/main" val="3536703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employee is an individual who performs services for you who is subject to your control</a:t>
            </a:r>
            <a:r>
              <a:rPr lang="en-US" baseline="0" dirty="0" smtClean="0"/>
              <a:t> regarding what will be done and how it will be done.  Treasury Reg. 31.3121(d)-1(c)(1)</a:t>
            </a:r>
          </a:p>
          <a:p>
            <a:endParaRPr lang="en-US" baseline="0" dirty="0" smtClean="0"/>
          </a:p>
          <a:p>
            <a:r>
              <a:rPr lang="en-US" baseline="0" dirty="0" smtClean="0"/>
              <a:t>An independent contractor is an individual who performs services for you, but you only control the result of the work.</a:t>
            </a:r>
          </a:p>
          <a:p>
            <a:endParaRPr lang="en-US" baseline="0" dirty="0" smtClean="0"/>
          </a:p>
          <a:p>
            <a:r>
              <a:rPr lang="en-US" baseline="0" dirty="0" smtClean="0"/>
              <a:t>Scholarships: See IRC §117.</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13</a:t>
            </a:fld>
            <a:endParaRPr lang="en-US" dirty="0"/>
          </a:p>
        </p:txBody>
      </p:sp>
    </p:spTree>
    <p:extLst>
      <p:ext uri="{BB962C8B-B14F-4D97-AF65-F5344CB8AC3E}">
        <p14:creationId xmlns:p14="http://schemas.microsoft.com/office/powerpoint/2010/main" val="2337590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14</a:t>
            </a:fld>
            <a:endParaRPr lang="en-US" dirty="0"/>
          </a:p>
        </p:txBody>
      </p:sp>
    </p:spTree>
    <p:extLst>
      <p:ext uri="{BB962C8B-B14F-4D97-AF65-F5344CB8AC3E}">
        <p14:creationId xmlns:p14="http://schemas.microsoft.com/office/powerpoint/2010/main" val="2685825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Behavioral control</a:t>
            </a:r>
            <a:r>
              <a:rPr lang="en-US" baseline="0" dirty="0" smtClean="0"/>
              <a:t> is shown by facts regarding the right to direct or control how the worker performs the specific tasks for which he or she is hired.</a:t>
            </a:r>
          </a:p>
          <a:p>
            <a:endParaRPr lang="en-US" baseline="0" dirty="0" smtClean="0"/>
          </a:p>
          <a:p>
            <a:r>
              <a:rPr lang="en-US" baseline="0" dirty="0" smtClean="0"/>
              <a:t>An employee is generally subject to the business’ instruction about when, where, and how to work.  Examples of this kind of instruction includes: when and where to do the work, what tools or equipment to use; what workers to hire or to assist with the work; where to purchase supplies and services; what work must be performed by a specified individual, and what order or sequence to follow.  Nevertheless, the employer need not set the employee’s hours or supervise every detail of the work environment to control the employee.</a:t>
            </a:r>
          </a:p>
          <a:p>
            <a:endParaRPr lang="en-US" baseline="0" dirty="0" smtClean="0"/>
          </a:p>
          <a:p>
            <a:r>
              <a:rPr lang="en-US" baseline="0" dirty="0" smtClean="0"/>
              <a:t>Tax Research Consultant, Behavioral Control of Workers Showing Employee Status for FICA</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15</a:t>
            </a:fld>
            <a:endParaRPr lang="en-US" dirty="0"/>
          </a:p>
        </p:txBody>
      </p:sp>
    </p:spTree>
    <p:extLst>
      <p:ext uri="{BB962C8B-B14F-4D97-AF65-F5344CB8AC3E}">
        <p14:creationId xmlns:p14="http://schemas.microsoft.com/office/powerpoint/2010/main" val="2208502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16</a:t>
            </a:fld>
            <a:endParaRPr lang="en-US" dirty="0"/>
          </a:p>
        </p:txBody>
      </p:sp>
    </p:spTree>
    <p:extLst>
      <p:ext uri="{BB962C8B-B14F-4D97-AF65-F5344CB8AC3E}">
        <p14:creationId xmlns:p14="http://schemas.microsoft.com/office/powerpoint/2010/main" val="4047237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Financial</a:t>
            </a:r>
            <a:r>
              <a:rPr lang="en-US" baseline="0" dirty="0" smtClean="0"/>
              <a:t> control is shown by facts regarding a right to direct or control the financial aspects of the worker’s activities.  These include whether there is a significant investment by the worker, whether the worker’s success depends on entrepreneurial skill, and whether the worker makes his or her services available to the relevant market in addition to the service recipient.</a:t>
            </a:r>
          </a:p>
          <a:p>
            <a:endParaRPr lang="en-US" baseline="0" dirty="0" smtClean="0"/>
          </a:p>
          <a:p>
            <a:r>
              <a:rPr lang="en-US" baseline="0" dirty="0" smtClean="0"/>
              <a:t>A worker who makes a substantial financial investment in tools, equipment, or a place to work is more likely to be deemed an independent contractor than a worker for whom such resources are furnished.  A worker is more likely to be deemed an independent contractor if he or she undertakes some entrepreneurial risks.  The possibility of a profit or loss through the exercise of managerial skill is on indicator of entrepreneurial risk, and dependence on more than one client is another.</a:t>
            </a:r>
          </a:p>
          <a:p>
            <a:endParaRPr lang="en-US" baseline="0" dirty="0" smtClean="0"/>
          </a:p>
          <a:p>
            <a:r>
              <a:rPr lang="en-US" baseline="0" dirty="0" smtClean="0"/>
              <a:t>Tax Research Consultant, Financial Control of Workers Showing Employee Status for FICA purposes</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17</a:t>
            </a:fld>
            <a:endParaRPr lang="en-US" dirty="0"/>
          </a:p>
        </p:txBody>
      </p:sp>
    </p:spTree>
    <p:extLst>
      <p:ext uri="{BB962C8B-B14F-4D97-AF65-F5344CB8AC3E}">
        <p14:creationId xmlns:p14="http://schemas.microsoft.com/office/powerpoint/2010/main" val="1381109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relationship of the parties is generally shown by the parties’ agreements and actions with respect to each other, paying</a:t>
            </a:r>
            <a:r>
              <a:rPr lang="en-US" baseline="0" dirty="0" smtClean="0"/>
              <a:t> close attention to those factors which show not only how they perceive their own relationship but also how they represent their relationship to others.  Facts that illustrate how the parties perceive their relationship include the intent of the parties, as expressed in written contracts the provision of, or lack of, employee benefits; the right of the parties to terminate the relationship; the permanency of the relationship; and whether the services performed are part of the service recipient’s regular business activities.</a:t>
            </a:r>
            <a:endParaRPr lang="en-US" dirty="0"/>
          </a:p>
        </p:txBody>
      </p:sp>
      <p:sp>
        <p:nvSpPr>
          <p:cNvPr id="4" name="Slide Number Placeholder 3"/>
          <p:cNvSpPr>
            <a:spLocks noGrp="1"/>
          </p:cNvSpPr>
          <p:nvPr>
            <p:ph type="sldNum" sz="quarter" idx="10"/>
          </p:nvPr>
        </p:nvSpPr>
        <p:spPr/>
        <p:txBody>
          <a:bodyPr/>
          <a:lstStyle/>
          <a:p>
            <a:fld id="{7A4AC0A9-80C4-4CCB-AE77-7CA041CB2329}" type="slidenum">
              <a:rPr lang="en-US" smtClean="0"/>
              <a:t>18</a:t>
            </a:fld>
            <a:endParaRPr lang="en-US" dirty="0"/>
          </a:p>
        </p:txBody>
      </p:sp>
    </p:spTree>
    <p:extLst>
      <p:ext uri="{BB962C8B-B14F-4D97-AF65-F5344CB8AC3E}">
        <p14:creationId xmlns:p14="http://schemas.microsoft.com/office/powerpoint/2010/main" val="302937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39EF22-320B-41C7-BB4F-8F7B44FA4DC8}" type="slidenum">
              <a:rPr lang="en-US" smtClean="0"/>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39EF22-320B-41C7-BB4F-8F7B44FA4DC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E839EF22-320B-41C7-BB4F-8F7B44FA4DC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39EF22-320B-41C7-BB4F-8F7B44FA4DC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39EF22-320B-41C7-BB4F-8F7B44FA4DC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39EF22-320B-41C7-BB4F-8F7B44FA4DC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39EF22-320B-41C7-BB4F-8F7B44FA4DC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39EF22-320B-41C7-BB4F-8F7B44FA4DC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39EF22-320B-41C7-BB4F-8F7B44FA4DC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1D1F58-434D-4E20-BF87-0B875DCA265C}" type="datetimeFigureOut">
              <a:rPr lang="en-US" smtClean="0"/>
              <a:t>4/17/2015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39EF22-320B-41C7-BB4F-8F7B44FA4DC8}"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F1D1F58-434D-4E20-BF87-0B875DCA265C}" type="datetimeFigureOut">
              <a:rPr lang="en-US" smtClean="0"/>
              <a:t>4/17/2015</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E839EF22-320B-41C7-BB4F-8F7B44FA4DC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F1D1F58-434D-4E20-BF87-0B875DCA265C}" type="datetimeFigureOut">
              <a:rPr lang="en-US" smtClean="0"/>
              <a:t>4/17/2015</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839EF22-320B-41C7-BB4F-8F7B44FA4DC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96"/>
            <a:ext cx="9144000" cy="835152"/>
          </a:xfrm>
        </p:spPr>
        <p:txBody>
          <a:bodyPr/>
          <a:lstStyle/>
          <a:p>
            <a:pPr algn="ctr"/>
            <a:r>
              <a:rPr lang="en-US" dirty="0" smtClean="0"/>
              <a:t>Scholarship Payments or Wages?</a:t>
            </a:r>
            <a:endParaRPr lang="en-US" dirty="0"/>
          </a:p>
        </p:txBody>
      </p:sp>
    </p:spTree>
    <p:extLst>
      <p:ext uri="{BB962C8B-B14F-4D97-AF65-F5344CB8AC3E}">
        <p14:creationId xmlns:p14="http://schemas.microsoft.com/office/powerpoint/2010/main" val="1188126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Travel Payments</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4287192772"/>
              </p:ext>
            </p:extLst>
          </p:nvPr>
        </p:nvGraphicFramePr>
        <p:xfrm>
          <a:off x="2784475" y="1774825"/>
          <a:ext cx="3575050" cy="4625975"/>
        </p:xfrm>
        <a:graphic>
          <a:graphicData uri="http://schemas.openxmlformats.org/presentationml/2006/ole">
            <mc:AlternateContent xmlns:mc="http://schemas.openxmlformats.org/markup-compatibility/2006">
              <mc:Choice xmlns:v="urn:schemas-microsoft-com:vml" Requires="v">
                <p:oleObj spid="_x0000_s2062" name="Acrobat Document" r:id="rId3" imgW="4663386" imgH="6035020" progId="AcroExch.Document.7">
                  <p:embed/>
                </p:oleObj>
              </mc:Choice>
              <mc:Fallback>
                <p:oleObj name="Acrobat Document" r:id="rId3" imgW="4663386" imgH="6035020" progId="AcroExch.Document.7">
                  <p:embed/>
                  <p:pic>
                    <p:nvPicPr>
                      <p:cNvPr id="0" name=""/>
                      <p:cNvPicPr/>
                      <p:nvPr/>
                    </p:nvPicPr>
                    <p:blipFill>
                      <a:blip r:embed="rId4"/>
                      <a:stretch>
                        <a:fillRect/>
                      </a:stretch>
                    </p:blipFill>
                    <p:spPr>
                      <a:xfrm>
                        <a:off x="2784475" y="1774825"/>
                        <a:ext cx="3575050" cy="4625975"/>
                      </a:xfrm>
                      <a:prstGeom prst="rect">
                        <a:avLst/>
                      </a:prstGeom>
                    </p:spPr>
                  </p:pic>
                </p:oleObj>
              </mc:Fallback>
            </mc:AlternateContent>
          </a:graphicData>
        </a:graphic>
      </p:graphicFrame>
    </p:spTree>
    <p:extLst>
      <p:ext uri="{BB962C8B-B14F-4D97-AF65-F5344CB8AC3E}">
        <p14:creationId xmlns:p14="http://schemas.microsoft.com/office/powerpoint/2010/main" val="244018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96"/>
            <a:ext cx="9144000" cy="835152"/>
          </a:xfrm>
        </p:spPr>
        <p:txBody>
          <a:bodyPr/>
          <a:lstStyle/>
          <a:p>
            <a:pPr algn="ctr"/>
            <a:r>
              <a:rPr lang="en-US" dirty="0" smtClean="0"/>
              <a:t>Worker Classification Basics</a:t>
            </a:r>
            <a:endParaRPr lang="en-US" dirty="0"/>
          </a:p>
        </p:txBody>
      </p:sp>
    </p:spTree>
    <p:extLst>
      <p:ext uri="{BB962C8B-B14F-4D97-AF65-F5344CB8AC3E}">
        <p14:creationId xmlns:p14="http://schemas.microsoft.com/office/powerpoint/2010/main" val="4279591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of High Scrutiny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Federal crackdown on worker classification issues will yield $7 billion over 10 years</a:t>
            </a:r>
          </a:p>
          <a:p>
            <a:r>
              <a:rPr lang="en-US" dirty="0" smtClean="0"/>
              <a:t>Labor Department estimates 30% of employers misclassify employees</a:t>
            </a:r>
          </a:p>
          <a:p>
            <a:r>
              <a:rPr lang="en-US" dirty="0" smtClean="0"/>
              <a:t>Misclassification can deny workers’ basic rights and protections</a:t>
            </a:r>
          </a:p>
          <a:p>
            <a:r>
              <a:rPr lang="en-US" dirty="0" smtClean="0"/>
              <a:t>2013 </a:t>
            </a:r>
            <a:r>
              <a:rPr lang="en-US" dirty="0" err="1" smtClean="0"/>
              <a:t>TIGTA</a:t>
            </a:r>
            <a:r>
              <a:rPr lang="en-US" dirty="0" smtClean="0"/>
              <a:t> Report – Estimated that employers save, on average, $3,710 per employee by misclassifying workers.</a:t>
            </a:r>
          </a:p>
          <a:p>
            <a:pPr lvl="1"/>
            <a:r>
              <a:rPr lang="en-US" dirty="0" smtClean="0"/>
              <a:t>$1,192,931 in taxes not properly reported in 1 year by an audit of 778 employers.</a:t>
            </a:r>
          </a:p>
          <a:p>
            <a:r>
              <a:rPr lang="en-US" dirty="0" smtClean="0"/>
              <a:t>Consolidated Appropriations Act of 2014 funded state unemployment offices to address misclassification of workers.</a:t>
            </a:r>
          </a:p>
        </p:txBody>
      </p:sp>
    </p:spTree>
    <p:extLst>
      <p:ext uri="{BB962C8B-B14F-4D97-AF65-F5344CB8AC3E}">
        <p14:creationId xmlns:p14="http://schemas.microsoft.com/office/powerpoint/2010/main" val="393155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Definitions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Employee:</a:t>
            </a:r>
          </a:p>
          <a:p>
            <a:pPr lvl="1"/>
            <a:r>
              <a:rPr lang="en-US" dirty="0" smtClean="0"/>
              <a:t>Individual who performs services for you who is subject to your control regarding what will be done and how it will be done</a:t>
            </a:r>
          </a:p>
          <a:p>
            <a:r>
              <a:rPr lang="en-US" dirty="0" smtClean="0"/>
              <a:t>Independent contractor:</a:t>
            </a:r>
          </a:p>
          <a:p>
            <a:pPr lvl="1"/>
            <a:r>
              <a:rPr lang="en-US" dirty="0" smtClean="0"/>
              <a:t>An individual who performs services for you, but you control only the result of the work</a:t>
            </a:r>
          </a:p>
          <a:p>
            <a:r>
              <a:rPr lang="en-US" dirty="0" smtClean="0"/>
              <a:t>Scholarships:</a:t>
            </a:r>
          </a:p>
          <a:p>
            <a:pPr lvl="1"/>
            <a:r>
              <a:rPr lang="en-US" dirty="0" smtClean="0"/>
              <a:t>An amount paid to or allowed for the benefit of a student to aid such individual in pursuing their studies. Does not apply to any portion of any amount received which represents teaching, research or other services provided by the awardee. </a:t>
            </a:r>
            <a:endParaRPr lang="en-US" dirty="0"/>
          </a:p>
        </p:txBody>
      </p:sp>
    </p:spTree>
    <p:extLst>
      <p:ext uri="{BB962C8B-B14F-4D97-AF65-F5344CB8AC3E}">
        <p14:creationId xmlns:p14="http://schemas.microsoft.com/office/powerpoint/2010/main" val="18283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Considerations</a:t>
            </a:r>
            <a:endParaRPr lang="en-US" dirty="0"/>
          </a:p>
        </p:txBody>
      </p:sp>
      <p:sp>
        <p:nvSpPr>
          <p:cNvPr id="3" name="Content Placeholder 2"/>
          <p:cNvSpPr>
            <a:spLocks noGrp="1"/>
          </p:cNvSpPr>
          <p:nvPr>
            <p:ph idx="1"/>
          </p:nvPr>
        </p:nvSpPr>
        <p:spPr/>
        <p:txBody>
          <a:bodyPr/>
          <a:lstStyle/>
          <a:p>
            <a:r>
              <a:rPr lang="en-US" dirty="0" smtClean="0"/>
              <a:t>Types of control</a:t>
            </a:r>
          </a:p>
          <a:p>
            <a:pPr lvl="1"/>
            <a:r>
              <a:rPr lang="en-US" dirty="0" smtClean="0"/>
              <a:t>Behavioral control</a:t>
            </a:r>
          </a:p>
          <a:p>
            <a:pPr lvl="1"/>
            <a:r>
              <a:rPr lang="en-US" dirty="0" smtClean="0"/>
              <a:t>Financial control</a:t>
            </a:r>
          </a:p>
          <a:p>
            <a:pPr lvl="1"/>
            <a:r>
              <a:rPr lang="en-US" dirty="0" smtClean="0"/>
              <a:t>Relationship of the parties</a:t>
            </a:r>
            <a:endParaRPr lang="en-US" dirty="0"/>
          </a:p>
        </p:txBody>
      </p:sp>
    </p:spTree>
    <p:extLst>
      <p:ext uri="{BB962C8B-B14F-4D97-AF65-F5344CB8AC3E}">
        <p14:creationId xmlns:p14="http://schemas.microsoft.com/office/powerpoint/2010/main" val="385046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Control</a:t>
            </a:r>
            <a:endParaRPr lang="en-US" dirty="0"/>
          </a:p>
        </p:txBody>
      </p:sp>
      <p:sp>
        <p:nvSpPr>
          <p:cNvPr id="3" name="Content Placeholder 2"/>
          <p:cNvSpPr>
            <a:spLocks noGrp="1"/>
          </p:cNvSpPr>
          <p:nvPr>
            <p:ph idx="1"/>
          </p:nvPr>
        </p:nvSpPr>
        <p:spPr/>
        <p:txBody>
          <a:bodyPr/>
          <a:lstStyle/>
          <a:p>
            <a:r>
              <a:rPr lang="en-US" dirty="0" smtClean="0"/>
              <a:t>Type of instruction given</a:t>
            </a:r>
          </a:p>
          <a:p>
            <a:r>
              <a:rPr lang="en-US" dirty="0" smtClean="0"/>
              <a:t>Degree of instruction</a:t>
            </a:r>
          </a:p>
          <a:p>
            <a:r>
              <a:rPr lang="en-US" dirty="0" smtClean="0"/>
              <a:t>Evaluation systems</a:t>
            </a:r>
          </a:p>
          <a:p>
            <a:r>
              <a:rPr lang="en-US" dirty="0" smtClean="0"/>
              <a:t>Training provided by the business</a:t>
            </a:r>
            <a:endParaRPr lang="en-US" dirty="0"/>
          </a:p>
        </p:txBody>
      </p:sp>
    </p:spTree>
    <p:extLst>
      <p:ext uri="{BB962C8B-B14F-4D97-AF65-F5344CB8AC3E}">
        <p14:creationId xmlns:p14="http://schemas.microsoft.com/office/powerpoint/2010/main" val="248067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Control</a:t>
            </a:r>
            <a:endParaRPr lang="en-US" dirty="0"/>
          </a:p>
        </p:txBody>
      </p:sp>
      <p:sp>
        <p:nvSpPr>
          <p:cNvPr id="3" name="Content Placeholder 2"/>
          <p:cNvSpPr>
            <a:spLocks noGrp="1"/>
          </p:cNvSpPr>
          <p:nvPr>
            <p:ph idx="1"/>
          </p:nvPr>
        </p:nvSpPr>
        <p:spPr/>
        <p:txBody>
          <a:bodyPr/>
          <a:lstStyle/>
          <a:p>
            <a:r>
              <a:rPr lang="en-US" dirty="0" smtClean="0"/>
              <a:t>Key fact to consider:</a:t>
            </a:r>
          </a:p>
          <a:p>
            <a:pPr lvl="1"/>
            <a:r>
              <a:rPr lang="en-US" dirty="0" smtClean="0"/>
              <a:t>Whether the business retains the RIGHT to control the worker</a:t>
            </a:r>
          </a:p>
          <a:p>
            <a:pPr lvl="2"/>
            <a:r>
              <a:rPr lang="en-US" dirty="0" smtClean="0"/>
              <a:t>Regardless of whether the business actually exercises that right</a:t>
            </a:r>
            <a:endParaRPr lang="en-US" dirty="0"/>
          </a:p>
        </p:txBody>
      </p:sp>
    </p:spTree>
    <p:extLst>
      <p:ext uri="{BB962C8B-B14F-4D97-AF65-F5344CB8AC3E}">
        <p14:creationId xmlns:p14="http://schemas.microsoft.com/office/powerpoint/2010/main" val="102328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Control	</a:t>
            </a:r>
            <a:endParaRPr lang="en-US" dirty="0"/>
          </a:p>
        </p:txBody>
      </p:sp>
      <p:sp>
        <p:nvSpPr>
          <p:cNvPr id="3" name="Content Placeholder 2"/>
          <p:cNvSpPr>
            <a:spLocks noGrp="1"/>
          </p:cNvSpPr>
          <p:nvPr>
            <p:ph idx="1"/>
          </p:nvPr>
        </p:nvSpPr>
        <p:spPr/>
        <p:txBody>
          <a:bodyPr/>
          <a:lstStyle/>
          <a:p>
            <a:r>
              <a:rPr lang="en-US" dirty="0" smtClean="0"/>
              <a:t>Significant investment</a:t>
            </a:r>
          </a:p>
          <a:p>
            <a:r>
              <a:rPr lang="en-US" dirty="0" smtClean="0"/>
              <a:t>Unreimbursed expenses</a:t>
            </a:r>
          </a:p>
          <a:p>
            <a:r>
              <a:rPr lang="en-US" dirty="0" smtClean="0"/>
              <a:t>Opportunity for profit or loss</a:t>
            </a:r>
          </a:p>
          <a:p>
            <a:r>
              <a:rPr lang="en-US" dirty="0" smtClean="0"/>
              <a:t>Services available to the market</a:t>
            </a:r>
          </a:p>
          <a:p>
            <a:r>
              <a:rPr lang="en-US" dirty="0" smtClean="0"/>
              <a:t>Method of payment</a:t>
            </a:r>
            <a:endParaRPr lang="en-US" dirty="0"/>
          </a:p>
        </p:txBody>
      </p:sp>
    </p:spTree>
    <p:extLst>
      <p:ext uri="{BB962C8B-B14F-4D97-AF65-F5344CB8AC3E}">
        <p14:creationId xmlns:p14="http://schemas.microsoft.com/office/powerpoint/2010/main" val="245487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Relationship	</a:t>
            </a:r>
            <a:endParaRPr lang="en-US" dirty="0"/>
          </a:p>
        </p:txBody>
      </p:sp>
      <p:sp>
        <p:nvSpPr>
          <p:cNvPr id="3" name="Content Placeholder 2"/>
          <p:cNvSpPr>
            <a:spLocks noGrp="1"/>
          </p:cNvSpPr>
          <p:nvPr>
            <p:ph idx="1"/>
          </p:nvPr>
        </p:nvSpPr>
        <p:spPr/>
        <p:txBody>
          <a:bodyPr/>
          <a:lstStyle/>
          <a:p>
            <a:r>
              <a:rPr lang="en-US" dirty="0" smtClean="0"/>
              <a:t>Written contract</a:t>
            </a:r>
          </a:p>
          <a:p>
            <a:r>
              <a:rPr lang="en-US" dirty="0" smtClean="0"/>
              <a:t>Employee-type benefits</a:t>
            </a:r>
          </a:p>
          <a:p>
            <a:r>
              <a:rPr lang="en-US" dirty="0" smtClean="0"/>
              <a:t>Permanency of relationship</a:t>
            </a:r>
          </a:p>
          <a:p>
            <a:r>
              <a:rPr lang="en-US" dirty="0" smtClean="0"/>
              <a:t>Services provided a key activity of business</a:t>
            </a:r>
            <a:endParaRPr lang="en-US" dirty="0"/>
          </a:p>
        </p:txBody>
      </p:sp>
    </p:spTree>
    <p:extLst>
      <p:ext uri="{BB962C8B-B14F-4D97-AF65-F5344CB8AC3E}">
        <p14:creationId xmlns:p14="http://schemas.microsoft.com/office/powerpoint/2010/main" val="358355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Common Law Factors</a:t>
            </a:r>
            <a:endParaRPr lang="en-US" dirty="0"/>
          </a:p>
        </p:txBody>
      </p:sp>
      <p:sp>
        <p:nvSpPr>
          <p:cNvPr id="3" name="Content Placeholder 2"/>
          <p:cNvSpPr>
            <a:spLocks noGrp="1"/>
          </p:cNvSpPr>
          <p:nvPr>
            <p:ph idx="1"/>
          </p:nvPr>
        </p:nvSpPr>
        <p:spPr/>
        <p:txBody>
          <a:bodyPr>
            <a:normAutofit lnSpcReduction="10000"/>
          </a:bodyPr>
          <a:lstStyle/>
          <a:p>
            <a:r>
              <a:rPr lang="en-US" dirty="0" smtClean="0"/>
              <a:t>Requirements for reports</a:t>
            </a:r>
          </a:p>
          <a:p>
            <a:r>
              <a:rPr lang="en-US" dirty="0" smtClean="0"/>
              <a:t>Payment of business or travel expenses</a:t>
            </a:r>
          </a:p>
          <a:p>
            <a:r>
              <a:rPr lang="en-US" dirty="0" smtClean="0"/>
              <a:t>Investments in facilities</a:t>
            </a:r>
          </a:p>
          <a:p>
            <a:r>
              <a:rPr lang="en-US" dirty="0" smtClean="0"/>
              <a:t>Work for multiple companies</a:t>
            </a:r>
          </a:p>
          <a:p>
            <a:r>
              <a:rPr lang="en-US" dirty="0" smtClean="0"/>
              <a:t>Control over discharge</a:t>
            </a:r>
          </a:p>
          <a:p>
            <a:r>
              <a:rPr lang="en-US" dirty="0" smtClean="0"/>
              <a:t>Level of instruction</a:t>
            </a:r>
          </a:p>
          <a:p>
            <a:r>
              <a:rPr lang="en-US" dirty="0" smtClean="0"/>
              <a:t>Degree of business integration</a:t>
            </a:r>
          </a:p>
          <a:p>
            <a:r>
              <a:rPr lang="en-US" dirty="0" smtClean="0"/>
              <a:t>Control of assistants</a:t>
            </a:r>
          </a:p>
          <a:p>
            <a:r>
              <a:rPr lang="en-US" dirty="0" smtClean="0"/>
              <a:t>Flexibility of schedule</a:t>
            </a:r>
          </a:p>
          <a:p>
            <a:r>
              <a:rPr lang="en-US" dirty="0" smtClean="0"/>
              <a:t>Need for on-site services</a:t>
            </a:r>
          </a:p>
          <a:p>
            <a:endParaRPr lang="en-US" dirty="0"/>
          </a:p>
        </p:txBody>
      </p:sp>
    </p:spTree>
    <p:extLst>
      <p:ext uri="{BB962C8B-B14F-4D97-AF65-F5344CB8AC3E}">
        <p14:creationId xmlns:p14="http://schemas.microsoft.com/office/powerpoint/2010/main" val="267721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 vs Stipend</a:t>
            </a:r>
            <a:endParaRPr lang="en-US" dirty="0"/>
          </a:p>
        </p:txBody>
      </p:sp>
      <p:sp>
        <p:nvSpPr>
          <p:cNvPr id="3" name="Content Placeholder 2"/>
          <p:cNvSpPr>
            <a:spLocks noGrp="1"/>
          </p:cNvSpPr>
          <p:nvPr>
            <p:ph idx="1"/>
          </p:nvPr>
        </p:nvSpPr>
        <p:spPr/>
        <p:txBody>
          <a:bodyPr>
            <a:normAutofit lnSpcReduction="10000"/>
          </a:bodyPr>
          <a:lstStyle/>
          <a:p>
            <a:r>
              <a:rPr lang="en-US" dirty="0"/>
              <a:t>Generally, a scholarship is an amount paid for the benefit of </a:t>
            </a:r>
            <a:r>
              <a:rPr lang="en-US" dirty="0" smtClean="0"/>
              <a:t>a student</a:t>
            </a:r>
            <a:r>
              <a:rPr lang="en-US" dirty="0"/>
              <a:t>, to aid the student in the pursuit of study at an educational </a:t>
            </a:r>
            <a:r>
              <a:rPr lang="en-US" dirty="0" smtClean="0"/>
              <a:t>institution.</a:t>
            </a:r>
          </a:p>
          <a:p>
            <a:r>
              <a:rPr lang="en-US" dirty="0"/>
              <a:t>Scholarships and fellowships are payments to students for which </a:t>
            </a:r>
            <a:r>
              <a:rPr lang="en-US" u="sng" dirty="0"/>
              <a:t>no services </a:t>
            </a:r>
            <a:r>
              <a:rPr lang="en-US" dirty="0"/>
              <a:t>are rendered or required. These awards are granted for the purpose of off-setting the cost of tuition, room and board, fees and/or other incidental expenses of attending the University</a:t>
            </a:r>
            <a:r>
              <a:rPr lang="en-US" dirty="0" smtClean="0"/>
              <a:t>.</a:t>
            </a:r>
            <a:endParaRPr lang="en-US" dirty="0"/>
          </a:p>
        </p:txBody>
      </p:sp>
    </p:spTree>
    <p:extLst>
      <p:ext uri="{BB962C8B-B14F-4D97-AF65-F5344CB8AC3E}">
        <p14:creationId xmlns:p14="http://schemas.microsoft.com/office/powerpoint/2010/main" val="390936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 Common Law Factors</a:t>
            </a:r>
          </a:p>
        </p:txBody>
      </p:sp>
      <p:sp>
        <p:nvSpPr>
          <p:cNvPr id="3" name="Content Placeholder 2"/>
          <p:cNvSpPr>
            <a:spLocks noGrp="1"/>
          </p:cNvSpPr>
          <p:nvPr>
            <p:ph idx="1"/>
          </p:nvPr>
        </p:nvSpPr>
        <p:spPr/>
        <p:txBody>
          <a:bodyPr>
            <a:normAutofit lnSpcReduction="10000"/>
          </a:bodyPr>
          <a:lstStyle/>
          <a:p>
            <a:r>
              <a:rPr lang="en-US" dirty="0" smtClean="0"/>
              <a:t>Method of payment</a:t>
            </a:r>
          </a:p>
          <a:p>
            <a:r>
              <a:rPr lang="en-US" dirty="0" smtClean="0"/>
              <a:t>Provision of tools &amp; materials</a:t>
            </a:r>
          </a:p>
          <a:p>
            <a:r>
              <a:rPr lang="en-US" dirty="0" smtClean="0"/>
              <a:t>Realization of profit or loss</a:t>
            </a:r>
          </a:p>
          <a:p>
            <a:r>
              <a:rPr lang="en-US" dirty="0" smtClean="0"/>
              <a:t>Availability to public</a:t>
            </a:r>
          </a:p>
          <a:p>
            <a:r>
              <a:rPr lang="en-US" dirty="0" smtClean="0"/>
              <a:t>Right to termination</a:t>
            </a:r>
          </a:p>
          <a:p>
            <a:r>
              <a:rPr lang="en-US" dirty="0" smtClean="0"/>
              <a:t>Amount of training</a:t>
            </a:r>
          </a:p>
          <a:p>
            <a:r>
              <a:rPr lang="en-US" dirty="0" smtClean="0"/>
              <a:t>Extent of personal services</a:t>
            </a:r>
          </a:p>
          <a:p>
            <a:r>
              <a:rPr lang="en-US" dirty="0" smtClean="0"/>
              <a:t>Continuity of relationships</a:t>
            </a:r>
          </a:p>
          <a:p>
            <a:r>
              <a:rPr lang="en-US" dirty="0" smtClean="0"/>
              <a:t>Demand for full-time work</a:t>
            </a:r>
          </a:p>
          <a:p>
            <a:r>
              <a:rPr lang="en-US" dirty="0" smtClean="0"/>
              <a:t>Sequences of work</a:t>
            </a:r>
            <a:endParaRPr lang="en-US" dirty="0"/>
          </a:p>
        </p:txBody>
      </p:sp>
    </p:spTree>
    <p:extLst>
      <p:ext uri="{BB962C8B-B14F-4D97-AF65-F5344CB8AC3E}">
        <p14:creationId xmlns:p14="http://schemas.microsoft.com/office/powerpoint/2010/main" val="335292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Hiring Independent Contractors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Good reasons</a:t>
            </a:r>
          </a:p>
          <a:p>
            <a:pPr lvl="1"/>
            <a:r>
              <a:rPr lang="en-US" dirty="0" smtClean="0"/>
              <a:t>Specialized expertise needed</a:t>
            </a:r>
          </a:p>
          <a:p>
            <a:pPr lvl="1"/>
            <a:r>
              <a:rPr lang="en-US" dirty="0" smtClean="0"/>
              <a:t>Non-integral undertakings</a:t>
            </a:r>
          </a:p>
          <a:p>
            <a:pPr lvl="1"/>
            <a:r>
              <a:rPr lang="en-US" dirty="0" smtClean="0"/>
              <a:t>Short-term projects</a:t>
            </a:r>
          </a:p>
          <a:p>
            <a:pPr lvl="1"/>
            <a:r>
              <a:rPr lang="en-US" dirty="0" smtClean="0"/>
              <a:t>Institution doesn’t have employees who do this job</a:t>
            </a:r>
          </a:p>
          <a:p>
            <a:r>
              <a:rPr lang="en-US" dirty="0" smtClean="0"/>
              <a:t>Bad reasons</a:t>
            </a:r>
          </a:p>
          <a:p>
            <a:pPr lvl="1"/>
            <a:r>
              <a:rPr lang="en-US" dirty="0" smtClean="0"/>
              <a:t>Payroll tax and benefit avoidance</a:t>
            </a:r>
          </a:p>
          <a:p>
            <a:pPr lvl="1"/>
            <a:r>
              <a:rPr lang="en-US" dirty="0" smtClean="0"/>
              <a:t>Circumvention of personnel rules and pay restrictions</a:t>
            </a:r>
          </a:p>
          <a:p>
            <a:pPr lvl="1"/>
            <a:r>
              <a:rPr lang="en-US" dirty="0" smtClean="0"/>
              <a:t>Quicker than going through </a:t>
            </a:r>
            <a:r>
              <a:rPr lang="en-US" dirty="0" err="1" smtClean="0"/>
              <a:t>HR</a:t>
            </a:r>
            <a:endParaRPr lang="en-US" dirty="0" smtClean="0"/>
          </a:p>
          <a:p>
            <a:pPr lvl="1"/>
            <a:r>
              <a:rPr lang="en-US" dirty="0" smtClean="0"/>
              <a:t>It is what the worker wants</a:t>
            </a:r>
          </a:p>
          <a:p>
            <a:pPr lvl="1"/>
            <a:r>
              <a:rPr lang="en-US" dirty="0" smtClean="0"/>
              <a:t>It is the way we have always done it</a:t>
            </a:r>
            <a:endParaRPr lang="en-US" dirty="0"/>
          </a:p>
        </p:txBody>
      </p:sp>
    </p:spTree>
    <p:extLst>
      <p:ext uri="{BB962C8B-B14F-4D97-AF65-F5344CB8AC3E}">
        <p14:creationId xmlns:p14="http://schemas.microsoft.com/office/powerpoint/2010/main" val="230982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Risk Hires</a:t>
            </a:r>
            <a:endParaRPr lang="en-US" dirty="0"/>
          </a:p>
        </p:txBody>
      </p:sp>
      <p:sp>
        <p:nvSpPr>
          <p:cNvPr id="3" name="Content Placeholder 2"/>
          <p:cNvSpPr>
            <a:spLocks noGrp="1"/>
          </p:cNvSpPr>
          <p:nvPr>
            <p:ph idx="1"/>
          </p:nvPr>
        </p:nvSpPr>
        <p:spPr/>
        <p:txBody>
          <a:bodyPr/>
          <a:lstStyle/>
          <a:p>
            <a:r>
              <a:rPr lang="en-US" dirty="0" smtClean="0"/>
              <a:t>Contractors who worked for the university in the past 12 months</a:t>
            </a:r>
          </a:p>
          <a:p>
            <a:pPr lvl="1"/>
            <a:r>
              <a:rPr lang="en-US" dirty="0" smtClean="0"/>
              <a:t>Rehire former employee to perform similar duties</a:t>
            </a:r>
          </a:p>
          <a:p>
            <a:r>
              <a:rPr lang="en-US" dirty="0" smtClean="0"/>
              <a:t>Employees with a side business unrelated to their day job</a:t>
            </a:r>
          </a:p>
          <a:p>
            <a:pPr lvl="1"/>
            <a:r>
              <a:rPr lang="en-US" dirty="0" smtClean="0"/>
              <a:t>Photographer at holiday parties</a:t>
            </a:r>
          </a:p>
          <a:p>
            <a:pPr lvl="1"/>
            <a:r>
              <a:rPr lang="en-US" dirty="0" smtClean="0"/>
              <a:t>Pianist at a retirement function</a:t>
            </a:r>
          </a:p>
          <a:p>
            <a:pPr lvl="1"/>
            <a:r>
              <a:rPr lang="en-US" dirty="0" smtClean="0"/>
              <a:t>Interpreter on an urgent basis or crisis mode</a:t>
            </a:r>
          </a:p>
        </p:txBody>
      </p:sp>
    </p:spTree>
    <p:extLst>
      <p:ext uri="{BB962C8B-B14F-4D97-AF65-F5344CB8AC3E}">
        <p14:creationId xmlns:p14="http://schemas.microsoft.com/office/powerpoint/2010/main" val="175797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Risk Hires</a:t>
            </a:r>
          </a:p>
        </p:txBody>
      </p:sp>
      <p:sp>
        <p:nvSpPr>
          <p:cNvPr id="3" name="Content Placeholder 2"/>
          <p:cNvSpPr>
            <a:spLocks noGrp="1"/>
          </p:cNvSpPr>
          <p:nvPr>
            <p:ph idx="1"/>
          </p:nvPr>
        </p:nvSpPr>
        <p:spPr/>
        <p:txBody>
          <a:bodyPr>
            <a:normAutofit fontScale="92500" lnSpcReduction="20000"/>
          </a:bodyPr>
          <a:lstStyle/>
          <a:p>
            <a:r>
              <a:rPr lang="en-US" dirty="0" smtClean="0"/>
              <a:t>New hires</a:t>
            </a:r>
          </a:p>
          <a:p>
            <a:pPr lvl="1"/>
            <a:r>
              <a:rPr lang="en-US" dirty="0" smtClean="0"/>
              <a:t>Substitute teachers</a:t>
            </a:r>
          </a:p>
          <a:p>
            <a:pPr lvl="1"/>
            <a:r>
              <a:rPr lang="en-US" dirty="0" smtClean="0"/>
              <a:t>Graders</a:t>
            </a:r>
          </a:p>
          <a:p>
            <a:pPr lvl="1"/>
            <a:r>
              <a:rPr lang="en-US" dirty="0" smtClean="0"/>
              <a:t>Temporary help (workers who perform similar duties performed by employees)</a:t>
            </a:r>
          </a:p>
          <a:p>
            <a:pPr lvl="1"/>
            <a:r>
              <a:rPr lang="en-US" dirty="0" smtClean="0"/>
              <a:t>Workers who spend most of time in offices provided by university</a:t>
            </a:r>
          </a:p>
          <a:p>
            <a:r>
              <a:rPr lang="en-US" dirty="0" smtClean="0"/>
              <a:t>Hire contractors who will work for the university within the next 12 months</a:t>
            </a:r>
          </a:p>
          <a:p>
            <a:r>
              <a:rPr lang="en-US" dirty="0" smtClean="0"/>
              <a:t>Workers who receive continuing payments over several years</a:t>
            </a:r>
            <a:endParaRPr lang="en-US" dirty="0"/>
          </a:p>
        </p:txBody>
      </p:sp>
    </p:spTree>
    <p:extLst>
      <p:ext uri="{BB962C8B-B14F-4D97-AF65-F5344CB8AC3E}">
        <p14:creationId xmlns:p14="http://schemas.microsoft.com/office/powerpoint/2010/main" val="390350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 by Function</a:t>
            </a:r>
            <a:endParaRPr lang="en-US" dirty="0"/>
          </a:p>
        </p:txBody>
      </p:sp>
      <p:sp>
        <p:nvSpPr>
          <p:cNvPr id="3" name="Content Placeholder 2"/>
          <p:cNvSpPr>
            <a:spLocks noGrp="1"/>
          </p:cNvSpPr>
          <p:nvPr>
            <p:ph idx="1"/>
          </p:nvPr>
        </p:nvSpPr>
        <p:spPr/>
        <p:txBody>
          <a:bodyPr>
            <a:normAutofit fontScale="92500"/>
          </a:bodyPr>
          <a:lstStyle/>
          <a:p>
            <a:r>
              <a:rPr lang="en-US" dirty="0" smtClean="0"/>
              <a:t>Classification by function worker performs</a:t>
            </a:r>
          </a:p>
          <a:p>
            <a:pPr lvl="1"/>
            <a:r>
              <a:rPr lang="en-US" dirty="0" smtClean="0"/>
              <a:t>Teaching a course that earns credit</a:t>
            </a:r>
          </a:p>
          <a:p>
            <a:pPr lvl="2"/>
            <a:r>
              <a:rPr lang="en-US" dirty="0" smtClean="0"/>
              <a:t>Employee</a:t>
            </a:r>
          </a:p>
          <a:p>
            <a:pPr lvl="1"/>
            <a:r>
              <a:rPr lang="en-US" dirty="0" smtClean="0"/>
              <a:t>Teaching a course that does not earn credit</a:t>
            </a:r>
          </a:p>
          <a:p>
            <a:pPr lvl="2"/>
            <a:r>
              <a:rPr lang="en-US" dirty="0" smtClean="0"/>
              <a:t>Employee</a:t>
            </a:r>
          </a:p>
          <a:p>
            <a:pPr lvl="3"/>
            <a:r>
              <a:rPr lang="en-US" dirty="0" smtClean="0"/>
              <a:t>Unless individual meets criteria of holding oneself out as a contractor</a:t>
            </a:r>
          </a:p>
          <a:p>
            <a:pPr lvl="1"/>
            <a:r>
              <a:rPr lang="en-US" dirty="0" smtClean="0"/>
              <a:t>Providing services related to research</a:t>
            </a:r>
          </a:p>
          <a:p>
            <a:pPr lvl="2"/>
            <a:r>
              <a:rPr lang="en-US" dirty="0" smtClean="0"/>
              <a:t>Employee</a:t>
            </a:r>
          </a:p>
          <a:p>
            <a:pPr lvl="1"/>
            <a:r>
              <a:rPr lang="en-US" dirty="0" smtClean="0"/>
              <a:t>Substituting for a TA</a:t>
            </a:r>
          </a:p>
          <a:p>
            <a:pPr lvl="2"/>
            <a:r>
              <a:rPr lang="en-US" dirty="0" smtClean="0"/>
              <a:t>Employee</a:t>
            </a:r>
          </a:p>
        </p:txBody>
      </p:sp>
    </p:spTree>
    <p:extLst>
      <p:ext uri="{BB962C8B-B14F-4D97-AF65-F5344CB8AC3E}">
        <p14:creationId xmlns:p14="http://schemas.microsoft.com/office/powerpoint/2010/main" val="350440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 by Function</a:t>
            </a:r>
          </a:p>
        </p:txBody>
      </p:sp>
      <p:sp>
        <p:nvSpPr>
          <p:cNvPr id="3" name="Content Placeholder 2"/>
          <p:cNvSpPr>
            <a:spLocks noGrp="1"/>
          </p:cNvSpPr>
          <p:nvPr>
            <p:ph idx="1"/>
          </p:nvPr>
        </p:nvSpPr>
        <p:spPr/>
        <p:txBody>
          <a:bodyPr>
            <a:normAutofit fontScale="92500" lnSpcReduction="10000"/>
          </a:bodyPr>
          <a:lstStyle/>
          <a:p>
            <a:r>
              <a:rPr lang="en-US" dirty="0"/>
              <a:t>Classification by function worker performs</a:t>
            </a:r>
          </a:p>
          <a:p>
            <a:pPr lvl="1"/>
            <a:r>
              <a:rPr lang="en-US" dirty="0"/>
              <a:t>Serving as a proctor or grader</a:t>
            </a:r>
          </a:p>
          <a:p>
            <a:pPr lvl="2"/>
            <a:r>
              <a:rPr lang="en-US" dirty="0"/>
              <a:t>Employee</a:t>
            </a:r>
          </a:p>
          <a:p>
            <a:pPr lvl="1"/>
            <a:r>
              <a:rPr lang="en-US" dirty="0"/>
              <a:t>Receiving an honorarium</a:t>
            </a:r>
          </a:p>
          <a:p>
            <a:pPr lvl="2"/>
            <a:r>
              <a:rPr lang="en-US" dirty="0"/>
              <a:t>Contingent on current status (i.e. if an employee, then treat as wages)</a:t>
            </a:r>
          </a:p>
          <a:p>
            <a:pPr lvl="1"/>
            <a:r>
              <a:rPr lang="en-US" dirty="0"/>
              <a:t>Moonlighting</a:t>
            </a:r>
          </a:p>
          <a:p>
            <a:pPr lvl="2"/>
            <a:r>
              <a:rPr lang="en-US" dirty="0"/>
              <a:t>Employee</a:t>
            </a:r>
          </a:p>
          <a:p>
            <a:pPr lvl="3"/>
            <a:r>
              <a:rPr lang="en-US" dirty="0"/>
              <a:t>Unless individual meets criteria of holding oneself out as a contractor</a:t>
            </a:r>
          </a:p>
          <a:p>
            <a:pPr lvl="1"/>
            <a:r>
              <a:rPr lang="en-US" dirty="0"/>
              <a:t>Officiating a sporting event</a:t>
            </a:r>
          </a:p>
          <a:p>
            <a:pPr lvl="2"/>
            <a:r>
              <a:rPr lang="en-US" dirty="0"/>
              <a:t>Independent contractor</a:t>
            </a:r>
          </a:p>
          <a:p>
            <a:pPr marL="118872" indent="0">
              <a:buNone/>
            </a:pPr>
            <a:endParaRPr lang="en-US" dirty="0"/>
          </a:p>
        </p:txBody>
      </p:sp>
    </p:spTree>
    <p:extLst>
      <p:ext uri="{BB962C8B-B14F-4D97-AF65-F5344CB8AC3E}">
        <p14:creationId xmlns:p14="http://schemas.microsoft.com/office/powerpoint/2010/main" val="317180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&amp; Penalties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Payment of FICA taxes for both worker &amp; employer, &amp; income tax withholdings</a:t>
            </a:r>
          </a:p>
          <a:p>
            <a:pPr lvl="1"/>
            <a:r>
              <a:rPr lang="en-US" dirty="0" smtClean="0"/>
              <a:t>Possible offset by certification from worker that attest to reporting taxable income &amp; appropriately paying taxes</a:t>
            </a:r>
          </a:p>
          <a:p>
            <a:r>
              <a:rPr lang="en-US" dirty="0" smtClean="0"/>
              <a:t>Penalties for failure to withhold income taxes &amp; file required tax forms &amp; other filings</a:t>
            </a:r>
          </a:p>
          <a:p>
            <a:r>
              <a:rPr lang="en-US" dirty="0" smtClean="0"/>
              <a:t>Additional costs</a:t>
            </a:r>
          </a:p>
          <a:p>
            <a:pPr lvl="1"/>
            <a:r>
              <a:rPr lang="en-US" dirty="0" smtClean="0"/>
              <a:t>Administrative burden of filing amended W-2s; cost to employee for re-filing of their tax return</a:t>
            </a:r>
          </a:p>
          <a:p>
            <a:pPr lvl="1"/>
            <a:r>
              <a:rPr lang="en-US" dirty="0" smtClean="0"/>
              <a:t>Possible retroactive applications of benefits and possible penalties assessed by the state, such as:</a:t>
            </a:r>
          </a:p>
          <a:p>
            <a:pPr lvl="2"/>
            <a:r>
              <a:rPr lang="en-US" dirty="0" smtClean="0"/>
              <a:t>Retirement contribution </a:t>
            </a:r>
          </a:p>
          <a:p>
            <a:pPr lvl="2"/>
            <a:r>
              <a:rPr lang="en-US" dirty="0" smtClean="0"/>
              <a:t>Health insurance coverage</a:t>
            </a:r>
          </a:p>
          <a:p>
            <a:pPr lvl="2"/>
            <a:r>
              <a:rPr lang="en-US" dirty="0" smtClean="0"/>
              <a:t>Sick/vacation leave</a:t>
            </a:r>
          </a:p>
          <a:p>
            <a:pPr lvl="2"/>
            <a:r>
              <a:rPr lang="en-US" dirty="0" err="1" smtClean="0"/>
              <a:t>FAPLAN</a:t>
            </a:r>
            <a:r>
              <a:rPr lang="en-US" dirty="0" smtClean="0"/>
              <a:t> Contributions</a:t>
            </a:r>
            <a:endParaRPr lang="en-US" dirty="0"/>
          </a:p>
        </p:txBody>
      </p:sp>
    </p:spTree>
    <p:extLst>
      <p:ext uri="{BB962C8B-B14F-4D97-AF65-F5344CB8AC3E}">
        <p14:creationId xmlns:p14="http://schemas.microsoft.com/office/powerpoint/2010/main" val="399121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Study-Instructors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a:t>
            </a:r>
            <a:r>
              <a:rPr lang="en-US" dirty="0" smtClean="0"/>
              <a:t>nstructors and substitutes</a:t>
            </a:r>
          </a:p>
          <a:p>
            <a:pPr lvl="1"/>
            <a:r>
              <a:rPr lang="en-US" dirty="0" smtClean="0"/>
              <a:t>Lawyers</a:t>
            </a:r>
          </a:p>
          <a:p>
            <a:pPr lvl="1"/>
            <a:r>
              <a:rPr lang="en-US" dirty="0" smtClean="0"/>
              <a:t>Schedule of classes &amp; rooms provided</a:t>
            </a:r>
          </a:p>
          <a:p>
            <a:pPr lvl="1"/>
            <a:r>
              <a:rPr lang="en-US" dirty="0" smtClean="0"/>
              <a:t>Prescribed teaching hours</a:t>
            </a:r>
          </a:p>
          <a:p>
            <a:pPr lvl="1"/>
            <a:r>
              <a:rPr lang="en-US" dirty="0" smtClean="0"/>
              <a:t>Engaged to teach certain subjects</a:t>
            </a:r>
          </a:p>
          <a:p>
            <a:pPr lvl="1"/>
            <a:r>
              <a:rPr lang="en-US" dirty="0" smtClean="0"/>
              <a:t>Students assigned to class by college</a:t>
            </a:r>
          </a:p>
          <a:p>
            <a:pPr lvl="1"/>
            <a:r>
              <a:rPr lang="en-US" dirty="0" smtClean="0"/>
              <a:t>Required to give written exam</a:t>
            </a:r>
          </a:p>
          <a:p>
            <a:pPr lvl="1"/>
            <a:r>
              <a:rPr lang="en-US" dirty="0" smtClean="0"/>
              <a:t>Use college grading system</a:t>
            </a:r>
          </a:p>
          <a:p>
            <a:pPr lvl="1"/>
            <a:r>
              <a:rPr lang="en-US" dirty="0" smtClean="0"/>
              <a:t>Instructor may provide substitute</a:t>
            </a:r>
          </a:p>
          <a:p>
            <a:pPr lvl="2"/>
            <a:r>
              <a:rPr lang="en-US" dirty="0" smtClean="0"/>
              <a:t>Must have certain qualifications</a:t>
            </a:r>
          </a:p>
          <a:p>
            <a:r>
              <a:rPr lang="en-US" dirty="0" smtClean="0"/>
              <a:t>Employee or Independent Contractor?</a:t>
            </a:r>
          </a:p>
          <a:p>
            <a:pPr lvl="1"/>
            <a:r>
              <a:rPr lang="en-US" dirty="0"/>
              <a:t>E</a:t>
            </a:r>
            <a:r>
              <a:rPr lang="en-US" dirty="0" smtClean="0"/>
              <a:t>mployee</a:t>
            </a:r>
          </a:p>
        </p:txBody>
      </p:sp>
    </p:spTree>
    <p:extLst>
      <p:ext uri="{BB962C8B-B14F-4D97-AF65-F5344CB8AC3E}">
        <p14:creationId xmlns:p14="http://schemas.microsoft.com/office/powerpoint/2010/main" val="390169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Study-Online Instructors</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Adjunct professor</a:t>
            </a:r>
          </a:p>
          <a:p>
            <a:pPr lvl="1"/>
            <a:r>
              <a:rPr lang="en-US" sz="3000" dirty="0" smtClean="0"/>
              <a:t>Taught online courses</a:t>
            </a:r>
          </a:p>
          <a:p>
            <a:pPr lvl="2"/>
            <a:r>
              <a:rPr lang="en-US" dirty="0" smtClean="0"/>
              <a:t>4-12 courses per year</a:t>
            </a:r>
            <a:endParaRPr lang="en-US" dirty="0"/>
          </a:p>
          <a:p>
            <a:pPr lvl="2"/>
            <a:r>
              <a:rPr lang="en-US" dirty="0" smtClean="0"/>
              <a:t>Separate contract for each course</a:t>
            </a:r>
          </a:p>
          <a:p>
            <a:pPr lvl="1"/>
            <a:r>
              <a:rPr lang="en-US" sz="3000" dirty="0" smtClean="0"/>
              <a:t>Required to follow employment policies</a:t>
            </a:r>
          </a:p>
          <a:p>
            <a:pPr lvl="1"/>
            <a:r>
              <a:rPr lang="en-US" sz="3000" dirty="0" smtClean="0"/>
              <a:t>Paid fixed amount for each course</a:t>
            </a:r>
          </a:p>
          <a:p>
            <a:pPr lvl="1"/>
            <a:r>
              <a:rPr lang="en-US" sz="3000" dirty="0" smtClean="0"/>
              <a:t>Provided with syllabus</a:t>
            </a:r>
          </a:p>
          <a:p>
            <a:pPr lvl="1"/>
            <a:r>
              <a:rPr lang="en-US" sz="3000" dirty="0" smtClean="0"/>
              <a:t>Established own work hours</a:t>
            </a:r>
          </a:p>
          <a:p>
            <a:pPr lvl="1"/>
            <a:r>
              <a:rPr lang="en-US" sz="3000" dirty="0" smtClean="0"/>
              <a:t>Able to work from any location</a:t>
            </a:r>
          </a:p>
          <a:p>
            <a:pPr lvl="1"/>
            <a:r>
              <a:rPr lang="en-US" sz="3000" dirty="0" smtClean="0"/>
              <a:t>Course dates set by university</a:t>
            </a:r>
          </a:p>
          <a:p>
            <a:pPr lvl="1"/>
            <a:r>
              <a:rPr lang="en-US" sz="3000" dirty="0" smtClean="0"/>
              <a:t>Web interface provided by university</a:t>
            </a:r>
          </a:p>
          <a:p>
            <a:pPr lvl="1"/>
            <a:r>
              <a:rPr lang="en-US" sz="3000" dirty="0" smtClean="0"/>
              <a:t>Required to provide report including evaluation of student learning</a:t>
            </a:r>
          </a:p>
          <a:p>
            <a:r>
              <a:rPr lang="en-US" sz="3400" dirty="0" smtClean="0"/>
              <a:t>Employee or Independent Contractor?</a:t>
            </a:r>
          </a:p>
          <a:p>
            <a:pPr lvl="1"/>
            <a:r>
              <a:rPr lang="en-US" sz="3000" dirty="0" smtClean="0"/>
              <a:t>Employee</a:t>
            </a:r>
            <a:endParaRPr lang="en-US" sz="3000" dirty="0"/>
          </a:p>
        </p:txBody>
      </p:sp>
    </p:spTree>
    <p:extLst>
      <p:ext uri="{BB962C8B-B14F-4D97-AF65-F5344CB8AC3E}">
        <p14:creationId xmlns:p14="http://schemas.microsoft.com/office/powerpoint/2010/main" val="327279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500"/>
                                        <p:tgtEl>
                                          <p:spTgt spid="3">
                                            <p:txEl>
                                              <p:pRg st="11" end="1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fade">
                                      <p:cBhvr>
                                        <p:cTn id="60" dur="500"/>
                                        <p:tgtEl>
                                          <p:spTgt spid="3">
                                            <p:txEl>
                                              <p:pRg st="12" end="1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Effect transition="in" filter="fade">
                                      <p:cBhvr>
                                        <p:cTn id="65"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Study-Proctors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Proctors</a:t>
            </a:r>
          </a:p>
          <a:p>
            <a:pPr lvl="1"/>
            <a:r>
              <a:rPr lang="en-US" dirty="0" smtClean="0"/>
              <a:t>Administer examinations</a:t>
            </a:r>
          </a:p>
          <a:p>
            <a:pPr lvl="1"/>
            <a:r>
              <a:rPr lang="en-US" dirty="0" smtClean="0"/>
              <a:t>Times &amp; places of exams arranged by proctor</a:t>
            </a:r>
          </a:p>
          <a:p>
            <a:pPr lvl="1"/>
            <a:r>
              <a:rPr lang="en-US" dirty="0" smtClean="0"/>
              <a:t>Procedure for giving exam provided</a:t>
            </a:r>
          </a:p>
          <a:p>
            <a:pPr lvl="1"/>
            <a:r>
              <a:rPr lang="en-US" dirty="0" smtClean="0"/>
              <a:t>Required to submit tests with report at end of exam</a:t>
            </a:r>
          </a:p>
          <a:p>
            <a:pPr lvl="1"/>
            <a:r>
              <a:rPr lang="en-US" dirty="0" smtClean="0"/>
              <a:t>Paid by hour</a:t>
            </a:r>
          </a:p>
          <a:p>
            <a:pPr lvl="2"/>
            <a:r>
              <a:rPr lang="en-US" dirty="0" smtClean="0"/>
              <a:t>Guaranteed minimum of one hour</a:t>
            </a:r>
          </a:p>
          <a:p>
            <a:pPr lvl="1"/>
            <a:r>
              <a:rPr lang="en-US" dirty="0" smtClean="0"/>
              <a:t>Reimbursed for expenses</a:t>
            </a:r>
          </a:p>
          <a:p>
            <a:pPr lvl="1"/>
            <a:r>
              <a:rPr lang="en-US" dirty="0" smtClean="0"/>
              <a:t>May be discharged at any time</a:t>
            </a:r>
          </a:p>
          <a:p>
            <a:r>
              <a:rPr lang="en-US" dirty="0" smtClean="0"/>
              <a:t>Employee or Independent Contractor?</a:t>
            </a:r>
          </a:p>
          <a:p>
            <a:pPr lvl="1"/>
            <a:r>
              <a:rPr lang="en-US" dirty="0" smtClean="0"/>
              <a:t>Employee</a:t>
            </a:r>
          </a:p>
          <a:p>
            <a:pPr lvl="1"/>
            <a:endParaRPr lang="en-US" dirty="0"/>
          </a:p>
        </p:txBody>
      </p:sp>
    </p:spTree>
    <p:extLst>
      <p:ext uri="{BB962C8B-B14F-4D97-AF65-F5344CB8AC3E}">
        <p14:creationId xmlns:p14="http://schemas.microsoft.com/office/powerpoint/2010/main" val="130590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 vs Stipend</a:t>
            </a:r>
          </a:p>
        </p:txBody>
      </p:sp>
      <p:sp>
        <p:nvSpPr>
          <p:cNvPr id="3" name="Content Placeholder 2"/>
          <p:cNvSpPr>
            <a:spLocks noGrp="1"/>
          </p:cNvSpPr>
          <p:nvPr>
            <p:ph idx="1"/>
          </p:nvPr>
        </p:nvSpPr>
        <p:spPr/>
        <p:txBody>
          <a:bodyPr/>
          <a:lstStyle/>
          <a:p>
            <a:r>
              <a:rPr lang="en-US" dirty="0" smtClean="0"/>
              <a:t>Scholarships are usually granted for some academic purpose (</a:t>
            </a:r>
            <a:r>
              <a:rPr lang="en-US" i="1" dirty="0" smtClean="0"/>
              <a:t>Recruitment</a:t>
            </a:r>
            <a:r>
              <a:rPr lang="en-US" dirty="0" smtClean="0"/>
              <a:t>), or for academic performance.</a:t>
            </a:r>
          </a:p>
          <a:p>
            <a:r>
              <a:rPr lang="en-US" dirty="0" smtClean="0"/>
              <a:t>There should be </a:t>
            </a:r>
            <a:r>
              <a:rPr lang="en-US" i="1" dirty="0" smtClean="0"/>
              <a:t>“no strings attached”</a:t>
            </a:r>
            <a:r>
              <a:rPr lang="en-US" dirty="0" smtClean="0"/>
              <a:t> to the award.</a:t>
            </a:r>
          </a:p>
          <a:p>
            <a:r>
              <a:rPr lang="en-US" dirty="0" smtClean="0"/>
              <a:t>A scholarship is more than a name.</a:t>
            </a:r>
            <a:endParaRPr lang="en-US" dirty="0"/>
          </a:p>
        </p:txBody>
      </p:sp>
    </p:spTree>
    <p:extLst>
      <p:ext uri="{BB962C8B-B14F-4D97-AF65-F5344CB8AC3E}">
        <p14:creationId xmlns:p14="http://schemas.microsoft.com/office/powerpoint/2010/main" val="307522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Study-Researcher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Biologist</a:t>
            </a:r>
          </a:p>
          <a:p>
            <a:pPr lvl="1"/>
            <a:r>
              <a:rPr lang="en-US" dirty="0" smtClean="0"/>
              <a:t>Grant money to support basic research project</a:t>
            </a:r>
          </a:p>
          <a:p>
            <a:pPr lvl="2"/>
            <a:r>
              <a:rPr lang="en-US" dirty="0" smtClean="0"/>
              <a:t>Salary for researcher</a:t>
            </a:r>
          </a:p>
          <a:p>
            <a:pPr lvl="2"/>
            <a:r>
              <a:rPr lang="en-US" dirty="0" smtClean="0"/>
              <a:t>Supplies and equipment</a:t>
            </a:r>
          </a:p>
          <a:p>
            <a:pPr lvl="2"/>
            <a:r>
              <a:rPr lang="en-US" dirty="0" smtClean="0"/>
              <a:t>Assistance</a:t>
            </a:r>
          </a:p>
          <a:p>
            <a:pPr lvl="2"/>
            <a:r>
              <a:rPr lang="en-US" dirty="0" smtClean="0"/>
              <a:t>Overhead for institution</a:t>
            </a:r>
          </a:p>
          <a:p>
            <a:pPr lvl="1"/>
            <a:r>
              <a:rPr lang="en-US" dirty="0" smtClean="0"/>
              <a:t>Extent of research determined by grantee</a:t>
            </a:r>
          </a:p>
          <a:p>
            <a:pPr lvl="1"/>
            <a:r>
              <a:rPr lang="en-US" dirty="0" smtClean="0"/>
              <a:t>Place and manner of performance determined by grantee</a:t>
            </a:r>
          </a:p>
          <a:p>
            <a:pPr lvl="1"/>
            <a:r>
              <a:rPr lang="en-US" dirty="0" smtClean="0"/>
              <a:t>Unused funds returned to grantor foundation</a:t>
            </a:r>
          </a:p>
          <a:p>
            <a:r>
              <a:rPr lang="en-US" dirty="0" smtClean="0"/>
              <a:t>Employee or Independent Contractor?</a:t>
            </a:r>
          </a:p>
          <a:p>
            <a:pPr lvl="1"/>
            <a:r>
              <a:rPr lang="en-US" dirty="0" smtClean="0"/>
              <a:t>Independent Contractor</a:t>
            </a:r>
          </a:p>
          <a:p>
            <a:pPr lvl="2"/>
            <a:endParaRPr lang="en-US" dirty="0" smtClean="0"/>
          </a:p>
        </p:txBody>
      </p:sp>
    </p:spTree>
    <p:extLst>
      <p:ext uri="{BB962C8B-B14F-4D97-AF65-F5344CB8AC3E}">
        <p14:creationId xmlns:p14="http://schemas.microsoft.com/office/powerpoint/2010/main" val="301480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Study-Researcher</a:t>
            </a:r>
          </a:p>
        </p:txBody>
      </p:sp>
      <p:sp>
        <p:nvSpPr>
          <p:cNvPr id="3" name="Content Placeholder 2"/>
          <p:cNvSpPr>
            <a:spLocks noGrp="1"/>
          </p:cNvSpPr>
          <p:nvPr>
            <p:ph idx="1"/>
          </p:nvPr>
        </p:nvSpPr>
        <p:spPr/>
        <p:txBody>
          <a:bodyPr/>
          <a:lstStyle/>
          <a:p>
            <a:r>
              <a:rPr lang="en-US" dirty="0" smtClean="0"/>
              <a:t>Research associate</a:t>
            </a:r>
          </a:p>
          <a:p>
            <a:pPr lvl="1"/>
            <a:r>
              <a:rPr lang="en-US" dirty="0" smtClean="0"/>
              <a:t>Conducted scientific research </a:t>
            </a:r>
          </a:p>
          <a:p>
            <a:pPr lvl="2"/>
            <a:r>
              <a:rPr lang="en-US" dirty="0" smtClean="0"/>
              <a:t>Type of research specified</a:t>
            </a:r>
          </a:p>
          <a:p>
            <a:pPr lvl="1"/>
            <a:r>
              <a:rPr lang="en-US" dirty="0" smtClean="0"/>
              <a:t>Subject to rules and regulations of the Bureau</a:t>
            </a:r>
          </a:p>
          <a:p>
            <a:pPr lvl="1"/>
            <a:r>
              <a:rPr lang="en-US" dirty="0" smtClean="0"/>
              <a:t>Entitled to the rights &amp; privileges which accrue to members of its staff</a:t>
            </a:r>
          </a:p>
          <a:p>
            <a:pPr lvl="1"/>
            <a:r>
              <a:rPr lang="en-US" dirty="0" smtClean="0"/>
              <a:t>Provides report including results of research</a:t>
            </a:r>
          </a:p>
          <a:p>
            <a:r>
              <a:rPr lang="en-US" dirty="0" smtClean="0"/>
              <a:t>Employee or Independent Contractor?</a:t>
            </a:r>
          </a:p>
          <a:p>
            <a:pPr lvl="1"/>
            <a:r>
              <a:rPr lang="en-US" dirty="0" smtClean="0"/>
              <a:t>Employee</a:t>
            </a:r>
            <a:endParaRPr lang="en-US" dirty="0"/>
          </a:p>
        </p:txBody>
      </p:sp>
    </p:spTree>
    <p:extLst>
      <p:ext uri="{BB962C8B-B14F-4D97-AF65-F5344CB8AC3E}">
        <p14:creationId xmlns:p14="http://schemas.microsoft.com/office/powerpoint/2010/main" val="182152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Study-Researcher</a:t>
            </a:r>
            <a:endParaRPr lang="en-US" dirty="0"/>
          </a:p>
        </p:txBody>
      </p:sp>
      <p:sp>
        <p:nvSpPr>
          <p:cNvPr id="3" name="Content Placeholder 2"/>
          <p:cNvSpPr>
            <a:spLocks noGrp="1"/>
          </p:cNvSpPr>
          <p:nvPr>
            <p:ph idx="1"/>
          </p:nvPr>
        </p:nvSpPr>
        <p:spPr/>
        <p:txBody>
          <a:bodyPr>
            <a:normAutofit fontScale="62500" lnSpcReduction="20000"/>
          </a:bodyPr>
          <a:lstStyle/>
          <a:p>
            <a:r>
              <a:rPr lang="en-US" sz="3800" dirty="0" smtClean="0"/>
              <a:t>Interns</a:t>
            </a:r>
          </a:p>
          <a:p>
            <a:pPr lvl="1"/>
            <a:r>
              <a:rPr lang="en-US" sz="2900" dirty="0" smtClean="0"/>
              <a:t>Lodged in university dorms &amp; provided transportation</a:t>
            </a:r>
          </a:p>
          <a:p>
            <a:pPr lvl="1"/>
            <a:r>
              <a:rPr lang="en-US" sz="2900" dirty="0" smtClean="0"/>
              <a:t>Paid $3,000</a:t>
            </a:r>
          </a:p>
          <a:p>
            <a:pPr lvl="1"/>
            <a:r>
              <a:rPr lang="en-US" sz="2900" dirty="0" smtClean="0"/>
              <a:t>Not a degree requirement</a:t>
            </a:r>
          </a:p>
          <a:p>
            <a:pPr lvl="1"/>
            <a:r>
              <a:rPr lang="en-US" sz="2900" dirty="0" smtClean="0"/>
              <a:t>Conducted research</a:t>
            </a:r>
          </a:p>
          <a:p>
            <a:pPr lvl="2"/>
            <a:r>
              <a:rPr lang="en-US" sz="2700" dirty="0" smtClean="0"/>
              <a:t>Assigned to work on particular project</a:t>
            </a:r>
          </a:p>
          <a:p>
            <a:pPr lvl="2"/>
            <a:r>
              <a:rPr lang="en-US" sz="2700" dirty="0" smtClean="0"/>
              <a:t>Worked with employee of grantor as a mentor</a:t>
            </a:r>
          </a:p>
          <a:p>
            <a:pPr lvl="1"/>
            <a:r>
              <a:rPr lang="en-US" sz="2900" dirty="0" smtClean="0"/>
              <a:t>Not given instruction on how to perform services</a:t>
            </a:r>
          </a:p>
          <a:p>
            <a:pPr lvl="1"/>
            <a:r>
              <a:rPr lang="en-US" sz="2900" dirty="0" smtClean="0"/>
              <a:t>Written report and presentation required</a:t>
            </a:r>
          </a:p>
          <a:p>
            <a:pPr lvl="1"/>
            <a:r>
              <a:rPr lang="en-US" sz="2900" dirty="0" smtClean="0"/>
              <a:t>Materials &amp; supplies provided by grantor</a:t>
            </a:r>
          </a:p>
          <a:p>
            <a:pPr lvl="1"/>
            <a:r>
              <a:rPr lang="en-US" sz="2900" dirty="0" smtClean="0"/>
              <a:t>University carried worker’s compensation insurance</a:t>
            </a:r>
          </a:p>
          <a:p>
            <a:pPr lvl="1"/>
            <a:r>
              <a:rPr lang="en-US" sz="2900" dirty="0" smtClean="0"/>
              <a:t>Full-time for ten weeks</a:t>
            </a:r>
          </a:p>
          <a:p>
            <a:pPr lvl="1"/>
            <a:r>
              <a:rPr lang="en-US" sz="2900" dirty="0" smtClean="0"/>
              <a:t>Performed services under university name &amp; did not perform services for others</a:t>
            </a:r>
          </a:p>
          <a:p>
            <a:r>
              <a:rPr lang="en-US" sz="3800" dirty="0" smtClean="0"/>
              <a:t>Employee or Independent Contractor?</a:t>
            </a:r>
          </a:p>
          <a:p>
            <a:pPr lvl="1"/>
            <a:r>
              <a:rPr lang="en-US" sz="2900" dirty="0" smtClean="0"/>
              <a:t>Employee</a:t>
            </a:r>
            <a:endParaRPr lang="en-US" sz="2900" dirty="0"/>
          </a:p>
        </p:txBody>
      </p:sp>
    </p:spTree>
    <p:extLst>
      <p:ext uri="{BB962C8B-B14F-4D97-AF65-F5344CB8AC3E}">
        <p14:creationId xmlns:p14="http://schemas.microsoft.com/office/powerpoint/2010/main" val="120612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fade">
                                      <p:cBhvr>
                                        <p:cTn id="7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Study-Consultant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Consultant</a:t>
            </a:r>
          </a:p>
          <a:p>
            <a:pPr lvl="1"/>
            <a:r>
              <a:rPr lang="en-US" dirty="0" smtClean="0"/>
              <a:t>Written agreement</a:t>
            </a:r>
          </a:p>
          <a:p>
            <a:pPr lvl="2"/>
            <a:r>
              <a:rPr lang="en-US" dirty="0" smtClean="0"/>
              <a:t>Manage the computerization of records</a:t>
            </a:r>
            <a:endParaRPr lang="en-US" dirty="0"/>
          </a:p>
          <a:p>
            <a:pPr lvl="2"/>
            <a:r>
              <a:rPr lang="en-US" dirty="0" smtClean="0"/>
              <a:t>Directed as to scope of duties &amp; responsibilities</a:t>
            </a:r>
          </a:p>
          <a:p>
            <a:pPr lvl="2"/>
            <a:r>
              <a:rPr lang="en-US" dirty="0" smtClean="0"/>
              <a:t>Terminated by either party</a:t>
            </a:r>
          </a:p>
          <a:p>
            <a:pPr lvl="1"/>
            <a:r>
              <a:rPr lang="en-US" dirty="0" smtClean="0"/>
              <a:t>6-8 hours per day</a:t>
            </a:r>
          </a:p>
          <a:p>
            <a:pPr lvl="2"/>
            <a:r>
              <a:rPr lang="en-US" dirty="0" smtClean="0"/>
              <a:t>6 months</a:t>
            </a:r>
          </a:p>
          <a:p>
            <a:pPr lvl="1"/>
            <a:r>
              <a:rPr lang="en-US" dirty="0" smtClean="0"/>
              <a:t>Firm's location &amp; home office</a:t>
            </a:r>
          </a:p>
          <a:p>
            <a:pPr lvl="1"/>
            <a:r>
              <a:rPr lang="en-US" dirty="0" smtClean="0"/>
              <a:t>Paid hourly</a:t>
            </a:r>
          </a:p>
          <a:p>
            <a:pPr lvl="1"/>
            <a:r>
              <a:rPr lang="en-US" dirty="0" smtClean="0"/>
              <a:t>Reported to director 2-3 times per week</a:t>
            </a:r>
          </a:p>
          <a:p>
            <a:pPr lvl="1"/>
            <a:r>
              <a:rPr lang="en-US" dirty="0" smtClean="0"/>
              <a:t>No benefits</a:t>
            </a:r>
          </a:p>
          <a:p>
            <a:pPr lvl="1"/>
            <a:r>
              <a:rPr lang="en-US" dirty="0" smtClean="0"/>
              <a:t>Furnished own computer &amp; printer</a:t>
            </a:r>
          </a:p>
          <a:p>
            <a:pPr lvl="1"/>
            <a:r>
              <a:rPr lang="en-US" dirty="0" smtClean="0"/>
              <a:t>No training</a:t>
            </a:r>
          </a:p>
          <a:p>
            <a:pPr lvl="1"/>
            <a:r>
              <a:rPr lang="en-US" dirty="0" smtClean="0"/>
              <a:t>Held himself out to public</a:t>
            </a:r>
          </a:p>
          <a:p>
            <a:pPr lvl="1"/>
            <a:r>
              <a:rPr lang="en-US" dirty="0" smtClean="0"/>
              <a:t>Performed services under own business name</a:t>
            </a:r>
            <a:endParaRPr lang="en-US" dirty="0"/>
          </a:p>
          <a:p>
            <a:r>
              <a:rPr lang="en-US" dirty="0" smtClean="0"/>
              <a:t>Employee or Independent Contractor?</a:t>
            </a:r>
          </a:p>
          <a:p>
            <a:pPr lvl="1"/>
            <a:r>
              <a:rPr lang="en-US" dirty="0" smtClean="0"/>
              <a:t>Independent Contractor</a:t>
            </a:r>
          </a:p>
        </p:txBody>
      </p:sp>
    </p:spTree>
    <p:extLst>
      <p:ext uri="{BB962C8B-B14F-4D97-AF65-F5344CB8AC3E}">
        <p14:creationId xmlns:p14="http://schemas.microsoft.com/office/powerpoint/2010/main" val="180834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500"/>
                                        <p:tgtEl>
                                          <p:spTgt spid="3">
                                            <p:txEl>
                                              <p:pRg st="11" end="1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
                                            <p:txEl>
                                              <p:pRg st="12" end="12"/>
                                            </p:txEl>
                                          </p:spTgt>
                                        </p:tgtEl>
                                        <p:attrNameLst>
                                          <p:attrName>style.visibility</p:attrName>
                                        </p:attrNameLst>
                                      </p:cBhvr>
                                      <p:to>
                                        <p:strVal val="visible"/>
                                      </p:to>
                                    </p:set>
                                    <p:animEffect transition="in" filter="fade">
                                      <p:cBhvr>
                                        <p:cTn id="60" dur="500"/>
                                        <p:tgtEl>
                                          <p:spTgt spid="3">
                                            <p:txEl>
                                              <p:pRg st="12" end="1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Effect transition="in" filter="fade">
                                      <p:cBhvr>
                                        <p:cTn id="65" dur="500"/>
                                        <p:tgtEl>
                                          <p:spTgt spid="3">
                                            <p:txEl>
                                              <p:pRg st="13" end="1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3">
                                            <p:txEl>
                                              <p:pRg st="14" end="14"/>
                                            </p:txEl>
                                          </p:spTgt>
                                        </p:tgtEl>
                                        <p:attrNameLst>
                                          <p:attrName>style.visibility</p:attrName>
                                        </p:attrNameLst>
                                      </p:cBhvr>
                                      <p:to>
                                        <p:strVal val="visible"/>
                                      </p:to>
                                    </p:set>
                                    <p:animEffect transition="in" filter="fade">
                                      <p:cBhvr>
                                        <p:cTn id="70" dur="500"/>
                                        <p:tgtEl>
                                          <p:spTgt spid="3">
                                            <p:txEl>
                                              <p:pRg st="14" end="1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Effect transition="in" filter="fade">
                                      <p:cBhvr>
                                        <p:cTn id="75" dur="500"/>
                                        <p:tgtEl>
                                          <p:spTgt spid="3">
                                            <p:txEl>
                                              <p:pRg st="15" end="15"/>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3">
                                            <p:txEl>
                                              <p:pRg st="16" end="16"/>
                                            </p:txEl>
                                          </p:spTgt>
                                        </p:tgtEl>
                                        <p:attrNameLst>
                                          <p:attrName>style.visibility</p:attrName>
                                        </p:attrNameLst>
                                      </p:cBhvr>
                                      <p:to>
                                        <p:strVal val="visible"/>
                                      </p:to>
                                    </p:set>
                                    <p:animEffect transition="in" filter="fade">
                                      <p:cBhvr>
                                        <p:cTn id="80"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Study-Consultant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Retired employee</a:t>
            </a:r>
          </a:p>
          <a:p>
            <a:pPr lvl="1"/>
            <a:r>
              <a:rPr lang="en-US" dirty="0" smtClean="0"/>
              <a:t>Formerly account manager, project manager, operations manager, &amp; director</a:t>
            </a:r>
          </a:p>
          <a:p>
            <a:pPr lvl="1"/>
            <a:r>
              <a:rPr lang="en-US" dirty="0" smtClean="0"/>
              <a:t>Advice on sales &amp; engineering issues</a:t>
            </a:r>
          </a:p>
          <a:p>
            <a:pPr lvl="2"/>
            <a:r>
              <a:rPr lang="en-US" dirty="0" smtClean="0"/>
              <a:t>Two years</a:t>
            </a:r>
          </a:p>
          <a:p>
            <a:pPr lvl="1"/>
            <a:r>
              <a:rPr lang="en-US" dirty="0" smtClean="0"/>
              <a:t>Installation of new system</a:t>
            </a:r>
          </a:p>
          <a:p>
            <a:pPr lvl="1"/>
            <a:r>
              <a:rPr lang="en-US" dirty="0" smtClean="0"/>
              <a:t>Worked at Firm’s location</a:t>
            </a:r>
          </a:p>
          <a:p>
            <a:pPr lvl="2"/>
            <a:r>
              <a:rPr lang="en-US" dirty="0" smtClean="0"/>
              <a:t>Worked out of conference rooms</a:t>
            </a:r>
          </a:p>
          <a:p>
            <a:pPr lvl="1"/>
            <a:r>
              <a:rPr lang="en-US" dirty="0" smtClean="0"/>
              <a:t>Paid hourly</a:t>
            </a:r>
          </a:p>
          <a:p>
            <a:pPr lvl="1"/>
            <a:r>
              <a:rPr lang="en-US" dirty="0" smtClean="0"/>
              <a:t>Time off</a:t>
            </a:r>
          </a:p>
          <a:p>
            <a:pPr lvl="1"/>
            <a:r>
              <a:rPr lang="en-US" dirty="0" smtClean="0"/>
              <a:t>Set own hours</a:t>
            </a:r>
          </a:p>
          <a:p>
            <a:r>
              <a:rPr lang="en-US" dirty="0" smtClean="0"/>
              <a:t>Employee or Independent Contractor?</a:t>
            </a:r>
          </a:p>
          <a:p>
            <a:pPr lvl="1"/>
            <a:r>
              <a:rPr lang="en-US" dirty="0" smtClean="0"/>
              <a:t>Employee</a:t>
            </a:r>
          </a:p>
          <a:p>
            <a:pPr marL="457200" lvl="1" indent="0">
              <a:buNone/>
            </a:pPr>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6251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fade">
                                      <p:cBhvr>
                                        <p:cTn id="5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Study-Game Day Security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Off duty police officer</a:t>
            </a:r>
          </a:p>
          <a:p>
            <a:pPr lvl="1"/>
            <a:r>
              <a:rPr lang="en-US" dirty="0" smtClean="0"/>
              <a:t>Provided security for university football games</a:t>
            </a:r>
          </a:p>
          <a:p>
            <a:pPr lvl="1"/>
            <a:r>
              <a:rPr lang="en-US" dirty="0" smtClean="0"/>
              <a:t>Volunteered with respective police jurisdiction</a:t>
            </a:r>
          </a:p>
          <a:p>
            <a:pPr lvl="1"/>
            <a:r>
              <a:rPr lang="en-US" dirty="0" smtClean="0"/>
              <a:t>No instruction provided</a:t>
            </a:r>
          </a:p>
          <a:p>
            <a:pPr lvl="1"/>
            <a:r>
              <a:rPr lang="en-US" dirty="0" smtClean="0"/>
              <a:t>Hours established by university</a:t>
            </a:r>
          </a:p>
          <a:p>
            <a:pPr lvl="1"/>
            <a:r>
              <a:rPr lang="en-US" dirty="0" smtClean="0"/>
              <a:t>Meeting before duty began</a:t>
            </a:r>
          </a:p>
          <a:p>
            <a:pPr lvl="1"/>
            <a:r>
              <a:rPr lang="en-US" dirty="0" smtClean="0"/>
              <a:t>Equipment provided by worker’s respective jurisdiction</a:t>
            </a:r>
          </a:p>
          <a:p>
            <a:pPr lvl="1"/>
            <a:r>
              <a:rPr lang="en-US" dirty="0" smtClean="0"/>
              <a:t>Individual posts assigned by respective jurisdiction</a:t>
            </a:r>
          </a:p>
          <a:p>
            <a:pPr lvl="1"/>
            <a:r>
              <a:rPr lang="en-US" dirty="0" smtClean="0"/>
              <a:t>Written reports possible</a:t>
            </a:r>
          </a:p>
          <a:p>
            <a:pPr lvl="1"/>
            <a:r>
              <a:rPr lang="en-US" dirty="0" smtClean="0"/>
              <a:t>Paid hourly</a:t>
            </a:r>
          </a:p>
          <a:p>
            <a:r>
              <a:rPr lang="en-US" dirty="0" smtClean="0"/>
              <a:t>Employee or Independent Contractor?</a:t>
            </a:r>
          </a:p>
          <a:p>
            <a:pPr lvl="1"/>
            <a:r>
              <a:rPr lang="en-US" dirty="0" smtClean="0"/>
              <a:t>Employee</a:t>
            </a:r>
          </a:p>
          <a:p>
            <a:pPr lvl="1"/>
            <a:endParaRPr lang="en-US" dirty="0"/>
          </a:p>
        </p:txBody>
      </p:sp>
    </p:spTree>
    <p:extLst>
      <p:ext uri="{BB962C8B-B14F-4D97-AF65-F5344CB8AC3E}">
        <p14:creationId xmlns:p14="http://schemas.microsoft.com/office/powerpoint/2010/main" val="1138615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76400"/>
            <a:ext cx="9144000" cy="1673352"/>
          </a:xfrm>
        </p:spPr>
        <p:txBody>
          <a:bodyPr anchor="ctr"/>
          <a:lstStyle/>
          <a:p>
            <a:pPr algn="ctr"/>
            <a:r>
              <a:rPr lang="en-US" dirty="0" smtClean="0"/>
              <a:t>Questions?</a:t>
            </a:r>
            <a:endParaRPr lang="en-US" dirty="0"/>
          </a:p>
        </p:txBody>
      </p:sp>
      <p:sp>
        <p:nvSpPr>
          <p:cNvPr id="3" name="TextBox 2"/>
          <p:cNvSpPr txBox="1"/>
          <p:nvPr/>
        </p:nvSpPr>
        <p:spPr>
          <a:xfrm>
            <a:off x="0" y="5181600"/>
            <a:ext cx="9144000" cy="1785104"/>
          </a:xfrm>
          <a:prstGeom prst="rect">
            <a:avLst/>
          </a:prstGeom>
          <a:noFill/>
        </p:spPr>
        <p:txBody>
          <a:bodyPr wrap="square" rtlCol="0">
            <a:spAutoFit/>
          </a:bodyPr>
          <a:lstStyle/>
          <a:p>
            <a:r>
              <a:rPr lang="en-US" sz="2000" b="1" dirty="0" smtClean="0">
                <a:solidFill>
                  <a:schemeClr val="accent6"/>
                </a:solidFill>
              </a:rPr>
              <a:t>Contacts:</a:t>
            </a:r>
          </a:p>
          <a:p>
            <a:r>
              <a:rPr lang="en-US" sz="1750" b="1" dirty="0" err="1" smtClean="0">
                <a:solidFill>
                  <a:schemeClr val="accent6"/>
                </a:solidFill>
              </a:rPr>
              <a:t>UCF</a:t>
            </a:r>
            <a:r>
              <a:rPr lang="en-US" sz="1750" b="1" dirty="0" smtClean="0">
                <a:solidFill>
                  <a:schemeClr val="accent6"/>
                </a:solidFill>
              </a:rPr>
              <a:t> Office of Student Financial Assistance</a:t>
            </a:r>
          </a:p>
          <a:p>
            <a:r>
              <a:rPr lang="en-US" sz="1750" b="1" dirty="0" smtClean="0">
                <a:solidFill>
                  <a:schemeClr val="accent6"/>
                </a:solidFill>
              </a:rPr>
              <a:t>Michael Bell 2-0090</a:t>
            </a:r>
          </a:p>
          <a:p>
            <a:r>
              <a:rPr lang="en-US" sz="1750" b="1" dirty="0" err="1" smtClean="0">
                <a:solidFill>
                  <a:schemeClr val="accent6"/>
                </a:solidFill>
              </a:rPr>
              <a:t>UCF</a:t>
            </a:r>
            <a:r>
              <a:rPr lang="en-US" sz="1750" b="1" dirty="0" smtClean="0">
                <a:solidFill>
                  <a:schemeClr val="accent6"/>
                </a:solidFill>
              </a:rPr>
              <a:t> Tax – A division of Finance &amp; Accounting</a:t>
            </a:r>
          </a:p>
          <a:p>
            <a:r>
              <a:rPr lang="en-US" sz="1750" b="1" dirty="0" smtClean="0">
                <a:solidFill>
                  <a:schemeClr val="accent6"/>
                </a:solidFill>
              </a:rPr>
              <a:t>Joel Levenson 2-0235</a:t>
            </a:r>
          </a:p>
          <a:p>
            <a:r>
              <a:rPr lang="en-US" sz="1750" b="1" dirty="0" smtClean="0">
                <a:solidFill>
                  <a:schemeClr val="accent6"/>
                </a:solidFill>
              </a:rPr>
              <a:t>Meghan McCollum 2-1013</a:t>
            </a:r>
            <a:endParaRPr lang="en-US" sz="1750" b="1" dirty="0">
              <a:solidFill>
                <a:schemeClr val="accent6"/>
              </a:solidFill>
            </a:endParaRPr>
          </a:p>
        </p:txBody>
      </p:sp>
    </p:spTree>
    <p:extLst>
      <p:ext uri="{BB962C8B-B14F-4D97-AF65-F5344CB8AC3E}">
        <p14:creationId xmlns:p14="http://schemas.microsoft.com/office/powerpoint/2010/main" val="4203479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 vs Stipend</a:t>
            </a:r>
          </a:p>
        </p:txBody>
      </p:sp>
      <p:sp>
        <p:nvSpPr>
          <p:cNvPr id="3" name="Content Placeholder 2"/>
          <p:cNvSpPr>
            <a:spLocks noGrp="1"/>
          </p:cNvSpPr>
          <p:nvPr>
            <p:ph idx="1"/>
          </p:nvPr>
        </p:nvSpPr>
        <p:spPr/>
        <p:txBody>
          <a:bodyPr>
            <a:noAutofit/>
          </a:bodyPr>
          <a:lstStyle/>
          <a:p>
            <a:r>
              <a:rPr lang="en-US" sz="2800" dirty="0"/>
              <a:t>The IRS classifies scholarship/fellowship payments </a:t>
            </a:r>
            <a:r>
              <a:rPr lang="en-US" sz="2800" dirty="0" smtClean="0"/>
              <a:t>as Miscellaneous </a:t>
            </a:r>
            <a:r>
              <a:rPr lang="en-US" sz="2800" dirty="0"/>
              <a:t>Income. </a:t>
            </a:r>
            <a:r>
              <a:rPr lang="en-US" sz="2800" dirty="0" smtClean="0"/>
              <a:t>No </a:t>
            </a:r>
            <a:r>
              <a:rPr lang="en-US" sz="2800" dirty="0"/>
              <a:t>taxes are withheld from </a:t>
            </a:r>
            <a:r>
              <a:rPr lang="en-US" sz="2800" dirty="0" smtClean="0"/>
              <a:t>these payments</a:t>
            </a:r>
            <a:r>
              <a:rPr lang="en-US" sz="2800" dirty="0"/>
              <a:t>, although the University does report the </a:t>
            </a:r>
            <a:r>
              <a:rPr lang="en-US" sz="2800" dirty="0" smtClean="0"/>
              <a:t>payments to </a:t>
            </a:r>
            <a:r>
              <a:rPr lang="en-US" sz="2800" dirty="0"/>
              <a:t>the </a:t>
            </a:r>
            <a:r>
              <a:rPr lang="en-US" sz="2800" dirty="0" smtClean="0"/>
              <a:t>IRS(1098-T). </a:t>
            </a:r>
            <a:r>
              <a:rPr lang="en-US" sz="2800" dirty="0"/>
              <a:t>If the scholarship/fellowship awards are not </a:t>
            </a:r>
            <a:r>
              <a:rPr lang="en-US" sz="2800" dirty="0" smtClean="0"/>
              <a:t>used by </a:t>
            </a:r>
            <a:r>
              <a:rPr lang="en-US" sz="2800" dirty="0"/>
              <a:t>the student to offset the cost of qualified tuition and </a:t>
            </a:r>
            <a:r>
              <a:rPr lang="en-US" sz="2800" dirty="0" smtClean="0"/>
              <a:t>certain other </a:t>
            </a:r>
            <a:r>
              <a:rPr lang="en-US" sz="2800" dirty="0"/>
              <a:t>expenses specified in the tax law then these </a:t>
            </a:r>
            <a:r>
              <a:rPr lang="en-US" sz="2800" dirty="0" smtClean="0"/>
              <a:t>moneys may need to be </a:t>
            </a:r>
            <a:r>
              <a:rPr lang="en-US" sz="2800" dirty="0"/>
              <a:t>reported as income to the IRS by the student.</a:t>
            </a:r>
          </a:p>
        </p:txBody>
      </p:sp>
    </p:spTree>
    <p:extLst>
      <p:ext uri="{BB962C8B-B14F-4D97-AF65-F5344CB8AC3E}">
        <p14:creationId xmlns:p14="http://schemas.microsoft.com/office/powerpoint/2010/main" val="666200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 vs Stipend</a:t>
            </a:r>
          </a:p>
        </p:txBody>
      </p:sp>
      <p:sp>
        <p:nvSpPr>
          <p:cNvPr id="3" name="Content Placeholder 2"/>
          <p:cNvSpPr>
            <a:spLocks noGrp="1"/>
          </p:cNvSpPr>
          <p:nvPr>
            <p:ph idx="1"/>
          </p:nvPr>
        </p:nvSpPr>
        <p:spPr/>
        <p:txBody>
          <a:bodyPr/>
          <a:lstStyle/>
          <a:p>
            <a:r>
              <a:rPr lang="en-US" dirty="0"/>
              <a:t>A stipend is provided as a subsistence allowance for fellows </a:t>
            </a:r>
            <a:r>
              <a:rPr lang="en-US" dirty="0" smtClean="0"/>
              <a:t>to </a:t>
            </a:r>
            <a:r>
              <a:rPr lang="en-US" dirty="0"/>
              <a:t>help defray living expenses during the research </a:t>
            </a:r>
            <a:r>
              <a:rPr lang="en-US" dirty="0" smtClean="0"/>
              <a:t>training experience</a:t>
            </a:r>
            <a:r>
              <a:rPr lang="en-US" dirty="0"/>
              <a:t>. It is not provided as a condition of employment with either the </a:t>
            </a:r>
            <a:r>
              <a:rPr lang="en-US" dirty="0" smtClean="0"/>
              <a:t>Federal government </a:t>
            </a:r>
            <a:r>
              <a:rPr lang="en-US" dirty="0"/>
              <a:t>or the sponsoring institution</a:t>
            </a:r>
            <a:r>
              <a:rPr lang="en-US" dirty="0" smtClean="0"/>
              <a:t>.</a:t>
            </a:r>
          </a:p>
          <a:p>
            <a:r>
              <a:rPr lang="en-US" dirty="0" smtClean="0"/>
              <a:t>The term </a:t>
            </a:r>
            <a:r>
              <a:rPr lang="en-US" i="1" dirty="0" smtClean="0"/>
              <a:t>stipend</a:t>
            </a:r>
            <a:r>
              <a:rPr lang="en-US" dirty="0" smtClean="0"/>
              <a:t> can sometimes be misused and is used </a:t>
            </a:r>
            <a:r>
              <a:rPr lang="en-US" dirty="0"/>
              <a:t>often </a:t>
            </a:r>
            <a:r>
              <a:rPr lang="en-US" dirty="0" smtClean="0"/>
              <a:t>in situations where a department wants to pay funds to a student.</a:t>
            </a:r>
            <a:endParaRPr lang="en-US" dirty="0"/>
          </a:p>
        </p:txBody>
      </p:sp>
    </p:spTree>
    <p:extLst>
      <p:ext uri="{BB962C8B-B14F-4D97-AF65-F5344CB8AC3E}">
        <p14:creationId xmlns:p14="http://schemas.microsoft.com/office/powerpoint/2010/main" val="260674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 vs Stipend</a:t>
            </a:r>
          </a:p>
        </p:txBody>
      </p:sp>
      <p:sp>
        <p:nvSpPr>
          <p:cNvPr id="3" name="Content Placeholder 2"/>
          <p:cNvSpPr>
            <a:spLocks noGrp="1"/>
          </p:cNvSpPr>
          <p:nvPr>
            <p:ph idx="1"/>
          </p:nvPr>
        </p:nvSpPr>
        <p:spPr/>
        <p:txBody>
          <a:bodyPr/>
          <a:lstStyle/>
          <a:p>
            <a:r>
              <a:rPr lang="en-US" dirty="0" smtClean="0"/>
              <a:t>The true intent and purpose of the payment must be determined.</a:t>
            </a:r>
          </a:p>
          <a:p>
            <a:r>
              <a:rPr lang="en-US" dirty="0" smtClean="0"/>
              <a:t>The purpose of the payment helps in determining which department would pay the student.</a:t>
            </a:r>
          </a:p>
          <a:p>
            <a:r>
              <a:rPr lang="en-US" dirty="0" smtClean="0"/>
              <a:t>If work or service is required to receive the award, this could be a compensation situation and would not constitute a scholarship payment.</a:t>
            </a:r>
            <a:endParaRPr lang="en-US" dirty="0"/>
          </a:p>
        </p:txBody>
      </p:sp>
    </p:spTree>
    <p:extLst>
      <p:ext uri="{BB962C8B-B14F-4D97-AF65-F5344CB8AC3E}">
        <p14:creationId xmlns:p14="http://schemas.microsoft.com/office/powerpoint/2010/main" val="11065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 vs Stipend</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768083956"/>
              </p:ext>
            </p:extLst>
          </p:nvPr>
        </p:nvGraphicFramePr>
        <p:xfrm>
          <a:off x="2784475" y="1774825"/>
          <a:ext cx="3575050" cy="4625975"/>
        </p:xfrm>
        <a:graphic>
          <a:graphicData uri="http://schemas.openxmlformats.org/presentationml/2006/ole">
            <mc:AlternateContent xmlns:mc="http://schemas.openxmlformats.org/markup-compatibility/2006">
              <mc:Choice xmlns:v="urn:schemas-microsoft-com:vml" Requires="v">
                <p:oleObj spid="_x0000_s1040" name="Acrobat Document" r:id="rId3" imgW="4663386" imgH="6035020" progId="AcroExch.Document.7">
                  <p:embed/>
                </p:oleObj>
              </mc:Choice>
              <mc:Fallback>
                <p:oleObj name="Acrobat Document" r:id="rId3" imgW="4663386" imgH="6035020" progId="AcroExch.Document.7">
                  <p:embed/>
                  <p:pic>
                    <p:nvPicPr>
                      <p:cNvPr id="0" name=""/>
                      <p:cNvPicPr/>
                      <p:nvPr/>
                    </p:nvPicPr>
                    <p:blipFill>
                      <a:blip r:embed="rId4"/>
                      <a:stretch>
                        <a:fillRect/>
                      </a:stretch>
                    </p:blipFill>
                    <p:spPr>
                      <a:xfrm>
                        <a:off x="2784475" y="1774825"/>
                        <a:ext cx="3575050" cy="4625975"/>
                      </a:xfrm>
                      <a:prstGeom prst="rect">
                        <a:avLst/>
                      </a:prstGeom>
                    </p:spPr>
                  </p:pic>
                </p:oleObj>
              </mc:Fallback>
            </mc:AlternateContent>
          </a:graphicData>
        </a:graphic>
      </p:graphicFrame>
    </p:spTree>
    <p:extLst>
      <p:ext uri="{BB962C8B-B14F-4D97-AF65-F5344CB8AC3E}">
        <p14:creationId xmlns:p14="http://schemas.microsoft.com/office/powerpoint/2010/main" val="2388494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Research payments are usually considered as payment for work and would be Payroll.</a:t>
            </a:r>
          </a:p>
          <a:p>
            <a:r>
              <a:rPr lang="en-US" dirty="0"/>
              <a:t>To be considered a scholarship payment:</a:t>
            </a:r>
          </a:p>
          <a:p>
            <a:pPr lvl="1"/>
            <a:r>
              <a:rPr lang="en-US" dirty="0" smtClean="0"/>
              <a:t>The student’s research should be independent, i.e. not assisting faculty with UCF research.</a:t>
            </a:r>
          </a:p>
          <a:p>
            <a:pPr lvl="1"/>
            <a:r>
              <a:rPr lang="en-US" dirty="0" smtClean="0"/>
              <a:t>The </a:t>
            </a:r>
            <a:r>
              <a:rPr lang="en-US" dirty="0"/>
              <a:t>student must be receiving academic credit for the </a:t>
            </a:r>
            <a:r>
              <a:rPr lang="en-US" dirty="0" smtClean="0"/>
              <a:t>research.</a:t>
            </a:r>
            <a:endParaRPr lang="en-US" dirty="0"/>
          </a:p>
          <a:p>
            <a:pPr lvl="1"/>
            <a:r>
              <a:rPr lang="en-US" dirty="0"/>
              <a:t>The student should be receiving compensation for </a:t>
            </a:r>
            <a:r>
              <a:rPr lang="en-US" dirty="0" smtClean="0"/>
              <a:t>research work </a:t>
            </a:r>
            <a:r>
              <a:rPr lang="en-US" dirty="0"/>
              <a:t>hours separate from the scholarship.</a:t>
            </a:r>
          </a:p>
          <a:p>
            <a:pPr lvl="1"/>
            <a:r>
              <a:rPr lang="en-US" dirty="0"/>
              <a:t>The purpose of the scholarship award cannot solely be the </a:t>
            </a:r>
            <a:r>
              <a:rPr lang="en-US" dirty="0" smtClean="0"/>
              <a:t>research.</a:t>
            </a:r>
            <a:endParaRPr lang="en-US" dirty="0"/>
          </a:p>
          <a:p>
            <a:endParaRPr lang="en-US" dirty="0"/>
          </a:p>
        </p:txBody>
      </p:sp>
    </p:spTree>
    <p:extLst>
      <p:ext uri="{BB962C8B-B14F-4D97-AF65-F5344CB8AC3E}">
        <p14:creationId xmlns:p14="http://schemas.microsoft.com/office/powerpoint/2010/main" val="240490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Internships</a:t>
            </a:r>
            <a:endParaRPr lang="en-US" dirty="0"/>
          </a:p>
        </p:txBody>
      </p:sp>
      <p:sp>
        <p:nvSpPr>
          <p:cNvPr id="5" name="Content Placeholder 4"/>
          <p:cNvSpPr>
            <a:spLocks noGrp="1"/>
          </p:cNvSpPr>
          <p:nvPr>
            <p:ph idx="1"/>
          </p:nvPr>
        </p:nvSpPr>
        <p:spPr/>
        <p:txBody>
          <a:bodyPr>
            <a:normAutofit lnSpcReduction="10000"/>
          </a:bodyPr>
          <a:lstStyle/>
          <a:p>
            <a:r>
              <a:rPr lang="en-US" dirty="0"/>
              <a:t>Unpaid Internships are always problematic because a scholarship payment can be deemed as payment for work.</a:t>
            </a:r>
          </a:p>
          <a:p>
            <a:r>
              <a:rPr lang="en-US" dirty="0" smtClean="0"/>
              <a:t>To be considered a scholarship payment:</a:t>
            </a:r>
          </a:p>
          <a:p>
            <a:pPr lvl="1"/>
            <a:r>
              <a:rPr lang="en-US" dirty="0" smtClean="0"/>
              <a:t>The student must be receiving academic credit for the internship.</a:t>
            </a:r>
          </a:p>
          <a:p>
            <a:pPr lvl="1"/>
            <a:r>
              <a:rPr lang="en-US" dirty="0" smtClean="0"/>
              <a:t>The student should be receiving compensation for work hours separate from the scholarship.</a:t>
            </a:r>
          </a:p>
          <a:p>
            <a:pPr lvl="1"/>
            <a:r>
              <a:rPr lang="en-US" dirty="0" smtClean="0"/>
              <a:t>The purpose of the scholarship award cannot solely be the internship.</a:t>
            </a:r>
            <a:endParaRPr lang="en-US" dirty="0"/>
          </a:p>
        </p:txBody>
      </p:sp>
    </p:spTree>
    <p:extLst>
      <p:ext uri="{BB962C8B-B14F-4D97-AF65-F5344CB8AC3E}">
        <p14:creationId xmlns:p14="http://schemas.microsoft.com/office/powerpoint/2010/main" val="124191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5A6378"/>
      </a:dk2>
      <a:lt2>
        <a:srgbClr val="D4D4D6"/>
      </a:lt2>
      <a:accent1>
        <a:srgbClr val="F0AD00"/>
      </a:accent1>
      <a:accent2>
        <a:srgbClr val="F0AD00"/>
      </a:accent2>
      <a:accent3>
        <a:srgbClr val="F0AD00"/>
      </a:accent3>
      <a:accent4>
        <a:srgbClr val="F0AD00"/>
      </a:accent4>
      <a:accent5>
        <a:srgbClr val="F0AD00"/>
      </a:accent5>
      <a:accent6>
        <a:srgbClr val="F0AD00"/>
      </a:accent6>
      <a:hlink>
        <a:srgbClr val="60B5CC"/>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1660</TotalTime>
  <Words>6336</Words>
  <Application>Microsoft Office PowerPoint</Application>
  <PresentationFormat>On-screen Show (4:3)</PresentationFormat>
  <Paragraphs>496</Paragraphs>
  <Slides>36</Slides>
  <Notes>27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Arial</vt:lpstr>
      <vt:lpstr>Calibri</vt:lpstr>
      <vt:lpstr>Corbel</vt:lpstr>
      <vt:lpstr>Wingdings</vt:lpstr>
      <vt:lpstr>Wingdings 2</vt:lpstr>
      <vt:lpstr>Wingdings 3</vt:lpstr>
      <vt:lpstr>Module</vt:lpstr>
      <vt:lpstr>Acrobat Document</vt:lpstr>
      <vt:lpstr>Scholarship Payments or Wages?</vt:lpstr>
      <vt:lpstr>Scholarship vs Stipend</vt:lpstr>
      <vt:lpstr>Scholarship vs Stipend</vt:lpstr>
      <vt:lpstr>Scholarship vs Stipend</vt:lpstr>
      <vt:lpstr>Scholarship vs Stipend</vt:lpstr>
      <vt:lpstr>Scholarship vs Stipend</vt:lpstr>
      <vt:lpstr>Scholarship vs Stipend</vt:lpstr>
      <vt:lpstr>Research</vt:lpstr>
      <vt:lpstr>Internships</vt:lpstr>
      <vt:lpstr>Student Travel Payments</vt:lpstr>
      <vt:lpstr>Worker Classification Basics</vt:lpstr>
      <vt:lpstr>Area of High Scrutiny</vt:lpstr>
      <vt:lpstr>Basic Definitions</vt:lpstr>
      <vt:lpstr>Determination Considerations</vt:lpstr>
      <vt:lpstr>Behavioral Control</vt:lpstr>
      <vt:lpstr>Right to Control</vt:lpstr>
      <vt:lpstr>Financial Control </vt:lpstr>
      <vt:lpstr>Type of Relationship </vt:lpstr>
      <vt:lpstr>20 Common Law Factors</vt:lpstr>
      <vt:lpstr>20 Common Law Factors</vt:lpstr>
      <vt:lpstr>Reasons for Hiring Independent Contractors</vt:lpstr>
      <vt:lpstr>At Risk Hires</vt:lpstr>
      <vt:lpstr>At Risk Hires</vt:lpstr>
      <vt:lpstr>Classify by Function</vt:lpstr>
      <vt:lpstr>Classify by Function</vt:lpstr>
      <vt:lpstr>Assessments &amp; Penalties</vt:lpstr>
      <vt:lpstr>Case Study-Instructors</vt:lpstr>
      <vt:lpstr>Case Study-Online Instructors</vt:lpstr>
      <vt:lpstr>Case Study-Proctors</vt:lpstr>
      <vt:lpstr>Case Study-Researcher</vt:lpstr>
      <vt:lpstr>Case Study-Researcher</vt:lpstr>
      <vt:lpstr>Case Study-Researcher</vt:lpstr>
      <vt:lpstr>Case Study-Consultant</vt:lpstr>
      <vt:lpstr>Case Study-Consultant  </vt:lpstr>
      <vt:lpstr>Case Study-Game Day Security</vt:lpstr>
      <vt:lpstr>Questions?</vt:lpstr>
    </vt:vector>
  </TitlesOfParts>
  <Company>UCF Finance and Accounting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Worker Classification Basics</dc:title>
  <dc:creator>Meghan McCollum</dc:creator>
  <cp:lastModifiedBy>Marty Sibley</cp:lastModifiedBy>
  <cp:revision>127</cp:revision>
  <dcterms:created xsi:type="dcterms:W3CDTF">2012-04-23T14:46:29Z</dcterms:created>
  <dcterms:modified xsi:type="dcterms:W3CDTF">2015-04-17T12:59:12Z</dcterms:modified>
</cp:coreProperties>
</file>