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77" r:id="rId3"/>
    <p:sldMasterId id="2147483682" r:id="rId4"/>
  </p:sldMasterIdLst>
  <p:notesMasterIdLst>
    <p:notesMasterId r:id="rId71"/>
  </p:notesMasterIdLst>
  <p:handoutMasterIdLst>
    <p:handoutMasterId r:id="rId72"/>
  </p:handoutMasterIdLst>
  <p:sldIdLst>
    <p:sldId id="265" r:id="rId5"/>
    <p:sldId id="260" r:id="rId6"/>
    <p:sldId id="266" r:id="rId7"/>
    <p:sldId id="301" r:id="rId8"/>
    <p:sldId id="360" r:id="rId9"/>
    <p:sldId id="363" r:id="rId10"/>
    <p:sldId id="367" r:id="rId11"/>
    <p:sldId id="364" r:id="rId12"/>
    <p:sldId id="365" r:id="rId13"/>
    <p:sldId id="310" r:id="rId14"/>
    <p:sldId id="368" r:id="rId15"/>
    <p:sldId id="304" r:id="rId16"/>
    <p:sldId id="311" r:id="rId17"/>
    <p:sldId id="307" r:id="rId18"/>
    <p:sldId id="369" r:id="rId19"/>
    <p:sldId id="306" r:id="rId20"/>
    <p:sldId id="352" r:id="rId21"/>
    <p:sldId id="353" r:id="rId22"/>
    <p:sldId id="354" r:id="rId23"/>
    <p:sldId id="355" r:id="rId24"/>
    <p:sldId id="356" r:id="rId25"/>
    <p:sldId id="357" r:id="rId26"/>
    <p:sldId id="358" r:id="rId27"/>
    <p:sldId id="359" r:id="rId28"/>
    <p:sldId id="267" r:id="rId29"/>
    <p:sldId id="314" r:id="rId30"/>
    <p:sldId id="315" r:id="rId31"/>
    <p:sldId id="316" r:id="rId32"/>
    <p:sldId id="317" r:id="rId33"/>
    <p:sldId id="318" r:id="rId34"/>
    <p:sldId id="319" r:id="rId35"/>
    <p:sldId id="320" r:id="rId36"/>
    <p:sldId id="321" r:id="rId37"/>
    <p:sldId id="322" r:id="rId38"/>
    <p:sldId id="323" r:id="rId39"/>
    <p:sldId id="324" r:id="rId40"/>
    <p:sldId id="325" r:id="rId41"/>
    <p:sldId id="326" r:id="rId42"/>
    <p:sldId id="327" r:id="rId43"/>
    <p:sldId id="328" r:id="rId44"/>
    <p:sldId id="329" r:id="rId45"/>
    <p:sldId id="330" r:id="rId46"/>
    <p:sldId id="331" r:id="rId47"/>
    <p:sldId id="332" r:id="rId48"/>
    <p:sldId id="333" r:id="rId49"/>
    <p:sldId id="334" r:id="rId50"/>
    <p:sldId id="335" r:id="rId51"/>
    <p:sldId id="336" r:id="rId52"/>
    <p:sldId id="337" r:id="rId53"/>
    <p:sldId id="338" r:id="rId54"/>
    <p:sldId id="339" r:id="rId55"/>
    <p:sldId id="340" r:id="rId56"/>
    <p:sldId id="341" r:id="rId57"/>
    <p:sldId id="342" r:id="rId58"/>
    <p:sldId id="343" r:id="rId59"/>
    <p:sldId id="344" r:id="rId60"/>
    <p:sldId id="345" r:id="rId61"/>
    <p:sldId id="346" r:id="rId62"/>
    <p:sldId id="347" r:id="rId63"/>
    <p:sldId id="348" r:id="rId64"/>
    <p:sldId id="349" r:id="rId65"/>
    <p:sldId id="350" r:id="rId66"/>
    <p:sldId id="351" r:id="rId67"/>
    <p:sldId id="312" r:id="rId68"/>
    <p:sldId id="272" r:id="rId69"/>
    <p:sldId id="258" r:id="rId7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A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4635"/>
  </p:normalViewPr>
  <p:slideViewPr>
    <p:cSldViewPr snapToGrid="0" snapToObjects="1">
      <p:cViewPr varScale="1">
        <p:scale>
          <a:sx n="104" d="100"/>
          <a:sy n="104" d="100"/>
        </p:scale>
        <p:origin x="114" y="132"/>
      </p:cViewPr>
      <p:guideLst/>
    </p:cSldViewPr>
  </p:slideViewPr>
  <p:notesTextViewPr>
    <p:cViewPr>
      <p:scale>
        <a:sx n="1" d="1"/>
        <a:sy n="1" d="1"/>
      </p:scale>
      <p:origin x="0" y="0"/>
    </p:cViewPr>
  </p:notesTextViewPr>
  <p:notesViewPr>
    <p:cSldViewPr snapToGrid="0" snapToObjects="1">
      <p:cViewPr varScale="1">
        <p:scale>
          <a:sx n="80" d="100"/>
          <a:sy n="80" d="100"/>
        </p:scale>
        <p:origin x="199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B2B353B-17DE-F24E-9686-9B8AC9ABF674}" type="datetimeFigureOut">
              <a:rPr lang="en-US" smtClean="0"/>
              <a:t>11/13/2017</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83FAFBE-6A90-E941-9DCD-9279D83C8C17}" type="slidenum">
              <a:rPr lang="en-US" smtClean="0"/>
              <a:t>‹#›</a:t>
            </a:fld>
            <a:endParaRPr lang="en-US" dirty="0"/>
          </a:p>
        </p:txBody>
      </p:sp>
    </p:spTree>
    <p:extLst>
      <p:ext uri="{BB962C8B-B14F-4D97-AF65-F5344CB8AC3E}">
        <p14:creationId xmlns:p14="http://schemas.microsoft.com/office/powerpoint/2010/main" val="1629585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A5E00F6-FCEB-3240-BF91-2FE8D291BB05}" type="datetimeFigureOut">
              <a:rPr lang="en-US" smtClean="0"/>
              <a:t>11/13/2017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F01AEB7-DF1E-074E-AD3C-BD912806E15D}" type="slidenum">
              <a:rPr lang="en-US" smtClean="0"/>
              <a:t>‹#›</a:t>
            </a:fld>
            <a:endParaRPr lang="en-US" dirty="0"/>
          </a:p>
        </p:txBody>
      </p:sp>
    </p:spTree>
    <p:extLst>
      <p:ext uri="{BB962C8B-B14F-4D97-AF65-F5344CB8AC3E}">
        <p14:creationId xmlns:p14="http://schemas.microsoft.com/office/powerpoint/2010/main" val="614381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compproject@ucf.edu"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1</a:t>
            </a:fld>
            <a:endParaRPr lang="en-US" dirty="0"/>
          </a:p>
        </p:txBody>
      </p:sp>
    </p:spTree>
    <p:extLst>
      <p:ext uri="{BB962C8B-B14F-4D97-AF65-F5344CB8AC3E}">
        <p14:creationId xmlns:p14="http://schemas.microsoft.com/office/powerpoint/2010/main" val="3160210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10</a:t>
            </a:fld>
            <a:endParaRPr lang="en-US" dirty="0"/>
          </a:p>
        </p:txBody>
      </p:sp>
    </p:spTree>
    <p:extLst>
      <p:ext uri="{BB962C8B-B14F-4D97-AF65-F5344CB8AC3E}">
        <p14:creationId xmlns:p14="http://schemas.microsoft.com/office/powerpoint/2010/main" val="602630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class</a:t>
            </a:r>
            <a:r>
              <a:rPr lang="en-US" baseline="0" dirty="0" smtClean="0"/>
              <a:t> &amp; comp project has officially e</a:t>
            </a:r>
            <a:r>
              <a:rPr lang="en-US" dirty="0" smtClean="0"/>
              <a:t>ntered into phase three of the project. This phase is the center and most time consuming</a:t>
            </a:r>
            <a:r>
              <a:rPr lang="en-US" baseline="0" dirty="0" smtClean="0"/>
              <a:t> part </a:t>
            </a:r>
            <a:r>
              <a:rPr lang="en-US" dirty="0" smtClean="0"/>
              <a:t>of the entire project</a:t>
            </a:r>
            <a:r>
              <a:rPr lang="en-US" baseline="0" dirty="0" smtClean="0"/>
              <a:t>.</a:t>
            </a:r>
            <a:endParaRPr lang="en-US" dirty="0" smtClean="0"/>
          </a:p>
          <a:p>
            <a:pPr marL="174708" indent="-174708">
              <a:buFont typeface="Arial" panose="020B0604020202020204" pitchFamily="34" charset="0"/>
              <a:buChar char="•"/>
            </a:pPr>
            <a:r>
              <a:rPr lang="en-US" dirty="0" smtClean="0"/>
              <a:t>The project team</a:t>
            </a:r>
            <a:r>
              <a:rPr lang="en-US" baseline="0" dirty="0" smtClean="0"/>
              <a:t> has </a:t>
            </a:r>
            <a:r>
              <a:rPr lang="en-US" dirty="0" smtClean="0"/>
              <a:t>29 meetings scheduled with Deans, VPs, Leaders, and main HR contacts throughout</a:t>
            </a:r>
            <a:r>
              <a:rPr lang="en-US" baseline="0" dirty="0" smtClean="0"/>
              <a:t> the month of November. </a:t>
            </a:r>
            <a:endParaRPr lang="en-US" dirty="0" smtClean="0"/>
          </a:p>
          <a:p>
            <a:pPr marL="174708" indent="-174708">
              <a:buFont typeface="Arial" panose="020B0604020202020204" pitchFamily="34" charset="0"/>
              <a:buChar char="•"/>
            </a:pPr>
            <a:r>
              <a:rPr lang="en-US" dirty="0" smtClean="0"/>
              <a:t>Beginning next week, employees will receive an email from </a:t>
            </a:r>
            <a:r>
              <a:rPr lang="en-US" dirty="0" smtClean="0">
                <a:hlinkClick r:id="rId3"/>
              </a:rPr>
              <a:t>compproject@ucf.edu</a:t>
            </a:r>
            <a:r>
              <a:rPr lang="en-US" dirty="0" smtClean="0"/>
              <a:t> with the position description tool.</a:t>
            </a:r>
          </a:p>
          <a:p>
            <a:pPr marL="174708" indent="-174708">
              <a:buFont typeface="Arial" panose="020B0604020202020204" pitchFamily="34" charset="0"/>
              <a:buChar char="•"/>
            </a:pPr>
            <a:r>
              <a:rPr lang="en-US" dirty="0" smtClean="0"/>
              <a:t>The emails will dispatch by job</a:t>
            </a:r>
            <a:r>
              <a:rPr lang="en-US" baseline="0" dirty="0" smtClean="0"/>
              <a:t> families with the last group going out before the end of December.</a:t>
            </a:r>
            <a:endParaRPr lang="en-US" dirty="0" smtClean="0"/>
          </a:p>
          <a:p>
            <a:pPr marL="174708" indent="-174708">
              <a:buFont typeface="Arial" panose="020B0604020202020204" pitchFamily="34" charset="0"/>
              <a:buChar char="•"/>
            </a:pPr>
            <a:r>
              <a:rPr lang="en-US" dirty="0" smtClean="0"/>
              <a:t>If you haven’t heard anything by the middle of December</a:t>
            </a:r>
            <a:r>
              <a:rPr lang="en-US" baseline="0" dirty="0" smtClean="0"/>
              <a:t> on what to expect from this project</a:t>
            </a:r>
            <a:r>
              <a:rPr lang="en-US" dirty="0" smtClean="0"/>
              <a:t>, please contact your main College/Division HR person.</a:t>
            </a:r>
          </a:p>
          <a:p>
            <a:endParaRPr lang="en-US" dirty="0"/>
          </a:p>
        </p:txBody>
      </p:sp>
      <p:sp>
        <p:nvSpPr>
          <p:cNvPr id="4" name="Slide Number Placeholder 3"/>
          <p:cNvSpPr>
            <a:spLocks noGrp="1"/>
          </p:cNvSpPr>
          <p:nvPr>
            <p:ph type="sldNum" sz="quarter" idx="10"/>
          </p:nvPr>
        </p:nvSpPr>
        <p:spPr/>
        <p:txBody>
          <a:bodyPr/>
          <a:lstStyle/>
          <a:p>
            <a:fld id="{BF01AEB7-DF1E-074E-AD3C-BD912806E15D}" type="slidenum">
              <a:rPr lang="en-US" smtClean="0"/>
              <a:t>11</a:t>
            </a:fld>
            <a:endParaRPr lang="en-US" dirty="0"/>
          </a:p>
        </p:txBody>
      </p:sp>
    </p:spTree>
    <p:extLst>
      <p:ext uri="{BB962C8B-B14F-4D97-AF65-F5344CB8AC3E}">
        <p14:creationId xmlns:p14="http://schemas.microsoft.com/office/powerpoint/2010/main" val="4119741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12</a:t>
            </a:fld>
            <a:endParaRPr lang="en-US" dirty="0"/>
          </a:p>
        </p:txBody>
      </p:sp>
    </p:spTree>
    <p:extLst>
      <p:ext uri="{BB962C8B-B14F-4D97-AF65-F5344CB8AC3E}">
        <p14:creationId xmlns:p14="http://schemas.microsoft.com/office/powerpoint/2010/main" val="788998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13</a:t>
            </a:fld>
            <a:endParaRPr lang="en-US" dirty="0"/>
          </a:p>
        </p:txBody>
      </p:sp>
    </p:spTree>
    <p:extLst>
      <p:ext uri="{BB962C8B-B14F-4D97-AF65-F5344CB8AC3E}">
        <p14:creationId xmlns:p14="http://schemas.microsoft.com/office/powerpoint/2010/main" val="1706917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01AEB7-DF1E-074E-AD3C-BD912806E15D}" type="slidenum">
              <a:rPr lang="en-US" smtClean="0"/>
              <a:t>14</a:t>
            </a:fld>
            <a:endParaRPr lang="en-US" dirty="0"/>
          </a:p>
        </p:txBody>
      </p:sp>
    </p:spTree>
    <p:extLst>
      <p:ext uri="{BB962C8B-B14F-4D97-AF65-F5344CB8AC3E}">
        <p14:creationId xmlns:p14="http://schemas.microsoft.com/office/powerpoint/2010/main" val="773981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15</a:t>
            </a:fld>
            <a:endParaRPr lang="en-US" dirty="0"/>
          </a:p>
        </p:txBody>
      </p:sp>
    </p:spTree>
    <p:extLst>
      <p:ext uri="{BB962C8B-B14F-4D97-AF65-F5344CB8AC3E}">
        <p14:creationId xmlns:p14="http://schemas.microsoft.com/office/powerpoint/2010/main" val="3621278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01AEB7-DF1E-074E-AD3C-BD912806E15D}" type="slidenum">
              <a:rPr lang="en-US" smtClean="0"/>
              <a:t>16</a:t>
            </a:fld>
            <a:endParaRPr lang="en-US" dirty="0"/>
          </a:p>
        </p:txBody>
      </p:sp>
    </p:spTree>
    <p:extLst>
      <p:ext uri="{BB962C8B-B14F-4D97-AF65-F5344CB8AC3E}">
        <p14:creationId xmlns:p14="http://schemas.microsoft.com/office/powerpoint/2010/main" val="2041588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3FAFD22-9BBF-4B8B-9918-C838E3E40FFC}" type="slidenum">
              <a:rPr lang="en-US" smtClean="0">
                <a:solidFill>
                  <a:srgbClr val="000000"/>
                </a:solidFill>
              </a:rPr>
              <a:pPr/>
              <a:t>17</a:t>
            </a:fld>
            <a:endParaRPr lang="en-US" dirty="0">
              <a:solidFill>
                <a:srgbClr val="000000"/>
              </a:solidFill>
            </a:endParaRPr>
          </a:p>
        </p:txBody>
      </p:sp>
    </p:spTree>
    <p:extLst>
      <p:ext uri="{BB962C8B-B14F-4D97-AF65-F5344CB8AC3E}">
        <p14:creationId xmlns:p14="http://schemas.microsoft.com/office/powerpoint/2010/main" val="1983937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F902F776-B9F2-43CF-92F1-55E53A98ED0C}" type="slidenum">
              <a:rPr lang="en-US" smtClean="0">
                <a:solidFill>
                  <a:srgbClr val="000000"/>
                </a:solidFill>
              </a:rPr>
              <a:pPr>
                <a:defRPr/>
              </a:pPr>
              <a:t>18</a:t>
            </a:fld>
            <a:endParaRPr lang="en-US" dirty="0">
              <a:solidFill>
                <a:srgbClr val="000000"/>
              </a:solidFill>
            </a:endParaRPr>
          </a:p>
        </p:txBody>
      </p:sp>
    </p:spTree>
    <p:extLst>
      <p:ext uri="{BB962C8B-B14F-4D97-AF65-F5344CB8AC3E}">
        <p14:creationId xmlns:p14="http://schemas.microsoft.com/office/powerpoint/2010/main" val="2494711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02F776-B9F2-43CF-92F1-55E53A98ED0C}" type="slidenum">
              <a:rPr lang="en-US" smtClean="0">
                <a:solidFill>
                  <a:srgbClr val="000000"/>
                </a:solidFill>
              </a:rPr>
              <a:pPr>
                <a:defRPr/>
              </a:pPr>
              <a:t>19</a:t>
            </a:fld>
            <a:endParaRPr lang="en-US" dirty="0">
              <a:solidFill>
                <a:srgbClr val="000000"/>
              </a:solidFill>
            </a:endParaRPr>
          </a:p>
        </p:txBody>
      </p:sp>
    </p:spTree>
    <p:extLst>
      <p:ext uri="{BB962C8B-B14F-4D97-AF65-F5344CB8AC3E}">
        <p14:creationId xmlns:p14="http://schemas.microsoft.com/office/powerpoint/2010/main" val="131752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01AEB7-DF1E-074E-AD3C-BD912806E15D}" type="slidenum">
              <a:rPr lang="en-US" smtClean="0"/>
              <a:t>2</a:t>
            </a:fld>
            <a:endParaRPr lang="en-US" dirty="0"/>
          </a:p>
        </p:txBody>
      </p:sp>
    </p:spTree>
    <p:extLst>
      <p:ext uri="{BB962C8B-B14F-4D97-AF65-F5344CB8AC3E}">
        <p14:creationId xmlns:p14="http://schemas.microsoft.com/office/powerpoint/2010/main" val="813403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902F776-B9F2-43CF-92F1-55E53A98ED0C}" type="slidenum">
              <a:rPr lang="en-US" smtClean="0">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val="252707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AFD22-9BBF-4B8B-9918-C838E3E40FFC}" type="slidenum">
              <a:rPr lang="en-US" smtClean="0">
                <a:solidFill>
                  <a:srgbClr val="000000"/>
                </a:solidFill>
              </a:rPr>
              <a:pPr/>
              <a:t>21</a:t>
            </a:fld>
            <a:endParaRPr lang="en-US" dirty="0">
              <a:solidFill>
                <a:srgbClr val="000000"/>
              </a:solidFill>
            </a:endParaRPr>
          </a:p>
        </p:txBody>
      </p:sp>
    </p:spTree>
    <p:extLst>
      <p:ext uri="{BB962C8B-B14F-4D97-AF65-F5344CB8AC3E}">
        <p14:creationId xmlns:p14="http://schemas.microsoft.com/office/powerpoint/2010/main" val="2199408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AFD22-9BBF-4B8B-9918-C838E3E40FFC}" type="slidenum">
              <a:rPr lang="en-US" smtClean="0">
                <a:solidFill>
                  <a:srgbClr val="000000"/>
                </a:solidFill>
              </a:rPr>
              <a:pPr/>
              <a:t>22</a:t>
            </a:fld>
            <a:endParaRPr lang="en-US" dirty="0">
              <a:solidFill>
                <a:srgbClr val="000000"/>
              </a:solidFill>
            </a:endParaRPr>
          </a:p>
        </p:txBody>
      </p:sp>
    </p:spTree>
    <p:extLst>
      <p:ext uri="{BB962C8B-B14F-4D97-AF65-F5344CB8AC3E}">
        <p14:creationId xmlns:p14="http://schemas.microsoft.com/office/powerpoint/2010/main" val="1516651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AFD22-9BBF-4B8B-9918-C838E3E40FFC}" type="slidenum">
              <a:rPr lang="en-US" smtClean="0">
                <a:solidFill>
                  <a:srgbClr val="000000"/>
                </a:solidFill>
              </a:rPr>
              <a:pPr/>
              <a:t>23</a:t>
            </a:fld>
            <a:endParaRPr lang="en-US" dirty="0">
              <a:solidFill>
                <a:srgbClr val="000000"/>
              </a:solidFill>
            </a:endParaRPr>
          </a:p>
        </p:txBody>
      </p:sp>
    </p:spTree>
    <p:extLst>
      <p:ext uri="{BB962C8B-B14F-4D97-AF65-F5344CB8AC3E}">
        <p14:creationId xmlns:p14="http://schemas.microsoft.com/office/powerpoint/2010/main" val="541016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24</a:t>
            </a:fld>
            <a:endParaRPr lang="en-US" dirty="0"/>
          </a:p>
        </p:txBody>
      </p:sp>
    </p:spTree>
    <p:extLst>
      <p:ext uri="{BB962C8B-B14F-4D97-AF65-F5344CB8AC3E}">
        <p14:creationId xmlns:p14="http://schemas.microsoft.com/office/powerpoint/2010/main" val="2111615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01AEB7-DF1E-074E-AD3C-BD912806E15D}" type="slidenum">
              <a:rPr lang="en-US" smtClean="0"/>
              <a:t>25</a:t>
            </a:fld>
            <a:endParaRPr lang="en-US" dirty="0"/>
          </a:p>
        </p:txBody>
      </p:sp>
    </p:spTree>
    <p:extLst>
      <p:ext uri="{BB962C8B-B14F-4D97-AF65-F5344CB8AC3E}">
        <p14:creationId xmlns:p14="http://schemas.microsoft.com/office/powerpoint/2010/main" val="1014792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26</a:t>
            </a:fld>
            <a:endParaRPr lang="en-US" dirty="0"/>
          </a:p>
        </p:txBody>
      </p:sp>
    </p:spTree>
    <p:extLst>
      <p:ext uri="{BB962C8B-B14F-4D97-AF65-F5344CB8AC3E}">
        <p14:creationId xmlns:p14="http://schemas.microsoft.com/office/powerpoint/2010/main" val="772237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27</a:t>
            </a:fld>
            <a:endParaRPr lang="en-US" dirty="0"/>
          </a:p>
        </p:txBody>
      </p:sp>
    </p:spTree>
    <p:extLst>
      <p:ext uri="{BB962C8B-B14F-4D97-AF65-F5344CB8AC3E}">
        <p14:creationId xmlns:p14="http://schemas.microsoft.com/office/powerpoint/2010/main" val="6198451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28</a:t>
            </a:fld>
            <a:endParaRPr lang="en-US" dirty="0"/>
          </a:p>
        </p:txBody>
      </p:sp>
    </p:spTree>
    <p:extLst>
      <p:ext uri="{BB962C8B-B14F-4D97-AF65-F5344CB8AC3E}">
        <p14:creationId xmlns:p14="http://schemas.microsoft.com/office/powerpoint/2010/main" val="29213515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29</a:t>
            </a:fld>
            <a:endParaRPr lang="en-US" dirty="0"/>
          </a:p>
        </p:txBody>
      </p:sp>
    </p:spTree>
    <p:extLst>
      <p:ext uri="{BB962C8B-B14F-4D97-AF65-F5344CB8AC3E}">
        <p14:creationId xmlns:p14="http://schemas.microsoft.com/office/powerpoint/2010/main" val="3887274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01AEB7-DF1E-074E-AD3C-BD912806E15D}" type="slidenum">
              <a:rPr lang="en-US" smtClean="0"/>
              <a:t>3</a:t>
            </a:fld>
            <a:endParaRPr lang="en-US" dirty="0"/>
          </a:p>
        </p:txBody>
      </p:sp>
    </p:spTree>
    <p:extLst>
      <p:ext uri="{BB962C8B-B14F-4D97-AF65-F5344CB8AC3E}">
        <p14:creationId xmlns:p14="http://schemas.microsoft.com/office/powerpoint/2010/main" val="18882554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30</a:t>
            </a:fld>
            <a:endParaRPr lang="en-US" dirty="0"/>
          </a:p>
        </p:txBody>
      </p:sp>
    </p:spTree>
    <p:extLst>
      <p:ext uri="{BB962C8B-B14F-4D97-AF65-F5344CB8AC3E}">
        <p14:creationId xmlns:p14="http://schemas.microsoft.com/office/powerpoint/2010/main" val="36044970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31</a:t>
            </a:fld>
            <a:endParaRPr lang="en-US" dirty="0"/>
          </a:p>
        </p:txBody>
      </p:sp>
    </p:spTree>
    <p:extLst>
      <p:ext uri="{BB962C8B-B14F-4D97-AF65-F5344CB8AC3E}">
        <p14:creationId xmlns:p14="http://schemas.microsoft.com/office/powerpoint/2010/main" val="13951912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32</a:t>
            </a:fld>
            <a:endParaRPr lang="en-US" dirty="0"/>
          </a:p>
        </p:txBody>
      </p:sp>
    </p:spTree>
    <p:extLst>
      <p:ext uri="{BB962C8B-B14F-4D97-AF65-F5344CB8AC3E}">
        <p14:creationId xmlns:p14="http://schemas.microsoft.com/office/powerpoint/2010/main" val="5253996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33</a:t>
            </a:fld>
            <a:endParaRPr lang="en-US" dirty="0"/>
          </a:p>
        </p:txBody>
      </p:sp>
    </p:spTree>
    <p:extLst>
      <p:ext uri="{BB962C8B-B14F-4D97-AF65-F5344CB8AC3E}">
        <p14:creationId xmlns:p14="http://schemas.microsoft.com/office/powerpoint/2010/main" val="11685055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34</a:t>
            </a:fld>
            <a:endParaRPr lang="en-US" dirty="0"/>
          </a:p>
        </p:txBody>
      </p:sp>
    </p:spTree>
    <p:extLst>
      <p:ext uri="{BB962C8B-B14F-4D97-AF65-F5344CB8AC3E}">
        <p14:creationId xmlns:p14="http://schemas.microsoft.com/office/powerpoint/2010/main" val="1212821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35</a:t>
            </a:fld>
            <a:endParaRPr lang="en-US" dirty="0"/>
          </a:p>
        </p:txBody>
      </p:sp>
    </p:spTree>
    <p:extLst>
      <p:ext uri="{BB962C8B-B14F-4D97-AF65-F5344CB8AC3E}">
        <p14:creationId xmlns:p14="http://schemas.microsoft.com/office/powerpoint/2010/main" val="15526537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36</a:t>
            </a:fld>
            <a:endParaRPr lang="en-US" dirty="0"/>
          </a:p>
        </p:txBody>
      </p:sp>
    </p:spTree>
    <p:extLst>
      <p:ext uri="{BB962C8B-B14F-4D97-AF65-F5344CB8AC3E}">
        <p14:creationId xmlns:p14="http://schemas.microsoft.com/office/powerpoint/2010/main" val="18014469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37</a:t>
            </a:fld>
            <a:endParaRPr lang="en-US" dirty="0"/>
          </a:p>
        </p:txBody>
      </p:sp>
    </p:spTree>
    <p:extLst>
      <p:ext uri="{BB962C8B-B14F-4D97-AF65-F5344CB8AC3E}">
        <p14:creationId xmlns:p14="http://schemas.microsoft.com/office/powerpoint/2010/main" val="2000985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38</a:t>
            </a:fld>
            <a:endParaRPr lang="en-US" dirty="0"/>
          </a:p>
        </p:txBody>
      </p:sp>
    </p:spTree>
    <p:extLst>
      <p:ext uri="{BB962C8B-B14F-4D97-AF65-F5344CB8AC3E}">
        <p14:creationId xmlns:p14="http://schemas.microsoft.com/office/powerpoint/2010/main" val="19426289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39</a:t>
            </a:fld>
            <a:endParaRPr lang="en-US" dirty="0"/>
          </a:p>
        </p:txBody>
      </p:sp>
    </p:spTree>
    <p:extLst>
      <p:ext uri="{BB962C8B-B14F-4D97-AF65-F5344CB8AC3E}">
        <p14:creationId xmlns:p14="http://schemas.microsoft.com/office/powerpoint/2010/main" val="711488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01AEB7-DF1E-074E-AD3C-BD912806E15D}" type="slidenum">
              <a:rPr lang="en-US" smtClean="0"/>
              <a:t>4</a:t>
            </a:fld>
            <a:endParaRPr lang="en-US" dirty="0"/>
          </a:p>
        </p:txBody>
      </p:sp>
    </p:spTree>
    <p:extLst>
      <p:ext uri="{BB962C8B-B14F-4D97-AF65-F5344CB8AC3E}">
        <p14:creationId xmlns:p14="http://schemas.microsoft.com/office/powerpoint/2010/main" val="38514465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40</a:t>
            </a:fld>
            <a:endParaRPr lang="en-US" dirty="0"/>
          </a:p>
        </p:txBody>
      </p:sp>
    </p:spTree>
    <p:extLst>
      <p:ext uri="{BB962C8B-B14F-4D97-AF65-F5344CB8AC3E}">
        <p14:creationId xmlns:p14="http://schemas.microsoft.com/office/powerpoint/2010/main" val="19665373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41</a:t>
            </a:fld>
            <a:endParaRPr lang="en-US" dirty="0"/>
          </a:p>
        </p:txBody>
      </p:sp>
    </p:spTree>
    <p:extLst>
      <p:ext uri="{BB962C8B-B14F-4D97-AF65-F5344CB8AC3E}">
        <p14:creationId xmlns:p14="http://schemas.microsoft.com/office/powerpoint/2010/main" val="14740601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42</a:t>
            </a:fld>
            <a:endParaRPr lang="en-US" dirty="0"/>
          </a:p>
        </p:txBody>
      </p:sp>
    </p:spTree>
    <p:extLst>
      <p:ext uri="{BB962C8B-B14F-4D97-AF65-F5344CB8AC3E}">
        <p14:creationId xmlns:p14="http://schemas.microsoft.com/office/powerpoint/2010/main" val="33402738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43</a:t>
            </a:fld>
            <a:endParaRPr lang="en-US" dirty="0"/>
          </a:p>
        </p:txBody>
      </p:sp>
    </p:spTree>
    <p:extLst>
      <p:ext uri="{BB962C8B-B14F-4D97-AF65-F5344CB8AC3E}">
        <p14:creationId xmlns:p14="http://schemas.microsoft.com/office/powerpoint/2010/main" val="16365663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44</a:t>
            </a:fld>
            <a:endParaRPr lang="en-US" dirty="0"/>
          </a:p>
        </p:txBody>
      </p:sp>
    </p:spTree>
    <p:extLst>
      <p:ext uri="{BB962C8B-B14F-4D97-AF65-F5344CB8AC3E}">
        <p14:creationId xmlns:p14="http://schemas.microsoft.com/office/powerpoint/2010/main" val="32930037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45</a:t>
            </a:fld>
            <a:endParaRPr lang="en-US" dirty="0"/>
          </a:p>
        </p:txBody>
      </p:sp>
    </p:spTree>
    <p:extLst>
      <p:ext uri="{BB962C8B-B14F-4D97-AF65-F5344CB8AC3E}">
        <p14:creationId xmlns:p14="http://schemas.microsoft.com/office/powerpoint/2010/main" val="37620681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46</a:t>
            </a:fld>
            <a:endParaRPr lang="en-US" dirty="0"/>
          </a:p>
        </p:txBody>
      </p:sp>
    </p:spTree>
    <p:extLst>
      <p:ext uri="{BB962C8B-B14F-4D97-AF65-F5344CB8AC3E}">
        <p14:creationId xmlns:p14="http://schemas.microsoft.com/office/powerpoint/2010/main" val="9229351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47</a:t>
            </a:fld>
            <a:endParaRPr lang="en-US" dirty="0"/>
          </a:p>
        </p:txBody>
      </p:sp>
    </p:spTree>
    <p:extLst>
      <p:ext uri="{BB962C8B-B14F-4D97-AF65-F5344CB8AC3E}">
        <p14:creationId xmlns:p14="http://schemas.microsoft.com/office/powerpoint/2010/main" val="10049164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48</a:t>
            </a:fld>
            <a:endParaRPr lang="en-US" dirty="0"/>
          </a:p>
        </p:txBody>
      </p:sp>
    </p:spTree>
    <p:extLst>
      <p:ext uri="{BB962C8B-B14F-4D97-AF65-F5344CB8AC3E}">
        <p14:creationId xmlns:p14="http://schemas.microsoft.com/office/powerpoint/2010/main" val="4180498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49</a:t>
            </a:fld>
            <a:endParaRPr lang="en-US" dirty="0"/>
          </a:p>
        </p:txBody>
      </p:sp>
    </p:spTree>
    <p:extLst>
      <p:ext uri="{BB962C8B-B14F-4D97-AF65-F5344CB8AC3E}">
        <p14:creationId xmlns:p14="http://schemas.microsoft.com/office/powerpoint/2010/main" val="3153831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5</a:t>
            </a:fld>
            <a:endParaRPr lang="en-US" dirty="0"/>
          </a:p>
        </p:txBody>
      </p:sp>
    </p:spTree>
    <p:extLst>
      <p:ext uri="{BB962C8B-B14F-4D97-AF65-F5344CB8AC3E}">
        <p14:creationId xmlns:p14="http://schemas.microsoft.com/office/powerpoint/2010/main" val="19068350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50</a:t>
            </a:fld>
            <a:endParaRPr lang="en-US" dirty="0"/>
          </a:p>
        </p:txBody>
      </p:sp>
    </p:spTree>
    <p:extLst>
      <p:ext uri="{BB962C8B-B14F-4D97-AF65-F5344CB8AC3E}">
        <p14:creationId xmlns:p14="http://schemas.microsoft.com/office/powerpoint/2010/main" val="36116072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51</a:t>
            </a:fld>
            <a:endParaRPr lang="en-US" dirty="0"/>
          </a:p>
        </p:txBody>
      </p:sp>
    </p:spTree>
    <p:extLst>
      <p:ext uri="{BB962C8B-B14F-4D97-AF65-F5344CB8AC3E}">
        <p14:creationId xmlns:p14="http://schemas.microsoft.com/office/powerpoint/2010/main" val="14618302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52</a:t>
            </a:fld>
            <a:endParaRPr lang="en-US" dirty="0"/>
          </a:p>
        </p:txBody>
      </p:sp>
    </p:spTree>
    <p:extLst>
      <p:ext uri="{BB962C8B-B14F-4D97-AF65-F5344CB8AC3E}">
        <p14:creationId xmlns:p14="http://schemas.microsoft.com/office/powerpoint/2010/main" val="39388366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53</a:t>
            </a:fld>
            <a:endParaRPr lang="en-US" dirty="0"/>
          </a:p>
        </p:txBody>
      </p:sp>
    </p:spTree>
    <p:extLst>
      <p:ext uri="{BB962C8B-B14F-4D97-AF65-F5344CB8AC3E}">
        <p14:creationId xmlns:p14="http://schemas.microsoft.com/office/powerpoint/2010/main" val="41369078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54</a:t>
            </a:fld>
            <a:endParaRPr lang="en-US" dirty="0"/>
          </a:p>
        </p:txBody>
      </p:sp>
    </p:spTree>
    <p:extLst>
      <p:ext uri="{BB962C8B-B14F-4D97-AF65-F5344CB8AC3E}">
        <p14:creationId xmlns:p14="http://schemas.microsoft.com/office/powerpoint/2010/main" val="14541999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55</a:t>
            </a:fld>
            <a:endParaRPr lang="en-US" dirty="0"/>
          </a:p>
        </p:txBody>
      </p:sp>
    </p:spTree>
    <p:extLst>
      <p:ext uri="{BB962C8B-B14F-4D97-AF65-F5344CB8AC3E}">
        <p14:creationId xmlns:p14="http://schemas.microsoft.com/office/powerpoint/2010/main" val="14846061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56</a:t>
            </a:fld>
            <a:endParaRPr lang="en-US" dirty="0"/>
          </a:p>
        </p:txBody>
      </p:sp>
    </p:spTree>
    <p:extLst>
      <p:ext uri="{BB962C8B-B14F-4D97-AF65-F5344CB8AC3E}">
        <p14:creationId xmlns:p14="http://schemas.microsoft.com/office/powerpoint/2010/main" val="6215428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57</a:t>
            </a:fld>
            <a:endParaRPr lang="en-US" dirty="0"/>
          </a:p>
        </p:txBody>
      </p:sp>
    </p:spTree>
    <p:extLst>
      <p:ext uri="{BB962C8B-B14F-4D97-AF65-F5344CB8AC3E}">
        <p14:creationId xmlns:p14="http://schemas.microsoft.com/office/powerpoint/2010/main" val="22325836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58</a:t>
            </a:fld>
            <a:endParaRPr lang="en-US" dirty="0"/>
          </a:p>
        </p:txBody>
      </p:sp>
    </p:spTree>
    <p:extLst>
      <p:ext uri="{BB962C8B-B14F-4D97-AF65-F5344CB8AC3E}">
        <p14:creationId xmlns:p14="http://schemas.microsoft.com/office/powerpoint/2010/main" val="57473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59</a:t>
            </a:fld>
            <a:endParaRPr lang="en-US" dirty="0"/>
          </a:p>
        </p:txBody>
      </p:sp>
    </p:spTree>
    <p:extLst>
      <p:ext uri="{BB962C8B-B14F-4D97-AF65-F5344CB8AC3E}">
        <p14:creationId xmlns:p14="http://schemas.microsoft.com/office/powerpoint/2010/main" val="42232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6</a:t>
            </a:fld>
            <a:endParaRPr lang="en-US" dirty="0"/>
          </a:p>
        </p:txBody>
      </p:sp>
    </p:spTree>
    <p:extLst>
      <p:ext uri="{BB962C8B-B14F-4D97-AF65-F5344CB8AC3E}">
        <p14:creationId xmlns:p14="http://schemas.microsoft.com/office/powerpoint/2010/main" val="28654237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60</a:t>
            </a:fld>
            <a:endParaRPr lang="en-US" dirty="0"/>
          </a:p>
        </p:txBody>
      </p:sp>
    </p:spTree>
    <p:extLst>
      <p:ext uri="{BB962C8B-B14F-4D97-AF65-F5344CB8AC3E}">
        <p14:creationId xmlns:p14="http://schemas.microsoft.com/office/powerpoint/2010/main" val="19339072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61</a:t>
            </a:fld>
            <a:endParaRPr lang="en-US" dirty="0"/>
          </a:p>
        </p:txBody>
      </p:sp>
    </p:spTree>
    <p:extLst>
      <p:ext uri="{BB962C8B-B14F-4D97-AF65-F5344CB8AC3E}">
        <p14:creationId xmlns:p14="http://schemas.microsoft.com/office/powerpoint/2010/main" val="8478144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62</a:t>
            </a:fld>
            <a:endParaRPr lang="en-US" dirty="0"/>
          </a:p>
        </p:txBody>
      </p:sp>
    </p:spTree>
    <p:extLst>
      <p:ext uri="{BB962C8B-B14F-4D97-AF65-F5344CB8AC3E}">
        <p14:creationId xmlns:p14="http://schemas.microsoft.com/office/powerpoint/2010/main" val="19840062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63</a:t>
            </a:fld>
            <a:endParaRPr lang="en-US" dirty="0"/>
          </a:p>
        </p:txBody>
      </p:sp>
    </p:spTree>
    <p:extLst>
      <p:ext uri="{BB962C8B-B14F-4D97-AF65-F5344CB8AC3E}">
        <p14:creationId xmlns:p14="http://schemas.microsoft.com/office/powerpoint/2010/main" val="33425218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64</a:t>
            </a:fld>
            <a:endParaRPr lang="en-US" dirty="0"/>
          </a:p>
        </p:txBody>
      </p:sp>
    </p:spTree>
    <p:extLst>
      <p:ext uri="{BB962C8B-B14F-4D97-AF65-F5344CB8AC3E}">
        <p14:creationId xmlns:p14="http://schemas.microsoft.com/office/powerpoint/2010/main" val="34769186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01AEB7-DF1E-074E-AD3C-BD912806E15D}" type="slidenum">
              <a:rPr lang="en-US" smtClean="0"/>
              <a:t>65</a:t>
            </a:fld>
            <a:endParaRPr lang="en-US" dirty="0"/>
          </a:p>
        </p:txBody>
      </p:sp>
    </p:spTree>
    <p:extLst>
      <p:ext uri="{BB962C8B-B14F-4D97-AF65-F5344CB8AC3E}">
        <p14:creationId xmlns:p14="http://schemas.microsoft.com/office/powerpoint/2010/main" val="19252202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66</a:t>
            </a:fld>
            <a:endParaRPr lang="en-US" dirty="0"/>
          </a:p>
        </p:txBody>
      </p:sp>
    </p:spTree>
    <p:extLst>
      <p:ext uri="{BB962C8B-B14F-4D97-AF65-F5344CB8AC3E}">
        <p14:creationId xmlns:p14="http://schemas.microsoft.com/office/powerpoint/2010/main" val="3447116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E2318-E41A-4F0E-9231-D126AEAC6341}" type="slidenum">
              <a:rPr lang="en-US" smtClean="0"/>
              <a:t>7</a:t>
            </a:fld>
            <a:endParaRPr lang="en-US" dirty="0"/>
          </a:p>
        </p:txBody>
      </p:sp>
    </p:spTree>
    <p:extLst>
      <p:ext uri="{BB962C8B-B14F-4D97-AF65-F5344CB8AC3E}">
        <p14:creationId xmlns:p14="http://schemas.microsoft.com/office/powerpoint/2010/main" val="1219157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8</a:t>
            </a:fld>
            <a:endParaRPr lang="en-US" dirty="0"/>
          </a:p>
        </p:txBody>
      </p:sp>
    </p:spTree>
    <p:extLst>
      <p:ext uri="{BB962C8B-B14F-4D97-AF65-F5344CB8AC3E}">
        <p14:creationId xmlns:p14="http://schemas.microsoft.com/office/powerpoint/2010/main" val="123207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9</a:t>
            </a:fld>
            <a:endParaRPr lang="en-US" dirty="0"/>
          </a:p>
        </p:txBody>
      </p:sp>
    </p:spTree>
    <p:extLst>
      <p:ext uri="{BB962C8B-B14F-4D97-AF65-F5344CB8AC3E}">
        <p14:creationId xmlns:p14="http://schemas.microsoft.com/office/powerpoint/2010/main" val="3405915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5F0F182-A738-D344-AD4C-0014E2FCF0E4}" type="datetimeFigureOut">
              <a:rPr lang="en-US" smtClean="0"/>
              <a:t>11/13/2017</a:t>
            </a:fld>
            <a:endParaRPr lang="en-US" dirty="0"/>
          </a:p>
        </p:txBody>
      </p:sp>
      <p:sp>
        <p:nvSpPr>
          <p:cNvPr id="5" name="Footer Placeholder 4"/>
          <p:cNvSpPr>
            <a:spLocks noGrp="1"/>
          </p:cNvSpPr>
          <p:nvPr>
            <p:ph type="ftr" sz="quarter" idx="11"/>
          </p:nvPr>
        </p:nvSpPr>
        <p:spPr>
          <a:xfrm>
            <a:off x="628649" y="6513922"/>
            <a:ext cx="4909025" cy="20755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0B5CDF8-54D5-6043-A52E-76818AC5EAB8}" type="slidenum">
              <a:rPr lang="en-US" smtClean="0"/>
              <a:t>‹#›</a:t>
            </a:fld>
            <a:endParaRPr lang="en-US" dirty="0"/>
          </a:p>
        </p:txBody>
      </p:sp>
    </p:spTree>
    <p:extLst>
      <p:ext uri="{BB962C8B-B14F-4D97-AF65-F5344CB8AC3E}">
        <p14:creationId xmlns:p14="http://schemas.microsoft.com/office/powerpoint/2010/main" val="812226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F0F182-A738-D344-AD4C-0014E2FCF0E4}" type="datetimeFigureOut">
              <a:rPr lang="en-US" smtClean="0"/>
              <a:t>11/13/2017</a:t>
            </a:fld>
            <a:endParaRPr lang="en-US" dirty="0"/>
          </a:p>
        </p:txBody>
      </p:sp>
      <p:sp>
        <p:nvSpPr>
          <p:cNvPr id="5" name="Footer Placeholder 4"/>
          <p:cNvSpPr>
            <a:spLocks noGrp="1"/>
          </p:cNvSpPr>
          <p:nvPr>
            <p:ph type="ftr" sz="quarter" idx="11"/>
          </p:nvPr>
        </p:nvSpPr>
        <p:spPr>
          <a:xfrm>
            <a:off x="628649" y="6513922"/>
            <a:ext cx="4909025" cy="20755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0B5CDF8-54D5-6043-A52E-76818AC5EAB8}" type="slidenum">
              <a:rPr lang="en-US" smtClean="0"/>
              <a:t>‹#›</a:t>
            </a:fld>
            <a:endParaRPr lang="en-US" dirty="0"/>
          </a:p>
        </p:txBody>
      </p:sp>
    </p:spTree>
    <p:extLst>
      <p:ext uri="{BB962C8B-B14F-4D97-AF65-F5344CB8AC3E}">
        <p14:creationId xmlns:p14="http://schemas.microsoft.com/office/powerpoint/2010/main" val="423539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F0F182-A738-D344-AD4C-0014E2FCF0E4}" type="datetimeFigureOut">
              <a:rPr lang="en-US" smtClean="0"/>
              <a:t>11/13/2017</a:t>
            </a:fld>
            <a:endParaRPr lang="en-US" dirty="0"/>
          </a:p>
        </p:txBody>
      </p:sp>
      <p:sp>
        <p:nvSpPr>
          <p:cNvPr id="5" name="Footer Placeholder 4"/>
          <p:cNvSpPr>
            <a:spLocks noGrp="1"/>
          </p:cNvSpPr>
          <p:nvPr>
            <p:ph type="ftr" sz="quarter" idx="11"/>
          </p:nvPr>
        </p:nvSpPr>
        <p:spPr>
          <a:xfrm>
            <a:off x="628649" y="6513922"/>
            <a:ext cx="4909025" cy="20755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0B5CDF8-54D5-6043-A52E-76818AC5EAB8}" type="slidenum">
              <a:rPr lang="en-US" smtClean="0"/>
              <a:t>‹#›</a:t>
            </a:fld>
            <a:endParaRPr lang="en-US" dirty="0"/>
          </a:p>
        </p:txBody>
      </p:sp>
    </p:spTree>
    <p:extLst>
      <p:ext uri="{BB962C8B-B14F-4D97-AF65-F5344CB8AC3E}">
        <p14:creationId xmlns:p14="http://schemas.microsoft.com/office/powerpoint/2010/main" val="16601920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sp>
        <p:nvSpPr>
          <p:cNvPr id="6" name="Rectangle 5"/>
          <p:cNvSpPr/>
          <p:nvPr userDrawn="1"/>
        </p:nvSpPr>
        <p:spPr>
          <a:xfrm>
            <a:off x="1" y="0"/>
            <a:ext cx="9144000" cy="6857999"/>
          </a:xfrm>
          <a:prstGeom prst="rect">
            <a:avLst/>
          </a:prstGeom>
          <a:solidFill>
            <a:srgbClr val="E9001B"/>
          </a:solidFill>
          <a:ln w="9525" cap="flat" cmpd="sng" algn="ctr">
            <a:noFill/>
            <a:prstDash val="solid"/>
          </a:ln>
          <a:effectLst/>
        </p:spPr>
        <p:txBody>
          <a:bodyPr rtlCol="0" anchor="ctr"/>
          <a:lstStyle/>
          <a:p>
            <a:pPr algn="ctr">
              <a:defRPr/>
            </a:pPr>
            <a:endParaRPr lang="en-US" kern="0" dirty="0">
              <a:solidFill>
                <a:sysClr val="window" lastClr="FFFFFF"/>
              </a:solidFill>
            </a:endParaRPr>
          </a:p>
        </p:txBody>
      </p:sp>
      <p:sp>
        <p:nvSpPr>
          <p:cNvPr id="9" name="Title Placeholder 1"/>
          <p:cNvSpPr>
            <a:spLocks noGrp="1"/>
          </p:cNvSpPr>
          <p:nvPr>
            <p:ph type="title" hasCustomPrompt="1"/>
          </p:nvPr>
        </p:nvSpPr>
        <p:spPr>
          <a:xfrm>
            <a:off x="457200" y="2514600"/>
            <a:ext cx="8229600" cy="1143000"/>
          </a:xfrm>
          <a:prstGeom prst="rect">
            <a:avLst/>
          </a:prstGeom>
        </p:spPr>
        <p:txBody>
          <a:bodyPr vert="horz" lIns="91440" tIns="45720" rIns="91440" bIns="45720" rtlCol="0" anchor="ctr">
            <a:noAutofit/>
          </a:bodyPr>
          <a:lstStyle>
            <a:lvl1pPr>
              <a:defRPr sz="4400" b="1" baseline="0">
                <a:solidFill>
                  <a:schemeClr val="bg1"/>
                </a:solidFill>
                <a:latin typeface="Arial" panose="020B0604020202020204" pitchFamily="34" charset="0"/>
                <a:cs typeface="Arial" panose="020B0604020202020204" pitchFamily="34" charset="0"/>
              </a:defRPr>
            </a:lvl1pPr>
          </a:lstStyle>
          <a:p>
            <a:r>
              <a:rPr lang="en-US" dirty="0" smtClean="0"/>
              <a:t>Breaker Slide – 44pt</a:t>
            </a:r>
            <a:endParaRPr lang="en-US" dirty="0"/>
          </a:p>
        </p:txBody>
      </p:sp>
    </p:spTree>
    <p:extLst>
      <p:ext uri="{BB962C8B-B14F-4D97-AF65-F5344CB8AC3E}">
        <p14:creationId xmlns:p14="http://schemas.microsoft.com/office/powerpoint/2010/main" val="529701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4" name="Text Placeholder 11"/>
          <p:cNvSpPr>
            <a:spLocks noGrp="1"/>
          </p:cNvSpPr>
          <p:nvPr>
            <p:ph type="body" sz="quarter" idx="10" hasCustomPrompt="1"/>
          </p:nvPr>
        </p:nvSpPr>
        <p:spPr>
          <a:xfrm>
            <a:off x="694258" y="440792"/>
            <a:ext cx="7755475" cy="1066800"/>
          </a:xfrm>
          <a:prstGeom prst="rect">
            <a:avLst/>
          </a:prstGeom>
        </p:spPr>
        <p:txBody>
          <a:bodyPr vert="horz" anchor="b"/>
          <a:lstStyle>
            <a:lvl1pPr marL="0" indent="0">
              <a:buNone/>
              <a:defRPr sz="3200" baseline="0">
                <a:solidFill>
                  <a:schemeClr val="bg1">
                    <a:lumMod val="50000"/>
                  </a:schemeClr>
                </a:solidFill>
                <a:latin typeface="Arial"/>
                <a:cs typeface="Arial"/>
              </a:defRPr>
            </a:lvl1pPr>
            <a:lvl2pPr marL="457200" indent="0">
              <a:buNone/>
              <a:defRPr sz="3000">
                <a:solidFill>
                  <a:schemeClr val="accent1"/>
                </a:solidFill>
                <a:latin typeface="Arial"/>
                <a:cs typeface="Arial"/>
              </a:defRPr>
            </a:lvl2pPr>
            <a:lvl3pPr marL="914400" indent="0">
              <a:buNone/>
              <a:defRPr sz="3000">
                <a:solidFill>
                  <a:schemeClr val="accent1"/>
                </a:solidFill>
                <a:latin typeface="Arial"/>
                <a:cs typeface="Arial"/>
              </a:defRPr>
            </a:lvl3pPr>
            <a:lvl4pPr marL="1371600" indent="0">
              <a:buNone/>
              <a:defRPr sz="3000">
                <a:solidFill>
                  <a:schemeClr val="accent1"/>
                </a:solidFill>
                <a:latin typeface="Arial"/>
                <a:cs typeface="Arial"/>
              </a:defRPr>
            </a:lvl4pPr>
            <a:lvl5pPr marL="1828800" indent="0">
              <a:buNone/>
              <a:defRPr sz="3000">
                <a:solidFill>
                  <a:schemeClr val="accent1"/>
                </a:solidFill>
                <a:latin typeface="Arial"/>
                <a:cs typeface="Arial"/>
              </a:defRPr>
            </a:lvl5pPr>
          </a:lstStyle>
          <a:p>
            <a:pPr lvl="0"/>
            <a:r>
              <a:rPr lang="en-US" dirty="0" smtClean="0"/>
              <a:t>Title – 32pt Arial</a:t>
            </a:r>
          </a:p>
        </p:txBody>
      </p:sp>
      <p:sp>
        <p:nvSpPr>
          <p:cNvPr id="5" name="Text Placeholder 19"/>
          <p:cNvSpPr>
            <a:spLocks noGrp="1"/>
          </p:cNvSpPr>
          <p:nvPr>
            <p:ph type="body" sz="quarter" idx="12" hasCustomPrompt="1"/>
          </p:nvPr>
        </p:nvSpPr>
        <p:spPr>
          <a:xfrm>
            <a:off x="694258" y="1972734"/>
            <a:ext cx="3937010" cy="3513666"/>
          </a:xfrm>
          <a:prstGeom prst="rect">
            <a:avLst/>
          </a:prstGeom>
        </p:spPr>
        <p:txBody>
          <a:bodyPr vert="horz"/>
          <a:lstStyle>
            <a:lvl1pPr marL="283464" indent="-283464">
              <a:lnSpc>
                <a:spcPct val="110000"/>
              </a:lnSpc>
              <a:spcBef>
                <a:spcPts val="600"/>
              </a:spcBef>
              <a:spcAft>
                <a:spcPts val="0"/>
              </a:spcAft>
              <a:buClr>
                <a:srgbClr val="FF0000"/>
              </a:buClr>
              <a:buFont typeface="Wingdings" panose="05000000000000000000" pitchFamily="2" charset="2"/>
              <a:buChar char="§"/>
              <a:defRPr sz="1800" baseline="0">
                <a:solidFill>
                  <a:schemeClr val="tx1">
                    <a:lumMod val="95000"/>
                    <a:lumOff val="5000"/>
                  </a:schemeClr>
                </a:solidFill>
                <a:latin typeface="Arial"/>
                <a:cs typeface="Arial"/>
              </a:defRPr>
            </a:lvl1pPr>
            <a:lvl2pPr marL="285750" indent="-182880">
              <a:lnSpc>
                <a:spcPct val="130000"/>
              </a:lnSpc>
              <a:spcBef>
                <a:spcPts val="1200"/>
              </a:spcBef>
              <a:buSzPct val="110000"/>
              <a:buFont typeface="Arial"/>
              <a:buChar char="•"/>
              <a:defRPr sz="1800">
                <a:latin typeface=""/>
                <a:cs typeface="Arial"/>
              </a:defRPr>
            </a:lvl2pPr>
            <a:lvl3pPr marL="502920" indent="-182880">
              <a:spcBef>
                <a:spcPts val="1200"/>
              </a:spcBef>
              <a:buSzPct val="100000"/>
              <a:buFont typeface="Courier New"/>
              <a:buChar char="o"/>
              <a:defRPr sz="1600">
                <a:latin typeface=""/>
                <a:cs typeface="Arial"/>
              </a:defRPr>
            </a:lvl3pPr>
            <a:lvl4pPr marL="685800" indent="-182880">
              <a:spcBef>
                <a:spcPts val="1200"/>
              </a:spcBef>
              <a:buSzPct val="100000"/>
              <a:buFont typeface="Lucida Grande"/>
              <a:buChar char="-"/>
              <a:defRPr sz="1400">
                <a:latin typeface=""/>
              </a:defRPr>
            </a:lvl4pPr>
            <a:lvl5pPr marL="365760" marR="0" indent="-182880" algn="l" defTabSz="457200" rtl="0" eaLnBrk="1" fontAlgn="auto" latinLnBrk="0" hangingPunct="1">
              <a:lnSpc>
                <a:spcPct val="100000"/>
              </a:lnSpc>
              <a:spcBef>
                <a:spcPts val="936"/>
              </a:spcBef>
              <a:spcAft>
                <a:spcPts val="0"/>
              </a:spcAft>
              <a:buClrTx/>
              <a:buSzTx/>
              <a:buFont typeface="Lucida Grande"/>
              <a:buChar char="–"/>
              <a:tabLst/>
              <a:defRPr/>
            </a:lvl5pPr>
          </a:lstStyle>
          <a:p>
            <a:pPr marL="0" marR="0" lvl="0" indent="0" algn="l" defTabSz="457200" rtl="0" eaLnBrk="1" fontAlgn="auto" latinLnBrk="0" hangingPunct="1">
              <a:lnSpc>
                <a:spcPct val="130000"/>
              </a:lnSpc>
              <a:spcBef>
                <a:spcPct val="20000"/>
              </a:spcBef>
              <a:spcAft>
                <a:spcPts val="600"/>
              </a:spcAft>
              <a:buClrTx/>
              <a:buSzTx/>
              <a:tabLst/>
              <a:defRPr/>
            </a:pPr>
            <a:r>
              <a:rPr lang="en-US" dirty="0" smtClean="0"/>
              <a:t> Paragraph copy is 14-20pt Arial</a:t>
            </a:r>
          </a:p>
        </p:txBody>
      </p:sp>
      <p:sp>
        <p:nvSpPr>
          <p:cNvPr id="6" name="Text Placeholder 19"/>
          <p:cNvSpPr>
            <a:spLocks noGrp="1"/>
          </p:cNvSpPr>
          <p:nvPr>
            <p:ph type="body" sz="quarter" idx="13" hasCustomPrompt="1"/>
          </p:nvPr>
        </p:nvSpPr>
        <p:spPr>
          <a:xfrm>
            <a:off x="4787287" y="1972734"/>
            <a:ext cx="3937010" cy="3513666"/>
          </a:xfrm>
          <a:prstGeom prst="rect">
            <a:avLst/>
          </a:prstGeom>
        </p:spPr>
        <p:txBody>
          <a:bodyPr vert="horz"/>
          <a:lstStyle>
            <a:lvl1pPr marL="283464" marR="0" indent="-283464" algn="l" defTabSz="457200" rtl="0" eaLnBrk="1" fontAlgn="auto" latinLnBrk="0" hangingPunct="1">
              <a:lnSpc>
                <a:spcPct val="110000"/>
              </a:lnSpc>
              <a:spcBef>
                <a:spcPts val="600"/>
              </a:spcBef>
              <a:spcAft>
                <a:spcPts val="0"/>
              </a:spcAft>
              <a:buClrTx/>
              <a:buSzTx/>
              <a:buFont typeface="Arial"/>
              <a:buNone/>
              <a:tabLst/>
              <a:defRPr sz="1800" baseline="0">
                <a:latin typeface="Arial"/>
                <a:cs typeface="Arial"/>
              </a:defRPr>
            </a:lvl1pPr>
            <a:lvl2pPr marL="285750" indent="-182880">
              <a:lnSpc>
                <a:spcPct val="130000"/>
              </a:lnSpc>
              <a:spcBef>
                <a:spcPts val="1200"/>
              </a:spcBef>
              <a:buSzPct val="110000"/>
              <a:buFont typeface="Arial"/>
              <a:buChar char="•"/>
              <a:defRPr sz="1800">
                <a:latin typeface=""/>
                <a:cs typeface="Arial"/>
              </a:defRPr>
            </a:lvl2pPr>
            <a:lvl3pPr marL="502920" indent="-182880">
              <a:spcBef>
                <a:spcPts val="1200"/>
              </a:spcBef>
              <a:buSzPct val="100000"/>
              <a:buFont typeface="Courier New"/>
              <a:buChar char="o"/>
              <a:defRPr sz="1600">
                <a:latin typeface=""/>
                <a:cs typeface="Arial"/>
              </a:defRPr>
            </a:lvl3pPr>
            <a:lvl4pPr marL="685800" indent="-182880">
              <a:spcBef>
                <a:spcPts val="1200"/>
              </a:spcBef>
              <a:buSzPct val="100000"/>
              <a:buFont typeface="Lucida Grande"/>
              <a:buChar char="-"/>
              <a:defRPr sz="1400">
                <a:latin typeface=""/>
              </a:defRPr>
            </a:lvl4pPr>
            <a:lvl5pPr marL="365760" marR="0" indent="-182880" algn="l" defTabSz="457200" rtl="0" eaLnBrk="1" fontAlgn="auto" latinLnBrk="0" hangingPunct="1">
              <a:lnSpc>
                <a:spcPct val="100000"/>
              </a:lnSpc>
              <a:spcBef>
                <a:spcPts val="936"/>
              </a:spcBef>
              <a:spcAft>
                <a:spcPts val="0"/>
              </a:spcAft>
              <a:buClrTx/>
              <a:buSzTx/>
              <a:buFont typeface="Lucida Grande"/>
              <a:buChar char="–"/>
              <a:tabLst/>
              <a:defRPr/>
            </a:lvl5pPr>
          </a:lstStyle>
          <a:p>
            <a:pPr marL="0" marR="0" lvl="0" indent="0" algn="l" defTabSz="457200" rtl="0" eaLnBrk="1" fontAlgn="auto" latinLnBrk="0" hangingPunct="1">
              <a:lnSpc>
                <a:spcPct val="130000"/>
              </a:lnSpc>
              <a:spcBef>
                <a:spcPct val="20000"/>
              </a:spcBef>
              <a:spcAft>
                <a:spcPts val="600"/>
              </a:spcAft>
              <a:buClrTx/>
              <a:buSzTx/>
              <a:buFont typeface="Arial"/>
              <a:buNone/>
              <a:tabLst/>
              <a:defRPr/>
            </a:pPr>
            <a:r>
              <a:rPr lang="en-US" dirty="0" smtClean="0"/>
              <a:t>Paragraph copy is 14-20pt Arial</a:t>
            </a:r>
          </a:p>
        </p:txBody>
      </p:sp>
    </p:spTree>
    <p:extLst>
      <p:ext uri="{BB962C8B-B14F-4D97-AF65-F5344CB8AC3E}">
        <p14:creationId xmlns:p14="http://schemas.microsoft.com/office/powerpoint/2010/main" val="2478387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C:\Users\sluddy.HEALTHADVOCATE\Desktop\rainbow.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11"/>
          <p:cNvSpPr>
            <a:spLocks noGrp="1"/>
          </p:cNvSpPr>
          <p:nvPr>
            <p:ph type="body" sz="quarter" idx="10" hasCustomPrompt="1"/>
          </p:nvPr>
        </p:nvSpPr>
        <p:spPr>
          <a:xfrm>
            <a:off x="694258" y="440792"/>
            <a:ext cx="7755475" cy="1066800"/>
          </a:xfrm>
          <a:prstGeom prst="rect">
            <a:avLst/>
          </a:prstGeom>
        </p:spPr>
        <p:txBody>
          <a:bodyPr vert="horz" anchor="b"/>
          <a:lstStyle>
            <a:lvl1pPr marL="0" indent="0">
              <a:buNone/>
              <a:defRPr sz="3200" baseline="0">
                <a:solidFill>
                  <a:schemeClr val="bg1">
                    <a:lumMod val="50000"/>
                  </a:schemeClr>
                </a:solidFill>
                <a:latin typeface="Arial"/>
                <a:cs typeface="Arial"/>
              </a:defRPr>
            </a:lvl1pPr>
            <a:lvl2pPr marL="457200" indent="0">
              <a:buNone/>
              <a:defRPr sz="3000">
                <a:solidFill>
                  <a:schemeClr val="accent1"/>
                </a:solidFill>
                <a:latin typeface="Arial"/>
                <a:cs typeface="Arial"/>
              </a:defRPr>
            </a:lvl2pPr>
            <a:lvl3pPr marL="914400" indent="0">
              <a:buNone/>
              <a:defRPr sz="3000">
                <a:solidFill>
                  <a:schemeClr val="accent1"/>
                </a:solidFill>
                <a:latin typeface="Arial"/>
                <a:cs typeface="Arial"/>
              </a:defRPr>
            </a:lvl3pPr>
            <a:lvl4pPr marL="1371600" indent="0">
              <a:buNone/>
              <a:defRPr sz="3000">
                <a:solidFill>
                  <a:schemeClr val="accent1"/>
                </a:solidFill>
                <a:latin typeface="Arial"/>
                <a:cs typeface="Arial"/>
              </a:defRPr>
            </a:lvl4pPr>
            <a:lvl5pPr marL="1828800" indent="0">
              <a:buNone/>
              <a:defRPr sz="3000">
                <a:solidFill>
                  <a:schemeClr val="accent1"/>
                </a:solidFill>
                <a:latin typeface="Arial"/>
                <a:cs typeface="Arial"/>
              </a:defRPr>
            </a:lvl5pPr>
          </a:lstStyle>
          <a:p>
            <a:pPr lvl="0"/>
            <a:r>
              <a:rPr lang="en-US" dirty="0" smtClean="0"/>
              <a:t>Title – 32pt Arial</a:t>
            </a:r>
          </a:p>
        </p:txBody>
      </p:sp>
    </p:spTree>
    <p:extLst>
      <p:ext uri="{BB962C8B-B14F-4D97-AF65-F5344CB8AC3E}">
        <p14:creationId xmlns:p14="http://schemas.microsoft.com/office/powerpoint/2010/main" val="2894208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Closing ">
    <p:spTree>
      <p:nvGrpSpPr>
        <p:cNvPr id="1" name=""/>
        <p:cNvGrpSpPr/>
        <p:nvPr/>
      </p:nvGrpSpPr>
      <p:grpSpPr>
        <a:xfrm>
          <a:off x="0" y="0"/>
          <a:ext cx="0" cy="0"/>
          <a:chOff x="0" y="0"/>
          <a:chExt cx="0" cy="0"/>
        </a:xfrm>
      </p:grpSpPr>
      <p:sp>
        <p:nvSpPr>
          <p:cNvPr id="6" name="Rectangle 5"/>
          <p:cNvSpPr/>
          <p:nvPr userDrawn="1"/>
        </p:nvSpPr>
        <p:spPr>
          <a:xfrm>
            <a:off x="-1355" y="-3049"/>
            <a:ext cx="9153822" cy="6866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7" name="Rectangle 16"/>
          <p:cNvSpPr/>
          <p:nvPr/>
        </p:nvSpPr>
        <p:spPr>
          <a:xfrm>
            <a:off x="-1" y="402117"/>
            <a:ext cx="2532807" cy="2232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77E8A"/>
              </a:solidFill>
            </a:endParaRPr>
          </a:p>
        </p:txBody>
      </p:sp>
      <p:sp>
        <p:nvSpPr>
          <p:cNvPr id="5" name="Title 4"/>
          <p:cNvSpPr>
            <a:spLocks noGrp="1"/>
          </p:cNvSpPr>
          <p:nvPr>
            <p:ph type="title" hasCustomPrompt="1"/>
          </p:nvPr>
        </p:nvSpPr>
        <p:spPr>
          <a:xfrm>
            <a:off x="3056467" y="4968467"/>
            <a:ext cx="5461188" cy="1631610"/>
          </a:xfrm>
          <a:prstGeom prst="rect">
            <a:avLst/>
          </a:prstGeom>
          <a:ln>
            <a:noFill/>
          </a:ln>
        </p:spPr>
        <p:txBody>
          <a:bodyPr vert="horz"/>
          <a:lstStyle>
            <a:lvl1pPr algn="r">
              <a:defRPr sz="3800" baseline="0">
                <a:solidFill>
                  <a:schemeClr val="bg1"/>
                </a:solidFill>
                <a:latin typeface="Arial"/>
                <a:cs typeface="Arial"/>
              </a:defRPr>
            </a:lvl1pPr>
          </a:lstStyle>
          <a:p>
            <a:r>
              <a:rPr lang="en-US" dirty="0" smtClean="0"/>
              <a:t>Thank You</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69763"/>
            <a:ext cx="9144000" cy="27432"/>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89" y="554963"/>
            <a:ext cx="9144000" cy="411480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400" y="6214777"/>
            <a:ext cx="2586398" cy="331058"/>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2048" y="5105400"/>
            <a:ext cx="940552" cy="940552"/>
          </a:xfrm>
          <a:prstGeom prst="rect">
            <a:avLst/>
          </a:prstGeom>
        </p:spPr>
      </p:pic>
    </p:spTree>
    <p:extLst>
      <p:ext uri="{BB962C8B-B14F-4D97-AF65-F5344CB8AC3E}">
        <p14:creationId xmlns:p14="http://schemas.microsoft.com/office/powerpoint/2010/main" val="3401750"/>
      </p:ext>
    </p:extLst>
  </p:cSld>
  <p:clrMapOvr>
    <a:masterClrMapping/>
  </p:clrMapOvr>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reaker">
    <p:spTree>
      <p:nvGrpSpPr>
        <p:cNvPr id="1" name=""/>
        <p:cNvGrpSpPr/>
        <p:nvPr/>
      </p:nvGrpSpPr>
      <p:grpSpPr>
        <a:xfrm>
          <a:off x="0" y="0"/>
          <a:ext cx="0" cy="0"/>
          <a:chOff x="0" y="0"/>
          <a:chExt cx="0" cy="0"/>
        </a:xfrm>
      </p:grpSpPr>
      <p:sp>
        <p:nvSpPr>
          <p:cNvPr id="6" name="Rectangle 5"/>
          <p:cNvSpPr/>
          <p:nvPr/>
        </p:nvSpPr>
        <p:spPr>
          <a:xfrm>
            <a:off x="-2" y="-8468"/>
            <a:ext cx="9144001" cy="686646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3196217202"/>
      </p:ext>
    </p:extLst>
  </p:cSld>
  <p:clrMapOvr>
    <a:masterClrMapping/>
  </p:clrMapOvr>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Closing ">
    <p:spTree>
      <p:nvGrpSpPr>
        <p:cNvPr id="1" name=""/>
        <p:cNvGrpSpPr/>
        <p:nvPr/>
      </p:nvGrpSpPr>
      <p:grpSpPr>
        <a:xfrm>
          <a:off x="0" y="0"/>
          <a:ext cx="0" cy="0"/>
          <a:chOff x="0" y="0"/>
          <a:chExt cx="0" cy="0"/>
        </a:xfrm>
      </p:grpSpPr>
      <p:sp>
        <p:nvSpPr>
          <p:cNvPr id="6" name="Rectangle 5"/>
          <p:cNvSpPr/>
          <p:nvPr userDrawn="1"/>
        </p:nvSpPr>
        <p:spPr>
          <a:xfrm>
            <a:off x="-1355" y="-3049"/>
            <a:ext cx="9153822" cy="6866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7" name="Rectangle 16"/>
          <p:cNvSpPr/>
          <p:nvPr/>
        </p:nvSpPr>
        <p:spPr>
          <a:xfrm>
            <a:off x="-1" y="402117"/>
            <a:ext cx="2532807" cy="2232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77E8A"/>
              </a:solidFill>
            </a:endParaRPr>
          </a:p>
        </p:txBody>
      </p:sp>
      <p:sp>
        <p:nvSpPr>
          <p:cNvPr id="5" name="Title 4"/>
          <p:cNvSpPr>
            <a:spLocks noGrp="1"/>
          </p:cNvSpPr>
          <p:nvPr>
            <p:ph type="title" hasCustomPrompt="1"/>
          </p:nvPr>
        </p:nvSpPr>
        <p:spPr>
          <a:xfrm>
            <a:off x="3056467" y="4968467"/>
            <a:ext cx="5461188" cy="1631610"/>
          </a:xfrm>
          <a:prstGeom prst="rect">
            <a:avLst/>
          </a:prstGeom>
          <a:ln>
            <a:noFill/>
          </a:ln>
        </p:spPr>
        <p:txBody>
          <a:bodyPr vert="horz"/>
          <a:lstStyle>
            <a:lvl1pPr algn="r">
              <a:defRPr sz="3800" baseline="0">
                <a:solidFill>
                  <a:schemeClr val="bg1"/>
                </a:solidFill>
                <a:latin typeface="Arial"/>
                <a:cs typeface="Arial"/>
              </a:defRPr>
            </a:lvl1pPr>
          </a:lstStyle>
          <a:p>
            <a:r>
              <a:rPr lang="en-US" dirty="0" smtClean="0"/>
              <a:t>Thank You</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69763"/>
            <a:ext cx="9144000" cy="27432"/>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89" y="554963"/>
            <a:ext cx="9144000" cy="411480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400" y="6214777"/>
            <a:ext cx="2586398" cy="331058"/>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2048" y="5105400"/>
            <a:ext cx="940552" cy="940552"/>
          </a:xfrm>
          <a:prstGeom prst="rect">
            <a:avLst/>
          </a:prstGeom>
        </p:spPr>
      </p:pic>
    </p:spTree>
    <p:extLst>
      <p:ext uri="{BB962C8B-B14F-4D97-AF65-F5344CB8AC3E}">
        <p14:creationId xmlns:p14="http://schemas.microsoft.com/office/powerpoint/2010/main" val="2886736391"/>
      </p:ext>
    </p:extLst>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10400" y="6615113"/>
            <a:ext cx="2133600" cy="242887"/>
          </a:xfrm>
          <a:prstGeom prst="rect">
            <a:avLst/>
          </a:prstGeom>
        </p:spPr>
        <p:txBody>
          <a:bodyPr/>
          <a:lstStyle>
            <a:lvl1pPr>
              <a:defRPr dirty="0"/>
            </a:lvl1pPr>
          </a:lstStyle>
          <a:p>
            <a:pPr fontAlgn="base">
              <a:spcBef>
                <a:spcPct val="0"/>
              </a:spcBef>
              <a:spcAft>
                <a:spcPct val="0"/>
              </a:spcAft>
              <a:defRPr/>
            </a:pPr>
            <a:endParaRPr lang="en-US" dirty="0">
              <a:solidFill>
                <a:prstClr val="black"/>
              </a:solidFill>
              <a:latin typeface="Arial" charset="0"/>
            </a:endParaRPr>
          </a:p>
        </p:txBody>
      </p:sp>
      <p:sp>
        <p:nvSpPr>
          <p:cNvPr id="3" name="Footer Placeholder 2"/>
          <p:cNvSpPr>
            <a:spLocks noGrp="1"/>
          </p:cNvSpPr>
          <p:nvPr>
            <p:ph type="ftr" sz="quarter" idx="11"/>
          </p:nvPr>
        </p:nvSpPr>
        <p:spPr>
          <a:xfrm>
            <a:off x="3124200" y="6615113"/>
            <a:ext cx="2895600" cy="242887"/>
          </a:xfrm>
          <a:prstGeom prst="rect">
            <a:avLst/>
          </a:prstGeom>
        </p:spPr>
        <p:txBody>
          <a:bodyPr/>
          <a:lstStyle>
            <a:lvl1pPr>
              <a:defRPr dirty="0"/>
            </a:lvl1pPr>
          </a:lstStyle>
          <a:p>
            <a:pPr fontAlgn="base">
              <a:spcBef>
                <a:spcPct val="0"/>
              </a:spcBef>
              <a:spcAft>
                <a:spcPct val="0"/>
              </a:spcAft>
              <a:defRPr/>
            </a:pPr>
            <a:endParaRPr lang="en-US" dirty="0">
              <a:solidFill>
                <a:prstClr val="black"/>
              </a:solidFill>
              <a:latin typeface="Arial" charset="0"/>
            </a:endParaRPr>
          </a:p>
        </p:txBody>
      </p:sp>
      <p:sp>
        <p:nvSpPr>
          <p:cNvPr id="4" name="Slide Number Placeholder 3"/>
          <p:cNvSpPr>
            <a:spLocks noGrp="1"/>
          </p:cNvSpPr>
          <p:nvPr>
            <p:ph type="sldNum" sz="quarter" idx="12"/>
          </p:nvPr>
        </p:nvSpPr>
        <p:spPr/>
        <p:txBody>
          <a:bodyPr/>
          <a:lstStyle>
            <a:lvl1pPr>
              <a:defRPr/>
            </a:lvl1pPr>
          </a:lstStyle>
          <a:p>
            <a:pPr>
              <a:defRPr/>
            </a:pPr>
            <a:fld id="{4BA5D681-1176-4909-A6BA-010640EE125D}" type="slidenum">
              <a:rPr lang="en-US"/>
              <a:pPr>
                <a:defRPr/>
              </a:pPr>
              <a:t>‹#›</a:t>
            </a:fld>
            <a:endParaRPr lang="en-US" dirty="0"/>
          </a:p>
        </p:txBody>
      </p:sp>
    </p:spTree>
    <p:extLst>
      <p:ext uri="{BB962C8B-B14F-4D97-AF65-F5344CB8AC3E}">
        <p14:creationId xmlns:p14="http://schemas.microsoft.com/office/powerpoint/2010/main" val="1549359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1213" y="4018935"/>
            <a:ext cx="7426325" cy="1590163"/>
          </a:xfrm>
          <a:prstGeom prst="rect">
            <a:avLst/>
          </a:prstGeom>
        </p:spPr>
        <p:txBody>
          <a:bodyPr anchor="ctr"/>
          <a:lstStyle>
            <a:lvl1pPr>
              <a:defRPr sz="2800"/>
            </a:lvl1pPr>
          </a:lstStyle>
          <a:p>
            <a:r>
              <a:rPr lang="en-US" smtClean="0"/>
              <a:t>Click to edit Master title style</a:t>
            </a:r>
            <a:endParaRPr lang="en-US" dirty="0"/>
          </a:p>
        </p:txBody>
      </p:sp>
      <p:sp>
        <p:nvSpPr>
          <p:cNvPr id="3" name="Subtitle 2"/>
          <p:cNvSpPr>
            <a:spLocks noGrp="1"/>
          </p:cNvSpPr>
          <p:nvPr>
            <p:ph type="subTitle" idx="1"/>
          </p:nvPr>
        </p:nvSpPr>
        <p:spPr>
          <a:xfrm>
            <a:off x="811213" y="5594350"/>
            <a:ext cx="3760787" cy="771832"/>
          </a:xfrm>
          <a:prstGeom prst="rect">
            <a:avLst/>
          </a:prstGeo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4"/>
          <p:cNvSpPr>
            <a:spLocks noGrp="1" noChangeArrowheads="1"/>
          </p:cNvSpPr>
          <p:nvPr>
            <p:ph type="dt" sz="half" idx="10"/>
          </p:nvPr>
        </p:nvSpPr>
        <p:spPr>
          <a:xfrm>
            <a:off x="7010400" y="6615113"/>
            <a:ext cx="2133600" cy="242887"/>
          </a:xfrm>
          <a:prstGeom prst="rect">
            <a:avLst/>
          </a:prstGeom>
          <a:ln/>
        </p:spPr>
        <p:txBody>
          <a:bodyPr/>
          <a:lstStyle>
            <a:lvl1pPr>
              <a:defRPr/>
            </a:lvl1pPr>
          </a:lstStyle>
          <a:p>
            <a:pPr fontAlgn="base">
              <a:spcBef>
                <a:spcPct val="0"/>
              </a:spcBef>
              <a:spcAft>
                <a:spcPct val="0"/>
              </a:spcAft>
            </a:pPr>
            <a:fld id="{CEA9C55E-C899-4D30-A08E-341DECD3E1FA}" type="datetimeFigureOut">
              <a:rPr lang="en-US" smtClean="0">
                <a:solidFill>
                  <a:prstClr val="black"/>
                </a:solidFill>
                <a:latin typeface="Arial" charset="0"/>
              </a:rPr>
              <a:pPr fontAlgn="base">
                <a:spcBef>
                  <a:spcPct val="0"/>
                </a:spcBef>
                <a:spcAft>
                  <a:spcPct val="0"/>
                </a:spcAft>
              </a:pPr>
              <a:t>11/13/2017</a:t>
            </a:fld>
            <a:endParaRPr lang="en-US" dirty="0">
              <a:solidFill>
                <a:prstClr val="black"/>
              </a:solidFill>
              <a:latin typeface="Arial" charset="0"/>
            </a:endParaRPr>
          </a:p>
        </p:txBody>
      </p:sp>
      <p:sp>
        <p:nvSpPr>
          <p:cNvPr id="5" name="Rectangle 5"/>
          <p:cNvSpPr>
            <a:spLocks noGrp="1" noChangeArrowheads="1"/>
          </p:cNvSpPr>
          <p:nvPr>
            <p:ph type="ftr" sz="quarter" idx="11"/>
          </p:nvPr>
        </p:nvSpPr>
        <p:spPr>
          <a:xfrm>
            <a:off x="3124200" y="6615113"/>
            <a:ext cx="2895600" cy="242887"/>
          </a:xfrm>
          <a:prstGeom prst="rect">
            <a:avLst/>
          </a:prstGeom>
          <a:ln/>
        </p:spPr>
        <p:txBody>
          <a:bodyPr/>
          <a:lstStyle>
            <a:lvl1pPr>
              <a:defRPr/>
            </a:lvl1pPr>
          </a:lstStyle>
          <a:p>
            <a:pPr fontAlgn="base">
              <a:spcBef>
                <a:spcPct val="0"/>
              </a:spcBef>
              <a:spcAft>
                <a:spcPct val="0"/>
              </a:spcAft>
            </a:pPr>
            <a:endParaRPr lang="en-US" dirty="0">
              <a:solidFill>
                <a:prstClr val="black"/>
              </a:solidFill>
              <a:latin typeface="Arial" charset="0"/>
            </a:endParaRPr>
          </a:p>
        </p:txBody>
      </p:sp>
      <p:sp>
        <p:nvSpPr>
          <p:cNvPr id="6" name="Rectangle 6"/>
          <p:cNvSpPr>
            <a:spLocks noGrp="1" noChangeArrowheads="1"/>
          </p:cNvSpPr>
          <p:nvPr>
            <p:ph type="sldNum" sz="quarter" idx="12"/>
          </p:nvPr>
        </p:nvSpPr>
        <p:spPr>
          <a:ln/>
        </p:spPr>
        <p:txBody>
          <a:bodyPr/>
          <a:lstStyle>
            <a:lvl1pPr>
              <a:defRPr/>
            </a:lvl1pPr>
          </a:lstStyle>
          <a:p>
            <a:fld id="{C1890450-2C2D-4C50-A615-3A3EF2BF0710}" type="slidenum">
              <a:rPr lang="en-US" smtClean="0"/>
              <a:pPr/>
              <a:t>‹#›</a:t>
            </a:fld>
            <a:endParaRPr lang="en-US" dirty="0"/>
          </a:p>
        </p:txBody>
      </p:sp>
    </p:spTree>
    <p:extLst>
      <p:ext uri="{BB962C8B-B14F-4D97-AF65-F5344CB8AC3E}">
        <p14:creationId xmlns:p14="http://schemas.microsoft.com/office/powerpoint/2010/main" val="2437599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F0F182-A738-D344-AD4C-0014E2FCF0E4}" type="datetimeFigureOut">
              <a:rPr lang="en-US" smtClean="0"/>
              <a:t>11/13/2017</a:t>
            </a:fld>
            <a:endParaRPr lang="en-US" dirty="0"/>
          </a:p>
        </p:txBody>
      </p:sp>
      <p:sp>
        <p:nvSpPr>
          <p:cNvPr id="5" name="Footer Placeholder 4"/>
          <p:cNvSpPr>
            <a:spLocks noGrp="1"/>
          </p:cNvSpPr>
          <p:nvPr>
            <p:ph type="ftr" sz="quarter" idx="11"/>
          </p:nvPr>
        </p:nvSpPr>
        <p:spPr>
          <a:xfrm>
            <a:off x="628649" y="6513922"/>
            <a:ext cx="4909025" cy="207554"/>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912" y="6567986"/>
            <a:ext cx="551738" cy="281208"/>
          </a:xfrm>
        </p:spPr>
        <p:txBody>
          <a:bodyPr/>
          <a:lstStyle>
            <a:lvl1pPr algn="l">
              <a:defRPr/>
            </a:lvl1pPr>
          </a:lstStyle>
          <a:p>
            <a:fld id="{D0B5CDF8-54D5-6043-A52E-76818AC5EAB8}" type="slidenum">
              <a:rPr lang="en-US" smtClean="0"/>
              <a:pPr/>
              <a:t>‹#›</a:t>
            </a:fld>
            <a:endParaRPr lang="en-US" dirty="0"/>
          </a:p>
        </p:txBody>
      </p:sp>
    </p:spTree>
    <p:extLst>
      <p:ext uri="{BB962C8B-B14F-4D97-AF65-F5344CB8AC3E}">
        <p14:creationId xmlns:p14="http://schemas.microsoft.com/office/powerpoint/2010/main" val="145649210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1213" y="492936"/>
            <a:ext cx="8332787" cy="919162"/>
          </a:xfrm>
          <a:prstGeom prst="rect">
            <a:avLst/>
          </a:prstGeom>
        </p:spPr>
        <p:txBody>
          <a:bodyPr anchor="b"/>
          <a:lstStyle>
            <a:lvl1pPr>
              <a:defRPr sz="3000">
                <a:solidFill>
                  <a:schemeClr val="bg2"/>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10272" y="1692725"/>
            <a:ext cx="8015288" cy="3944595"/>
          </a:xfrm>
          <a:prstGeom prst="rect">
            <a:avLst/>
          </a:prstGeom>
        </p:spPr>
        <p:txBody>
          <a:bodyPr/>
          <a:lstStyle>
            <a:lvl1pPr>
              <a:buClr>
                <a:srgbClr val="E1261C"/>
              </a:buClr>
              <a:defRPr sz="1800"/>
            </a:lvl1pPr>
            <a:lvl2pPr>
              <a:buClr>
                <a:srgbClr val="E1261C"/>
              </a:buClr>
              <a:defRPr/>
            </a:lvl2pPr>
            <a:lvl3pPr>
              <a:buClr>
                <a:srgbClr val="E1261C"/>
              </a:buClr>
              <a:defRPr/>
            </a:lvl3pPr>
            <a:lvl4pPr>
              <a:buClr>
                <a:srgbClr val="E1261C"/>
              </a:buClr>
              <a:defRPr/>
            </a:lvl4pPr>
            <a:lvl5pPr>
              <a:buClr>
                <a:srgbClr val="E1261C"/>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0279937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140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Section Title 1">
    <p:spTree>
      <p:nvGrpSpPr>
        <p:cNvPr id="1" name=""/>
        <p:cNvGrpSpPr/>
        <p:nvPr/>
      </p:nvGrpSpPr>
      <p:grpSpPr>
        <a:xfrm>
          <a:off x="0" y="0"/>
          <a:ext cx="0" cy="0"/>
          <a:chOff x="0" y="0"/>
          <a:chExt cx="0" cy="0"/>
        </a:xfrm>
      </p:grpSpPr>
      <p:pic>
        <p:nvPicPr>
          <p:cNvPr id="14" name="Picture 3" descr="C:\Users\sluddy\Desktop\Hear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19519" y="2284188"/>
            <a:ext cx="626363" cy="54428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sluddy\Desktop\Steth.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33600" y="914400"/>
            <a:ext cx="941731" cy="928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597616"/>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F0F182-A738-D344-AD4C-0014E2FCF0E4}" type="datetimeFigureOut">
              <a:rPr lang="en-US" smtClean="0"/>
              <a:t>11/13/2017</a:t>
            </a:fld>
            <a:endParaRPr lang="en-US" dirty="0"/>
          </a:p>
        </p:txBody>
      </p:sp>
      <p:sp>
        <p:nvSpPr>
          <p:cNvPr id="5" name="Footer Placeholder 4"/>
          <p:cNvSpPr>
            <a:spLocks noGrp="1"/>
          </p:cNvSpPr>
          <p:nvPr>
            <p:ph type="ftr" sz="quarter" idx="11"/>
          </p:nvPr>
        </p:nvSpPr>
        <p:spPr>
          <a:xfrm>
            <a:off x="628649" y="6513922"/>
            <a:ext cx="4909025" cy="20755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0B5CDF8-54D5-6043-A52E-76818AC5EAB8}" type="slidenum">
              <a:rPr lang="en-US" smtClean="0"/>
              <a:t>‹#›</a:t>
            </a:fld>
            <a:endParaRPr lang="en-US" dirty="0"/>
          </a:p>
        </p:txBody>
      </p:sp>
    </p:spTree>
    <p:extLst>
      <p:ext uri="{BB962C8B-B14F-4D97-AF65-F5344CB8AC3E}">
        <p14:creationId xmlns:p14="http://schemas.microsoft.com/office/powerpoint/2010/main" val="967838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F0F182-A738-D344-AD4C-0014E2FCF0E4}" type="datetimeFigureOut">
              <a:rPr lang="en-US" smtClean="0"/>
              <a:t>11/13/2017</a:t>
            </a:fld>
            <a:endParaRPr lang="en-US" dirty="0"/>
          </a:p>
        </p:txBody>
      </p:sp>
      <p:sp>
        <p:nvSpPr>
          <p:cNvPr id="6" name="Footer Placeholder 5"/>
          <p:cNvSpPr>
            <a:spLocks noGrp="1"/>
          </p:cNvSpPr>
          <p:nvPr>
            <p:ph type="ftr" sz="quarter" idx="11"/>
          </p:nvPr>
        </p:nvSpPr>
        <p:spPr>
          <a:xfrm>
            <a:off x="628649" y="6513922"/>
            <a:ext cx="4909025" cy="20755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0B5CDF8-54D5-6043-A52E-76818AC5EAB8}" type="slidenum">
              <a:rPr lang="en-US" smtClean="0"/>
              <a:t>‹#›</a:t>
            </a:fld>
            <a:endParaRPr lang="en-US" dirty="0"/>
          </a:p>
        </p:txBody>
      </p:sp>
    </p:spTree>
    <p:extLst>
      <p:ext uri="{BB962C8B-B14F-4D97-AF65-F5344CB8AC3E}">
        <p14:creationId xmlns:p14="http://schemas.microsoft.com/office/powerpoint/2010/main" val="10003738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F0F182-A738-D344-AD4C-0014E2FCF0E4}" type="datetimeFigureOut">
              <a:rPr lang="en-US" smtClean="0"/>
              <a:t>11/13/2017</a:t>
            </a:fld>
            <a:endParaRPr lang="en-US" dirty="0"/>
          </a:p>
        </p:txBody>
      </p:sp>
      <p:sp>
        <p:nvSpPr>
          <p:cNvPr id="8" name="Footer Placeholder 7"/>
          <p:cNvSpPr>
            <a:spLocks noGrp="1"/>
          </p:cNvSpPr>
          <p:nvPr>
            <p:ph type="ftr" sz="quarter" idx="11"/>
          </p:nvPr>
        </p:nvSpPr>
        <p:spPr>
          <a:xfrm>
            <a:off x="628649" y="6513922"/>
            <a:ext cx="4909025" cy="207554"/>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D0B5CDF8-54D5-6043-A52E-76818AC5EAB8}" type="slidenum">
              <a:rPr lang="en-US" smtClean="0"/>
              <a:t>‹#›</a:t>
            </a:fld>
            <a:endParaRPr lang="en-US" dirty="0"/>
          </a:p>
        </p:txBody>
      </p:sp>
    </p:spTree>
    <p:extLst>
      <p:ext uri="{BB962C8B-B14F-4D97-AF65-F5344CB8AC3E}">
        <p14:creationId xmlns:p14="http://schemas.microsoft.com/office/powerpoint/2010/main" val="6345136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0B5CDF8-54D5-6043-A52E-76818AC5EAB8}" type="slidenum">
              <a:rPr lang="en-US" smtClean="0"/>
              <a:t>‹#›</a:t>
            </a:fld>
            <a:endParaRPr lang="en-US" dirty="0"/>
          </a:p>
        </p:txBody>
      </p:sp>
      <p:sp>
        <p:nvSpPr>
          <p:cNvPr id="6" name="Title 1"/>
          <p:cNvSpPr txBox="1">
            <a:spLocks/>
          </p:cNvSpPr>
          <p:nvPr userDrawn="1"/>
        </p:nvSpPr>
        <p:spPr>
          <a:xfrm>
            <a:off x="406581" y="365126"/>
            <a:ext cx="7096625" cy="142949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endParaRPr lang="en-US" dirty="0"/>
          </a:p>
        </p:txBody>
      </p:sp>
      <p:sp>
        <p:nvSpPr>
          <p:cNvPr id="8" name="Chart Placeholder 7"/>
          <p:cNvSpPr>
            <a:spLocks noGrp="1"/>
          </p:cNvSpPr>
          <p:nvPr>
            <p:ph type="chart" sz="quarter" idx="13"/>
          </p:nvPr>
        </p:nvSpPr>
        <p:spPr>
          <a:xfrm>
            <a:off x="406581" y="1939895"/>
            <a:ext cx="8472500" cy="4050707"/>
          </a:xfrm>
        </p:spPr>
        <p:txBody>
          <a:bodyPr/>
          <a:lstStyle/>
          <a:p>
            <a:r>
              <a:rPr lang="en-US" dirty="0" smtClean="0"/>
              <a:t>Click icon to add chart</a:t>
            </a:r>
            <a:endParaRPr lang="en-US" dirty="0"/>
          </a:p>
        </p:txBody>
      </p:sp>
    </p:spTree>
    <p:extLst>
      <p:ext uri="{BB962C8B-B14F-4D97-AF65-F5344CB8AC3E}">
        <p14:creationId xmlns:p14="http://schemas.microsoft.com/office/powerpoint/2010/main" val="201501156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F0F182-A738-D344-AD4C-0014E2FCF0E4}" type="datetimeFigureOut">
              <a:rPr lang="en-US" smtClean="0"/>
              <a:t>11/13/2017</a:t>
            </a:fld>
            <a:endParaRPr lang="en-US" dirty="0"/>
          </a:p>
        </p:txBody>
      </p:sp>
      <p:sp>
        <p:nvSpPr>
          <p:cNvPr id="3" name="Footer Placeholder 2"/>
          <p:cNvSpPr>
            <a:spLocks noGrp="1"/>
          </p:cNvSpPr>
          <p:nvPr>
            <p:ph type="ftr" sz="quarter" idx="11"/>
          </p:nvPr>
        </p:nvSpPr>
        <p:spPr>
          <a:xfrm>
            <a:off x="628649" y="6513922"/>
            <a:ext cx="4909025" cy="207554"/>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D0B5CDF8-54D5-6043-A52E-76818AC5EAB8}" type="slidenum">
              <a:rPr lang="en-US" smtClean="0"/>
              <a:t>‹#›</a:t>
            </a:fld>
            <a:endParaRPr lang="en-US" dirty="0"/>
          </a:p>
        </p:txBody>
      </p:sp>
    </p:spTree>
    <p:extLst>
      <p:ext uri="{BB962C8B-B14F-4D97-AF65-F5344CB8AC3E}">
        <p14:creationId xmlns:p14="http://schemas.microsoft.com/office/powerpoint/2010/main" val="4822261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F0F182-A738-D344-AD4C-0014E2FCF0E4}" type="datetimeFigureOut">
              <a:rPr lang="en-US" smtClean="0"/>
              <a:t>11/13/2017</a:t>
            </a:fld>
            <a:endParaRPr lang="en-US" dirty="0"/>
          </a:p>
        </p:txBody>
      </p:sp>
      <p:sp>
        <p:nvSpPr>
          <p:cNvPr id="6" name="Footer Placeholder 5"/>
          <p:cNvSpPr>
            <a:spLocks noGrp="1"/>
          </p:cNvSpPr>
          <p:nvPr>
            <p:ph type="ftr" sz="quarter" idx="11"/>
          </p:nvPr>
        </p:nvSpPr>
        <p:spPr>
          <a:xfrm>
            <a:off x="628649" y="6513922"/>
            <a:ext cx="4909025" cy="20755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0B5CDF8-54D5-6043-A52E-76818AC5EAB8}" type="slidenum">
              <a:rPr lang="en-US" smtClean="0"/>
              <a:t>‹#›</a:t>
            </a:fld>
            <a:endParaRPr lang="en-US" dirty="0"/>
          </a:p>
        </p:txBody>
      </p:sp>
    </p:spTree>
    <p:extLst>
      <p:ext uri="{BB962C8B-B14F-4D97-AF65-F5344CB8AC3E}">
        <p14:creationId xmlns:p14="http://schemas.microsoft.com/office/powerpoint/2010/main" val="171636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F0F182-A738-D344-AD4C-0014E2FCF0E4}" type="datetimeFigureOut">
              <a:rPr lang="en-US" smtClean="0"/>
              <a:t>11/13/2017</a:t>
            </a:fld>
            <a:endParaRPr lang="en-US" dirty="0"/>
          </a:p>
        </p:txBody>
      </p:sp>
      <p:sp>
        <p:nvSpPr>
          <p:cNvPr id="6" name="Footer Placeholder 5"/>
          <p:cNvSpPr>
            <a:spLocks noGrp="1"/>
          </p:cNvSpPr>
          <p:nvPr>
            <p:ph type="ftr" sz="quarter" idx="11"/>
          </p:nvPr>
        </p:nvSpPr>
        <p:spPr>
          <a:xfrm>
            <a:off x="628649" y="6513922"/>
            <a:ext cx="4909025" cy="20755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0B5CDF8-54D5-6043-A52E-76818AC5EAB8}" type="slidenum">
              <a:rPr lang="en-US" smtClean="0"/>
              <a:t>‹#›</a:t>
            </a:fld>
            <a:endParaRPr lang="en-US" dirty="0"/>
          </a:p>
        </p:txBody>
      </p:sp>
    </p:spTree>
    <p:extLst>
      <p:ext uri="{BB962C8B-B14F-4D97-AF65-F5344CB8AC3E}">
        <p14:creationId xmlns:p14="http://schemas.microsoft.com/office/powerpoint/2010/main" val="6170418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567986"/>
            <a:ext cx="9144000" cy="290014"/>
          </a:xfrm>
          <a:prstGeom prst="rect">
            <a:avLst/>
          </a:prstGeom>
          <a:solidFill>
            <a:srgbClr val="FFC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567986"/>
            <a:ext cx="1914368" cy="272922"/>
          </a:xfrm>
          <a:prstGeom prst="rect">
            <a:avLst/>
          </a:prstGeom>
        </p:spPr>
        <p:txBody>
          <a:bodyPr vert="horz" lIns="91440" tIns="45720" rIns="91440" bIns="45720" rtlCol="0" anchor="ctr"/>
          <a:lstStyle>
            <a:lvl1pPr algn="l">
              <a:defRPr sz="950" b="0" i="0">
                <a:solidFill>
                  <a:schemeClr val="bg1"/>
                </a:solidFill>
                <a:latin typeface="Helvetica Neue" charset="0"/>
                <a:ea typeface="Helvetica Neue" charset="0"/>
                <a:cs typeface="Helvetica Neue" charset="0"/>
              </a:defRPr>
            </a:lvl1pPr>
          </a:lstStyle>
          <a:p>
            <a:fld id="{05F0F182-A738-D344-AD4C-0014E2FCF0E4}" type="datetimeFigureOut">
              <a:rPr lang="en-US" smtClean="0"/>
              <a:pPr/>
              <a:t>11/13/2017</a:t>
            </a:fld>
            <a:endParaRPr lang="en-US" dirty="0"/>
          </a:p>
        </p:txBody>
      </p:sp>
      <p:sp>
        <p:nvSpPr>
          <p:cNvPr id="6" name="Slide Number Placeholder 5"/>
          <p:cNvSpPr>
            <a:spLocks noGrp="1"/>
          </p:cNvSpPr>
          <p:nvPr>
            <p:ph type="sldNum" sz="quarter" idx="4"/>
          </p:nvPr>
        </p:nvSpPr>
        <p:spPr>
          <a:xfrm>
            <a:off x="0" y="6567986"/>
            <a:ext cx="628650" cy="281208"/>
          </a:xfrm>
          <a:prstGeom prst="rect">
            <a:avLst/>
          </a:prstGeom>
        </p:spPr>
        <p:txBody>
          <a:bodyPr vert="horz" lIns="91440" tIns="45720" rIns="91440" bIns="45720" rtlCol="0" anchor="ctr"/>
          <a:lstStyle>
            <a:lvl1pPr algn="r">
              <a:defRPr sz="1300" b="0" i="0">
                <a:solidFill>
                  <a:schemeClr val="bg1"/>
                </a:solidFill>
                <a:latin typeface="Helvetica" charset="0"/>
                <a:ea typeface="Helvetica" charset="0"/>
                <a:cs typeface="Helvetica" charset="0"/>
              </a:defRPr>
            </a:lvl1pPr>
          </a:lstStyle>
          <a:p>
            <a:fld id="{D0B5CDF8-54D5-6043-A52E-76818AC5EAB8}" type="slidenum">
              <a:rPr lang="en-US" smtClean="0"/>
              <a:pPr/>
              <a:t>‹#›</a:t>
            </a:fld>
            <a:endParaRPr lang="en-US" dirty="0"/>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416054" y="6087031"/>
            <a:ext cx="571343" cy="770969"/>
          </a:xfrm>
          <a:prstGeom prst="rect">
            <a:avLst/>
          </a:prstGeom>
        </p:spPr>
      </p:pic>
    </p:spTree>
    <p:extLst>
      <p:ext uri="{BB962C8B-B14F-4D97-AF65-F5344CB8AC3E}">
        <p14:creationId xmlns:p14="http://schemas.microsoft.com/office/powerpoint/2010/main" val="6370818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80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ctr" defTabSz="9144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a:ea typeface="+mn-ea"/>
          <a:cs typeface="Arial"/>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323299" y="6356350"/>
            <a:ext cx="2321167" cy="365125"/>
          </a:xfrm>
          <a:prstGeom prst="rect">
            <a:avLst/>
          </a:prstGeom>
        </p:spPr>
        <p:txBody>
          <a:bodyPr vert="horz" lIns="91440" tIns="45720" rIns="0" bIns="45720" rtlCol="0" anchor="ctr"/>
          <a:lstStyle>
            <a:lvl1pPr algn="r">
              <a:defRPr sz="1000">
                <a:solidFill>
                  <a:srgbClr val="636463"/>
                </a:solidFill>
                <a:latin typeface="Arial"/>
                <a:cs typeface="Arial"/>
              </a:defRPr>
            </a:lvl1pPr>
          </a:lstStyle>
          <a:p>
            <a:pPr fontAlgn="base">
              <a:spcBef>
                <a:spcPct val="0"/>
              </a:spcBef>
              <a:spcAft>
                <a:spcPct val="0"/>
              </a:spcAft>
              <a:defRPr/>
            </a:pPr>
            <a:fld id="{4829C32B-65B5-4567-8903-30100F45ACA0}" type="slidenum">
              <a:rPr lang="en-US" smtClean="0"/>
              <a:pPr fontAlgn="base">
                <a:spcBef>
                  <a:spcPct val="0"/>
                </a:spcBef>
                <a:spcAft>
                  <a:spcPct val="0"/>
                </a:spcAft>
                <a:defRPr/>
              </a:pPr>
              <a:t>‹#›</a:t>
            </a:fld>
            <a:endParaRPr lang="en-US" dirty="0"/>
          </a:p>
        </p:txBody>
      </p:sp>
      <p:sp>
        <p:nvSpPr>
          <p:cNvPr id="3" name="Rectangle 2"/>
          <p:cNvSpPr/>
          <p:nvPr/>
        </p:nvSpPr>
        <p:spPr>
          <a:xfrm>
            <a:off x="0" y="0"/>
            <a:ext cx="9144000" cy="6858000"/>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Tree>
    <p:extLst>
      <p:ext uri="{BB962C8B-B14F-4D97-AF65-F5344CB8AC3E}">
        <p14:creationId xmlns:p14="http://schemas.microsoft.com/office/powerpoint/2010/main" val="377959899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0" y="0"/>
            <a:ext cx="9144000" cy="6858000"/>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Tree>
    <p:extLst>
      <p:ext uri="{BB962C8B-B14F-4D97-AF65-F5344CB8AC3E}">
        <p14:creationId xmlns:p14="http://schemas.microsoft.com/office/powerpoint/2010/main" val="305782015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tx2"/>
          </a:solidFill>
          <a:latin typeface="Arial Black" pitchFamily="34" charset="0"/>
          <a:ea typeface="+mj-ea"/>
          <a:cs typeface="+mj-cs"/>
        </a:defRPr>
      </a:lvl1pPr>
      <a:lvl2pPr algn="l" rtl="0" eaLnBrk="0" fontAlgn="base" hangingPunct="0">
        <a:spcBef>
          <a:spcPct val="0"/>
        </a:spcBef>
        <a:spcAft>
          <a:spcPct val="0"/>
        </a:spcAft>
        <a:defRPr sz="2400">
          <a:solidFill>
            <a:schemeClr val="tx2"/>
          </a:solidFill>
          <a:latin typeface="Arial Black" pitchFamily="34" charset="0"/>
        </a:defRPr>
      </a:lvl2pPr>
      <a:lvl3pPr algn="l" rtl="0" eaLnBrk="0" fontAlgn="base" hangingPunct="0">
        <a:spcBef>
          <a:spcPct val="0"/>
        </a:spcBef>
        <a:spcAft>
          <a:spcPct val="0"/>
        </a:spcAft>
        <a:defRPr sz="2400">
          <a:solidFill>
            <a:schemeClr val="tx2"/>
          </a:solidFill>
          <a:latin typeface="Arial Black" pitchFamily="34" charset="0"/>
        </a:defRPr>
      </a:lvl3pPr>
      <a:lvl4pPr algn="l" rtl="0" eaLnBrk="0" fontAlgn="base" hangingPunct="0">
        <a:spcBef>
          <a:spcPct val="0"/>
        </a:spcBef>
        <a:spcAft>
          <a:spcPct val="0"/>
        </a:spcAft>
        <a:defRPr sz="2400">
          <a:solidFill>
            <a:schemeClr val="tx2"/>
          </a:solidFill>
          <a:latin typeface="Arial Black" pitchFamily="34" charset="0"/>
        </a:defRPr>
      </a:lvl4pPr>
      <a:lvl5pPr algn="l" rtl="0" eaLnBrk="0" fontAlgn="base" hangingPunct="0">
        <a:spcBef>
          <a:spcPct val="0"/>
        </a:spcBef>
        <a:spcAft>
          <a:spcPct val="0"/>
        </a:spcAft>
        <a:defRPr sz="2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169863" indent="-169863" algn="l" rtl="0" eaLnBrk="0" fontAlgn="base" hangingPunct="0">
        <a:spcBef>
          <a:spcPct val="20000"/>
        </a:spcBef>
        <a:spcAft>
          <a:spcPct val="0"/>
        </a:spcAft>
        <a:buClr>
          <a:srgbClr val="CC0000"/>
        </a:buClr>
        <a:buSzPct val="120000"/>
        <a:buFont typeface="Arial" charset="0"/>
        <a:buChar char="•"/>
        <a:defRPr sz="1600">
          <a:solidFill>
            <a:schemeClr val="tx1"/>
          </a:solidFill>
          <a:latin typeface="+mn-lt"/>
          <a:ea typeface="+mn-ea"/>
          <a:cs typeface="+mn-cs"/>
        </a:defRPr>
      </a:lvl1pPr>
      <a:lvl2pPr marL="401638" indent="-174625" algn="l" rtl="0" eaLnBrk="0" fontAlgn="base" hangingPunct="0">
        <a:spcBef>
          <a:spcPct val="20000"/>
        </a:spcBef>
        <a:spcAft>
          <a:spcPct val="0"/>
        </a:spcAft>
        <a:buClr>
          <a:srgbClr val="CC0000"/>
        </a:buClr>
        <a:buFont typeface="Wingdings" pitchFamily="2" charset="2"/>
        <a:buChar char="§"/>
        <a:defRPr sz="1400">
          <a:solidFill>
            <a:schemeClr val="tx1"/>
          </a:solidFill>
          <a:latin typeface="+mn-lt"/>
        </a:defRPr>
      </a:lvl2pPr>
      <a:lvl3pPr marL="746125" indent="-176213" algn="l" rtl="0" eaLnBrk="0" fontAlgn="base" hangingPunct="0">
        <a:spcBef>
          <a:spcPct val="20000"/>
        </a:spcBef>
        <a:spcAft>
          <a:spcPct val="0"/>
        </a:spcAft>
        <a:buClr>
          <a:srgbClr val="CC0000"/>
        </a:buClr>
        <a:buChar char="•"/>
        <a:defRPr sz="1200">
          <a:solidFill>
            <a:schemeClr val="tx1"/>
          </a:solidFill>
          <a:latin typeface="+mn-lt"/>
        </a:defRPr>
      </a:lvl3pPr>
      <a:lvl4pPr marL="1082675" indent="-168275" algn="l" rtl="0" eaLnBrk="0" fontAlgn="base" hangingPunct="0">
        <a:spcBef>
          <a:spcPct val="20000"/>
        </a:spcBef>
        <a:spcAft>
          <a:spcPct val="0"/>
        </a:spcAft>
        <a:buClr>
          <a:srgbClr val="CC0000"/>
        </a:buClr>
        <a:buChar char="–"/>
        <a:defRPr sz="1100">
          <a:solidFill>
            <a:schemeClr val="tx1"/>
          </a:solidFill>
          <a:latin typeface="+mn-lt"/>
        </a:defRPr>
      </a:lvl4pPr>
      <a:lvl5pPr marL="1427163" indent="-168275" algn="l" rtl="0" eaLnBrk="0" fontAlgn="base" hangingPunct="0">
        <a:spcBef>
          <a:spcPct val="20000"/>
        </a:spcBef>
        <a:spcAft>
          <a:spcPct val="0"/>
        </a:spcAft>
        <a:buClr>
          <a:srgbClr val="CC0000"/>
        </a:buClr>
        <a:buChar char="»"/>
        <a:defRPr sz="11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1291" cy="6858000"/>
          </a:xfrm>
          <a:prstGeom prst="rect">
            <a:avLst/>
          </a:prstGeom>
        </p:spPr>
      </p:pic>
      <p:sp>
        <p:nvSpPr>
          <p:cNvPr id="2" name="Title 1"/>
          <p:cNvSpPr>
            <a:spLocks noGrp="1"/>
          </p:cNvSpPr>
          <p:nvPr>
            <p:ph type="ctrTitle"/>
          </p:nvPr>
        </p:nvSpPr>
        <p:spPr>
          <a:xfrm>
            <a:off x="273376" y="2825024"/>
            <a:ext cx="8142678" cy="1207951"/>
          </a:xfrm>
        </p:spPr>
        <p:txBody>
          <a:bodyPr>
            <a:noAutofit/>
          </a:bodyPr>
          <a:lstStyle/>
          <a:p>
            <a:pPr algn="l">
              <a:lnSpc>
                <a:spcPts val="3600"/>
              </a:lnSpc>
            </a:pPr>
            <a:r>
              <a:rPr lang="en-US" sz="3600" b="1" dirty="0" smtClean="0">
                <a:solidFill>
                  <a:schemeClr val="bg1"/>
                </a:solidFill>
                <a:latin typeface="Helvetica" charset="0"/>
                <a:ea typeface="Helvetica" charset="0"/>
                <a:cs typeface="Helvetica" charset="0"/>
              </a:rPr>
              <a:t>Human Resources</a:t>
            </a:r>
            <a:br>
              <a:rPr lang="en-US" sz="3600" b="1" dirty="0" smtClean="0">
                <a:solidFill>
                  <a:schemeClr val="bg1"/>
                </a:solidFill>
                <a:latin typeface="Helvetica" charset="0"/>
                <a:ea typeface="Helvetica" charset="0"/>
                <a:cs typeface="Helvetica" charset="0"/>
              </a:rPr>
            </a:br>
            <a:r>
              <a:rPr lang="en-US" sz="3600" b="1" dirty="0" smtClean="0">
                <a:solidFill>
                  <a:schemeClr val="bg1"/>
                </a:solidFill>
                <a:latin typeface="Helvetica" charset="0"/>
                <a:ea typeface="Helvetica" charset="0"/>
                <a:cs typeface="Helvetica" charset="0"/>
              </a:rPr>
              <a:t>Liaison Network</a:t>
            </a:r>
            <a:br>
              <a:rPr lang="en-US" sz="3600" b="1" dirty="0" smtClean="0">
                <a:solidFill>
                  <a:schemeClr val="bg1"/>
                </a:solidFill>
                <a:latin typeface="Helvetica" charset="0"/>
                <a:ea typeface="Helvetica" charset="0"/>
                <a:cs typeface="Helvetica" charset="0"/>
              </a:rPr>
            </a:br>
            <a:r>
              <a:rPr lang="en-US" sz="3600" b="1" dirty="0" smtClean="0">
                <a:solidFill>
                  <a:schemeClr val="bg1"/>
                </a:solidFill>
                <a:latin typeface="Helvetica" charset="0"/>
                <a:ea typeface="Helvetica" charset="0"/>
                <a:cs typeface="Helvetica" charset="0"/>
              </a:rPr>
              <a:t>November 14, 2017</a:t>
            </a:r>
            <a:endParaRPr lang="en-US" sz="1800" b="1" dirty="0">
              <a:solidFill>
                <a:schemeClr val="bg1"/>
              </a:solidFill>
              <a:latin typeface="Helvetica" charset="0"/>
              <a:ea typeface="Helvetica" charset="0"/>
              <a:cs typeface="Helvetica"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6054" y="6087031"/>
            <a:ext cx="571343" cy="770969"/>
          </a:xfrm>
          <a:prstGeom prst="rect">
            <a:avLst/>
          </a:prstGeom>
        </p:spPr>
      </p:pic>
    </p:spTree>
    <p:extLst>
      <p:ext uri="{BB962C8B-B14F-4D97-AF65-F5344CB8AC3E}">
        <p14:creationId xmlns:p14="http://schemas.microsoft.com/office/powerpoint/2010/main" val="1844144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1291" cy="6858000"/>
          </a:xfrm>
          <a:prstGeom prst="rect">
            <a:avLst/>
          </a:prstGeom>
        </p:spPr>
      </p:pic>
      <p:sp>
        <p:nvSpPr>
          <p:cNvPr id="2" name="Title 1"/>
          <p:cNvSpPr>
            <a:spLocks noGrp="1"/>
          </p:cNvSpPr>
          <p:nvPr>
            <p:ph type="ctrTitle"/>
          </p:nvPr>
        </p:nvSpPr>
        <p:spPr>
          <a:xfrm>
            <a:off x="273376" y="2825024"/>
            <a:ext cx="8142678" cy="1207951"/>
          </a:xfrm>
        </p:spPr>
        <p:txBody>
          <a:bodyPr>
            <a:noAutofit/>
          </a:bodyPr>
          <a:lstStyle/>
          <a:p>
            <a:pPr algn="l">
              <a:lnSpc>
                <a:spcPts val="3600"/>
              </a:lnSpc>
            </a:pPr>
            <a:r>
              <a:rPr lang="en-US" sz="3600" b="1" dirty="0" smtClean="0">
                <a:solidFill>
                  <a:schemeClr val="bg1"/>
                </a:solidFill>
                <a:latin typeface="Helvetica" charset="0"/>
                <a:ea typeface="Helvetica" charset="0"/>
                <a:cs typeface="Helvetica" charset="0"/>
              </a:rPr>
              <a:t>Classification &amp; Compensation Update</a:t>
            </a:r>
            <a:endParaRPr lang="en-US" sz="1800" b="1" dirty="0">
              <a:solidFill>
                <a:schemeClr val="bg1"/>
              </a:solidFill>
              <a:latin typeface="Helvetica" charset="0"/>
              <a:ea typeface="Helvetica" charset="0"/>
              <a:cs typeface="Helvetica"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6054" y="6087031"/>
            <a:ext cx="571343" cy="770969"/>
          </a:xfrm>
          <a:prstGeom prst="rect">
            <a:avLst/>
          </a:prstGeom>
        </p:spPr>
      </p:pic>
    </p:spTree>
    <p:extLst>
      <p:ext uri="{BB962C8B-B14F-4D97-AF65-F5344CB8AC3E}">
        <p14:creationId xmlns:p14="http://schemas.microsoft.com/office/powerpoint/2010/main" val="3608327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txBox="1">
            <a:spLocks/>
          </p:cNvSpPr>
          <p:nvPr/>
        </p:nvSpPr>
        <p:spPr>
          <a:xfrm>
            <a:off x="67654" y="990600"/>
            <a:ext cx="8915400" cy="5257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013" indent="0" algn="ctr">
              <a:buFont typeface="Arial" panose="020B0604020202020204" pitchFamily="34" charset="0"/>
              <a:buNone/>
            </a:pPr>
            <a:r>
              <a:rPr lang="en-US" sz="2400" dirty="0" smtClean="0"/>
              <a:t>The grey shading below indicates points where we involve various UCF stakeholders:</a:t>
            </a:r>
            <a:endParaRPr lang="en-US" sz="2400" dirty="0"/>
          </a:p>
        </p:txBody>
      </p:sp>
      <p:sp>
        <p:nvSpPr>
          <p:cNvPr id="9" name="Title 2"/>
          <p:cNvSpPr txBox="1">
            <a:spLocks/>
          </p:cNvSpPr>
          <p:nvPr/>
        </p:nvSpPr>
        <p:spPr>
          <a:xfrm>
            <a:off x="336550" y="228600"/>
            <a:ext cx="8715375" cy="7620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r>
              <a:rPr lang="en-US" dirty="0" smtClean="0"/>
              <a:t>UCF Classification &amp; Compensation Study</a:t>
            </a:r>
            <a:endParaRPr lang="en-US" dirty="0"/>
          </a:p>
        </p:txBody>
      </p:sp>
      <p:graphicFrame>
        <p:nvGraphicFramePr>
          <p:cNvPr id="10" name="Table 9"/>
          <p:cNvGraphicFramePr>
            <a:graphicFrameLocks noGrp="1"/>
          </p:cNvGraphicFramePr>
          <p:nvPr>
            <p:extLst/>
          </p:nvPr>
        </p:nvGraphicFramePr>
        <p:xfrm>
          <a:off x="241300" y="1983740"/>
          <a:ext cx="8382000" cy="3987292"/>
        </p:xfrm>
        <a:graphic>
          <a:graphicData uri="http://schemas.openxmlformats.org/drawingml/2006/table">
            <a:tbl>
              <a:tblPr firstRow="1" bandRow="1">
                <a:tableStyleId>{5C22544A-7EE6-4342-B048-85BDC9FD1C3A}</a:tableStyleId>
              </a:tblPr>
              <a:tblGrid>
                <a:gridCol w="209470">
                  <a:extLst>
                    <a:ext uri="{9D8B030D-6E8A-4147-A177-3AD203B41FA5}">
                      <a16:colId xmlns:a16="http://schemas.microsoft.com/office/drawing/2014/main" xmlns="" val="20000"/>
                    </a:ext>
                  </a:extLst>
                </a:gridCol>
                <a:gridCol w="2686130">
                  <a:extLst>
                    <a:ext uri="{9D8B030D-6E8A-4147-A177-3AD203B41FA5}">
                      <a16:colId xmlns:a16="http://schemas.microsoft.com/office/drawing/2014/main" xmlns="" val="20001"/>
                    </a:ext>
                  </a:extLst>
                </a:gridCol>
                <a:gridCol w="1097280">
                  <a:extLst>
                    <a:ext uri="{9D8B030D-6E8A-4147-A177-3AD203B41FA5}">
                      <a16:colId xmlns:a16="http://schemas.microsoft.com/office/drawing/2014/main" xmlns="" val="3320409653"/>
                    </a:ext>
                  </a:extLst>
                </a:gridCol>
                <a:gridCol w="1097280">
                  <a:extLst>
                    <a:ext uri="{9D8B030D-6E8A-4147-A177-3AD203B41FA5}">
                      <a16:colId xmlns:a16="http://schemas.microsoft.com/office/drawing/2014/main" xmlns="" val="1518066282"/>
                    </a:ext>
                  </a:extLst>
                </a:gridCol>
                <a:gridCol w="1097280">
                  <a:extLst>
                    <a:ext uri="{9D8B030D-6E8A-4147-A177-3AD203B41FA5}">
                      <a16:colId xmlns:a16="http://schemas.microsoft.com/office/drawing/2014/main" xmlns="" val="434927439"/>
                    </a:ext>
                  </a:extLst>
                </a:gridCol>
                <a:gridCol w="1097280">
                  <a:extLst>
                    <a:ext uri="{9D8B030D-6E8A-4147-A177-3AD203B41FA5}">
                      <a16:colId xmlns:a16="http://schemas.microsoft.com/office/drawing/2014/main" xmlns="" val="3424691372"/>
                    </a:ext>
                  </a:extLst>
                </a:gridCol>
                <a:gridCol w="1097280">
                  <a:extLst>
                    <a:ext uri="{9D8B030D-6E8A-4147-A177-3AD203B41FA5}">
                      <a16:colId xmlns:a16="http://schemas.microsoft.com/office/drawing/2014/main" xmlns="" val="599047226"/>
                    </a:ext>
                  </a:extLst>
                </a:gridCol>
              </a:tblGrid>
              <a:tr h="0">
                <a:tc>
                  <a:txBody>
                    <a:bodyPr/>
                    <a:lstStyle/>
                    <a:p>
                      <a:pPr algn="ctr">
                        <a:lnSpc>
                          <a:spcPct val="90000"/>
                        </a:lnSpc>
                      </a:pPr>
                      <a:endParaRPr lang="en-US" sz="1200" dirty="0">
                        <a:solidFill>
                          <a:schemeClr val="tx1"/>
                        </a:solidFill>
                        <a:latin typeface="+mn-lt"/>
                      </a:endParaRPr>
                    </a:p>
                  </a:txBody>
                  <a:tcPr marT="73152" marB="73152"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endParaRPr lang="en-US" sz="1200" b="1" kern="1200" dirty="0">
                        <a:solidFill>
                          <a:schemeClr val="dk1"/>
                        </a:solidFill>
                        <a:latin typeface="+mn-lt"/>
                        <a:ea typeface="+mn-ea"/>
                        <a:cs typeface="+mn-cs"/>
                      </a:endParaRPr>
                    </a:p>
                  </a:txBody>
                  <a:tcPr marT="73152" marB="73152" anchor="ctr">
                    <a:lnL w="1270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ctr" defTabSz="914400" rtl="0" eaLnBrk="1" fontAlgn="auto" latinLnBrk="0" hangingPunct="1">
                        <a:lnSpc>
                          <a:spcPct val="90000"/>
                        </a:lnSpc>
                        <a:spcBef>
                          <a:spcPts val="0"/>
                        </a:spcBef>
                        <a:spcAft>
                          <a:spcPts val="0"/>
                        </a:spcAft>
                        <a:buClrTx/>
                        <a:buSzTx/>
                        <a:buFontTx/>
                        <a:buNone/>
                        <a:tabLst/>
                        <a:defRPr/>
                      </a:pPr>
                      <a:r>
                        <a:rPr lang="en-US" sz="1200" b="1" kern="1200" dirty="0" smtClean="0">
                          <a:solidFill>
                            <a:schemeClr val="dk1"/>
                          </a:solidFill>
                          <a:latin typeface="+mn-lt"/>
                          <a:ea typeface="+mn-ea"/>
                          <a:cs typeface="+mn-cs"/>
                        </a:rPr>
                        <a:t>HR</a:t>
                      </a:r>
                      <a:endParaRPr lang="en-US" sz="1200" b="1" kern="1200" dirty="0">
                        <a:solidFill>
                          <a:schemeClr val="dk1"/>
                        </a:solidFill>
                        <a:latin typeface="+mn-lt"/>
                        <a:ea typeface="+mn-ea"/>
                        <a:cs typeface="+mn-cs"/>
                      </a:endParaRPr>
                    </a:p>
                  </a:txBody>
                  <a:tcPr marT="73152" marB="73152" anchor="b">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FFCA29"/>
                    </a:solidFill>
                  </a:tcPr>
                </a:tc>
                <a:tc>
                  <a:txBody>
                    <a:bodyPr/>
                    <a:lstStyle/>
                    <a:p>
                      <a:pPr marL="0" marR="0" lvl="1" indent="0" algn="ctr" defTabSz="914400" rtl="0" eaLnBrk="1" fontAlgn="auto" latinLnBrk="0" hangingPunct="1">
                        <a:lnSpc>
                          <a:spcPct val="90000"/>
                        </a:lnSpc>
                        <a:spcBef>
                          <a:spcPts val="0"/>
                        </a:spcBef>
                        <a:spcAft>
                          <a:spcPts val="0"/>
                        </a:spcAft>
                        <a:buClrTx/>
                        <a:buSzTx/>
                        <a:buFontTx/>
                        <a:buNone/>
                        <a:tabLst/>
                        <a:defRPr/>
                      </a:pPr>
                      <a:r>
                        <a:rPr lang="en-US" sz="1200" b="1" kern="1200" dirty="0" smtClean="0">
                          <a:solidFill>
                            <a:schemeClr val="dk1"/>
                          </a:solidFill>
                          <a:latin typeface="+mn-lt"/>
                          <a:ea typeface="+mn-ea"/>
                          <a:cs typeface="+mn-cs"/>
                        </a:rPr>
                        <a:t>Leadership </a:t>
                      </a:r>
                      <a:endParaRPr lang="en-US" sz="1200" b="1" kern="1200" dirty="0">
                        <a:solidFill>
                          <a:schemeClr val="dk1"/>
                        </a:solidFill>
                        <a:latin typeface="+mn-lt"/>
                        <a:ea typeface="+mn-ea"/>
                        <a:cs typeface="+mn-cs"/>
                      </a:endParaRPr>
                    </a:p>
                  </a:txBody>
                  <a:tcPr marT="73152" marB="73152" anchor="b">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FFCA29"/>
                    </a:solidFill>
                  </a:tcPr>
                </a:tc>
                <a:tc>
                  <a:txBody>
                    <a:bodyPr/>
                    <a:lstStyle/>
                    <a:p>
                      <a:pPr marL="0" marR="0" lvl="1" indent="0" algn="ctr" defTabSz="914400" rtl="0" eaLnBrk="1" fontAlgn="auto" latinLnBrk="0" hangingPunct="1">
                        <a:lnSpc>
                          <a:spcPct val="90000"/>
                        </a:lnSpc>
                        <a:spcBef>
                          <a:spcPts val="0"/>
                        </a:spcBef>
                        <a:spcAft>
                          <a:spcPts val="0"/>
                        </a:spcAft>
                        <a:buClrTx/>
                        <a:buSzTx/>
                        <a:buFontTx/>
                        <a:buNone/>
                        <a:tabLst/>
                        <a:defRPr/>
                      </a:pPr>
                      <a:r>
                        <a:rPr lang="en-US" sz="1200" b="1" kern="1200" dirty="0" smtClean="0">
                          <a:solidFill>
                            <a:schemeClr val="dk1"/>
                          </a:solidFill>
                          <a:latin typeface="+mn-lt"/>
                          <a:ea typeface="+mn-ea"/>
                          <a:cs typeface="+mn-cs"/>
                        </a:rPr>
                        <a:t>CPAG</a:t>
                      </a:r>
                      <a:endParaRPr lang="en-US" sz="1200" b="1" kern="1200" dirty="0">
                        <a:solidFill>
                          <a:schemeClr val="dk1"/>
                        </a:solidFill>
                        <a:latin typeface="+mn-lt"/>
                        <a:ea typeface="+mn-ea"/>
                        <a:cs typeface="+mn-cs"/>
                      </a:endParaRPr>
                    </a:p>
                  </a:txBody>
                  <a:tcPr marT="73152" marB="73152" anchor="b">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FFCA29"/>
                    </a:solidFill>
                  </a:tcPr>
                </a:tc>
                <a:tc>
                  <a:txBody>
                    <a:bodyPr/>
                    <a:lstStyle/>
                    <a:p>
                      <a:pPr marL="0" marR="0" lvl="1" indent="0" algn="ctr" defTabSz="914400" rtl="0" eaLnBrk="1" fontAlgn="auto" latinLnBrk="0" hangingPunct="1">
                        <a:lnSpc>
                          <a:spcPct val="90000"/>
                        </a:lnSpc>
                        <a:spcBef>
                          <a:spcPts val="0"/>
                        </a:spcBef>
                        <a:spcAft>
                          <a:spcPts val="0"/>
                        </a:spcAft>
                        <a:buClrTx/>
                        <a:buSzTx/>
                        <a:buFontTx/>
                        <a:buNone/>
                        <a:tabLst/>
                        <a:defRPr/>
                      </a:pPr>
                      <a:r>
                        <a:rPr lang="en-US" sz="1200" b="1" kern="1200" dirty="0" smtClean="0">
                          <a:solidFill>
                            <a:schemeClr val="dk1"/>
                          </a:solidFill>
                          <a:latin typeface="+mn-lt"/>
                          <a:ea typeface="+mn-ea"/>
                          <a:cs typeface="+mn-cs"/>
                        </a:rPr>
                        <a:t>Job Family</a:t>
                      </a:r>
                      <a:r>
                        <a:rPr lang="en-US" sz="1200" b="1" kern="1200" baseline="0" dirty="0" smtClean="0">
                          <a:solidFill>
                            <a:schemeClr val="dk1"/>
                          </a:solidFill>
                          <a:latin typeface="+mn-lt"/>
                          <a:ea typeface="+mn-ea"/>
                          <a:cs typeface="+mn-cs"/>
                        </a:rPr>
                        <a:t> Experts</a:t>
                      </a:r>
                      <a:endParaRPr lang="en-US" sz="1200" b="1" kern="1200" dirty="0">
                        <a:solidFill>
                          <a:schemeClr val="dk1"/>
                        </a:solidFill>
                        <a:latin typeface="+mn-lt"/>
                        <a:ea typeface="+mn-ea"/>
                        <a:cs typeface="+mn-cs"/>
                      </a:endParaRPr>
                    </a:p>
                  </a:txBody>
                  <a:tcPr marT="73152" marB="73152" anchor="b">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FFCA29"/>
                    </a:solidFill>
                  </a:tcPr>
                </a:tc>
                <a:tc>
                  <a:txBody>
                    <a:bodyPr/>
                    <a:lstStyle/>
                    <a:p>
                      <a:pPr marL="0" marR="0" lvl="1" indent="0" algn="ctr" defTabSz="914400" rtl="0" eaLnBrk="1" fontAlgn="auto" latinLnBrk="0" hangingPunct="1">
                        <a:lnSpc>
                          <a:spcPct val="90000"/>
                        </a:lnSpc>
                        <a:spcBef>
                          <a:spcPts val="0"/>
                        </a:spcBef>
                        <a:spcAft>
                          <a:spcPts val="0"/>
                        </a:spcAft>
                        <a:buClrTx/>
                        <a:buSzTx/>
                        <a:buFontTx/>
                        <a:buNone/>
                        <a:tabLst/>
                        <a:defRPr/>
                      </a:pPr>
                      <a:r>
                        <a:rPr lang="en-US" sz="1200" b="1" kern="1200" dirty="0" smtClean="0">
                          <a:solidFill>
                            <a:schemeClr val="dk1"/>
                          </a:solidFill>
                          <a:latin typeface="+mn-lt"/>
                          <a:ea typeface="+mn-ea"/>
                          <a:cs typeface="+mn-cs"/>
                        </a:rPr>
                        <a:t>All UCF Staff</a:t>
                      </a:r>
                      <a:endParaRPr lang="en-US" sz="1200" b="1" kern="1200" dirty="0">
                        <a:solidFill>
                          <a:schemeClr val="dk1"/>
                        </a:solidFill>
                        <a:latin typeface="+mn-lt"/>
                        <a:ea typeface="+mn-ea"/>
                        <a:cs typeface="+mn-cs"/>
                      </a:endParaRPr>
                    </a:p>
                  </a:txBody>
                  <a:tcPr marT="73152" marB="73152" anchor="b">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FFCA29"/>
                    </a:solidFill>
                  </a:tcPr>
                </a:tc>
                <a:extLst>
                  <a:ext uri="{0D108BD9-81ED-4DB2-BD59-A6C34878D82A}">
                    <a16:rowId xmlns:a16="http://schemas.microsoft.com/office/drawing/2014/main" xmlns="" val="2729178497"/>
                  </a:ext>
                </a:extLst>
              </a:tr>
              <a:tr h="0">
                <a:tc>
                  <a:txBody>
                    <a:bodyPr/>
                    <a:lstStyle/>
                    <a:p>
                      <a:pPr algn="ctr">
                        <a:lnSpc>
                          <a:spcPct val="90000"/>
                        </a:lnSpc>
                      </a:pPr>
                      <a:r>
                        <a:rPr lang="en-US" sz="1200" dirty="0" smtClean="0">
                          <a:solidFill>
                            <a:schemeClr val="tx1"/>
                          </a:solidFill>
                          <a:latin typeface="+mn-lt"/>
                        </a:rPr>
                        <a:t>1</a:t>
                      </a:r>
                      <a:endParaRPr lang="en-US" sz="1200" dirty="0">
                        <a:solidFill>
                          <a:schemeClr val="tx1"/>
                        </a:solidFill>
                        <a:latin typeface="+mn-lt"/>
                      </a:endParaRPr>
                    </a:p>
                  </a:txBody>
                  <a:tcPr marT="73152" marB="73152"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FFCA29"/>
                    </a:solid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r>
                        <a:rPr lang="en-US" sz="1200" b="0" kern="1200" dirty="0">
                          <a:solidFill>
                            <a:schemeClr val="dk1"/>
                          </a:solidFill>
                          <a:latin typeface="+mn-lt"/>
                          <a:ea typeface="+mn-ea"/>
                          <a:cs typeface="+mn-cs"/>
                        </a:rPr>
                        <a:t>Establish </a:t>
                      </a:r>
                      <a:r>
                        <a:rPr lang="en-US" sz="1200" b="0" kern="1200" dirty="0" smtClean="0">
                          <a:solidFill>
                            <a:schemeClr val="dk1"/>
                          </a:solidFill>
                          <a:latin typeface="+mn-lt"/>
                          <a:ea typeface="+mn-ea"/>
                          <a:cs typeface="+mn-cs"/>
                        </a:rPr>
                        <a:t>Compensation Philosophy</a:t>
                      </a:r>
                      <a:endParaRPr lang="en-US" sz="1200" b="0" kern="1200" dirty="0">
                        <a:solidFill>
                          <a:schemeClr val="dk1"/>
                        </a:solidFill>
                        <a:latin typeface="+mn-lt"/>
                        <a:ea typeface="+mn-ea"/>
                        <a:cs typeface="+mn-cs"/>
                      </a:endParaRPr>
                    </a:p>
                  </a:txBody>
                  <a:tcPr marT="73152" marB="73152"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endParaRPr lang="en-US" sz="1200" b="1" kern="1200" dirty="0">
                        <a:solidFill>
                          <a:schemeClr val="dk1"/>
                        </a:solidFill>
                        <a:latin typeface="+mn-lt"/>
                        <a:ea typeface="+mn-ea"/>
                        <a:cs typeface="+mn-cs"/>
                      </a:endParaRPr>
                    </a:p>
                  </a:txBody>
                  <a:tcPr marT="73152" marB="73152"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endParaRPr lang="en-US" sz="1200" b="1" kern="1200" dirty="0">
                        <a:solidFill>
                          <a:schemeClr val="dk1"/>
                        </a:solidFill>
                        <a:latin typeface="+mn-lt"/>
                        <a:ea typeface="+mn-ea"/>
                        <a:cs typeface="+mn-cs"/>
                      </a:endParaRPr>
                    </a:p>
                  </a:txBody>
                  <a:tcPr marT="73152" marB="73152"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endParaRPr lang="en-US" sz="1200" b="1" kern="1200" dirty="0">
                        <a:solidFill>
                          <a:schemeClr val="dk1"/>
                        </a:solidFill>
                        <a:latin typeface="+mn-lt"/>
                        <a:ea typeface="+mn-ea"/>
                        <a:cs typeface="+mn-cs"/>
                      </a:endParaRPr>
                    </a:p>
                  </a:txBody>
                  <a:tcPr marT="73152" marB="73152"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endParaRPr lang="en-US" sz="1200" b="1" kern="1200" dirty="0">
                        <a:solidFill>
                          <a:schemeClr val="dk1"/>
                        </a:solidFill>
                        <a:latin typeface="+mn-lt"/>
                        <a:ea typeface="+mn-ea"/>
                        <a:cs typeface="+mn-cs"/>
                      </a:endParaRPr>
                    </a:p>
                  </a:txBody>
                  <a:tcPr marT="73152" marB="73152"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endParaRPr lang="en-US" sz="1200" b="1" kern="1200" dirty="0">
                        <a:solidFill>
                          <a:schemeClr val="dk1"/>
                        </a:solidFill>
                        <a:latin typeface="+mn-lt"/>
                        <a:ea typeface="+mn-ea"/>
                        <a:cs typeface="+mn-cs"/>
                      </a:endParaRPr>
                    </a:p>
                  </a:txBody>
                  <a:tcPr marT="73152" marB="73152"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658876">
                <a:tc>
                  <a:txBody>
                    <a:bodyPr/>
                    <a:lstStyle/>
                    <a:p>
                      <a:pPr algn="ctr">
                        <a:lnSpc>
                          <a:spcPct val="90000"/>
                        </a:lnSpc>
                      </a:pPr>
                      <a:r>
                        <a:rPr lang="en-US" sz="1200" dirty="0" smtClean="0">
                          <a:solidFill>
                            <a:schemeClr val="tx1"/>
                          </a:solidFill>
                          <a:latin typeface="+mn-lt"/>
                        </a:rPr>
                        <a:t>2</a:t>
                      </a:r>
                      <a:endParaRPr lang="en-US" sz="1200" dirty="0">
                        <a:solidFill>
                          <a:schemeClr val="tx1"/>
                        </a:solidFill>
                        <a:latin typeface="+mn-lt"/>
                      </a:endParaRPr>
                    </a:p>
                  </a:txBody>
                  <a:tcPr marT="73152" marB="73152"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A29"/>
                    </a:solid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r>
                        <a:rPr lang="en-US" sz="1200" b="0" kern="1200" dirty="0">
                          <a:solidFill>
                            <a:schemeClr val="dk1"/>
                          </a:solidFill>
                          <a:latin typeface="+mn-lt"/>
                          <a:ea typeface="+mn-ea"/>
                          <a:cs typeface="+mn-cs"/>
                        </a:rPr>
                        <a:t>Determine Job Architecture, Including Job </a:t>
                      </a:r>
                      <a:r>
                        <a:rPr lang="en-US" sz="1200" b="0" kern="1200" dirty="0" smtClean="0">
                          <a:solidFill>
                            <a:schemeClr val="dk1"/>
                          </a:solidFill>
                          <a:latin typeface="+mn-lt"/>
                          <a:ea typeface="+mn-ea"/>
                          <a:cs typeface="+mn-cs"/>
                        </a:rPr>
                        <a:t>Families and Career-Leveling Frameworks</a:t>
                      </a:r>
                      <a:endParaRPr lang="en-US" sz="1200" b="0" kern="1200" dirty="0">
                        <a:solidFill>
                          <a:schemeClr val="dk1"/>
                        </a:solidFill>
                        <a:latin typeface="+mn-lt"/>
                        <a:ea typeface="+mn-ea"/>
                        <a:cs typeface="+mn-cs"/>
                      </a:endParaRPr>
                    </a:p>
                  </a:txBody>
                  <a:tcPr marT="73152" marB="73152"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endParaRPr lang="en-US" sz="1200" b="1" kern="1200" dirty="0">
                        <a:solidFill>
                          <a:schemeClr val="dk1"/>
                        </a:solidFill>
                        <a:latin typeface="+mn-lt"/>
                        <a:ea typeface="+mn-ea"/>
                        <a:cs typeface="+mn-cs"/>
                      </a:endParaRPr>
                    </a:p>
                  </a:txBody>
                  <a:tcPr marT="73152" marB="73152"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endParaRPr lang="en-US" sz="1200" b="1" kern="1200" dirty="0">
                        <a:solidFill>
                          <a:schemeClr val="dk1"/>
                        </a:solidFill>
                        <a:latin typeface="+mn-lt"/>
                        <a:ea typeface="+mn-ea"/>
                        <a:cs typeface="+mn-cs"/>
                      </a:endParaRPr>
                    </a:p>
                  </a:txBody>
                  <a:tcPr marT="73152" marB="73152"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endParaRPr lang="en-US" sz="1200" b="1" kern="1200" dirty="0">
                        <a:solidFill>
                          <a:schemeClr val="dk1"/>
                        </a:solidFill>
                        <a:latin typeface="+mn-lt"/>
                        <a:ea typeface="+mn-ea"/>
                        <a:cs typeface="+mn-cs"/>
                      </a:endParaRPr>
                    </a:p>
                  </a:txBody>
                  <a:tcPr marT="73152" marB="73152"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endParaRPr lang="en-US" sz="1200" b="1" kern="1200" dirty="0">
                        <a:solidFill>
                          <a:schemeClr val="dk1"/>
                        </a:solidFill>
                        <a:latin typeface="+mn-lt"/>
                        <a:ea typeface="+mn-ea"/>
                        <a:cs typeface="+mn-cs"/>
                      </a:endParaRPr>
                    </a:p>
                  </a:txBody>
                  <a:tcPr marT="73152" marB="73152"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endParaRPr lang="en-US" sz="1200" b="1" kern="1200" dirty="0">
                        <a:solidFill>
                          <a:schemeClr val="dk1"/>
                        </a:solidFill>
                        <a:latin typeface="+mn-lt"/>
                        <a:ea typeface="+mn-ea"/>
                        <a:cs typeface="+mn-cs"/>
                      </a:endParaRPr>
                    </a:p>
                  </a:txBody>
                  <a:tcPr marT="73152" marB="73152"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256658">
                <a:tc>
                  <a:txBody>
                    <a:bodyPr/>
                    <a:lstStyle/>
                    <a:p>
                      <a:pPr algn="ctr">
                        <a:lnSpc>
                          <a:spcPct val="90000"/>
                        </a:lnSpc>
                      </a:pPr>
                      <a:r>
                        <a:rPr lang="en-US" sz="1200" dirty="0" smtClean="0">
                          <a:solidFill>
                            <a:schemeClr val="tx1"/>
                          </a:solidFill>
                          <a:latin typeface="+mn-lt"/>
                        </a:rPr>
                        <a:t>3</a:t>
                      </a:r>
                      <a:endParaRPr lang="en-US" sz="1200" dirty="0">
                        <a:solidFill>
                          <a:schemeClr val="tx1"/>
                        </a:solidFill>
                        <a:latin typeface="+mn-lt"/>
                      </a:endParaRPr>
                    </a:p>
                  </a:txBody>
                  <a:tcPr marT="73152" marB="73152" anchor="ctr">
                    <a:lnL w="38100" cap="flat" cmpd="sng" algn="ctr">
                      <a:solidFill>
                        <a:schemeClr val="accent6">
                          <a:lumMod val="50000"/>
                        </a:schemeClr>
                      </a:solidFill>
                      <a:prstDash val="solid"/>
                      <a:round/>
                      <a:headEnd type="none" w="med" len="med"/>
                      <a:tailEnd type="none" w="med" len="med"/>
                    </a:lnL>
                    <a:lnR w="6350" cap="flat" cmpd="sng" algn="ctr">
                      <a:solidFill>
                        <a:schemeClr val="accent4"/>
                      </a:solid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A29"/>
                    </a:solid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r>
                        <a:rPr lang="en-US" sz="1200" b="1" kern="1200" dirty="0" smtClean="0">
                          <a:solidFill>
                            <a:schemeClr val="dk1"/>
                          </a:solidFill>
                          <a:latin typeface="+mn-lt"/>
                          <a:ea typeface="+mn-ea"/>
                          <a:cs typeface="+mn-cs"/>
                        </a:rPr>
                        <a:t>Determine Job Titles, Collect Position Descriptions, and Map Employees to Jobs</a:t>
                      </a:r>
                      <a:endParaRPr lang="en-US" sz="1200" b="1" kern="1200" dirty="0">
                        <a:solidFill>
                          <a:schemeClr val="dk1"/>
                        </a:solidFill>
                        <a:latin typeface="+mn-lt"/>
                        <a:ea typeface="+mn-ea"/>
                        <a:cs typeface="+mn-cs"/>
                      </a:endParaRPr>
                    </a:p>
                  </a:txBody>
                  <a:tcPr marT="73152" marB="73152"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endParaRPr lang="en-US" sz="1200" b="1" kern="1200" dirty="0">
                        <a:solidFill>
                          <a:schemeClr val="dk1"/>
                        </a:solidFill>
                        <a:latin typeface="+mn-lt"/>
                        <a:ea typeface="+mn-ea"/>
                        <a:cs typeface="+mn-cs"/>
                      </a:endParaRPr>
                    </a:p>
                  </a:txBody>
                  <a:tcPr marT="73152" marB="73152"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endParaRPr lang="en-US" sz="1200" b="1" kern="1200" dirty="0">
                        <a:solidFill>
                          <a:schemeClr val="dk1"/>
                        </a:solidFill>
                        <a:latin typeface="+mn-lt"/>
                        <a:ea typeface="+mn-ea"/>
                        <a:cs typeface="+mn-cs"/>
                      </a:endParaRPr>
                    </a:p>
                  </a:txBody>
                  <a:tcPr marT="73152" marB="73152"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endParaRPr lang="en-US" sz="1200" b="1" kern="1200" dirty="0">
                        <a:solidFill>
                          <a:schemeClr val="dk1"/>
                        </a:solidFill>
                        <a:latin typeface="+mn-lt"/>
                        <a:ea typeface="+mn-ea"/>
                        <a:cs typeface="+mn-cs"/>
                      </a:endParaRPr>
                    </a:p>
                  </a:txBody>
                  <a:tcPr marT="73152" marB="73152"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endParaRPr lang="en-US" sz="1200" b="1" kern="1200" dirty="0">
                        <a:solidFill>
                          <a:schemeClr val="dk1"/>
                        </a:solidFill>
                        <a:latin typeface="+mn-lt"/>
                        <a:ea typeface="+mn-ea"/>
                        <a:cs typeface="+mn-cs"/>
                      </a:endParaRPr>
                    </a:p>
                  </a:txBody>
                  <a:tcPr marT="73152" marB="73152"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endParaRPr lang="en-US" sz="1200" b="1" kern="1200" dirty="0">
                        <a:solidFill>
                          <a:schemeClr val="dk1"/>
                        </a:solidFill>
                        <a:latin typeface="+mn-lt"/>
                        <a:ea typeface="+mn-ea"/>
                        <a:cs typeface="+mn-cs"/>
                      </a:endParaRPr>
                    </a:p>
                  </a:txBody>
                  <a:tcPr marT="73152" marB="73152" anchor="ctr">
                    <a:lnL w="6350" cap="flat" cmpd="sng" algn="ctr">
                      <a:solidFill>
                        <a:schemeClr val="accent4"/>
                      </a:solidFill>
                      <a:prstDash val="solid"/>
                      <a:round/>
                      <a:headEnd type="none" w="med" len="med"/>
                      <a:tailEnd type="none" w="med" len="med"/>
                    </a:lnL>
                    <a:lnR w="38100" cap="flat" cmpd="sng" algn="ctr">
                      <a:solidFill>
                        <a:schemeClr val="accent6">
                          <a:lumMod val="50000"/>
                        </a:schemeClr>
                      </a:solid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2"/>
                  </a:ext>
                </a:extLst>
              </a:tr>
              <a:tr h="256658">
                <a:tc>
                  <a:txBody>
                    <a:bodyPr/>
                    <a:lstStyle/>
                    <a:p>
                      <a:pPr algn="ctr">
                        <a:lnSpc>
                          <a:spcPct val="90000"/>
                        </a:lnSpc>
                      </a:pPr>
                      <a:r>
                        <a:rPr lang="en-US" sz="1200" dirty="0" smtClean="0">
                          <a:solidFill>
                            <a:schemeClr val="tx1"/>
                          </a:solidFill>
                          <a:latin typeface="+mn-lt"/>
                        </a:rPr>
                        <a:t>4</a:t>
                      </a:r>
                      <a:endParaRPr lang="en-US" sz="1200" dirty="0">
                        <a:solidFill>
                          <a:schemeClr val="tx1"/>
                        </a:solidFill>
                        <a:latin typeface="+mn-lt"/>
                      </a:endParaRPr>
                    </a:p>
                  </a:txBody>
                  <a:tcPr marT="73152" marB="73152"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FFCA29"/>
                    </a:solid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r>
                        <a:rPr lang="en-US" sz="1200" b="0" kern="1200" dirty="0" smtClean="0">
                          <a:solidFill>
                            <a:schemeClr val="dk1"/>
                          </a:solidFill>
                          <a:latin typeface="+mn-lt"/>
                          <a:ea typeface="+mn-ea"/>
                          <a:cs typeface="+mn-cs"/>
                        </a:rPr>
                        <a:t>Conduct </a:t>
                      </a:r>
                      <a:r>
                        <a:rPr lang="en-US" sz="1200" b="0" kern="1200" dirty="0">
                          <a:solidFill>
                            <a:schemeClr val="dk1"/>
                          </a:solidFill>
                          <a:latin typeface="+mn-lt"/>
                          <a:ea typeface="+mn-ea"/>
                          <a:cs typeface="+mn-cs"/>
                        </a:rPr>
                        <a:t>Market Competitiveness Assessment and Update </a:t>
                      </a:r>
                      <a:r>
                        <a:rPr lang="en-US" sz="1200" b="0" kern="1200" dirty="0" smtClean="0">
                          <a:solidFill>
                            <a:schemeClr val="dk1"/>
                          </a:solidFill>
                          <a:latin typeface="+mn-lt"/>
                          <a:ea typeface="+mn-ea"/>
                          <a:cs typeface="+mn-cs"/>
                        </a:rPr>
                        <a:t>Job Descriptions to </a:t>
                      </a:r>
                      <a:r>
                        <a:rPr lang="en-US" sz="1200" b="0" kern="1200" dirty="0">
                          <a:solidFill>
                            <a:schemeClr val="dk1"/>
                          </a:solidFill>
                          <a:latin typeface="+mn-lt"/>
                          <a:ea typeface="+mn-ea"/>
                          <a:cs typeface="+mn-cs"/>
                        </a:rPr>
                        <a:t>Reflect Current </a:t>
                      </a:r>
                      <a:r>
                        <a:rPr lang="en-US" sz="1200" b="0" kern="1200" dirty="0" smtClean="0">
                          <a:solidFill>
                            <a:schemeClr val="dk1"/>
                          </a:solidFill>
                          <a:latin typeface="+mn-lt"/>
                          <a:ea typeface="+mn-ea"/>
                          <a:cs typeface="+mn-cs"/>
                        </a:rPr>
                        <a:t>Jobs</a:t>
                      </a:r>
                      <a:endParaRPr lang="en-US" sz="1200" b="0" kern="1200" dirty="0">
                        <a:solidFill>
                          <a:schemeClr val="dk1"/>
                        </a:solidFill>
                        <a:latin typeface="+mn-lt"/>
                        <a:ea typeface="+mn-ea"/>
                        <a:cs typeface="+mn-cs"/>
                      </a:endParaRPr>
                    </a:p>
                  </a:txBody>
                  <a:tcPr marT="73152" marB="73152" anchor="b">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endParaRPr lang="en-US" sz="1200" b="1" kern="1200" dirty="0">
                        <a:solidFill>
                          <a:schemeClr val="dk1"/>
                        </a:solidFill>
                        <a:latin typeface="+mn-lt"/>
                        <a:ea typeface="+mn-ea"/>
                        <a:cs typeface="+mn-cs"/>
                      </a:endParaRPr>
                    </a:p>
                  </a:txBody>
                  <a:tcPr marT="73152" marB="73152" anchor="b">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endParaRPr lang="en-US" sz="1200" b="1" kern="1200" dirty="0">
                        <a:solidFill>
                          <a:schemeClr val="dk1"/>
                        </a:solidFill>
                        <a:latin typeface="+mn-lt"/>
                        <a:ea typeface="+mn-ea"/>
                        <a:cs typeface="+mn-cs"/>
                      </a:endParaRPr>
                    </a:p>
                  </a:txBody>
                  <a:tcPr marT="73152" marB="73152" anchor="b">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endParaRPr lang="en-US" sz="1200" b="1" kern="1200" dirty="0">
                        <a:solidFill>
                          <a:schemeClr val="dk1"/>
                        </a:solidFill>
                        <a:latin typeface="+mn-lt"/>
                        <a:ea typeface="+mn-ea"/>
                        <a:cs typeface="+mn-cs"/>
                      </a:endParaRPr>
                    </a:p>
                  </a:txBody>
                  <a:tcPr marT="73152" marB="73152" anchor="b">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endParaRPr lang="en-US" sz="1200" b="1" kern="1200" dirty="0">
                        <a:solidFill>
                          <a:schemeClr val="dk1"/>
                        </a:solidFill>
                        <a:latin typeface="+mn-lt"/>
                        <a:ea typeface="+mn-ea"/>
                        <a:cs typeface="+mn-cs"/>
                      </a:endParaRPr>
                    </a:p>
                  </a:txBody>
                  <a:tcPr marT="73152" marB="73152" anchor="b">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endParaRPr lang="en-US" sz="1200" b="1" kern="1200" dirty="0">
                        <a:solidFill>
                          <a:schemeClr val="dk1"/>
                        </a:solidFill>
                        <a:latin typeface="+mn-lt"/>
                        <a:ea typeface="+mn-ea"/>
                        <a:cs typeface="+mn-cs"/>
                      </a:endParaRPr>
                    </a:p>
                  </a:txBody>
                  <a:tcPr marT="73152" marB="73152" anchor="b">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0">
                <a:tc>
                  <a:txBody>
                    <a:bodyPr/>
                    <a:lstStyle/>
                    <a:p>
                      <a:pPr marL="0" algn="ctr" defTabSz="914400" rtl="0" eaLnBrk="1" latinLnBrk="0" hangingPunct="1">
                        <a:lnSpc>
                          <a:spcPct val="90000"/>
                        </a:lnSpc>
                      </a:pPr>
                      <a:r>
                        <a:rPr lang="en-US" sz="1200" kern="1200" dirty="0" smtClean="0">
                          <a:solidFill>
                            <a:schemeClr val="tx1"/>
                          </a:solidFill>
                          <a:latin typeface="+mn-lt"/>
                          <a:ea typeface="+mn-ea"/>
                          <a:cs typeface="+mn-cs"/>
                        </a:rPr>
                        <a:t>5</a:t>
                      </a:r>
                      <a:endParaRPr lang="en-US" sz="1200" kern="1200" dirty="0">
                        <a:solidFill>
                          <a:schemeClr val="tx1"/>
                        </a:solidFill>
                        <a:latin typeface="+mn-lt"/>
                        <a:ea typeface="+mn-ea"/>
                        <a:cs typeface="+mn-cs"/>
                      </a:endParaRPr>
                    </a:p>
                  </a:txBody>
                  <a:tcPr marT="73152" marB="73152"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FFCA29"/>
                    </a:solid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r>
                        <a:rPr lang="en-US" sz="1200" b="0" kern="1200" dirty="0">
                          <a:solidFill>
                            <a:schemeClr val="dk1"/>
                          </a:solidFill>
                          <a:latin typeface="+mn-lt"/>
                          <a:ea typeface="+mn-ea"/>
                          <a:cs typeface="+mn-cs"/>
                        </a:rPr>
                        <a:t>Develop Salary Structure and Job Evaluation </a:t>
                      </a:r>
                      <a:r>
                        <a:rPr lang="en-US" sz="1200" b="0" kern="1200" dirty="0" smtClean="0">
                          <a:solidFill>
                            <a:schemeClr val="dk1"/>
                          </a:solidFill>
                          <a:latin typeface="+mn-lt"/>
                          <a:ea typeface="+mn-ea"/>
                          <a:cs typeface="+mn-cs"/>
                        </a:rPr>
                        <a:t>System</a:t>
                      </a:r>
                      <a:endParaRPr lang="en-US" sz="1200" b="0" kern="1200" dirty="0">
                        <a:solidFill>
                          <a:schemeClr val="dk1"/>
                        </a:solidFill>
                        <a:latin typeface="+mn-lt"/>
                        <a:ea typeface="+mn-ea"/>
                        <a:cs typeface="+mn-cs"/>
                      </a:endParaRPr>
                    </a:p>
                  </a:txBody>
                  <a:tcPr marT="73152" marB="73152"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endParaRPr lang="en-US" sz="1200" b="1" kern="1200" dirty="0">
                        <a:solidFill>
                          <a:schemeClr val="dk1"/>
                        </a:solidFill>
                        <a:latin typeface="+mn-lt"/>
                        <a:ea typeface="+mn-ea"/>
                        <a:cs typeface="+mn-cs"/>
                      </a:endParaRPr>
                    </a:p>
                  </a:txBody>
                  <a:tcPr marT="73152" marB="73152"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endParaRPr lang="en-US" sz="1200" b="1" kern="1200" dirty="0">
                        <a:solidFill>
                          <a:schemeClr val="dk1"/>
                        </a:solidFill>
                        <a:latin typeface="+mn-lt"/>
                        <a:ea typeface="+mn-ea"/>
                        <a:cs typeface="+mn-cs"/>
                      </a:endParaRPr>
                    </a:p>
                  </a:txBody>
                  <a:tcPr marT="73152" marB="73152"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endParaRPr lang="en-US" sz="1200" b="1" kern="1200" dirty="0">
                        <a:solidFill>
                          <a:schemeClr val="dk1"/>
                        </a:solidFill>
                        <a:latin typeface="+mn-lt"/>
                        <a:ea typeface="+mn-ea"/>
                        <a:cs typeface="+mn-cs"/>
                      </a:endParaRPr>
                    </a:p>
                  </a:txBody>
                  <a:tcPr marT="73152" marB="73152"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endParaRPr lang="en-US" sz="1200" b="1" kern="1200" dirty="0">
                        <a:solidFill>
                          <a:schemeClr val="dk1"/>
                        </a:solidFill>
                        <a:latin typeface="+mn-lt"/>
                        <a:ea typeface="+mn-ea"/>
                        <a:cs typeface="+mn-cs"/>
                      </a:endParaRPr>
                    </a:p>
                  </a:txBody>
                  <a:tcPr marT="73152" marB="73152"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endParaRPr lang="en-US" sz="1200" b="1" kern="1200" dirty="0">
                        <a:solidFill>
                          <a:schemeClr val="dk1"/>
                        </a:solidFill>
                        <a:latin typeface="+mn-lt"/>
                        <a:ea typeface="+mn-ea"/>
                        <a:cs typeface="+mn-cs"/>
                      </a:endParaRPr>
                    </a:p>
                  </a:txBody>
                  <a:tcPr marT="73152" marB="73152"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0">
                <a:tc>
                  <a:txBody>
                    <a:bodyPr/>
                    <a:lstStyle/>
                    <a:p>
                      <a:pPr marL="0" algn="ctr" defTabSz="914400" rtl="0" eaLnBrk="1" latinLnBrk="0" hangingPunct="1">
                        <a:lnSpc>
                          <a:spcPct val="90000"/>
                        </a:lnSpc>
                      </a:pPr>
                      <a:r>
                        <a:rPr lang="en-US" sz="1200" kern="1200" dirty="0" smtClean="0">
                          <a:solidFill>
                            <a:schemeClr val="tx1"/>
                          </a:solidFill>
                          <a:latin typeface="+mn-lt"/>
                          <a:ea typeface="+mn-ea"/>
                          <a:cs typeface="+mn-cs"/>
                        </a:rPr>
                        <a:t>6</a:t>
                      </a:r>
                      <a:endParaRPr lang="en-US" sz="1200" kern="1200" dirty="0">
                        <a:solidFill>
                          <a:schemeClr val="tx1"/>
                        </a:solidFill>
                        <a:latin typeface="+mn-lt"/>
                        <a:ea typeface="+mn-ea"/>
                        <a:cs typeface="+mn-cs"/>
                      </a:endParaRPr>
                    </a:p>
                  </a:txBody>
                  <a:tcPr marT="73152" marB="73152"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FFCA29"/>
                    </a:solid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r>
                        <a:rPr lang="en-US" sz="1200" b="0" kern="1200" dirty="0">
                          <a:solidFill>
                            <a:schemeClr val="dk1"/>
                          </a:solidFill>
                          <a:latin typeface="+mn-lt"/>
                          <a:ea typeface="+mn-ea"/>
                          <a:cs typeface="+mn-cs"/>
                        </a:rPr>
                        <a:t>Develop Pay Guidelines</a:t>
                      </a:r>
                    </a:p>
                  </a:txBody>
                  <a:tcPr marT="73152" marB="73152"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endParaRPr lang="en-US" sz="1200" b="1" kern="1200" dirty="0">
                        <a:solidFill>
                          <a:schemeClr val="dk1"/>
                        </a:solidFill>
                        <a:latin typeface="+mn-lt"/>
                        <a:ea typeface="+mn-ea"/>
                        <a:cs typeface="+mn-cs"/>
                      </a:endParaRPr>
                    </a:p>
                  </a:txBody>
                  <a:tcPr marT="73152" marB="73152"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endParaRPr lang="en-US" sz="1200" b="1" kern="1200" dirty="0">
                        <a:solidFill>
                          <a:schemeClr val="dk1"/>
                        </a:solidFill>
                        <a:latin typeface="+mn-lt"/>
                        <a:ea typeface="+mn-ea"/>
                        <a:cs typeface="+mn-cs"/>
                      </a:endParaRPr>
                    </a:p>
                  </a:txBody>
                  <a:tcPr marT="73152" marB="73152"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endParaRPr lang="en-US" sz="1200" b="1" kern="1200" dirty="0">
                        <a:solidFill>
                          <a:schemeClr val="dk1"/>
                        </a:solidFill>
                        <a:latin typeface="+mn-lt"/>
                        <a:ea typeface="+mn-ea"/>
                        <a:cs typeface="+mn-cs"/>
                      </a:endParaRPr>
                    </a:p>
                  </a:txBody>
                  <a:tcPr marT="73152" marB="73152"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endParaRPr lang="en-US" sz="1200" b="1" kern="1200" dirty="0">
                        <a:solidFill>
                          <a:schemeClr val="dk1"/>
                        </a:solidFill>
                        <a:latin typeface="+mn-lt"/>
                        <a:ea typeface="+mn-ea"/>
                        <a:cs typeface="+mn-cs"/>
                      </a:endParaRPr>
                    </a:p>
                  </a:txBody>
                  <a:tcPr marT="73152" marB="73152"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endParaRPr lang="en-US" sz="1200" b="1" kern="1200" dirty="0">
                        <a:solidFill>
                          <a:schemeClr val="dk1"/>
                        </a:solidFill>
                        <a:latin typeface="+mn-lt"/>
                        <a:ea typeface="+mn-ea"/>
                        <a:cs typeface="+mn-cs"/>
                      </a:endParaRPr>
                    </a:p>
                  </a:txBody>
                  <a:tcPr marT="73152" marB="73152"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0">
                <a:tc>
                  <a:txBody>
                    <a:bodyPr/>
                    <a:lstStyle/>
                    <a:p>
                      <a:pPr marL="0" algn="ctr" defTabSz="914400" rtl="0" eaLnBrk="1" latinLnBrk="0" hangingPunct="1">
                        <a:lnSpc>
                          <a:spcPct val="90000"/>
                        </a:lnSpc>
                      </a:pPr>
                      <a:r>
                        <a:rPr lang="en-US" sz="1200" kern="1200" dirty="0" smtClean="0">
                          <a:solidFill>
                            <a:schemeClr val="tx1"/>
                          </a:solidFill>
                          <a:latin typeface="+mn-lt"/>
                          <a:ea typeface="+mn-ea"/>
                          <a:cs typeface="+mn-cs"/>
                        </a:rPr>
                        <a:t>7</a:t>
                      </a:r>
                      <a:endParaRPr lang="en-US" sz="1200" kern="1200" dirty="0">
                        <a:solidFill>
                          <a:schemeClr val="tx1"/>
                        </a:solidFill>
                        <a:latin typeface="+mn-lt"/>
                        <a:ea typeface="+mn-ea"/>
                        <a:cs typeface="+mn-cs"/>
                      </a:endParaRPr>
                    </a:p>
                  </a:txBody>
                  <a:tcPr marT="73152" marB="73152"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FFCA29"/>
                    </a:solid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r>
                        <a:rPr lang="en-US" sz="1200" b="0" kern="1200" dirty="0">
                          <a:solidFill>
                            <a:schemeClr val="dk1"/>
                          </a:solidFill>
                          <a:latin typeface="+mn-lt"/>
                          <a:ea typeface="+mn-ea"/>
                          <a:cs typeface="+mn-cs"/>
                        </a:rPr>
                        <a:t>Communicate and Plan for Implementation</a:t>
                      </a:r>
                    </a:p>
                  </a:txBody>
                  <a:tcPr marT="73152" marB="73152"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endParaRPr lang="en-US" sz="1200" b="1" kern="1200" dirty="0">
                        <a:solidFill>
                          <a:schemeClr val="dk1"/>
                        </a:solidFill>
                        <a:latin typeface="+mn-lt"/>
                        <a:ea typeface="+mn-ea"/>
                        <a:cs typeface="+mn-cs"/>
                      </a:endParaRPr>
                    </a:p>
                  </a:txBody>
                  <a:tcPr marT="73152" marB="73152"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endParaRPr lang="en-US" sz="1200" b="1" kern="1200" dirty="0">
                        <a:solidFill>
                          <a:schemeClr val="dk1"/>
                        </a:solidFill>
                        <a:latin typeface="+mn-lt"/>
                        <a:ea typeface="+mn-ea"/>
                        <a:cs typeface="+mn-cs"/>
                      </a:endParaRPr>
                    </a:p>
                  </a:txBody>
                  <a:tcPr marT="73152" marB="73152"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endParaRPr lang="en-US" sz="1200" b="1" kern="1200" dirty="0">
                        <a:solidFill>
                          <a:schemeClr val="dk1"/>
                        </a:solidFill>
                        <a:latin typeface="+mn-lt"/>
                        <a:ea typeface="+mn-ea"/>
                        <a:cs typeface="+mn-cs"/>
                      </a:endParaRPr>
                    </a:p>
                  </a:txBody>
                  <a:tcPr marT="73152" marB="73152"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endParaRPr lang="en-US" sz="1200" b="1" kern="1200" dirty="0">
                        <a:solidFill>
                          <a:schemeClr val="dk1"/>
                        </a:solidFill>
                        <a:latin typeface="+mn-lt"/>
                        <a:ea typeface="+mn-ea"/>
                        <a:cs typeface="+mn-cs"/>
                      </a:endParaRPr>
                    </a:p>
                  </a:txBody>
                  <a:tcPr marT="73152" marB="73152"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endParaRPr lang="en-US" sz="1200" b="1" kern="1200" dirty="0">
                        <a:solidFill>
                          <a:schemeClr val="dk1"/>
                        </a:solidFill>
                        <a:latin typeface="+mn-lt"/>
                        <a:ea typeface="+mn-ea"/>
                        <a:cs typeface="+mn-cs"/>
                      </a:endParaRPr>
                    </a:p>
                  </a:txBody>
                  <a:tcPr marT="73152" marB="73152"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896236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759" y="0"/>
            <a:ext cx="7886700" cy="1325563"/>
          </a:xfrm>
        </p:spPr>
        <p:txBody>
          <a:bodyPr/>
          <a:lstStyle/>
          <a:p>
            <a:pPr algn="ctr"/>
            <a:r>
              <a:rPr lang="en-US" dirty="0" smtClean="0"/>
              <a:t>New HR Liaison Training </a:t>
            </a:r>
            <a:endParaRPr lang="en-US" dirty="0"/>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3616" y="1325563"/>
            <a:ext cx="2150552" cy="4846320"/>
          </a:xfrm>
          <a:effectLst/>
          <a:scene3d>
            <a:camera prst="orthographicFront"/>
            <a:lightRig rig="threePt" dir="t"/>
          </a:scene3d>
          <a:sp3d>
            <a:bevelT w="152400" h="50800" prst="softRound"/>
          </a:sp3d>
        </p:spPr>
      </p:pic>
    </p:spTree>
    <p:extLst>
      <p:ext uri="{BB962C8B-B14F-4D97-AF65-F5344CB8AC3E}">
        <p14:creationId xmlns:p14="http://schemas.microsoft.com/office/powerpoint/2010/main" val="770566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291" cy="6858000"/>
          </a:xfrm>
          <a:prstGeom prst="rect">
            <a:avLst/>
          </a:prstGeom>
        </p:spPr>
      </p:pic>
      <p:sp>
        <p:nvSpPr>
          <p:cNvPr id="2" name="Title 1"/>
          <p:cNvSpPr>
            <a:spLocks noGrp="1"/>
          </p:cNvSpPr>
          <p:nvPr>
            <p:ph type="ctrTitle"/>
          </p:nvPr>
        </p:nvSpPr>
        <p:spPr>
          <a:xfrm>
            <a:off x="4756923" y="2741683"/>
            <a:ext cx="3842519" cy="678730"/>
          </a:xfrm>
        </p:spPr>
        <p:txBody>
          <a:bodyPr>
            <a:noAutofit/>
          </a:bodyPr>
          <a:lstStyle/>
          <a:p>
            <a:pPr algn="r"/>
            <a:r>
              <a:rPr lang="en-US" sz="3600" b="1" dirty="0" smtClean="0">
                <a:solidFill>
                  <a:schemeClr val="bg1"/>
                </a:solidFill>
                <a:latin typeface="Helvetica" charset="0"/>
                <a:ea typeface="Helvetica" charset="0"/>
                <a:cs typeface="Helvetica" charset="0"/>
              </a:rPr>
              <a:t>Questions?</a:t>
            </a:r>
            <a:endParaRPr lang="en-US" sz="3600" b="1" dirty="0">
              <a:solidFill>
                <a:schemeClr val="bg1"/>
              </a:solidFill>
              <a:latin typeface="Helvetica" charset="0"/>
              <a:ea typeface="Helvetica" charset="0"/>
              <a:cs typeface="Helvetica"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6054" y="6087031"/>
            <a:ext cx="571343" cy="770969"/>
          </a:xfrm>
          <a:prstGeom prst="rect">
            <a:avLst/>
          </a:prstGeom>
        </p:spPr>
      </p:pic>
    </p:spTree>
    <p:extLst>
      <p:ext uri="{BB962C8B-B14F-4D97-AF65-F5344CB8AC3E}">
        <p14:creationId xmlns:p14="http://schemas.microsoft.com/office/powerpoint/2010/main" val="825527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95" y="264319"/>
            <a:ext cx="8265318" cy="5393531"/>
          </a:xfrm>
        </p:spPr>
        <p:txBody>
          <a:bodyPr anchor="t">
            <a:normAutofit/>
          </a:bodyPr>
          <a:lstStyle/>
          <a:p>
            <a:pPr lvl="0" defTabSz="457200" eaLnBrk="0" fontAlgn="base" hangingPunct="0">
              <a:lnSpc>
                <a:spcPct val="100000"/>
              </a:lnSpc>
              <a:spcBef>
                <a:spcPct val="20000"/>
              </a:spcBef>
              <a:spcAft>
                <a:spcPct val="0"/>
              </a:spcAft>
              <a:defRPr/>
            </a:pPr>
            <a:r>
              <a:rPr lang="en-US" b="1" dirty="0" smtClean="0">
                <a:solidFill>
                  <a:srgbClr val="CC9900"/>
                </a:solidFill>
                <a:effectLst>
                  <a:outerShdw blurRad="38100" dist="38100" dir="2700000" algn="tl">
                    <a:srgbClr val="FFFFFF"/>
                  </a:outerShdw>
                </a:effectLst>
                <a:latin typeface="Techno" charset="0"/>
                <a:ea typeface="ＭＳ Ｐゴシック" pitchFamily="34" charset="-128"/>
              </a:rPr>
              <a:t/>
            </a:r>
            <a:br>
              <a:rPr lang="en-US" b="1" dirty="0" smtClean="0">
                <a:solidFill>
                  <a:srgbClr val="CC9900"/>
                </a:solidFill>
                <a:effectLst>
                  <a:outerShdw blurRad="38100" dist="38100" dir="2700000" algn="tl">
                    <a:srgbClr val="FFFFFF"/>
                  </a:outerShdw>
                </a:effectLst>
                <a:latin typeface="Techno" charset="0"/>
                <a:ea typeface="ＭＳ Ｐゴシック" pitchFamily="34" charset="-128"/>
              </a:rPr>
            </a:br>
            <a:r>
              <a:rPr lang="en-US" b="1" dirty="0">
                <a:solidFill>
                  <a:srgbClr val="CC9900"/>
                </a:solidFill>
                <a:effectLst>
                  <a:outerShdw blurRad="38100" dist="38100" dir="2700000" algn="tl">
                    <a:srgbClr val="FFFFFF"/>
                  </a:outerShdw>
                </a:effectLst>
                <a:latin typeface="Techno" charset="0"/>
                <a:ea typeface="ＭＳ Ｐゴシック" pitchFamily="34" charset="-128"/>
              </a:rPr>
              <a:t/>
            </a:r>
            <a:br>
              <a:rPr lang="en-US" b="1" dirty="0">
                <a:solidFill>
                  <a:srgbClr val="CC9900"/>
                </a:solidFill>
                <a:effectLst>
                  <a:outerShdw blurRad="38100" dist="38100" dir="2700000" algn="tl">
                    <a:srgbClr val="FFFFFF"/>
                  </a:outerShdw>
                </a:effectLst>
                <a:latin typeface="Techno" charset="0"/>
                <a:ea typeface="ＭＳ Ｐゴシック" pitchFamily="34" charset="-128"/>
              </a:rPr>
            </a:br>
            <a:r>
              <a:rPr lang="en-US" b="1" dirty="0" smtClean="0">
                <a:solidFill>
                  <a:srgbClr val="CC9900"/>
                </a:solidFill>
                <a:effectLst>
                  <a:outerShdw blurRad="38100" dist="38100" dir="2700000" algn="tl">
                    <a:srgbClr val="FFFFFF"/>
                  </a:outerShdw>
                </a:effectLst>
                <a:latin typeface="Techno" charset="0"/>
                <a:ea typeface="ＭＳ Ｐゴシック" pitchFamily="34" charset="-128"/>
              </a:rPr>
              <a:t/>
            </a:r>
            <a:br>
              <a:rPr lang="en-US" b="1" dirty="0" smtClean="0">
                <a:solidFill>
                  <a:srgbClr val="CC9900"/>
                </a:solidFill>
                <a:effectLst>
                  <a:outerShdw blurRad="38100" dist="38100" dir="2700000" algn="tl">
                    <a:srgbClr val="FFFFFF"/>
                  </a:outerShdw>
                </a:effectLst>
                <a:latin typeface="Techno" charset="0"/>
                <a:ea typeface="ＭＳ Ｐゴシック" pitchFamily="34" charset="-128"/>
              </a:rPr>
            </a:br>
            <a:r>
              <a:rPr lang="en-US" b="1" dirty="0">
                <a:solidFill>
                  <a:srgbClr val="CC9900"/>
                </a:solidFill>
                <a:effectLst>
                  <a:outerShdw blurRad="38100" dist="38100" dir="2700000" algn="tl">
                    <a:srgbClr val="FFFFFF"/>
                  </a:outerShdw>
                </a:effectLst>
                <a:latin typeface="Techno" charset="0"/>
                <a:ea typeface="ＭＳ Ｐゴシック" pitchFamily="34" charset="-128"/>
              </a:rPr>
              <a:t/>
            </a:r>
            <a:br>
              <a:rPr lang="en-US" b="1" dirty="0">
                <a:solidFill>
                  <a:srgbClr val="CC9900"/>
                </a:solidFill>
                <a:effectLst>
                  <a:outerShdw blurRad="38100" dist="38100" dir="2700000" algn="tl">
                    <a:srgbClr val="FFFFFF"/>
                  </a:outerShdw>
                </a:effectLst>
                <a:latin typeface="Techno" charset="0"/>
                <a:ea typeface="ＭＳ Ｐゴシック" pitchFamily="34" charset="-128"/>
              </a:rPr>
            </a:br>
            <a:r>
              <a:rPr lang="en-US" b="1" dirty="0" smtClean="0">
                <a:solidFill>
                  <a:srgbClr val="CC9900"/>
                </a:solidFill>
                <a:effectLst>
                  <a:outerShdw blurRad="38100" dist="38100" dir="2700000" algn="tl">
                    <a:srgbClr val="FFFFFF"/>
                  </a:outerShdw>
                </a:effectLst>
                <a:latin typeface="Techno" charset="0"/>
                <a:ea typeface="ＭＳ Ｐゴシック" pitchFamily="34" charset="-128"/>
              </a:rPr>
              <a:t/>
            </a:r>
            <a:br>
              <a:rPr lang="en-US" b="1" dirty="0" smtClean="0">
                <a:solidFill>
                  <a:srgbClr val="CC9900"/>
                </a:solidFill>
                <a:effectLst>
                  <a:outerShdw blurRad="38100" dist="38100" dir="2700000" algn="tl">
                    <a:srgbClr val="FFFFFF"/>
                  </a:outerShdw>
                </a:effectLst>
                <a:latin typeface="Techno" charset="0"/>
                <a:ea typeface="ＭＳ Ｐゴシック" pitchFamily="34" charset="-128"/>
              </a:rPr>
            </a:br>
            <a:r>
              <a:rPr lang="en-US" sz="2000" dirty="0" smtClean="0">
                <a:solidFill>
                  <a:prstClr val="black">
                    <a:tint val="75000"/>
                  </a:prstClr>
                </a:solidFill>
                <a:latin typeface="Calibri"/>
                <a:ea typeface="MS PGothic" pitchFamily="34" charset="-128"/>
                <a:cs typeface="+mn-cs"/>
              </a:rPr>
              <a:t>Rhonda Bishop and Christina Serra, Compliance, Ethics and Risk Office</a:t>
            </a:r>
            <a:r>
              <a:rPr lang="en-US" sz="2000" dirty="0">
                <a:solidFill>
                  <a:prstClr val="black">
                    <a:tint val="75000"/>
                  </a:prstClr>
                </a:solidFill>
                <a:latin typeface="Calibri"/>
                <a:ea typeface="MS PGothic" pitchFamily="34" charset="-128"/>
                <a:cs typeface="+mn-cs"/>
              </a:rPr>
              <a:t/>
            </a:r>
            <a:br>
              <a:rPr lang="en-US" sz="2000" dirty="0">
                <a:solidFill>
                  <a:prstClr val="black">
                    <a:tint val="75000"/>
                  </a:prstClr>
                </a:solidFill>
                <a:latin typeface="Calibri"/>
                <a:ea typeface="MS PGothic" pitchFamily="34" charset="-128"/>
                <a:cs typeface="+mn-cs"/>
              </a:rPr>
            </a:br>
            <a:r>
              <a:rPr lang="en-US" sz="4000" b="1" cap="all" dirty="0" smtClean="0">
                <a:solidFill>
                  <a:prstClr val="black"/>
                </a:solidFill>
                <a:latin typeface="Calibri"/>
                <a:ea typeface="MS PGothic" pitchFamily="34" charset="-128"/>
                <a:cs typeface="+mj-cs"/>
              </a:rPr>
              <a:t>ucf code of conduct </a:t>
            </a:r>
            <a:endParaRPr lang="en-US" b="1" dirty="0">
              <a:latin typeface="Helvetica" charset="0"/>
              <a:ea typeface="Helvetica" charset="0"/>
              <a:cs typeface="Helvetica" charset="0"/>
            </a:endParaRPr>
          </a:p>
        </p:txBody>
      </p:sp>
      <p:sp>
        <p:nvSpPr>
          <p:cNvPr id="5" name="Slide Number Placeholder 4"/>
          <p:cNvSpPr>
            <a:spLocks noGrp="1"/>
          </p:cNvSpPr>
          <p:nvPr>
            <p:ph type="sldNum" sz="quarter" idx="12"/>
          </p:nvPr>
        </p:nvSpPr>
        <p:spPr/>
        <p:txBody>
          <a:bodyPr/>
          <a:lstStyle/>
          <a:p>
            <a:fld id="{D0B5CDF8-54D5-6043-A52E-76818AC5EAB8}" type="slidenum">
              <a:rPr lang="en-US" smtClean="0"/>
              <a:t>14</a:t>
            </a:fld>
            <a:endParaRPr lang="en-US" dirty="0"/>
          </a:p>
        </p:txBody>
      </p:sp>
    </p:spTree>
    <p:extLst>
      <p:ext uri="{BB962C8B-B14F-4D97-AF65-F5344CB8AC3E}">
        <p14:creationId xmlns:p14="http://schemas.microsoft.com/office/powerpoint/2010/main" val="554301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Code of Conduct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411787"/>
            <a:ext cx="3451938" cy="4528646"/>
          </a:xfrm>
          <a:prstGeom prst="rect">
            <a:avLst/>
          </a:prstGeom>
        </p:spPr>
      </p:pic>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24482" y="1696440"/>
            <a:ext cx="3347518" cy="4351338"/>
          </a:xfrm>
        </p:spPr>
      </p:pic>
    </p:spTree>
    <p:extLst>
      <p:ext uri="{BB962C8B-B14F-4D97-AF65-F5344CB8AC3E}">
        <p14:creationId xmlns:p14="http://schemas.microsoft.com/office/powerpoint/2010/main" val="1739349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95" y="264319"/>
            <a:ext cx="8265318" cy="5393531"/>
          </a:xfrm>
        </p:spPr>
        <p:txBody>
          <a:bodyPr anchor="t">
            <a:normAutofit/>
          </a:bodyPr>
          <a:lstStyle/>
          <a:p>
            <a:pPr lvl="0" defTabSz="457200" eaLnBrk="0" fontAlgn="base" hangingPunct="0">
              <a:lnSpc>
                <a:spcPct val="100000"/>
              </a:lnSpc>
              <a:spcBef>
                <a:spcPct val="20000"/>
              </a:spcBef>
              <a:spcAft>
                <a:spcPct val="0"/>
              </a:spcAft>
              <a:defRPr/>
            </a:pPr>
            <a:r>
              <a:rPr lang="en-US" b="1" dirty="0" smtClean="0">
                <a:solidFill>
                  <a:srgbClr val="CC9900"/>
                </a:solidFill>
                <a:effectLst>
                  <a:outerShdw blurRad="38100" dist="38100" dir="2700000" algn="tl">
                    <a:srgbClr val="FFFFFF"/>
                  </a:outerShdw>
                </a:effectLst>
                <a:latin typeface="Techno" charset="0"/>
                <a:ea typeface="ＭＳ Ｐゴシック" pitchFamily="34" charset="-128"/>
              </a:rPr>
              <a:t/>
            </a:r>
            <a:br>
              <a:rPr lang="en-US" b="1" dirty="0" smtClean="0">
                <a:solidFill>
                  <a:srgbClr val="CC9900"/>
                </a:solidFill>
                <a:effectLst>
                  <a:outerShdw blurRad="38100" dist="38100" dir="2700000" algn="tl">
                    <a:srgbClr val="FFFFFF"/>
                  </a:outerShdw>
                </a:effectLst>
                <a:latin typeface="Techno" charset="0"/>
                <a:ea typeface="ＭＳ Ｐゴシック" pitchFamily="34" charset="-128"/>
              </a:rPr>
            </a:br>
            <a:r>
              <a:rPr lang="en-US" b="1" dirty="0">
                <a:solidFill>
                  <a:srgbClr val="CC9900"/>
                </a:solidFill>
                <a:effectLst>
                  <a:outerShdw blurRad="38100" dist="38100" dir="2700000" algn="tl">
                    <a:srgbClr val="FFFFFF"/>
                  </a:outerShdw>
                </a:effectLst>
                <a:latin typeface="Techno" charset="0"/>
                <a:ea typeface="ＭＳ Ｐゴシック" pitchFamily="34" charset="-128"/>
              </a:rPr>
              <a:t/>
            </a:r>
            <a:br>
              <a:rPr lang="en-US" b="1" dirty="0">
                <a:solidFill>
                  <a:srgbClr val="CC9900"/>
                </a:solidFill>
                <a:effectLst>
                  <a:outerShdw blurRad="38100" dist="38100" dir="2700000" algn="tl">
                    <a:srgbClr val="FFFFFF"/>
                  </a:outerShdw>
                </a:effectLst>
                <a:latin typeface="Techno" charset="0"/>
                <a:ea typeface="ＭＳ Ｐゴシック" pitchFamily="34" charset="-128"/>
              </a:rPr>
            </a:br>
            <a:r>
              <a:rPr lang="en-US" b="1" dirty="0" smtClean="0">
                <a:solidFill>
                  <a:srgbClr val="CC9900"/>
                </a:solidFill>
                <a:effectLst>
                  <a:outerShdw blurRad="38100" dist="38100" dir="2700000" algn="tl">
                    <a:srgbClr val="FFFFFF"/>
                  </a:outerShdw>
                </a:effectLst>
                <a:latin typeface="Techno" charset="0"/>
                <a:ea typeface="ＭＳ Ｐゴシック" pitchFamily="34" charset="-128"/>
              </a:rPr>
              <a:t/>
            </a:r>
            <a:br>
              <a:rPr lang="en-US" b="1" dirty="0" smtClean="0">
                <a:solidFill>
                  <a:srgbClr val="CC9900"/>
                </a:solidFill>
                <a:effectLst>
                  <a:outerShdw blurRad="38100" dist="38100" dir="2700000" algn="tl">
                    <a:srgbClr val="FFFFFF"/>
                  </a:outerShdw>
                </a:effectLst>
                <a:latin typeface="Techno" charset="0"/>
                <a:ea typeface="ＭＳ Ｐゴシック" pitchFamily="34" charset="-128"/>
              </a:rPr>
            </a:br>
            <a:r>
              <a:rPr lang="en-US" b="1" dirty="0">
                <a:solidFill>
                  <a:srgbClr val="CC9900"/>
                </a:solidFill>
                <a:effectLst>
                  <a:outerShdw blurRad="38100" dist="38100" dir="2700000" algn="tl">
                    <a:srgbClr val="FFFFFF"/>
                  </a:outerShdw>
                </a:effectLst>
                <a:latin typeface="Techno" charset="0"/>
                <a:ea typeface="ＭＳ Ｐゴシック" pitchFamily="34" charset="-128"/>
              </a:rPr>
              <a:t/>
            </a:r>
            <a:br>
              <a:rPr lang="en-US" b="1" dirty="0">
                <a:solidFill>
                  <a:srgbClr val="CC9900"/>
                </a:solidFill>
                <a:effectLst>
                  <a:outerShdw blurRad="38100" dist="38100" dir="2700000" algn="tl">
                    <a:srgbClr val="FFFFFF"/>
                  </a:outerShdw>
                </a:effectLst>
                <a:latin typeface="Techno" charset="0"/>
                <a:ea typeface="ＭＳ Ｐゴシック" pitchFamily="34" charset="-128"/>
              </a:rPr>
            </a:br>
            <a:r>
              <a:rPr lang="en-US" b="1" dirty="0" smtClean="0">
                <a:solidFill>
                  <a:srgbClr val="CC9900"/>
                </a:solidFill>
                <a:effectLst>
                  <a:outerShdw blurRad="38100" dist="38100" dir="2700000" algn="tl">
                    <a:srgbClr val="FFFFFF"/>
                  </a:outerShdw>
                </a:effectLst>
                <a:latin typeface="Techno" charset="0"/>
                <a:ea typeface="ＭＳ Ｐゴシック" pitchFamily="34" charset="-128"/>
              </a:rPr>
              <a:t/>
            </a:r>
            <a:br>
              <a:rPr lang="en-US" b="1" dirty="0" smtClean="0">
                <a:solidFill>
                  <a:srgbClr val="CC9900"/>
                </a:solidFill>
                <a:effectLst>
                  <a:outerShdw blurRad="38100" dist="38100" dir="2700000" algn="tl">
                    <a:srgbClr val="FFFFFF"/>
                  </a:outerShdw>
                </a:effectLst>
                <a:latin typeface="Techno" charset="0"/>
                <a:ea typeface="ＭＳ Ｐゴシック" pitchFamily="34" charset="-128"/>
              </a:rPr>
            </a:br>
            <a:r>
              <a:rPr lang="en-US" sz="2000" dirty="0" smtClean="0">
                <a:solidFill>
                  <a:prstClr val="black">
                    <a:tint val="75000"/>
                  </a:prstClr>
                </a:solidFill>
                <a:latin typeface="Calibri"/>
                <a:ea typeface="MS PGothic" pitchFamily="34" charset="-128"/>
                <a:cs typeface="+mn-cs"/>
              </a:rPr>
              <a:t>Cindy Persico, Health Advocate</a:t>
            </a:r>
            <a:r>
              <a:rPr lang="en-US" sz="2000" dirty="0">
                <a:solidFill>
                  <a:prstClr val="black">
                    <a:tint val="75000"/>
                  </a:prstClr>
                </a:solidFill>
                <a:latin typeface="Calibri"/>
                <a:ea typeface="MS PGothic" pitchFamily="34" charset="-128"/>
                <a:cs typeface="+mn-cs"/>
              </a:rPr>
              <a:t/>
            </a:r>
            <a:br>
              <a:rPr lang="en-US" sz="2000" dirty="0">
                <a:solidFill>
                  <a:prstClr val="black">
                    <a:tint val="75000"/>
                  </a:prstClr>
                </a:solidFill>
                <a:latin typeface="Calibri"/>
                <a:ea typeface="MS PGothic" pitchFamily="34" charset="-128"/>
                <a:cs typeface="+mn-cs"/>
              </a:rPr>
            </a:br>
            <a:r>
              <a:rPr lang="en-US" sz="3900" b="1" cap="all" dirty="0" smtClean="0">
                <a:solidFill>
                  <a:prstClr val="black"/>
                </a:solidFill>
                <a:latin typeface="Calibri"/>
                <a:ea typeface="MS PGothic" pitchFamily="34" charset="-128"/>
                <a:cs typeface="+mj-cs"/>
              </a:rPr>
              <a:t>Ucf Employee assistance program</a:t>
            </a:r>
            <a:endParaRPr lang="en-US" sz="3900" b="1" dirty="0">
              <a:latin typeface="Helvetica" charset="0"/>
              <a:ea typeface="Helvetica" charset="0"/>
              <a:cs typeface="Helvetica" charset="0"/>
            </a:endParaRPr>
          </a:p>
        </p:txBody>
      </p:sp>
      <p:sp>
        <p:nvSpPr>
          <p:cNvPr id="5" name="Slide Number Placeholder 4"/>
          <p:cNvSpPr>
            <a:spLocks noGrp="1"/>
          </p:cNvSpPr>
          <p:nvPr>
            <p:ph type="sldNum" sz="quarter" idx="12"/>
          </p:nvPr>
        </p:nvSpPr>
        <p:spPr/>
        <p:txBody>
          <a:bodyPr/>
          <a:lstStyle/>
          <a:p>
            <a:fld id="{D0B5CDF8-54D5-6043-A52E-76818AC5EAB8}" type="slidenum">
              <a:rPr lang="en-US" smtClean="0"/>
              <a:t>16</a:t>
            </a:fld>
            <a:endParaRPr lang="en-US" dirty="0"/>
          </a:p>
        </p:txBody>
      </p:sp>
    </p:spTree>
    <p:extLst>
      <p:ext uri="{BB962C8B-B14F-4D97-AF65-F5344CB8AC3E}">
        <p14:creationId xmlns:p14="http://schemas.microsoft.com/office/powerpoint/2010/main" val="2407720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1527464" y="2259106"/>
            <a:ext cx="6990193" cy="18542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fontAlgn="base">
              <a:spcAft>
                <a:spcPts val="600"/>
              </a:spcAft>
            </a:pPr>
            <a:r>
              <a:rPr lang="en-US" sz="1800" b="1" dirty="0">
                <a:solidFill>
                  <a:srgbClr val="808080"/>
                </a:solidFill>
              </a:rPr>
              <a:t>EAP+Work/Life Training Seminar</a:t>
            </a:r>
          </a:p>
          <a:p>
            <a:pPr algn="r" fontAlgn="base">
              <a:spcAft>
                <a:spcPct val="0"/>
              </a:spcAft>
            </a:pPr>
            <a:r>
              <a:rPr lang="en-US" sz="3600" dirty="0" smtClean="0">
                <a:solidFill>
                  <a:srgbClr val="FF0000"/>
                </a:solidFill>
              </a:rPr>
              <a:t>Orientation </a:t>
            </a:r>
            <a:r>
              <a:rPr lang="en-US" sz="3600" dirty="0">
                <a:solidFill>
                  <a:srgbClr val="FF0000"/>
                </a:solidFill>
              </a:rPr>
              <a:t>to EAP </a:t>
            </a:r>
            <a:r>
              <a:rPr lang="en-US" sz="3600" dirty="0" smtClean="0">
                <a:solidFill>
                  <a:srgbClr val="FF0000"/>
                </a:solidFill>
              </a:rPr>
              <a:t>and</a:t>
            </a:r>
          </a:p>
          <a:p>
            <a:pPr algn="r" fontAlgn="base">
              <a:spcAft>
                <a:spcPct val="0"/>
              </a:spcAft>
            </a:pPr>
            <a:r>
              <a:rPr lang="en-US" sz="3600" dirty="0" smtClean="0">
                <a:solidFill>
                  <a:srgbClr val="FF0000"/>
                </a:solidFill>
              </a:rPr>
              <a:t> </a:t>
            </a:r>
            <a:r>
              <a:rPr lang="en-US" sz="3600" dirty="0">
                <a:solidFill>
                  <a:srgbClr val="FF0000"/>
                </a:solidFill>
              </a:rPr>
              <a:t>Work/ Life </a:t>
            </a:r>
            <a:r>
              <a:rPr lang="en-US" sz="3600" dirty="0" smtClean="0">
                <a:solidFill>
                  <a:srgbClr val="FF0000"/>
                </a:solidFill>
              </a:rPr>
              <a:t>Service </a:t>
            </a:r>
            <a:endParaRPr lang="en-US" sz="3600" dirty="0">
              <a:solidFill>
                <a:srgbClr val="FF0000"/>
              </a:solidFill>
            </a:endParaRPr>
          </a:p>
        </p:txBody>
      </p:sp>
    </p:spTree>
    <p:extLst>
      <p:ext uri="{BB962C8B-B14F-4D97-AF65-F5344CB8AC3E}">
        <p14:creationId xmlns:p14="http://schemas.microsoft.com/office/powerpoint/2010/main" val="4144597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kern="1200" dirty="0">
                <a:solidFill>
                  <a:srgbClr val="636463"/>
                </a:solidFill>
                <a:latin typeface="Arial"/>
                <a:ea typeface="+mn-ea"/>
                <a:cs typeface="Arial"/>
              </a:rPr>
              <a:t>EAP+Work/Life Program </a:t>
            </a:r>
            <a:r>
              <a:rPr lang="en-US" sz="3000" kern="1200" dirty="0" smtClean="0">
                <a:solidFill>
                  <a:srgbClr val="636463"/>
                </a:solidFill>
                <a:latin typeface="Arial"/>
                <a:ea typeface="+mn-ea"/>
                <a:cs typeface="Arial"/>
              </a:rPr>
              <a:t>Features</a:t>
            </a:r>
            <a:endParaRPr lang="en-US" sz="3000" kern="1200" dirty="0">
              <a:solidFill>
                <a:srgbClr val="636463"/>
              </a:solidFill>
              <a:latin typeface="Arial"/>
              <a:ea typeface="+mn-ea"/>
              <a:cs typeface="Arial"/>
            </a:endParaRPr>
          </a:p>
        </p:txBody>
      </p:sp>
      <p:sp>
        <p:nvSpPr>
          <p:cNvPr id="5" name="Text Placeholder 4"/>
          <p:cNvSpPr>
            <a:spLocks noGrp="1"/>
          </p:cNvSpPr>
          <p:nvPr>
            <p:ph idx="1"/>
          </p:nvPr>
        </p:nvSpPr>
        <p:spPr/>
        <p:txBody>
          <a:bodyPr/>
          <a:lstStyle/>
          <a:p>
            <a:pPr marL="285750" indent="-285750" defTabSz="457200">
              <a:lnSpc>
                <a:spcPct val="120000"/>
              </a:lnSpc>
              <a:spcAft>
                <a:spcPts val="600"/>
              </a:spcAft>
              <a:buClr>
                <a:srgbClr val="FF0000"/>
              </a:buClr>
              <a:buFont typeface="Arial" pitchFamily="34" charset="0"/>
              <a:buChar char="•"/>
            </a:pPr>
            <a:r>
              <a:rPr lang="en-US" kern="1200" dirty="0">
                <a:latin typeface="Arial"/>
                <a:cs typeface="Arial"/>
              </a:rPr>
              <a:t>24/7, unlimited telephone access</a:t>
            </a:r>
          </a:p>
          <a:p>
            <a:pPr marL="285750" indent="-285750" defTabSz="457200">
              <a:lnSpc>
                <a:spcPct val="120000"/>
              </a:lnSpc>
              <a:spcAft>
                <a:spcPts val="600"/>
              </a:spcAft>
              <a:buClr>
                <a:srgbClr val="FF0000"/>
              </a:buClr>
              <a:buFont typeface="Arial" pitchFamily="34" charset="0"/>
              <a:buChar char="•"/>
            </a:pPr>
            <a:r>
              <a:rPr lang="en-US" kern="1200" dirty="0">
                <a:latin typeface="Arial"/>
                <a:cs typeface="Arial"/>
              </a:rPr>
              <a:t>In-person assessments </a:t>
            </a:r>
          </a:p>
          <a:p>
            <a:pPr marL="285750" indent="-285750" defTabSz="457200">
              <a:lnSpc>
                <a:spcPct val="120000"/>
              </a:lnSpc>
              <a:spcAft>
                <a:spcPts val="600"/>
              </a:spcAft>
              <a:buClr>
                <a:srgbClr val="FF0000"/>
              </a:buClr>
              <a:buFont typeface="Arial" pitchFamily="34" charset="0"/>
              <a:buChar char="•"/>
            </a:pPr>
            <a:r>
              <a:rPr lang="en-US" kern="1200" dirty="0">
                <a:latin typeface="Arial"/>
                <a:cs typeface="Arial"/>
              </a:rPr>
              <a:t>Unlimited HR and management consultations</a:t>
            </a:r>
          </a:p>
          <a:p>
            <a:pPr marL="285750" indent="-285750" defTabSz="457200">
              <a:lnSpc>
                <a:spcPct val="120000"/>
              </a:lnSpc>
              <a:spcAft>
                <a:spcPts val="600"/>
              </a:spcAft>
              <a:buClr>
                <a:srgbClr val="FF0000"/>
              </a:buClr>
              <a:buFont typeface="Arial" pitchFamily="34" charset="0"/>
              <a:buChar char="•"/>
            </a:pPr>
            <a:r>
              <a:rPr lang="en-US" kern="1200" dirty="0">
                <a:latin typeface="Arial"/>
                <a:cs typeface="Arial"/>
              </a:rPr>
              <a:t>Employee wellness and prevention seminars </a:t>
            </a:r>
          </a:p>
          <a:p>
            <a:pPr marL="285750" indent="-285750" defTabSz="457200">
              <a:lnSpc>
                <a:spcPct val="120000"/>
              </a:lnSpc>
              <a:spcAft>
                <a:spcPts val="600"/>
              </a:spcAft>
              <a:buClr>
                <a:srgbClr val="FF0000"/>
              </a:buClr>
              <a:buFont typeface="Arial" pitchFamily="34" charset="0"/>
              <a:buChar char="•"/>
            </a:pPr>
            <a:r>
              <a:rPr lang="en-US" kern="1200" dirty="0">
                <a:latin typeface="Arial"/>
                <a:cs typeface="Arial"/>
              </a:rPr>
              <a:t>Critical incident debriefings</a:t>
            </a:r>
          </a:p>
          <a:p>
            <a:pPr marL="285750" indent="-285750" defTabSz="457200">
              <a:lnSpc>
                <a:spcPct val="120000"/>
              </a:lnSpc>
              <a:spcAft>
                <a:spcPts val="600"/>
              </a:spcAft>
              <a:buClr>
                <a:srgbClr val="FF0000"/>
              </a:buClr>
              <a:buFont typeface="Arial" pitchFamily="34" charset="0"/>
              <a:buChar char="•"/>
            </a:pPr>
            <a:r>
              <a:rPr lang="en-US" kern="1200" dirty="0">
                <a:latin typeface="Arial"/>
                <a:cs typeface="Arial"/>
              </a:rPr>
              <a:t>Medical Bill Saver </a:t>
            </a:r>
            <a:r>
              <a:rPr lang="en-US" kern="1200" dirty="0" smtClean="0">
                <a:latin typeface="Arial"/>
                <a:cs typeface="Arial"/>
              </a:rPr>
              <a:t>service</a:t>
            </a:r>
            <a:endParaRPr lang="en-US" kern="1200" dirty="0">
              <a:latin typeface="Arial"/>
              <a:cs typeface="Arial"/>
            </a:endParaRPr>
          </a:p>
          <a:p>
            <a:pPr marL="285750" indent="-285750" defTabSz="457200">
              <a:lnSpc>
                <a:spcPct val="120000"/>
              </a:lnSpc>
              <a:spcAft>
                <a:spcPts val="600"/>
              </a:spcAft>
              <a:buClr>
                <a:srgbClr val="FF0000"/>
              </a:buClr>
              <a:buFont typeface="Arial" pitchFamily="34" charset="0"/>
              <a:buChar char="•"/>
            </a:pPr>
            <a:r>
              <a:rPr lang="en-US" kern="1200" dirty="0">
                <a:latin typeface="Arial"/>
                <a:cs typeface="Arial"/>
              </a:rPr>
              <a:t>Video </a:t>
            </a:r>
            <a:r>
              <a:rPr lang="en-US" kern="1200" dirty="0" smtClean="0">
                <a:latin typeface="Arial"/>
                <a:cs typeface="Arial"/>
              </a:rPr>
              <a:t>counseling</a:t>
            </a:r>
            <a:endParaRPr lang="en-US" kern="1200" dirty="0">
              <a:latin typeface="Arial"/>
              <a:cs typeface="Arial"/>
            </a:endParaRPr>
          </a:p>
        </p:txBody>
      </p:sp>
    </p:spTree>
    <p:extLst>
      <p:ext uri="{BB962C8B-B14F-4D97-AF65-F5344CB8AC3E}">
        <p14:creationId xmlns:p14="http://schemas.microsoft.com/office/powerpoint/2010/main" val="3864578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kern="1200" dirty="0">
                <a:solidFill>
                  <a:srgbClr val="636463"/>
                </a:solidFill>
                <a:latin typeface="Arial"/>
                <a:ea typeface="+mn-ea"/>
                <a:cs typeface="Arial"/>
              </a:rPr>
              <a:t>Work/Life </a:t>
            </a:r>
            <a:r>
              <a:rPr lang="en-US" sz="3000" kern="1200" dirty="0" smtClean="0">
                <a:solidFill>
                  <a:srgbClr val="636463"/>
                </a:solidFill>
                <a:latin typeface="Arial"/>
                <a:ea typeface="+mn-ea"/>
                <a:cs typeface="Arial"/>
              </a:rPr>
              <a:t>Support</a:t>
            </a:r>
            <a:endParaRPr lang="en-US" sz="3000" kern="1200" dirty="0">
              <a:solidFill>
                <a:srgbClr val="636463"/>
              </a:solidFill>
              <a:latin typeface="Arial"/>
              <a:ea typeface="+mn-ea"/>
              <a:cs typeface="Arial"/>
            </a:endParaRPr>
          </a:p>
        </p:txBody>
      </p:sp>
      <p:sp>
        <p:nvSpPr>
          <p:cNvPr id="2" name="Text Placeholder 1"/>
          <p:cNvSpPr>
            <a:spLocks noGrp="1"/>
          </p:cNvSpPr>
          <p:nvPr>
            <p:ph idx="1"/>
          </p:nvPr>
        </p:nvSpPr>
        <p:spPr/>
        <p:txBody>
          <a:bodyPr/>
          <a:lstStyle/>
          <a:p>
            <a:pPr marL="0" indent="0" defTabSz="457200">
              <a:lnSpc>
                <a:spcPct val="120000"/>
              </a:lnSpc>
              <a:spcAft>
                <a:spcPts val="600"/>
              </a:spcAft>
              <a:buClr>
                <a:srgbClr val="FF0000"/>
              </a:buClr>
              <a:buNone/>
            </a:pPr>
            <a:r>
              <a:rPr lang="en-US" kern="1200" dirty="0">
                <a:latin typeface="Arial"/>
                <a:cs typeface="Arial"/>
              </a:rPr>
              <a:t>Work/Life Specialists find support services and </a:t>
            </a:r>
            <a:r>
              <a:rPr lang="en-US" kern="1200" dirty="0" smtClean="0">
                <a:latin typeface="Arial"/>
                <a:cs typeface="Arial"/>
              </a:rPr>
              <a:t/>
            </a:r>
            <a:br>
              <a:rPr lang="en-US" kern="1200" dirty="0" smtClean="0">
                <a:latin typeface="Arial"/>
                <a:cs typeface="Arial"/>
              </a:rPr>
            </a:br>
            <a:r>
              <a:rPr lang="en-US" kern="1200" dirty="0" smtClean="0">
                <a:latin typeface="Arial"/>
                <a:cs typeface="Arial"/>
              </a:rPr>
              <a:t>local </a:t>
            </a:r>
            <a:r>
              <a:rPr lang="en-US" kern="1200" dirty="0">
                <a:latin typeface="Arial"/>
                <a:cs typeface="Arial"/>
              </a:rPr>
              <a:t>resources to help with:</a:t>
            </a:r>
          </a:p>
          <a:p>
            <a:pPr marL="747713" indent="-290513" defTabSz="457200">
              <a:lnSpc>
                <a:spcPct val="120000"/>
              </a:lnSpc>
              <a:spcAft>
                <a:spcPts val="600"/>
              </a:spcAft>
              <a:buClr>
                <a:srgbClr val="FF0000"/>
              </a:buClr>
              <a:buFont typeface="Arial" pitchFamily="34" charset="0"/>
              <a:buChar char="•"/>
            </a:pPr>
            <a:r>
              <a:rPr lang="en-US" kern="1200" dirty="0">
                <a:latin typeface="Arial"/>
                <a:cs typeface="Arial"/>
              </a:rPr>
              <a:t>Eldercare, childcare</a:t>
            </a:r>
          </a:p>
          <a:p>
            <a:pPr marL="747713" indent="-290513" defTabSz="457200">
              <a:lnSpc>
                <a:spcPct val="120000"/>
              </a:lnSpc>
              <a:spcAft>
                <a:spcPts val="600"/>
              </a:spcAft>
              <a:buClr>
                <a:srgbClr val="FF0000"/>
              </a:buClr>
              <a:buFont typeface="Arial" pitchFamily="34" charset="0"/>
              <a:buChar char="•"/>
            </a:pPr>
            <a:r>
              <a:rPr lang="en-US" kern="1200" dirty="0">
                <a:latin typeface="Arial"/>
                <a:cs typeface="Arial"/>
              </a:rPr>
              <a:t>Legal concerns</a:t>
            </a:r>
          </a:p>
          <a:p>
            <a:pPr marL="747713" indent="-290513" defTabSz="457200">
              <a:lnSpc>
                <a:spcPct val="120000"/>
              </a:lnSpc>
              <a:spcAft>
                <a:spcPts val="600"/>
              </a:spcAft>
              <a:buClr>
                <a:srgbClr val="FF0000"/>
              </a:buClr>
              <a:buFont typeface="Arial" pitchFamily="34" charset="0"/>
              <a:buChar char="•"/>
            </a:pPr>
            <a:r>
              <a:rPr lang="en-US" kern="1200" dirty="0">
                <a:latin typeface="Arial"/>
                <a:cs typeface="Arial"/>
              </a:rPr>
              <a:t>Financial issues</a:t>
            </a:r>
          </a:p>
          <a:p>
            <a:pPr marL="747713" indent="-290513" defTabSz="457200">
              <a:lnSpc>
                <a:spcPct val="120000"/>
              </a:lnSpc>
              <a:spcAft>
                <a:spcPts val="600"/>
              </a:spcAft>
              <a:buClr>
                <a:srgbClr val="FF0000"/>
              </a:buClr>
              <a:buFont typeface="Arial" pitchFamily="34" charset="0"/>
              <a:buChar char="•"/>
            </a:pPr>
            <a:r>
              <a:rPr lang="en-US" kern="1200" dirty="0">
                <a:latin typeface="Arial"/>
                <a:cs typeface="Arial"/>
              </a:rPr>
              <a:t>Time management</a:t>
            </a:r>
          </a:p>
          <a:p>
            <a:pPr marL="747713" indent="-290513" defTabSz="457200">
              <a:lnSpc>
                <a:spcPct val="120000"/>
              </a:lnSpc>
              <a:spcAft>
                <a:spcPts val="600"/>
              </a:spcAft>
              <a:buClr>
                <a:srgbClr val="FF0000"/>
              </a:buClr>
              <a:buFont typeface="Arial" pitchFamily="34" charset="0"/>
              <a:buChar char="•"/>
            </a:pPr>
            <a:r>
              <a:rPr lang="en-US" kern="1200" dirty="0">
                <a:latin typeface="Arial"/>
                <a:cs typeface="Arial"/>
              </a:rPr>
              <a:t>Relocation issues</a:t>
            </a:r>
          </a:p>
          <a:p>
            <a:endParaRPr lang="en-US" dirty="0"/>
          </a:p>
          <a:p>
            <a:endParaRPr lang="en-US" dirty="0"/>
          </a:p>
        </p:txBody>
      </p:sp>
      <p:grpSp>
        <p:nvGrpSpPr>
          <p:cNvPr id="5" name="Group 4"/>
          <p:cNvGrpSpPr/>
          <p:nvPr/>
        </p:nvGrpSpPr>
        <p:grpSpPr>
          <a:xfrm>
            <a:off x="6241288" y="2305158"/>
            <a:ext cx="1876800" cy="1544531"/>
            <a:chOff x="6241288" y="2305158"/>
            <a:chExt cx="1876800" cy="1544531"/>
          </a:xfrm>
        </p:grpSpPr>
        <p:sp>
          <p:nvSpPr>
            <p:cNvPr id="7" name="Rectangle 6"/>
            <p:cNvSpPr/>
            <p:nvPr/>
          </p:nvSpPr>
          <p:spPr>
            <a:xfrm>
              <a:off x="6241288" y="2305158"/>
              <a:ext cx="1206428" cy="1206428"/>
            </a:xfrm>
            <a:prstGeom prst="rect">
              <a:avLst/>
            </a:prstGeom>
            <a:solidFill>
              <a:srgbClr val="E1261C"/>
            </a:solidFill>
            <a:ln w="9525" cap="flat" cmpd="sng" algn="ctr">
              <a:noFill/>
              <a:prstDash val="solid"/>
            </a:ln>
            <a:effectLst/>
          </p:spPr>
          <p:txBody>
            <a:bodyPr rtlCol="0" anchor="ctr"/>
            <a:lstStyle/>
            <a:p>
              <a:pPr algn="ctr">
                <a:defRPr/>
              </a:pPr>
              <a:endParaRPr lang="en-US" kern="0" dirty="0">
                <a:solidFill>
                  <a:sysClr val="window" lastClr="FFFFFF"/>
                </a:solidFill>
                <a:latin typeface="Calibri"/>
              </a:endParaRPr>
            </a:p>
          </p:txBody>
        </p:sp>
        <p:sp>
          <p:nvSpPr>
            <p:cNvPr id="8" name="Rectangle 7"/>
            <p:cNvSpPr/>
            <p:nvPr/>
          </p:nvSpPr>
          <p:spPr>
            <a:xfrm>
              <a:off x="7078663" y="3515159"/>
              <a:ext cx="369053" cy="334530"/>
            </a:xfrm>
            <a:prstGeom prst="rect">
              <a:avLst/>
            </a:prstGeom>
            <a:solidFill>
              <a:srgbClr val="55BA47"/>
            </a:solidFill>
            <a:ln w="9525" cap="flat" cmpd="sng" algn="ctr">
              <a:noFill/>
              <a:prstDash val="solid"/>
            </a:ln>
            <a:effectLst/>
          </p:spPr>
          <p:txBody>
            <a:bodyPr rtlCol="0" anchor="ctr"/>
            <a:lstStyle/>
            <a:p>
              <a:pPr algn="ctr">
                <a:defRPr/>
              </a:pPr>
              <a:endParaRPr lang="en-US" kern="0" dirty="0">
                <a:solidFill>
                  <a:sysClr val="window" lastClr="FFFFFF"/>
                </a:solidFill>
                <a:latin typeface="Calibri"/>
              </a:endParaRPr>
            </a:p>
          </p:txBody>
        </p:sp>
        <p:sp>
          <p:nvSpPr>
            <p:cNvPr id="10" name="Rectangle 9"/>
            <p:cNvSpPr/>
            <p:nvPr/>
          </p:nvSpPr>
          <p:spPr>
            <a:xfrm>
              <a:off x="7447716" y="2826014"/>
              <a:ext cx="670372" cy="685572"/>
            </a:xfrm>
            <a:prstGeom prst="rect">
              <a:avLst/>
            </a:prstGeom>
            <a:solidFill>
              <a:srgbClr val="08479C"/>
            </a:solidFill>
            <a:ln w="9525" cap="flat" cmpd="sng" algn="ctr">
              <a:noFill/>
              <a:prstDash val="solid"/>
            </a:ln>
            <a:effectLst/>
          </p:spPr>
          <p:txBody>
            <a:bodyPr rtlCol="0" anchor="ctr"/>
            <a:lstStyle/>
            <a:p>
              <a:pPr algn="ctr">
                <a:defRPr/>
              </a:pPr>
              <a:endParaRPr lang="en-US" kern="0" dirty="0">
                <a:solidFill>
                  <a:sysClr val="window" lastClr="FFFFFF"/>
                </a:solidFill>
                <a:latin typeface="Calibri"/>
              </a:endParaRP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5836" y="2295860"/>
            <a:ext cx="1194551" cy="1194551"/>
          </a:xfrm>
          <a:prstGeom prst="rect">
            <a:avLst/>
          </a:prstGeom>
        </p:spPr>
      </p:pic>
    </p:spTree>
    <p:extLst>
      <p:ext uri="{BB962C8B-B14F-4D97-AF65-F5344CB8AC3E}">
        <p14:creationId xmlns:p14="http://schemas.microsoft.com/office/powerpoint/2010/main" val="1748917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95" y="264319"/>
            <a:ext cx="8265318" cy="5393531"/>
          </a:xfrm>
        </p:spPr>
        <p:txBody>
          <a:bodyPr anchor="t">
            <a:normAutofit/>
          </a:bodyPr>
          <a:lstStyle/>
          <a:p>
            <a:pPr algn="ctr" defTabSz="914310">
              <a:defRPr/>
            </a:pPr>
            <a:r>
              <a:rPr lang="en-US" b="1" dirty="0" smtClean="0">
                <a:solidFill>
                  <a:srgbClr val="CC9900"/>
                </a:solidFill>
                <a:effectLst>
                  <a:outerShdw blurRad="38100" dist="38100" dir="2700000" algn="tl">
                    <a:srgbClr val="FFFFFF"/>
                  </a:outerShdw>
                </a:effectLst>
                <a:latin typeface="Techno" charset="0"/>
                <a:ea typeface="ＭＳ Ｐゴシック" pitchFamily="34" charset="-128"/>
              </a:rPr>
              <a:t/>
            </a:r>
            <a:br>
              <a:rPr lang="en-US" b="1" dirty="0" smtClean="0">
                <a:solidFill>
                  <a:srgbClr val="CC9900"/>
                </a:solidFill>
                <a:effectLst>
                  <a:outerShdw blurRad="38100" dist="38100" dir="2700000" algn="tl">
                    <a:srgbClr val="FFFFFF"/>
                  </a:outerShdw>
                </a:effectLst>
                <a:latin typeface="Techno" charset="0"/>
                <a:ea typeface="ＭＳ Ｐゴシック" pitchFamily="34" charset="-128"/>
              </a:rPr>
            </a:br>
            <a:r>
              <a:rPr lang="en-US" b="1" dirty="0">
                <a:solidFill>
                  <a:srgbClr val="CC9900"/>
                </a:solidFill>
                <a:effectLst>
                  <a:outerShdw blurRad="38100" dist="38100" dir="2700000" algn="tl">
                    <a:srgbClr val="FFFFFF"/>
                  </a:outerShdw>
                </a:effectLst>
                <a:latin typeface="Techno" charset="0"/>
                <a:ea typeface="ＭＳ Ｐゴシック" pitchFamily="34" charset="-128"/>
              </a:rPr>
              <a:t/>
            </a:r>
            <a:br>
              <a:rPr lang="en-US" b="1" dirty="0">
                <a:solidFill>
                  <a:srgbClr val="CC9900"/>
                </a:solidFill>
                <a:effectLst>
                  <a:outerShdw blurRad="38100" dist="38100" dir="2700000" algn="tl">
                    <a:srgbClr val="FFFFFF"/>
                  </a:outerShdw>
                </a:effectLst>
                <a:latin typeface="Techno" charset="0"/>
                <a:ea typeface="ＭＳ Ｐゴシック" pitchFamily="34" charset="-128"/>
              </a:rPr>
            </a:br>
            <a:r>
              <a:rPr lang="en-US" b="1" dirty="0" smtClean="0">
                <a:effectLst>
                  <a:outerShdw blurRad="38100" dist="38100" dir="2700000" algn="tl">
                    <a:srgbClr val="FFFFFF"/>
                  </a:outerShdw>
                </a:effectLst>
                <a:latin typeface="Techno" charset="0"/>
                <a:ea typeface="ＭＳ Ｐゴシック" pitchFamily="34" charset="-128"/>
              </a:rPr>
              <a:t>Welcome </a:t>
            </a:r>
            <a:r>
              <a:rPr lang="en-US" b="1" dirty="0">
                <a:effectLst>
                  <a:outerShdw blurRad="38100" dist="38100" dir="2700000" algn="tl">
                    <a:srgbClr val="FFFFFF"/>
                  </a:outerShdw>
                </a:effectLst>
                <a:latin typeface="Techno" charset="0"/>
                <a:ea typeface="ＭＳ Ｐゴシック" pitchFamily="34" charset="-128"/>
              </a:rPr>
              <a:t>to the</a:t>
            </a:r>
            <a:br>
              <a:rPr lang="en-US" b="1" dirty="0">
                <a:effectLst>
                  <a:outerShdw blurRad="38100" dist="38100" dir="2700000" algn="tl">
                    <a:srgbClr val="FFFFFF"/>
                  </a:outerShdw>
                </a:effectLst>
                <a:latin typeface="Techno" charset="0"/>
                <a:ea typeface="ＭＳ Ｐゴシック" pitchFamily="34" charset="-128"/>
              </a:rPr>
            </a:br>
            <a:r>
              <a:rPr lang="en-US" b="1" dirty="0">
                <a:effectLst>
                  <a:outerShdw blurRad="38100" dist="38100" dir="2700000" algn="tl">
                    <a:srgbClr val="FFFFFF"/>
                  </a:outerShdw>
                </a:effectLst>
                <a:latin typeface="Techno" charset="0"/>
                <a:ea typeface="ＭＳ Ｐゴシック" pitchFamily="34" charset="-128"/>
              </a:rPr>
              <a:t>HR Liaison Network</a:t>
            </a:r>
            <a:br>
              <a:rPr lang="en-US" b="1" dirty="0">
                <a:effectLst>
                  <a:outerShdw blurRad="38100" dist="38100" dir="2700000" algn="tl">
                    <a:srgbClr val="FFFFFF"/>
                  </a:outerShdw>
                </a:effectLst>
                <a:latin typeface="Techno" charset="0"/>
                <a:ea typeface="ＭＳ Ｐゴシック" pitchFamily="34" charset="-128"/>
              </a:rPr>
            </a:br>
            <a:r>
              <a:rPr lang="en-US" b="1" dirty="0">
                <a:effectLst>
                  <a:outerShdw blurRad="38100" dist="38100" dir="2700000" algn="tl">
                    <a:srgbClr val="FFFFFF"/>
                  </a:outerShdw>
                </a:effectLst>
                <a:latin typeface="Techno" charset="0"/>
                <a:ea typeface="ＭＳ Ｐゴシック" pitchFamily="34" charset="-128"/>
              </a:rPr>
              <a:t>Meeting</a:t>
            </a:r>
            <a:br>
              <a:rPr lang="en-US" b="1" dirty="0">
                <a:effectLst>
                  <a:outerShdw blurRad="38100" dist="38100" dir="2700000" algn="tl">
                    <a:srgbClr val="FFFFFF"/>
                  </a:outerShdw>
                </a:effectLst>
                <a:latin typeface="Techno" charset="0"/>
                <a:ea typeface="ＭＳ Ｐゴシック" pitchFamily="34" charset="-128"/>
              </a:rPr>
            </a:br>
            <a:r>
              <a:rPr lang="en-US" b="1" dirty="0" smtClean="0">
                <a:effectLst>
                  <a:outerShdw blurRad="38100" dist="38100" dir="2700000" algn="tl">
                    <a:srgbClr val="FFFFFF"/>
                  </a:outerShdw>
                </a:effectLst>
                <a:latin typeface="Techno" charset="0"/>
                <a:ea typeface="ＭＳ Ｐゴシック" pitchFamily="34" charset="-128"/>
              </a:rPr>
              <a:t>November 14, 2017</a:t>
            </a:r>
            <a:endParaRPr lang="en-US" b="1" dirty="0">
              <a:latin typeface="Helvetica" charset="0"/>
              <a:ea typeface="Helvetica" charset="0"/>
              <a:cs typeface="Helvetica" charset="0"/>
            </a:endParaRPr>
          </a:p>
        </p:txBody>
      </p:sp>
      <p:sp>
        <p:nvSpPr>
          <p:cNvPr id="5" name="Slide Number Placeholder 4"/>
          <p:cNvSpPr>
            <a:spLocks noGrp="1"/>
          </p:cNvSpPr>
          <p:nvPr>
            <p:ph type="sldNum" sz="quarter" idx="12"/>
          </p:nvPr>
        </p:nvSpPr>
        <p:spPr/>
        <p:txBody>
          <a:bodyPr/>
          <a:lstStyle/>
          <a:p>
            <a:fld id="{D0B5CDF8-54D5-6043-A52E-76818AC5EAB8}" type="slidenum">
              <a:rPr lang="en-US" smtClean="0"/>
              <a:t>2</a:t>
            </a:fld>
            <a:endParaRPr lang="en-US" dirty="0"/>
          </a:p>
        </p:txBody>
      </p:sp>
    </p:spTree>
    <p:extLst>
      <p:ext uri="{BB962C8B-B14F-4D97-AF65-F5344CB8AC3E}">
        <p14:creationId xmlns:p14="http://schemas.microsoft.com/office/powerpoint/2010/main" val="1294304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kern="1200" dirty="0">
                <a:solidFill>
                  <a:srgbClr val="636463"/>
                </a:solidFill>
                <a:latin typeface="Arial"/>
                <a:ea typeface="+mn-ea"/>
                <a:cs typeface="Arial"/>
              </a:rPr>
              <a:t>Employee Assistance Program (EAP</a:t>
            </a:r>
            <a:r>
              <a:rPr lang="en-US" sz="3000" kern="1200" dirty="0" smtClean="0">
                <a:solidFill>
                  <a:srgbClr val="636463"/>
                </a:solidFill>
                <a:latin typeface="Arial"/>
                <a:ea typeface="+mn-ea"/>
                <a:cs typeface="Arial"/>
              </a:rPr>
              <a:t>)</a:t>
            </a:r>
            <a:endParaRPr lang="en-US" sz="3000" kern="1200" dirty="0">
              <a:solidFill>
                <a:srgbClr val="636463"/>
              </a:solidFill>
              <a:latin typeface="Arial"/>
              <a:ea typeface="+mn-ea"/>
              <a:cs typeface="Arial"/>
            </a:endParaRPr>
          </a:p>
        </p:txBody>
      </p:sp>
      <p:sp>
        <p:nvSpPr>
          <p:cNvPr id="5" name="Text Placeholder 4"/>
          <p:cNvSpPr>
            <a:spLocks noGrp="1"/>
          </p:cNvSpPr>
          <p:nvPr>
            <p:ph idx="1"/>
          </p:nvPr>
        </p:nvSpPr>
        <p:spPr/>
        <p:txBody>
          <a:bodyPr/>
          <a:lstStyle/>
          <a:p>
            <a:pPr marL="0" indent="0" defTabSz="457200">
              <a:lnSpc>
                <a:spcPct val="120000"/>
              </a:lnSpc>
              <a:spcAft>
                <a:spcPts val="600"/>
              </a:spcAft>
              <a:buClr>
                <a:srgbClr val="FF0000"/>
              </a:buClr>
              <a:buNone/>
            </a:pPr>
            <a:r>
              <a:rPr lang="en-US" kern="1200" dirty="0">
                <a:latin typeface="Arial"/>
                <a:cs typeface="Arial"/>
              </a:rPr>
              <a:t>Short-term problem resolution with Licensed Professional Counselors </a:t>
            </a:r>
            <a:r>
              <a:rPr lang="en-US" kern="1200" dirty="0" smtClean="0">
                <a:latin typeface="Arial"/>
                <a:cs typeface="Arial"/>
              </a:rPr>
              <a:t/>
            </a:r>
            <a:br>
              <a:rPr lang="en-US" kern="1200" dirty="0" smtClean="0">
                <a:latin typeface="Arial"/>
                <a:cs typeface="Arial"/>
              </a:rPr>
            </a:br>
            <a:r>
              <a:rPr lang="en-US" kern="1200" dirty="0" smtClean="0">
                <a:latin typeface="Arial"/>
                <a:cs typeface="Arial"/>
              </a:rPr>
              <a:t>for </a:t>
            </a:r>
            <a:r>
              <a:rPr lang="en-US" kern="1200" dirty="0">
                <a:latin typeface="Arial"/>
                <a:cs typeface="Arial"/>
              </a:rPr>
              <a:t>help addressing a wide range of issues:</a:t>
            </a:r>
          </a:p>
          <a:p>
            <a:pPr marL="685800" indent="-228600" defTabSz="457200">
              <a:lnSpc>
                <a:spcPct val="120000"/>
              </a:lnSpc>
              <a:spcAft>
                <a:spcPts val="600"/>
              </a:spcAft>
              <a:buClr>
                <a:srgbClr val="FF0000"/>
              </a:buClr>
              <a:buFont typeface="Arial" pitchFamily="34" charset="0"/>
              <a:buChar char="•"/>
            </a:pPr>
            <a:r>
              <a:rPr lang="en-US" kern="1200" dirty="0">
                <a:latin typeface="Arial"/>
                <a:cs typeface="Arial"/>
              </a:rPr>
              <a:t>Stress; depression; anxiety</a:t>
            </a:r>
          </a:p>
          <a:p>
            <a:pPr marL="685800" indent="-228600" defTabSz="457200">
              <a:lnSpc>
                <a:spcPct val="120000"/>
              </a:lnSpc>
              <a:spcAft>
                <a:spcPts val="600"/>
              </a:spcAft>
              <a:buClr>
                <a:srgbClr val="FF0000"/>
              </a:buClr>
              <a:buFont typeface="Arial" pitchFamily="34" charset="0"/>
              <a:buChar char="•"/>
            </a:pPr>
            <a:r>
              <a:rPr lang="en-US" kern="1200" dirty="0">
                <a:latin typeface="Arial"/>
                <a:cs typeface="Arial"/>
              </a:rPr>
              <a:t>Marital problems; family/parenting issues</a:t>
            </a:r>
          </a:p>
          <a:p>
            <a:pPr marL="685800" indent="-228600" defTabSz="457200">
              <a:lnSpc>
                <a:spcPct val="120000"/>
              </a:lnSpc>
              <a:spcAft>
                <a:spcPts val="600"/>
              </a:spcAft>
              <a:buClr>
                <a:srgbClr val="FF0000"/>
              </a:buClr>
              <a:buFont typeface="Arial" pitchFamily="34" charset="0"/>
              <a:buChar char="•"/>
            </a:pPr>
            <a:r>
              <a:rPr lang="en-US" kern="1200" dirty="0">
                <a:latin typeface="Arial"/>
                <a:cs typeface="Arial"/>
              </a:rPr>
              <a:t>Work conflicts</a:t>
            </a:r>
          </a:p>
          <a:p>
            <a:pPr marL="685800" indent="-228600" defTabSz="457200">
              <a:lnSpc>
                <a:spcPct val="120000"/>
              </a:lnSpc>
              <a:spcAft>
                <a:spcPts val="600"/>
              </a:spcAft>
              <a:buClr>
                <a:srgbClr val="FF0000"/>
              </a:buClr>
              <a:buFont typeface="Arial" pitchFamily="34" charset="0"/>
              <a:buChar char="•"/>
            </a:pPr>
            <a:r>
              <a:rPr lang="en-US" kern="1200" dirty="0">
                <a:latin typeface="Arial"/>
                <a:cs typeface="Arial"/>
              </a:rPr>
              <a:t>Anger, grief and loss; substance </a:t>
            </a:r>
            <a:r>
              <a:rPr lang="en-US" kern="1200" dirty="0" smtClean="0">
                <a:latin typeface="Arial"/>
                <a:cs typeface="Arial"/>
              </a:rPr>
              <a:t>abuse</a:t>
            </a:r>
          </a:p>
          <a:p>
            <a:pPr marL="457200" indent="-457200" defTabSz="457200">
              <a:lnSpc>
                <a:spcPct val="120000"/>
              </a:lnSpc>
              <a:spcAft>
                <a:spcPts val="600"/>
              </a:spcAft>
              <a:buClr>
                <a:srgbClr val="FF0000"/>
              </a:buClr>
              <a:buNone/>
            </a:pPr>
            <a:r>
              <a:rPr lang="en-US" kern="1200" dirty="0" smtClean="0">
                <a:latin typeface="Arial"/>
                <a:cs typeface="Arial"/>
              </a:rPr>
              <a:t>Provides </a:t>
            </a:r>
            <a:r>
              <a:rPr lang="en-US" kern="1200" dirty="0">
                <a:latin typeface="Arial"/>
                <a:cs typeface="Arial"/>
              </a:rPr>
              <a:t>referrals for more long-term support</a:t>
            </a:r>
          </a:p>
          <a:p>
            <a:pPr marL="285750" indent="-285750" defTabSz="457200">
              <a:lnSpc>
                <a:spcPct val="120000"/>
              </a:lnSpc>
              <a:spcAft>
                <a:spcPts val="600"/>
              </a:spcAft>
              <a:buClr>
                <a:srgbClr val="FF0000"/>
              </a:buClr>
              <a:buFont typeface="Arial" pitchFamily="34" charset="0"/>
              <a:buChar char="•"/>
            </a:pPr>
            <a:endParaRPr lang="en-US" kern="1200" dirty="0">
              <a:latin typeface="Arial"/>
              <a:cs typeface="Arial"/>
            </a:endParaRPr>
          </a:p>
          <a:p>
            <a:endParaRPr lang="en-US" dirty="0"/>
          </a:p>
          <a:p>
            <a:endParaRPr lang="en-US" dirty="0"/>
          </a:p>
          <a:p>
            <a:endParaRPr lang="en-US" dirty="0"/>
          </a:p>
        </p:txBody>
      </p:sp>
    </p:spTree>
    <p:extLst>
      <p:ext uri="{BB962C8B-B14F-4D97-AF65-F5344CB8AC3E}">
        <p14:creationId xmlns:p14="http://schemas.microsoft.com/office/powerpoint/2010/main" val="15669693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Employee Benefit </a:t>
            </a:r>
          </a:p>
        </p:txBody>
      </p:sp>
      <p:sp>
        <p:nvSpPr>
          <p:cNvPr id="3" name="Content Placeholder 2"/>
          <p:cNvSpPr>
            <a:spLocks noGrp="1"/>
          </p:cNvSpPr>
          <p:nvPr>
            <p:ph idx="1"/>
          </p:nvPr>
        </p:nvSpPr>
        <p:spPr/>
        <p:txBody>
          <a:bodyPr/>
          <a:lstStyle/>
          <a:p>
            <a:pPr marL="285750" indent="-285750" defTabSz="457200">
              <a:lnSpc>
                <a:spcPct val="120000"/>
              </a:lnSpc>
              <a:spcAft>
                <a:spcPts val="600"/>
              </a:spcAft>
              <a:buClr>
                <a:srgbClr val="FF0000"/>
              </a:buClr>
              <a:buFont typeface="Arial" pitchFamily="34" charset="0"/>
              <a:buChar char="•"/>
            </a:pPr>
            <a:r>
              <a:rPr lang="en-US" kern="1200" dirty="0">
                <a:cs typeface="Arial"/>
              </a:rPr>
              <a:t>Benefit provided by your employer or plan sponsor that covers  </a:t>
            </a:r>
          </a:p>
          <a:p>
            <a:pPr marL="517525" lvl="1" indent="-285750" defTabSz="457200">
              <a:lnSpc>
                <a:spcPct val="120000"/>
              </a:lnSpc>
              <a:spcAft>
                <a:spcPts val="600"/>
              </a:spcAft>
              <a:buClr>
                <a:srgbClr val="FF0000"/>
              </a:buClr>
              <a:buFont typeface="Arial" pitchFamily="34" charset="0"/>
              <a:buChar char="•"/>
            </a:pPr>
            <a:r>
              <a:rPr lang="en-US" kern="1200" dirty="0">
                <a:cs typeface="Arial"/>
              </a:rPr>
              <a:t>employee                                           </a:t>
            </a:r>
          </a:p>
          <a:p>
            <a:pPr marL="517525" lvl="1" indent="-285750" defTabSz="457200">
              <a:lnSpc>
                <a:spcPct val="120000"/>
              </a:lnSpc>
              <a:spcAft>
                <a:spcPts val="600"/>
              </a:spcAft>
              <a:buClr>
                <a:srgbClr val="FF0000"/>
              </a:buClr>
              <a:buFont typeface="Arial" pitchFamily="34" charset="0"/>
              <a:buChar char="•"/>
            </a:pPr>
            <a:r>
              <a:rPr lang="en-US" kern="1200" dirty="0">
                <a:cs typeface="Arial"/>
              </a:rPr>
              <a:t>spouse/domestic partner	      </a:t>
            </a:r>
          </a:p>
          <a:p>
            <a:pPr marL="517525" lvl="1" indent="-285750" defTabSz="457200">
              <a:lnSpc>
                <a:spcPct val="120000"/>
              </a:lnSpc>
              <a:spcAft>
                <a:spcPts val="600"/>
              </a:spcAft>
              <a:buClr>
                <a:srgbClr val="FF0000"/>
              </a:buClr>
              <a:buFont typeface="Arial" pitchFamily="34" charset="0"/>
              <a:buChar char="•"/>
            </a:pPr>
            <a:r>
              <a:rPr lang="en-US" kern="1200" dirty="0">
                <a:cs typeface="Arial"/>
              </a:rPr>
              <a:t>children</a:t>
            </a:r>
          </a:p>
          <a:p>
            <a:pPr marL="285750" indent="-285750" defTabSz="457200">
              <a:lnSpc>
                <a:spcPct val="120000"/>
              </a:lnSpc>
              <a:spcAft>
                <a:spcPts val="600"/>
              </a:spcAft>
              <a:buClr>
                <a:srgbClr val="FF0000"/>
              </a:buClr>
              <a:buFont typeface="Arial" pitchFamily="34" charset="0"/>
              <a:buChar char="•"/>
            </a:pPr>
            <a:r>
              <a:rPr lang="en-US" kern="1200" dirty="0">
                <a:cs typeface="Arial"/>
              </a:rPr>
              <a:t>parents and parents in-law</a:t>
            </a:r>
          </a:p>
          <a:p>
            <a:pPr marL="285750" indent="-285750" defTabSz="457200">
              <a:lnSpc>
                <a:spcPct val="120000"/>
              </a:lnSpc>
              <a:spcAft>
                <a:spcPts val="600"/>
              </a:spcAft>
              <a:buClr>
                <a:srgbClr val="FF0000"/>
              </a:buClr>
              <a:buFont typeface="Arial" pitchFamily="34" charset="0"/>
              <a:buChar char="•"/>
            </a:pPr>
            <a:r>
              <a:rPr lang="en-US" kern="1200" dirty="0">
                <a:cs typeface="Arial"/>
              </a:rPr>
              <a:t>No cost to employee</a:t>
            </a:r>
          </a:p>
          <a:p>
            <a:pPr marL="285750" indent="-285750" defTabSz="457200">
              <a:lnSpc>
                <a:spcPct val="120000"/>
              </a:lnSpc>
              <a:spcAft>
                <a:spcPts val="600"/>
              </a:spcAft>
              <a:buClr>
                <a:srgbClr val="FF0000"/>
              </a:buClr>
              <a:buFont typeface="Arial" pitchFamily="34" charset="0"/>
              <a:buChar char="•"/>
            </a:pPr>
            <a:r>
              <a:rPr lang="en-US" kern="1200" dirty="0">
                <a:cs typeface="Arial"/>
              </a:rPr>
              <a:t>Strictly confidential</a:t>
            </a:r>
          </a:p>
        </p:txBody>
      </p:sp>
    </p:spTree>
    <p:extLst>
      <p:ext uri="{BB962C8B-B14F-4D97-AF65-F5344CB8AC3E}">
        <p14:creationId xmlns:p14="http://schemas.microsoft.com/office/powerpoint/2010/main" val="38880100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Health Advocate Help?</a:t>
            </a:r>
          </a:p>
        </p:txBody>
      </p:sp>
      <p:sp>
        <p:nvSpPr>
          <p:cNvPr id="3" name="Content Placeholder 2"/>
          <p:cNvSpPr>
            <a:spLocks noGrp="1"/>
          </p:cNvSpPr>
          <p:nvPr>
            <p:ph idx="1"/>
          </p:nvPr>
        </p:nvSpPr>
        <p:spPr/>
        <p:txBody>
          <a:bodyPr/>
          <a:lstStyle/>
          <a:p>
            <a:pPr marL="285750" indent="-285750" defTabSz="457200">
              <a:lnSpc>
                <a:spcPct val="120000"/>
              </a:lnSpc>
              <a:spcAft>
                <a:spcPts val="600"/>
              </a:spcAft>
              <a:buClr>
                <a:srgbClr val="FF0000"/>
              </a:buClr>
              <a:buFont typeface="Arial" pitchFamily="34" charset="0"/>
              <a:buChar char="•"/>
            </a:pPr>
            <a:r>
              <a:rPr lang="en-US" kern="1200" dirty="0">
                <a:cs typeface="Arial"/>
              </a:rPr>
              <a:t>Family issues</a:t>
            </a:r>
          </a:p>
          <a:p>
            <a:pPr marL="285750" indent="-285750" defTabSz="457200">
              <a:lnSpc>
                <a:spcPct val="120000"/>
              </a:lnSpc>
              <a:spcAft>
                <a:spcPts val="600"/>
              </a:spcAft>
              <a:buClr>
                <a:srgbClr val="FF0000"/>
              </a:buClr>
              <a:buFont typeface="Arial" pitchFamily="34" charset="0"/>
              <a:buChar char="•"/>
            </a:pPr>
            <a:r>
              <a:rPr lang="en-US" kern="1200" dirty="0">
                <a:cs typeface="Arial"/>
              </a:rPr>
              <a:t>Stress management</a:t>
            </a:r>
          </a:p>
          <a:p>
            <a:pPr marL="285750" indent="-285750" defTabSz="457200">
              <a:lnSpc>
                <a:spcPct val="120000"/>
              </a:lnSpc>
              <a:spcAft>
                <a:spcPts val="600"/>
              </a:spcAft>
              <a:buClr>
                <a:srgbClr val="FF0000"/>
              </a:buClr>
              <a:buFont typeface="Arial" pitchFamily="34" charset="0"/>
              <a:buChar char="•"/>
            </a:pPr>
            <a:r>
              <a:rPr lang="en-US" kern="1200" dirty="0">
                <a:cs typeface="Arial"/>
              </a:rPr>
              <a:t>Emotional difficulties</a:t>
            </a:r>
          </a:p>
          <a:p>
            <a:pPr marL="285750" indent="-285750" defTabSz="457200">
              <a:lnSpc>
                <a:spcPct val="120000"/>
              </a:lnSpc>
              <a:spcAft>
                <a:spcPts val="600"/>
              </a:spcAft>
              <a:buClr>
                <a:srgbClr val="FF0000"/>
              </a:buClr>
              <a:buFont typeface="Arial" pitchFamily="34" charset="0"/>
              <a:buChar char="•"/>
            </a:pPr>
            <a:r>
              <a:rPr lang="en-US" kern="1200" dirty="0">
                <a:cs typeface="Arial"/>
              </a:rPr>
              <a:t>Work/Life services</a:t>
            </a:r>
          </a:p>
          <a:p>
            <a:pPr marL="285750" indent="-285750" defTabSz="457200">
              <a:lnSpc>
                <a:spcPct val="120000"/>
              </a:lnSpc>
              <a:spcAft>
                <a:spcPts val="600"/>
              </a:spcAft>
              <a:buClr>
                <a:srgbClr val="FF0000"/>
              </a:buClr>
              <a:buFont typeface="Arial" pitchFamily="34" charset="0"/>
              <a:buChar char="•"/>
            </a:pPr>
            <a:r>
              <a:rPr lang="en-US" kern="1200" dirty="0">
                <a:cs typeface="Arial"/>
              </a:rPr>
              <a:t>Addictions</a:t>
            </a:r>
          </a:p>
          <a:p>
            <a:pPr marL="285750" indent="-285750" defTabSz="457200">
              <a:lnSpc>
                <a:spcPct val="120000"/>
              </a:lnSpc>
              <a:spcAft>
                <a:spcPts val="600"/>
              </a:spcAft>
              <a:buClr>
                <a:srgbClr val="FF0000"/>
              </a:buClr>
              <a:buFont typeface="Arial" pitchFamily="34" charset="0"/>
              <a:buChar char="•"/>
            </a:pPr>
            <a:r>
              <a:rPr lang="en-US" kern="1200" dirty="0">
                <a:cs typeface="Arial"/>
              </a:rPr>
              <a:t>Life transitions</a:t>
            </a:r>
          </a:p>
          <a:p>
            <a:pPr marL="285750" indent="-285750" defTabSz="457200">
              <a:lnSpc>
                <a:spcPct val="120000"/>
              </a:lnSpc>
              <a:spcAft>
                <a:spcPts val="600"/>
              </a:spcAft>
              <a:buClr>
                <a:srgbClr val="FF0000"/>
              </a:buClr>
              <a:buFont typeface="Arial" pitchFamily="34" charset="0"/>
              <a:buChar char="•"/>
            </a:pPr>
            <a:r>
              <a:rPr lang="en-US" kern="1200" dirty="0">
                <a:cs typeface="Arial"/>
              </a:rPr>
              <a:t>Relationship issues</a:t>
            </a:r>
          </a:p>
          <a:p>
            <a:pPr marL="285750" indent="-285750" defTabSz="457200">
              <a:lnSpc>
                <a:spcPct val="120000"/>
              </a:lnSpc>
              <a:spcAft>
                <a:spcPts val="600"/>
              </a:spcAft>
              <a:buClr>
                <a:srgbClr val="FF0000"/>
              </a:buClr>
              <a:buFont typeface="Arial" pitchFamily="34" charset="0"/>
              <a:buChar char="•"/>
            </a:pPr>
            <a:r>
              <a:rPr lang="en-US" kern="1200" dirty="0">
                <a:cs typeface="Arial"/>
              </a:rPr>
              <a:t>Workplace difficulties</a:t>
            </a:r>
          </a:p>
        </p:txBody>
      </p:sp>
      <p:grpSp>
        <p:nvGrpSpPr>
          <p:cNvPr id="4" name="Group 3"/>
          <p:cNvGrpSpPr/>
          <p:nvPr/>
        </p:nvGrpSpPr>
        <p:grpSpPr>
          <a:xfrm>
            <a:off x="6244438" y="2305157"/>
            <a:ext cx="1876800" cy="1544531"/>
            <a:chOff x="6241288" y="2305158"/>
            <a:chExt cx="1876800" cy="1544531"/>
          </a:xfrm>
        </p:grpSpPr>
        <p:sp>
          <p:nvSpPr>
            <p:cNvPr id="5" name="Rectangle 4"/>
            <p:cNvSpPr/>
            <p:nvPr/>
          </p:nvSpPr>
          <p:spPr>
            <a:xfrm>
              <a:off x="6241288" y="2305158"/>
              <a:ext cx="1206428" cy="1206428"/>
            </a:xfrm>
            <a:prstGeom prst="rect">
              <a:avLst/>
            </a:prstGeom>
            <a:solidFill>
              <a:srgbClr val="08479C"/>
            </a:solidFill>
            <a:ln w="9525" cap="flat" cmpd="sng" algn="ctr">
              <a:noFill/>
              <a:prstDash val="solid"/>
            </a:ln>
            <a:effectLst/>
          </p:spPr>
          <p:txBody>
            <a:bodyPr rtlCol="0" anchor="ctr"/>
            <a:lstStyle/>
            <a:p>
              <a:pPr algn="ctr">
                <a:defRPr/>
              </a:pPr>
              <a:endParaRPr lang="en-US" kern="0" dirty="0">
                <a:solidFill>
                  <a:sysClr val="window" lastClr="FFFFFF"/>
                </a:solidFill>
                <a:latin typeface="Calibri"/>
              </a:endParaRPr>
            </a:p>
          </p:txBody>
        </p:sp>
        <p:sp>
          <p:nvSpPr>
            <p:cNvPr id="6" name="Rectangle 5"/>
            <p:cNvSpPr/>
            <p:nvPr/>
          </p:nvSpPr>
          <p:spPr>
            <a:xfrm>
              <a:off x="7078663" y="3515159"/>
              <a:ext cx="369053" cy="334530"/>
            </a:xfrm>
            <a:prstGeom prst="rect">
              <a:avLst/>
            </a:prstGeom>
            <a:solidFill>
              <a:srgbClr val="F8C70F"/>
            </a:solidFill>
            <a:ln w="9525" cap="flat" cmpd="sng" algn="ctr">
              <a:noFill/>
              <a:prstDash val="solid"/>
            </a:ln>
            <a:effectLst/>
          </p:spPr>
          <p:txBody>
            <a:bodyPr rtlCol="0" anchor="ctr"/>
            <a:lstStyle/>
            <a:p>
              <a:pPr algn="ctr">
                <a:defRPr/>
              </a:pPr>
              <a:endParaRPr lang="en-US" kern="0" dirty="0">
                <a:solidFill>
                  <a:sysClr val="window" lastClr="FFFFFF"/>
                </a:solidFill>
                <a:latin typeface="Calibri"/>
              </a:endParaRPr>
            </a:p>
          </p:txBody>
        </p:sp>
        <p:sp>
          <p:nvSpPr>
            <p:cNvPr id="7" name="Rectangle 6"/>
            <p:cNvSpPr/>
            <p:nvPr/>
          </p:nvSpPr>
          <p:spPr>
            <a:xfrm>
              <a:off x="7447716" y="2826013"/>
              <a:ext cx="670372" cy="689145"/>
            </a:xfrm>
            <a:prstGeom prst="rect">
              <a:avLst/>
            </a:prstGeom>
            <a:solidFill>
              <a:srgbClr val="55BA47"/>
            </a:solidFill>
            <a:ln w="9525" cap="flat" cmpd="sng" algn="ctr">
              <a:noFill/>
              <a:prstDash val="solid"/>
            </a:ln>
            <a:effectLst/>
          </p:spPr>
          <p:txBody>
            <a:bodyPr rtlCol="0" anchor="ctr"/>
            <a:lstStyle/>
            <a:p>
              <a:pPr algn="ctr">
                <a:defRPr/>
              </a:pPr>
              <a:endParaRPr lang="en-US" kern="0" dirty="0">
                <a:solidFill>
                  <a:sysClr val="window" lastClr="FFFFFF"/>
                </a:solidFill>
                <a:latin typeface="Calibri"/>
              </a:endParaRPr>
            </a:p>
          </p:txBody>
        </p:sp>
      </p:gr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6638" y="2486009"/>
            <a:ext cx="811900" cy="811900"/>
          </a:xfrm>
          <a:prstGeom prst="rect">
            <a:avLst/>
          </a:prstGeom>
        </p:spPr>
      </p:pic>
    </p:spTree>
    <p:extLst>
      <p:ext uri="{BB962C8B-B14F-4D97-AF65-F5344CB8AC3E}">
        <p14:creationId xmlns:p14="http://schemas.microsoft.com/office/powerpoint/2010/main" val="29023470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Staff Qualifications</a:t>
            </a:r>
          </a:p>
        </p:txBody>
      </p:sp>
      <p:sp>
        <p:nvSpPr>
          <p:cNvPr id="3" name="Content Placeholder 2"/>
          <p:cNvSpPr>
            <a:spLocks noGrp="1"/>
          </p:cNvSpPr>
          <p:nvPr>
            <p:ph idx="1"/>
          </p:nvPr>
        </p:nvSpPr>
        <p:spPr>
          <a:xfrm>
            <a:off x="810272" y="1692725"/>
            <a:ext cx="8015288" cy="2517325"/>
          </a:xfrm>
        </p:spPr>
        <p:txBody>
          <a:bodyPr numCol="2"/>
          <a:lstStyle/>
          <a:p>
            <a:pPr marL="0" indent="0" defTabSz="457200">
              <a:lnSpc>
                <a:spcPct val="120000"/>
              </a:lnSpc>
              <a:spcAft>
                <a:spcPts val="600"/>
              </a:spcAft>
              <a:buClr>
                <a:srgbClr val="FF0000"/>
              </a:buClr>
              <a:buNone/>
            </a:pPr>
            <a:r>
              <a:rPr lang="en-US" kern="1200" dirty="0">
                <a:cs typeface="Arial"/>
              </a:rPr>
              <a:t>Health Advocate counselors are:</a:t>
            </a:r>
          </a:p>
          <a:p>
            <a:pPr marL="285750" indent="-285750" defTabSz="457200">
              <a:lnSpc>
                <a:spcPct val="120000"/>
              </a:lnSpc>
              <a:spcAft>
                <a:spcPts val="600"/>
              </a:spcAft>
              <a:buClr>
                <a:srgbClr val="FF0000"/>
              </a:buClr>
              <a:buFont typeface="Arial" pitchFamily="34" charset="0"/>
              <a:buChar char="•"/>
            </a:pPr>
            <a:r>
              <a:rPr lang="en-US" kern="1200" dirty="0">
                <a:cs typeface="Arial"/>
              </a:rPr>
              <a:t>Licensed Social Workers</a:t>
            </a:r>
          </a:p>
          <a:p>
            <a:pPr marL="285750" indent="-285750" defTabSz="457200">
              <a:lnSpc>
                <a:spcPct val="120000"/>
              </a:lnSpc>
              <a:spcAft>
                <a:spcPts val="600"/>
              </a:spcAft>
              <a:buClr>
                <a:srgbClr val="FF0000"/>
              </a:buClr>
              <a:buFont typeface="Arial" pitchFamily="34" charset="0"/>
              <a:buChar char="•"/>
            </a:pPr>
            <a:r>
              <a:rPr lang="en-US" kern="1200" dirty="0">
                <a:cs typeface="Arial"/>
              </a:rPr>
              <a:t>Licensed Psychologists</a:t>
            </a:r>
          </a:p>
          <a:p>
            <a:pPr marL="285750" indent="-285750" defTabSz="457200">
              <a:lnSpc>
                <a:spcPct val="120000"/>
              </a:lnSpc>
              <a:spcAft>
                <a:spcPts val="600"/>
              </a:spcAft>
              <a:buClr>
                <a:srgbClr val="FF0000"/>
              </a:buClr>
              <a:buFont typeface="Arial" pitchFamily="34" charset="0"/>
              <a:buChar char="•"/>
            </a:pPr>
            <a:r>
              <a:rPr lang="en-US" kern="1200" dirty="0">
                <a:cs typeface="Arial"/>
              </a:rPr>
              <a:t>Licensed Family and Marriage </a:t>
            </a:r>
            <a:endParaRPr lang="en-US" kern="1200" dirty="0" smtClean="0">
              <a:cs typeface="Arial"/>
            </a:endParaRPr>
          </a:p>
          <a:p>
            <a:pPr marL="285750" indent="-285750" defTabSz="457200">
              <a:lnSpc>
                <a:spcPct val="120000"/>
              </a:lnSpc>
              <a:spcAft>
                <a:spcPts val="600"/>
              </a:spcAft>
              <a:buClr>
                <a:srgbClr val="FF0000"/>
              </a:buClr>
              <a:buFont typeface="Arial" pitchFamily="34" charset="0"/>
              <a:buChar char="•"/>
            </a:pPr>
            <a:endParaRPr lang="en-US" kern="1200" dirty="0">
              <a:cs typeface="Arial"/>
            </a:endParaRPr>
          </a:p>
          <a:p>
            <a:pPr marL="285750" indent="-285750" defTabSz="457200">
              <a:lnSpc>
                <a:spcPct val="120000"/>
              </a:lnSpc>
              <a:spcAft>
                <a:spcPts val="600"/>
              </a:spcAft>
              <a:buClr>
                <a:srgbClr val="FF0000"/>
              </a:buClr>
              <a:buFont typeface="Arial" pitchFamily="34" charset="0"/>
              <a:buChar char="•"/>
            </a:pPr>
            <a:endParaRPr lang="en-US" kern="1200" dirty="0" smtClean="0">
              <a:cs typeface="Arial"/>
            </a:endParaRPr>
          </a:p>
          <a:p>
            <a:pPr marL="285750" indent="-285750" defTabSz="457200">
              <a:lnSpc>
                <a:spcPct val="120000"/>
              </a:lnSpc>
              <a:spcAft>
                <a:spcPts val="600"/>
              </a:spcAft>
              <a:buClr>
                <a:srgbClr val="FF0000"/>
              </a:buClr>
              <a:buFont typeface="Arial" pitchFamily="34" charset="0"/>
              <a:buChar char="•"/>
            </a:pPr>
            <a:endParaRPr lang="en-US" kern="1200" dirty="0" smtClean="0">
              <a:cs typeface="Arial"/>
            </a:endParaRPr>
          </a:p>
          <a:p>
            <a:pPr marL="285750" indent="-285750" defTabSz="457200">
              <a:lnSpc>
                <a:spcPct val="120000"/>
              </a:lnSpc>
              <a:spcAft>
                <a:spcPts val="600"/>
              </a:spcAft>
              <a:buClr>
                <a:srgbClr val="FF0000"/>
              </a:buClr>
              <a:buFont typeface="Arial" pitchFamily="34" charset="0"/>
              <a:buChar char="•"/>
            </a:pPr>
            <a:r>
              <a:rPr lang="en-US" kern="1200" dirty="0">
                <a:cs typeface="Arial"/>
              </a:rPr>
              <a:t>Certified CEAP</a:t>
            </a:r>
          </a:p>
          <a:p>
            <a:pPr marL="285750" indent="-285750" defTabSz="457200">
              <a:lnSpc>
                <a:spcPct val="120000"/>
              </a:lnSpc>
              <a:spcAft>
                <a:spcPts val="600"/>
              </a:spcAft>
              <a:buClr>
                <a:srgbClr val="FF0000"/>
              </a:buClr>
              <a:buFont typeface="Arial" pitchFamily="34" charset="0"/>
              <a:buChar char="•"/>
            </a:pPr>
            <a:r>
              <a:rPr lang="en-US" kern="1200" dirty="0">
                <a:cs typeface="Arial"/>
              </a:rPr>
              <a:t>Certified CAC</a:t>
            </a:r>
          </a:p>
          <a:p>
            <a:pPr marL="285750" indent="-285750" defTabSz="457200">
              <a:lnSpc>
                <a:spcPct val="120000"/>
              </a:lnSpc>
              <a:spcAft>
                <a:spcPts val="600"/>
              </a:spcAft>
              <a:buClr>
                <a:srgbClr val="FF0000"/>
              </a:buClr>
              <a:buFont typeface="Arial" pitchFamily="34" charset="0"/>
              <a:buChar char="•"/>
            </a:pPr>
            <a:r>
              <a:rPr lang="en-US" kern="1200" dirty="0">
                <a:cs typeface="Arial"/>
              </a:rPr>
              <a:t>Certified Family &amp; Marriage</a:t>
            </a:r>
          </a:p>
          <a:p>
            <a:pPr marL="285750" indent="-285750" defTabSz="457200">
              <a:lnSpc>
                <a:spcPct val="120000"/>
              </a:lnSpc>
              <a:spcAft>
                <a:spcPts val="600"/>
              </a:spcAft>
              <a:buClr>
                <a:srgbClr val="FF0000"/>
              </a:buClr>
              <a:buFont typeface="Arial" pitchFamily="34" charset="0"/>
              <a:buChar char="•"/>
            </a:pPr>
            <a:endParaRPr lang="en-US" kern="1200" dirty="0">
              <a:cs typeface="Arial"/>
            </a:endParaRPr>
          </a:p>
          <a:p>
            <a:pPr marL="285750" indent="-285750" defTabSz="457200">
              <a:lnSpc>
                <a:spcPct val="120000"/>
              </a:lnSpc>
              <a:spcAft>
                <a:spcPts val="600"/>
              </a:spcAft>
              <a:buClr>
                <a:srgbClr val="FF0000"/>
              </a:buClr>
              <a:buFont typeface="Arial" pitchFamily="34" charset="0"/>
              <a:buChar char="•"/>
            </a:pPr>
            <a:endParaRPr lang="en-US" kern="1200" dirty="0">
              <a:cs typeface="Arial"/>
            </a:endParaRPr>
          </a:p>
        </p:txBody>
      </p:sp>
    </p:spTree>
    <p:extLst>
      <p:ext uri="{BB962C8B-B14F-4D97-AF65-F5344CB8AC3E}">
        <p14:creationId xmlns:p14="http://schemas.microsoft.com/office/powerpoint/2010/main" val="6033472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990600" y="2362200"/>
            <a:ext cx="4038600" cy="707886"/>
          </a:xfrm>
          <a:prstGeom prst="rect">
            <a:avLst/>
          </a:prstGeom>
          <a:noFill/>
        </p:spPr>
        <p:txBody>
          <a:bodyPr wrap="square" rtlCol="0">
            <a:spAutoFit/>
          </a:bodyPr>
          <a:lstStyle/>
          <a:p>
            <a:pPr fontAlgn="base">
              <a:spcBef>
                <a:spcPct val="0"/>
              </a:spcBef>
              <a:spcAft>
                <a:spcPct val="0"/>
              </a:spcAft>
            </a:pPr>
            <a:r>
              <a:rPr lang="en-US" sz="4000" b="1" dirty="0" smtClean="0">
                <a:solidFill>
                  <a:srgbClr val="000000"/>
                </a:solidFill>
              </a:rPr>
              <a:t>Let’s Connect</a:t>
            </a:r>
            <a:endParaRPr lang="en-US" sz="4000" dirty="0">
              <a:solidFill>
                <a:srgbClr val="000000"/>
              </a:solidFill>
            </a:endParaRPr>
          </a:p>
        </p:txBody>
      </p:sp>
      <p:sp>
        <p:nvSpPr>
          <p:cNvPr id="6" name="TextBox 9"/>
          <p:cNvSpPr txBox="1">
            <a:spLocks noChangeArrowheads="1"/>
          </p:cNvSpPr>
          <p:nvPr/>
        </p:nvSpPr>
        <p:spPr bwMode="auto">
          <a:xfrm>
            <a:off x="1013966" y="3157596"/>
            <a:ext cx="5329238" cy="93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C0000"/>
              </a:buClr>
              <a:buSzPct val="120000"/>
              <a:buFont typeface="Arial" charset="0"/>
              <a:buChar char="•"/>
              <a:defRPr sz="1600">
                <a:solidFill>
                  <a:schemeClr val="tx1"/>
                </a:solidFill>
                <a:latin typeface="Arial" charset="0"/>
              </a:defRPr>
            </a:lvl1pPr>
            <a:lvl2pPr marL="742950" indent="-285750" eaLnBrk="0" hangingPunct="0">
              <a:spcBef>
                <a:spcPct val="20000"/>
              </a:spcBef>
              <a:buClr>
                <a:srgbClr val="CC0000"/>
              </a:buClr>
              <a:buFont typeface="Wingdings" pitchFamily="2" charset="2"/>
              <a:buChar char="§"/>
              <a:defRPr sz="1400">
                <a:solidFill>
                  <a:schemeClr val="tx1"/>
                </a:solidFill>
                <a:latin typeface="Arial" charset="0"/>
              </a:defRPr>
            </a:lvl2pPr>
            <a:lvl3pPr marL="1143000" indent="-228600" eaLnBrk="0" hangingPunct="0">
              <a:spcBef>
                <a:spcPct val="20000"/>
              </a:spcBef>
              <a:buClr>
                <a:srgbClr val="CC0000"/>
              </a:buClr>
              <a:buChar char="•"/>
              <a:defRPr sz="1200">
                <a:solidFill>
                  <a:schemeClr val="tx1"/>
                </a:solidFill>
                <a:latin typeface="Arial" charset="0"/>
              </a:defRPr>
            </a:lvl3pPr>
            <a:lvl4pPr marL="1600200" indent="-228600" eaLnBrk="0" hangingPunct="0">
              <a:spcBef>
                <a:spcPct val="20000"/>
              </a:spcBef>
              <a:buClr>
                <a:srgbClr val="CC0000"/>
              </a:buClr>
              <a:buChar char="–"/>
              <a:defRPr sz="1100">
                <a:solidFill>
                  <a:schemeClr val="tx1"/>
                </a:solidFill>
                <a:latin typeface="Arial" charset="0"/>
              </a:defRPr>
            </a:lvl4pPr>
            <a:lvl5pPr marL="2057400" indent="-228600" eaLnBrk="0" hangingPunct="0">
              <a:spcBef>
                <a:spcPct val="20000"/>
              </a:spcBef>
              <a:buClr>
                <a:srgbClr val="CC0000"/>
              </a:buClr>
              <a:buChar char="»"/>
              <a:defRPr sz="1100">
                <a:solidFill>
                  <a:schemeClr val="tx1"/>
                </a:solidFill>
                <a:latin typeface="Arial" charset="0"/>
              </a:defRPr>
            </a:lvl5pPr>
            <a:lvl6pPr marL="2514600" indent="-228600" eaLnBrk="0" fontAlgn="base" hangingPunct="0">
              <a:spcBef>
                <a:spcPct val="20000"/>
              </a:spcBef>
              <a:spcAft>
                <a:spcPct val="0"/>
              </a:spcAft>
              <a:buClr>
                <a:srgbClr val="CC0000"/>
              </a:buClr>
              <a:buChar char="»"/>
              <a:defRPr sz="1100">
                <a:solidFill>
                  <a:schemeClr val="tx1"/>
                </a:solidFill>
                <a:latin typeface="Arial" charset="0"/>
              </a:defRPr>
            </a:lvl6pPr>
            <a:lvl7pPr marL="2971800" indent="-228600" eaLnBrk="0" fontAlgn="base" hangingPunct="0">
              <a:spcBef>
                <a:spcPct val="20000"/>
              </a:spcBef>
              <a:spcAft>
                <a:spcPct val="0"/>
              </a:spcAft>
              <a:buClr>
                <a:srgbClr val="CC0000"/>
              </a:buClr>
              <a:buChar char="»"/>
              <a:defRPr sz="1100">
                <a:solidFill>
                  <a:schemeClr val="tx1"/>
                </a:solidFill>
                <a:latin typeface="Arial" charset="0"/>
              </a:defRPr>
            </a:lvl7pPr>
            <a:lvl8pPr marL="3429000" indent="-228600" eaLnBrk="0" fontAlgn="base" hangingPunct="0">
              <a:spcBef>
                <a:spcPct val="20000"/>
              </a:spcBef>
              <a:spcAft>
                <a:spcPct val="0"/>
              </a:spcAft>
              <a:buClr>
                <a:srgbClr val="CC0000"/>
              </a:buClr>
              <a:buChar char="»"/>
              <a:defRPr sz="1100">
                <a:solidFill>
                  <a:schemeClr val="tx1"/>
                </a:solidFill>
                <a:latin typeface="Arial" charset="0"/>
              </a:defRPr>
            </a:lvl8pPr>
            <a:lvl9pPr marL="3886200" indent="-228600" eaLnBrk="0" fontAlgn="base" hangingPunct="0">
              <a:spcBef>
                <a:spcPct val="20000"/>
              </a:spcBef>
              <a:spcAft>
                <a:spcPct val="0"/>
              </a:spcAft>
              <a:buClr>
                <a:srgbClr val="CC0000"/>
              </a:buClr>
              <a:buChar char="»"/>
              <a:defRPr sz="1100">
                <a:solidFill>
                  <a:schemeClr val="tx1"/>
                </a:solidFill>
                <a:latin typeface="Arial" charset="0"/>
              </a:defRPr>
            </a:lvl9pPr>
          </a:lstStyle>
          <a:p>
            <a:pPr eaLnBrk="1" fontAlgn="base" hangingPunct="1">
              <a:lnSpc>
                <a:spcPts val="700"/>
              </a:lnSpc>
              <a:spcBef>
                <a:spcPct val="0"/>
              </a:spcBef>
              <a:spcAft>
                <a:spcPct val="0"/>
              </a:spcAft>
              <a:buClrTx/>
              <a:buSzTx/>
              <a:buFontTx/>
              <a:buNone/>
            </a:pPr>
            <a:endParaRPr lang="en-US" altLang="en-US" sz="1800" dirty="0">
              <a:solidFill>
                <a:srgbClr val="000000"/>
              </a:solidFill>
              <a:latin typeface="Arial"/>
            </a:endParaRPr>
          </a:p>
          <a:p>
            <a:pPr eaLnBrk="1" fontAlgn="base" hangingPunct="1">
              <a:lnSpc>
                <a:spcPts val="700"/>
              </a:lnSpc>
              <a:spcBef>
                <a:spcPct val="0"/>
              </a:spcBef>
              <a:spcAft>
                <a:spcPct val="0"/>
              </a:spcAft>
              <a:buClrTx/>
              <a:buSzTx/>
              <a:buFontTx/>
              <a:buNone/>
            </a:pPr>
            <a:r>
              <a:rPr lang="en-US" altLang="en-US" sz="1800" dirty="0">
                <a:solidFill>
                  <a:srgbClr val="000000"/>
                </a:solidFill>
                <a:latin typeface="Arial"/>
              </a:rPr>
              <a:t>For more information visit us on the web:</a:t>
            </a:r>
          </a:p>
          <a:p>
            <a:pPr eaLnBrk="1" fontAlgn="base" hangingPunct="1">
              <a:lnSpc>
                <a:spcPts val="700"/>
              </a:lnSpc>
              <a:spcBef>
                <a:spcPct val="0"/>
              </a:spcBef>
              <a:spcAft>
                <a:spcPct val="0"/>
              </a:spcAft>
              <a:buClrTx/>
              <a:buSzTx/>
              <a:buFontTx/>
              <a:buNone/>
            </a:pPr>
            <a:endParaRPr lang="en-US" altLang="en-US" sz="1800" dirty="0">
              <a:solidFill>
                <a:srgbClr val="000000"/>
              </a:solidFill>
              <a:latin typeface="Arial"/>
            </a:endParaRPr>
          </a:p>
          <a:p>
            <a:pPr eaLnBrk="1" fontAlgn="base" hangingPunct="1">
              <a:lnSpc>
                <a:spcPts val="700"/>
              </a:lnSpc>
              <a:spcBef>
                <a:spcPct val="0"/>
              </a:spcBef>
              <a:spcAft>
                <a:spcPct val="0"/>
              </a:spcAft>
              <a:buClrTx/>
              <a:buSzTx/>
              <a:buFontTx/>
              <a:buNone/>
            </a:pPr>
            <a:endParaRPr lang="en-US" altLang="en-US" sz="1800" dirty="0">
              <a:solidFill>
                <a:srgbClr val="000000"/>
              </a:solidFill>
              <a:latin typeface="Arial"/>
            </a:endParaRPr>
          </a:p>
          <a:p>
            <a:pPr eaLnBrk="1" fontAlgn="base" hangingPunct="1">
              <a:lnSpc>
                <a:spcPts val="700"/>
              </a:lnSpc>
              <a:spcBef>
                <a:spcPct val="0"/>
              </a:spcBef>
              <a:spcAft>
                <a:spcPct val="0"/>
              </a:spcAft>
              <a:buClrTx/>
              <a:buSzTx/>
              <a:buFontTx/>
              <a:buNone/>
            </a:pPr>
            <a:endParaRPr lang="en-US" altLang="en-US" sz="1800" dirty="0">
              <a:solidFill>
                <a:srgbClr val="000000"/>
              </a:solidFill>
              <a:latin typeface="Arial"/>
            </a:endParaRPr>
          </a:p>
          <a:p>
            <a:pPr eaLnBrk="1" fontAlgn="base" hangingPunct="1">
              <a:lnSpc>
                <a:spcPts val="700"/>
              </a:lnSpc>
              <a:spcBef>
                <a:spcPct val="0"/>
              </a:spcBef>
              <a:spcAft>
                <a:spcPct val="0"/>
              </a:spcAft>
              <a:buClrTx/>
              <a:buSzTx/>
              <a:buFontTx/>
              <a:buNone/>
            </a:pPr>
            <a:r>
              <a:rPr lang="en-US" altLang="en-US" sz="1800" dirty="0">
                <a:solidFill>
                  <a:srgbClr val="000000"/>
                </a:solidFill>
                <a:latin typeface="Arial"/>
              </a:rPr>
              <a:t> </a:t>
            </a:r>
          </a:p>
          <a:p>
            <a:pPr eaLnBrk="1" fontAlgn="base" hangingPunct="1">
              <a:lnSpc>
                <a:spcPts val="700"/>
              </a:lnSpc>
              <a:spcBef>
                <a:spcPct val="0"/>
              </a:spcBef>
              <a:spcAft>
                <a:spcPct val="0"/>
              </a:spcAft>
              <a:buClrTx/>
              <a:buSzTx/>
              <a:buFontTx/>
              <a:buNone/>
            </a:pPr>
            <a:r>
              <a:rPr lang="en-US" altLang="en-US" sz="1800" dirty="0">
                <a:solidFill>
                  <a:srgbClr val="000000"/>
                </a:solidFill>
                <a:latin typeface="Arial"/>
              </a:rPr>
              <a:t>HealthAdvocate.com/members</a:t>
            </a:r>
          </a:p>
          <a:p>
            <a:pPr eaLnBrk="1" fontAlgn="base" hangingPunct="1">
              <a:lnSpc>
                <a:spcPts val="700"/>
              </a:lnSpc>
              <a:spcBef>
                <a:spcPct val="0"/>
              </a:spcBef>
              <a:spcAft>
                <a:spcPct val="0"/>
              </a:spcAft>
              <a:buClrTx/>
              <a:buSzTx/>
              <a:buFontTx/>
              <a:buNone/>
            </a:pPr>
            <a:r>
              <a:rPr lang="en-US" altLang="en-US" sz="1800" dirty="0">
                <a:solidFill>
                  <a:srgbClr val="000000"/>
                </a:solidFill>
                <a:latin typeface="Arial"/>
              </a:rPr>
              <a:t/>
            </a:r>
            <a:br>
              <a:rPr lang="en-US" altLang="en-US" sz="1800" dirty="0">
                <a:solidFill>
                  <a:srgbClr val="000000"/>
                </a:solidFill>
                <a:latin typeface="Arial"/>
              </a:rPr>
            </a:br>
            <a:endParaRPr lang="en-US" altLang="en-US" sz="1800" dirty="0">
              <a:solidFill>
                <a:srgbClr val="000000"/>
              </a:solidFill>
              <a:latin typeface="Arial"/>
            </a:endParaRPr>
          </a:p>
        </p:txBody>
      </p:sp>
    </p:spTree>
    <p:extLst>
      <p:ext uri="{BB962C8B-B14F-4D97-AF65-F5344CB8AC3E}">
        <p14:creationId xmlns:p14="http://schemas.microsoft.com/office/powerpoint/2010/main" val="16471653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95" y="264319"/>
            <a:ext cx="8265318" cy="5393531"/>
          </a:xfrm>
        </p:spPr>
        <p:txBody>
          <a:bodyPr anchor="t">
            <a:normAutofit/>
          </a:bodyPr>
          <a:lstStyle/>
          <a:p>
            <a:pPr lvl="0" defTabSz="457200" eaLnBrk="0" fontAlgn="base" hangingPunct="0">
              <a:lnSpc>
                <a:spcPct val="100000"/>
              </a:lnSpc>
              <a:spcBef>
                <a:spcPct val="20000"/>
              </a:spcBef>
              <a:spcAft>
                <a:spcPct val="0"/>
              </a:spcAft>
              <a:defRPr/>
            </a:pPr>
            <a:r>
              <a:rPr lang="en-US" b="1" dirty="0" smtClean="0">
                <a:solidFill>
                  <a:srgbClr val="CC9900"/>
                </a:solidFill>
                <a:effectLst>
                  <a:outerShdw blurRad="38100" dist="38100" dir="2700000" algn="tl">
                    <a:srgbClr val="FFFFFF"/>
                  </a:outerShdw>
                </a:effectLst>
                <a:latin typeface="Techno" charset="0"/>
                <a:ea typeface="ＭＳ Ｐゴシック" pitchFamily="34" charset="-128"/>
              </a:rPr>
              <a:t/>
            </a:r>
            <a:br>
              <a:rPr lang="en-US" b="1" dirty="0" smtClean="0">
                <a:solidFill>
                  <a:srgbClr val="CC9900"/>
                </a:solidFill>
                <a:effectLst>
                  <a:outerShdw blurRad="38100" dist="38100" dir="2700000" algn="tl">
                    <a:srgbClr val="FFFFFF"/>
                  </a:outerShdw>
                </a:effectLst>
                <a:latin typeface="Techno" charset="0"/>
                <a:ea typeface="ＭＳ Ｐゴシック" pitchFamily="34" charset="-128"/>
              </a:rPr>
            </a:br>
            <a:r>
              <a:rPr lang="en-US" b="1" dirty="0">
                <a:solidFill>
                  <a:srgbClr val="CC9900"/>
                </a:solidFill>
                <a:effectLst>
                  <a:outerShdw blurRad="38100" dist="38100" dir="2700000" algn="tl">
                    <a:srgbClr val="FFFFFF"/>
                  </a:outerShdw>
                </a:effectLst>
                <a:latin typeface="Techno" charset="0"/>
                <a:ea typeface="ＭＳ Ｐゴシック" pitchFamily="34" charset="-128"/>
              </a:rPr>
              <a:t/>
            </a:r>
            <a:br>
              <a:rPr lang="en-US" b="1" dirty="0">
                <a:solidFill>
                  <a:srgbClr val="CC9900"/>
                </a:solidFill>
                <a:effectLst>
                  <a:outerShdw blurRad="38100" dist="38100" dir="2700000" algn="tl">
                    <a:srgbClr val="FFFFFF"/>
                  </a:outerShdw>
                </a:effectLst>
                <a:latin typeface="Techno" charset="0"/>
                <a:ea typeface="ＭＳ Ｐゴシック" pitchFamily="34" charset="-128"/>
              </a:rPr>
            </a:br>
            <a:r>
              <a:rPr lang="en-US" b="1" dirty="0" smtClean="0">
                <a:solidFill>
                  <a:srgbClr val="CC9900"/>
                </a:solidFill>
                <a:effectLst>
                  <a:outerShdw blurRad="38100" dist="38100" dir="2700000" algn="tl">
                    <a:srgbClr val="FFFFFF"/>
                  </a:outerShdw>
                </a:effectLst>
                <a:latin typeface="Techno" charset="0"/>
                <a:ea typeface="ＭＳ Ｐゴシック" pitchFamily="34" charset="-128"/>
              </a:rPr>
              <a:t/>
            </a:r>
            <a:br>
              <a:rPr lang="en-US" b="1" dirty="0" smtClean="0">
                <a:solidFill>
                  <a:srgbClr val="CC9900"/>
                </a:solidFill>
                <a:effectLst>
                  <a:outerShdw blurRad="38100" dist="38100" dir="2700000" algn="tl">
                    <a:srgbClr val="FFFFFF"/>
                  </a:outerShdw>
                </a:effectLst>
                <a:latin typeface="Techno" charset="0"/>
                <a:ea typeface="ＭＳ Ｐゴシック" pitchFamily="34" charset="-128"/>
              </a:rPr>
            </a:br>
            <a:r>
              <a:rPr lang="en-US" b="1" dirty="0">
                <a:solidFill>
                  <a:srgbClr val="CC9900"/>
                </a:solidFill>
                <a:effectLst>
                  <a:outerShdw blurRad="38100" dist="38100" dir="2700000" algn="tl">
                    <a:srgbClr val="FFFFFF"/>
                  </a:outerShdw>
                </a:effectLst>
                <a:latin typeface="Techno" charset="0"/>
                <a:ea typeface="ＭＳ Ｐゴシック" pitchFamily="34" charset="-128"/>
              </a:rPr>
              <a:t/>
            </a:r>
            <a:br>
              <a:rPr lang="en-US" b="1" dirty="0">
                <a:solidFill>
                  <a:srgbClr val="CC9900"/>
                </a:solidFill>
                <a:effectLst>
                  <a:outerShdw blurRad="38100" dist="38100" dir="2700000" algn="tl">
                    <a:srgbClr val="FFFFFF"/>
                  </a:outerShdw>
                </a:effectLst>
                <a:latin typeface="Techno" charset="0"/>
                <a:ea typeface="ＭＳ Ｐゴシック" pitchFamily="34" charset="-128"/>
              </a:rPr>
            </a:br>
            <a:r>
              <a:rPr lang="en-US" b="1" dirty="0" smtClean="0">
                <a:solidFill>
                  <a:srgbClr val="CC9900"/>
                </a:solidFill>
                <a:effectLst>
                  <a:outerShdw blurRad="38100" dist="38100" dir="2700000" algn="tl">
                    <a:srgbClr val="FFFFFF"/>
                  </a:outerShdw>
                </a:effectLst>
                <a:latin typeface="Techno" charset="0"/>
                <a:ea typeface="ＭＳ Ｐゴシック" pitchFamily="34" charset="-128"/>
              </a:rPr>
              <a:t/>
            </a:r>
            <a:br>
              <a:rPr lang="en-US" b="1" dirty="0" smtClean="0">
                <a:solidFill>
                  <a:srgbClr val="CC9900"/>
                </a:solidFill>
                <a:effectLst>
                  <a:outerShdw blurRad="38100" dist="38100" dir="2700000" algn="tl">
                    <a:srgbClr val="FFFFFF"/>
                  </a:outerShdw>
                </a:effectLst>
                <a:latin typeface="Techno" charset="0"/>
                <a:ea typeface="ＭＳ Ｐゴシック" pitchFamily="34" charset="-128"/>
              </a:rPr>
            </a:br>
            <a:r>
              <a:rPr lang="en-US" sz="2000" dirty="0" smtClean="0">
                <a:solidFill>
                  <a:prstClr val="black">
                    <a:tint val="75000"/>
                  </a:prstClr>
                </a:solidFill>
                <a:latin typeface="Calibri"/>
                <a:ea typeface="MS PGothic" pitchFamily="34" charset="-128"/>
                <a:cs typeface="+mn-cs"/>
              </a:rPr>
              <a:t>Matt Verdecchia, Senior Trainer/OD for Health</a:t>
            </a:r>
            <a:r>
              <a:rPr lang="en-US" sz="2000" dirty="0">
                <a:solidFill>
                  <a:prstClr val="black">
                    <a:tint val="75000"/>
                  </a:prstClr>
                </a:solidFill>
                <a:latin typeface="Calibri"/>
                <a:ea typeface="MS PGothic" pitchFamily="34" charset="-128"/>
                <a:cs typeface="+mn-cs"/>
              </a:rPr>
              <a:t> </a:t>
            </a:r>
            <a:r>
              <a:rPr lang="en-US" sz="2000" dirty="0" smtClean="0">
                <a:solidFill>
                  <a:prstClr val="black">
                    <a:tint val="75000"/>
                  </a:prstClr>
                </a:solidFill>
                <a:latin typeface="Calibri"/>
                <a:ea typeface="MS PGothic" pitchFamily="34" charset="-128"/>
                <a:cs typeface="+mn-cs"/>
              </a:rPr>
              <a:t>Advocate </a:t>
            </a:r>
            <a:r>
              <a:rPr lang="en-US" sz="2000" dirty="0">
                <a:solidFill>
                  <a:prstClr val="black">
                    <a:tint val="75000"/>
                  </a:prstClr>
                </a:solidFill>
                <a:latin typeface="Calibri"/>
                <a:ea typeface="MS PGothic" pitchFamily="34" charset="-128"/>
                <a:cs typeface="+mn-cs"/>
              </a:rPr>
              <a:t/>
            </a:r>
            <a:br>
              <a:rPr lang="en-US" sz="2000" dirty="0">
                <a:solidFill>
                  <a:prstClr val="black">
                    <a:tint val="75000"/>
                  </a:prstClr>
                </a:solidFill>
                <a:latin typeface="Calibri"/>
                <a:ea typeface="MS PGothic" pitchFamily="34" charset="-128"/>
                <a:cs typeface="+mn-cs"/>
              </a:rPr>
            </a:br>
            <a:r>
              <a:rPr lang="en-US" sz="4000" b="1" cap="all" dirty="0" smtClean="0">
                <a:solidFill>
                  <a:prstClr val="black"/>
                </a:solidFill>
                <a:latin typeface="Calibri"/>
                <a:ea typeface="MS PGothic" pitchFamily="34" charset="-128"/>
                <a:cs typeface="+mj-cs"/>
              </a:rPr>
              <a:t>Guest Speaker </a:t>
            </a:r>
            <a:endParaRPr lang="en-US" b="1" dirty="0">
              <a:latin typeface="Helvetica" charset="0"/>
              <a:ea typeface="Helvetica" charset="0"/>
              <a:cs typeface="Helvetica" charset="0"/>
            </a:endParaRPr>
          </a:p>
        </p:txBody>
      </p:sp>
      <p:sp>
        <p:nvSpPr>
          <p:cNvPr id="5" name="Slide Number Placeholder 4"/>
          <p:cNvSpPr>
            <a:spLocks noGrp="1"/>
          </p:cNvSpPr>
          <p:nvPr>
            <p:ph type="sldNum" sz="quarter" idx="12"/>
          </p:nvPr>
        </p:nvSpPr>
        <p:spPr/>
        <p:txBody>
          <a:bodyPr/>
          <a:lstStyle/>
          <a:p>
            <a:fld id="{D0B5CDF8-54D5-6043-A52E-76818AC5EAB8}" type="slidenum">
              <a:rPr lang="en-US" smtClean="0"/>
              <a:t>25</a:t>
            </a:fld>
            <a:endParaRPr lang="en-US" dirty="0"/>
          </a:p>
        </p:txBody>
      </p:sp>
    </p:spTree>
    <p:extLst>
      <p:ext uri="{BB962C8B-B14F-4D97-AF65-F5344CB8AC3E}">
        <p14:creationId xmlns:p14="http://schemas.microsoft.com/office/powerpoint/2010/main" val="2564038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 Placeholder 3"/>
          <p:cNvSpPr>
            <a:spLocks noGrp="1"/>
          </p:cNvSpPr>
          <p:nvPr>
            <p:ph type="body" sz="quarter" idx="10"/>
          </p:nvPr>
        </p:nvSpPr>
        <p:spPr>
          <a:xfrm>
            <a:off x="3604438" y="1270004"/>
            <a:ext cx="5539562" cy="2853267"/>
          </a:xfrm>
        </p:spPr>
        <p:txBody>
          <a:bodyPr anchor="ctr"/>
          <a:lstStyle/>
          <a:p>
            <a:r>
              <a:rPr lang="en-US" dirty="0" smtClean="0">
                <a:solidFill>
                  <a:schemeClr val="bg1"/>
                </a:solidFill>
              </a:rPr>
              <a:t>Disrespect vs. Harassment</a:t>
            </a:r>
            <a:endParaRPr lang="en-US" dirty="0">
              <a:solidFill>
                <a:schemeClr val="bg1"/>
              </a:solidFill>
            </a:endParaRPr>
          </a:p>
          <a:p>
            <a:pPr>
              <a:spcBef>
                <a:spcPts val="1200"/>
              </a:spcBef>
            </a:pPr>
            <a:r>
              <a:rPr lang="en-US" sz="2400" dirty="0" smtClean="0">
                <a:solidFill>
                  <a:schemeClr val="bg1"/>
                </a:solidFill>
              </a:rPr>
              <a:t>Where is the Line?</a:t>
            </a:r>
            <a:endParaRPr lang="en-US" sz="2400" dirty="0">
              <a:solidFill>
                <a:schemeClr val="bg1"/>
              </a:solidFill>
            </a:endParaRPr>
          </a:p>
        </p:txBody>
      </p:sp>
    </p:spTree>
    <p:extLst>
      <p:ext uri="{BB962C8B-B14F-4D97-AF65-F5344CB8AC3E}">
        <p14:creationId xmlns:p14="http://schemas.microsoft.com/office/powerpoint/2010/main" val="656819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8872" y="71628"/>
            <a:ext cx="8953500" cy="1431925"/>
          </a:xfrm>
          <a:prstGeom prst="rect">
            <a:avLst/>
          </a:prstGeom>
        </p:spPr>
        <p:txBody>
          <a:bodyPr rtlCol="0" anchor="b">
            <a:normAutofit fontScale="97500"/>
          </a:bodyPr>
          <a:lstStyle>
            <a:lvl1pPr algn="ctr" defTabSz="914400" rtl="0" eaLnBrk="1" latinLnBrk="0" hangingPunct="1">
              <a:spcBef>
                <a:spcPct val="0"/>
              </a:spcBef>
              <a:buNone/>
              <a:defRPr sz="4400" kern="1200">
                <a:solidFill>
                  <a:schemeClr val="tx1"/>
                </a:solidFill>
                <a:latin typeface="Arial"/>
                <a:ea typeface="+mj-ea"/>
                <a:cs typeface="Arial"/>
              </a:defRPr>
            </a:lvl1pPr>
          </a:lstStyle>
          <a:p>
            <a:pPr>
              <a:defRPr/>
            </a:pPr>
            <a:r>
              <a:rPr lang="en-US" b="1" dirty="0" smtClean="0">
                <a:solidFill>
                  <a:prstClr val="black"/>
                </a:solidFill>
                <a:latin typeface="Calibri Light" panose="020F0302020204030204" pitchFamily="34" charset="0"/>
              </a:rPr>
              <a:t>What specific services are</a:t>
            </a:r>
            <a:br>
              <a:rPr lang="en-US" b="1" dirty="0" smtClean="0">
                <a:solidFill>
                  <a:prstClr val="black"/>
                </a:solidFill>
                <a:latin typeface="Calibri Light" panose="020F0302020204030204" pitchFamily="34" charset="0"/>
              </a:rPr>
            </a:br>
            <a:r>
              <a:rPr lang="en-US" b="1" dirty="0" smtClean="0">
                <a:solidFill>
                  <a:prstClr val="black"/>
                </a:solidFill>
                <a:latin typeface="Calibri Light" panose="020F0302020204030204" pitchFamily="34" charset="0"/>
              </a:rPr>
              <a:t>provided by the EAP?</a:t>
            </a:r>
          </a:p>
        </p:txBody>
      </p:sp>
      <p:sp>
        <p:nvSpPr>
          <p:cNvPr id="3" name="Rectangle 3"/>
          <p:cNvSpPr>
            <a:spLocks noGrp="1" noChangeArrowheads="1"/>
          </p:cNvSpPr>
          <p:nvPr>
            <p:ph type="body" idx="4294967295"/>
          </p:nvPr>
        </p:nvSpPr>
        <p:spPr>
          <a:xfrm>
            <a:off x="568833" y="1691640"/>
            <a:ext cx="8220075" cy="3575304"/>
          </a:xfrm>
          <a:prstGeom prst="rect">
            <a:avLst/>
          </a:prstGeom>
        </p:spPr>
        <p:txBody>
          <a:bodyPr/>
          <a:lstStyle/>
          <a:p>
            <a:pPr eaLnBrk="1" hangingPunct="1">
              <a:lnSpc>
                <a:spcPct val="90000"/>
              </a:lnSpc>
              <a:defRPr/>
            </a:pPr>
            <a:r>
              <a:rPr lang="en-US" sz="2400" dirty="0" smtClean="0">
                <a:latin typeface="Calibri Light" panose="020F0302020204030204" pitchFamily="34" charset="0"/>
              </a:rPr>
              <a:t>24 hour access; telephonic or website</a:t>
            </a:r>
          </a:p>
          <a:p>
            <a:pPr eaLnBrk="1" hangingPunct="1">
              <a:lnSpc>
                <a:spcPct val="90000"/>
              </a:lnSpc>
              <a:defRPr/>
            </a:pPr>
            <a:r>
              <a:rPr lang="en-US" sz="2400" dirty="0" smtClean="0">
                <a:latin typeface="Calibri Light" panose="020F0302020204030204" pitchFamily="34" charset="0"/>
              </a:rPr>
              <a:t>Telephonic or In-person assessments</a:t>
            </a:r>
          </a:p>
          <a:p>
            <a:pPr eaLnBrk="1" hangingPunct="1">
              <a:lnSpc>
                <a:spcPct val="90000"/>
              </a:lnSpc>
              <a:defRPr/>
            </a:pPr>
            <a:r>
              <a:rPr lang="en-US" sz="2400" dirty="0" smtClean="0">
                <a:latin typeface="Calibri Light" panose="020F0302020204030204" pitchFamily="34" charset="0"/>
              </a:rPr>
              <a:t>Leadership Assistance</a:t>
            </a:r>
          </a:p>
          <a:p>
            <a:pPr eaLnBrk="1" hangingPunct="1">
              <a:lnSpc>
                <a:spcPct val="90000"/>
              </a:lnSpc>
              <a:defRPr/>
            </a:pPr>
            <a:r>
              <a:rPr lang="en-US" sz="2400" dirty="0" smtClean="0">
                <a:latin typeface="Calibri Light" panose="020F0302020204030204" pitchFamily="34" charset="0"/>
              </a:rPr>
              <a:t>Work/Life Services:</a:t>
            </a:r>
          </a:p>
          <a:p>
            <a:pPr lvl="1">
              <a:lnSpc>
                <a:spcPct val="90000"/>
              </a:lnSpc>
              <a:defRPr/>
            </a:pPr>
            <a:r>
              <a:rPr lang="en-US" sz="2000" dirty="0" smtClean="0">
                <a:latin typeface="Calibri Light" panose="020F0302020204030204" pitchFamily="34" charset="0"/>
              </a:rPr>
              <a:t> legal, financial, child &amp; elder care services</a:t>
            </a:r>
          </a:p>
          <a:p>
            <a:pPr eaLnBrk="1" hangingPunct="1">
              <a:lnSpc>
                <a:spcPct val="90000"/>
              </a:lnSpc>
              <a:defRPr/>
            </a:pPr>
            <a:endParaRPr lang="en-US" sz="2400" dirty="0" smtClean="0">
              <a:latin typeface="Calibri Light" panose="020F0302020204030204" pitchFamily="34" charset="0"/>
            </a:endParaRPr>
          </a:p>
          <a:p>
            <a:pPr eaLnBrk="1" hangingPunct="1">
              <a:lnSpc>
                <a:spcPct val="90000"/>
              </a:lnSpc>
              <a:defRPr/>
            </a:pPr>
            <a:r>
              <a:rPr lang="en-US" sz="2400" dirty="0" smtClean="0">
                <a:latin typeface="Calibri Light" panose="020F0302020204030204" pitchFamily="34" charset="0"/>
              </a:rPr>
              <a:t>800.343.2186</a:t>
            </a:r>
          </a:p>
          <a:p>
            <a:pPr eaLnBrk="1" hangingPunct="1">
              <a:lnSpc>
                <a:spcPct val="90000"/>
              </a:lnSpc>
              <a:defRPr/>
            </a:pPr>
            <a:r>
              <a:rPr lang="en-US" sz="2400" dirty="0" smtClean="0"/>
              <a:t>		</a:t>
            </a:r>
          </a:p>
          <a:p>
            <a:pPr eaLnBrk="1" hangingPunct="1">
              <a:lnSpc>
                <a:spcPct val="90000"/>
              </a:lnSpc>
              <a:defRPr/>
            </a:pPr>
            <a:endParaRPr lang="en-US" sz="2400" dirty="0" smtClean="0"/>
          </a:p>
        </p:txBody>
      </p:sp>
    </p:spTree>
    <p:extLst>
      <p:ext uri="{BB962C8B-B14F-4D97-AF65-F5344CB8AC3E}">
        <p14:creationId xmlns:p14="http://schemas.microsoft.com/office/powerpoint/2010/main" val="51241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65735" y="93536"/>
            <a:ext cx="8734425" cy="692848"/>
          </a:xfrm>
          <a:prstGeom prst="rect">
            <a:avLst/>
          </a:prstGeom>
        </p:spPr>
        <p:txBody>
          <a:bodyPr/>
          <a:lstStyle>
            <a:lvl1pPr algn="ctr" defTabSz="914400" rtl="0" eaLnBrk="1" latinLnBrk="0" hangingPunct="1">
              <a:spcBef>
                <a:spcPct val="0"/>
              </a:spcBef>
              <a:buNone/>
              <a:defRPr sz="4400" kern="1200">
                <a:solidFill>
                  <a:schemeClr val="tx1"/>
                </a:solidFill>
                <a:latin typeface="Arial"/>
                <a:ea typeface="+mj-ea"/>
                <a:cs typeface="Arial"/>
              </a:defRPr>
            </a:lvl1pPr>
          </a:lstStyle>
          <a:p>
            <a:r>
              <a:rPr lang="en-US" altLang="en-US" sz="3200" b="1" dirty="0" smtClean="0">
                <a:solidFill>
                  <a:prstClr val="black"/>
                </a:solidFill>
                <a:latin typeface="Calibri Light" panose="020F0302020204030204" pitchFamily="34" charset="0"/>
                <a:cs typeface="Arial" panose="020B0604020202020204" pitchFamily="34" charset="0"/>
              </a:rPr>
              <a:t>Introduction</a:t>
            </a:r>
          </a:p>
        </p:txBody>
      </p:sp>
      <p:sp>
        <p:nvSpPr>
          <p:cNvPr id="3" name="Rectangle 3"/>
          <p:cNvSpPr txBox="1">
            <a:spLocks noChangeArrowheads="1"/>
          </p:cNvSpPr>
          <p:nvPr/>
        </p:nvSpPr>
        <p:spPr>
          <a:xfrm>
            <a:off x="307848" y="1014985"/>
            <a:ext cx="8305800" cy="442569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a:ea typeface="+mn-ea"/>
                <a:cs typeface="Arial"/>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ltLang="en-US" sz="1800" dirty="0" smtClean="0">
                <a:solidFill>
                  <a:prstClr val="black"/>
                </a:solidFill>
                <a:latin typeface="Calibri Light" panose="020F0302020204030204" pitchFamily="34" charset="0"/>
                <a:cs typeface="Arial" panose="020B0604020202020204" pitchFamily="34" charset="0"/>
              </a:rPr>
              <a:t>“We work in the environment we create and…tolerate.”  </a:t>
            </a:r>
          </a:p>
          <a:p>
            <a:pPr marL="0" indent="0">
              <a:buFont typeface="Arial" panose="020B0604020202020204" pitchFamily="34" charset="0"/>
              <a:buNone/>
            </a:pPr>
            <a:r>
              <a:rPr lang="en-US" altLang="en-US" sz="1800" dirty="0" smtClean="0">
                <a:solidFill>
                  <a:prstClr val="black"/>
                </a:solidFill>
                <a:latin typeface="Calibri Light" panose="020F0302020204030204" pitchFamily="34" charset="0"/>
                <a:cs typeface="Arial" panose="020B0604020202020204" pitchFamily="34" charset="0"/>
              </a:rPr>
              <a:t>Every employee has the right to work in a respectful workplace.  </a:t>
            </a:r>
          </a:p>
          <a:p>
            <a:pPr marL="0" indent="0">
              <a:buFont typeface="Arial" panose="020B0604020202020204" pitchFamily="34" charset="0"/>
              <a:buNone/>
            </a:pPr>
            <a:r>
              <a:rPr lang="en-US" altLang="en-US" sz="1800" dirty="0" smtClean="0">
                <a:solidFill>
                  <a:prstClr val="black"/>
                </a:solidFill>
                <a:latin typeface="Calibri Light" panose="020F0302020204030204" pitchFamily="34" charset="0"/>
                <a:cs typeface="Arial" panose="020B0604020202020204" pitchFamily="34" charset="0"/>
              </a:rPr>
              <a:t>Every employee therefore has the </a:t>
            </a:r>
            <a:r>
              <a:rPr lang="en-US" altLang="en-US" sz="1800" b="1" u="sng" dirty="0" smtClean="0">
                <a:solidFill>
                  <a:prstClr val="black"/>
                </a:solidFill>
                <a:latin typeface="Calibri Light" panose="020F0302020204030204" pitchFamily="34" charset="0"/>
                <a:cs typeface="Arial" panose="020B0604020202020204" pitchFamily="34" charset="0"/>
              </a:rPr>
              <a:t>responsibility</a:t>
            </a:r>
            <a:r>
              <a:rPr lang="en-US" altLang="en-US" sz="1800" dirty="0" smtClean="0">
                <a:solidFill>
                  <a:prstClr val="black"/>
                </a:solidFill>
                <a:latin typeface="Calibri Light" panose="020F0302020204030204" pitchFamily="34" charset="0"/>
                <a:cs typeface="Arial" panose="020B0604020202020204" pitchFamily="34" charset="0"/>
              </a:rPr>
              <a:t> to help create and maintain that culture.</a:t>
            </a:r>
          </a:p>
          <a:p>
            <a:endParaRPr lang="en-US" altLang="en-US" sz="1800" dirty="0" smtClean="0">
              <a:solidFill>
                <a:prstClr val="black"/>
              </a:solidFill>
              <a:latin typeface="Calibri Light" panose="020F0302020204030204" pitchFamily="34" charset="0"/>
              <a:cs typeface="Arial" panose="020B0604020202020204" pitchFamily="34" charset="0"/>
            </a:endParaRPr>
          </a:p>
          <a:p>
            <a:pPr marL="0" indent="0">
              <a:buFont typeface="Arial" panose="020B0604020202020204" pitchFamily="34" charset="0"/>
              <a:buNone/>
            </a:pPr>
            <a:r>
              <a:rPr lang="en-US" altLang="en-US" sz="1800" dirty="0" smtClean="0">
                <a:solidFill>
                  <a:prstClr val="black"/>
                </a:solidFill>
                <a:latin typeface="Calibri Light" panose="020F0302020204030204" pitchFamily="34" charset="0"/>
                <a:cs typeface="Arial" panose="020B0604020202020204" pitchFamily="34" charset="0"/>
              </a:rPr>
              <a:t>The following program identifies behaviors, differences (some protected under Title VII and other guidelines) stereotypes and cultures that improve or detract from our culture and impact others behavior, morale and productivity.</a:t>
            </a:r>
          </a:p>
          <a:p>
            <a:endParaRPr lang="en-US" altLang="en-US" sz="1800" dirty="0" smtClean="0">
              <a:solidFill>
                <a:prstClr val="black"/>
              </a:solidFill>
              <a:latin typeface="Calibri Light" panose="020F0302020204030204" pitchFamily="34" charset="0"/>
              <a:cs typeface="Arial" panose="020B0604020202020204" pitchFamily="34" charset="0"/>
            </a:endParaRPr>
          </a:p>
          <a:p>
            <a:pPr marL="0" indent="0">
              <a:buFont typeface="Arial" panose="020B0604020202020204" pitchFamily="34" charset="0"/>
              <a:buNone/>
            </a:pPr>
            <a:r>
              <a:rPr lang="en-US" altLang="en-US" sz="1800" dirty="0" smtClean="0">
                <a:solidFill>
                  <a:prstClr val="black"/>
                </a:solidFill>
                <a:latin typeface="Calibri Light" panose="020F0302020204030204" pitchFamily="34" charset="0"/>
                <a:cs typeface="Arial" panose="020B0604020202020204" pitchFamily="34" charset="0"/>
              </a:rPr>
              <a:t>The goal is to establish a culture of professionalism, civility, inclusion and respect.  </a:t>
            </a:r>
          </a:p>
          <a:p>
            <a:pPr marL="0" indent="0">
              <a:buFont typeface="Arial" panose="020B0604020202020204" pitchFamily="34" charset="0"/>
              <a:buNone/>
            </a:pPr>
            <a:r>
              <a:rPr lang="en-US" altLang="en-US" sz="1800" dirty="0" smtClean="0">
                <a:solidFill>
                  <a:prstClr val="black"/>
                </a:solidFill>
                <a:latin typeface="Calibri Light" panose="020F0302020204030204" pitchFamily="34" charset="0"/>
                <a:cs typeface="Arial" panose="020B0604020202020204" pitchFamily="34" charset="0"/>
              </a:rPr>
              <a:t>Reinforce that all employees are in control of their behavior and therefore responsible and held accountable </a:t>
            </a:r>
          </a:p>
        </p:txBody>
      </p:sp>
    </p:spTree>
    <p:extLst>
      <p:ext uri="{BB962C8B-B14F-4D97-AF65-F5344CB8AC3E}">
        <p14:creationId xmlns:p14="http://schemas.microsoft.com/office/powerpoint/2010/main" val="310400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1"/>
            <a:ext cx="9144000" cy="841248"/>
          </a:xfrm>
          <a:prstGeom prst="rect">
            <a:avLst/>
          </a:prstGeom>
        </p:spPr>
        <p:txBody>
          <a:bodyPr anchor="b"/>
          <a:lstStyle>
            <a:lvl1pPr algn="ctr" defTabSz="914400" rtl="0" eaLnBrk="1" latinLnBrk="0" hangingPunct="1">
              <a:spcBef>
                <a:spcPct val="0"/>
              </a:spcBef>
              <a:buNone/>
              <a:defRPr sz="4400" kern="1200">
                <a:solidFill>
                  <a:schemeClr val="tx1"/>
                </a:solidFill>
                <a:latin typeface="Arial"/>
                <a:ea typeface="+mj-ea"/>
                <a:cs typeface="Arial"/>
              </a:defRPr>
            </a:lvl1pPr>
          </a:lstStyle>
          <a:p>
            <a:r>
              <a:rPr lang="en-US" altLang="en-US" sz="3200" b="1" dirty="0" smtClean="0">
                <a:solidFill>
                  <a:prstClr val="black"/>
                </a:solidFill>
                <a:latin typeface="Calibri Light" panose="020F0302020204030204" pitchFamily="34" charset="0"/>
              </a:rPr>
              <a:t>Overview</a:t>
            </a:r>
          </a:p>
        </p:txBody>
      </p:sp>
      <p:sp>
        <p:nvSpPr>
          <p:cNvPr id="3" name="Rectangle 3"/>
          <p:cNvSpPr>
            <a:spLocks noGrp="1" noChangeArrowheads="1"/>
          </p:cNvSpPr>
          <p:nvPr>
            <p:ph type="body" idx="4294967295"/>
          </p:nvPr>
        </p:nvSpPr>
        <p:spPr>
          <a:xfrm>
            <a:off x="95250" y="974967"/>
            <a:ext cx="8953500" cy="4530725"/>
          </a:xfrm>
          <a:prstGeom prst="rect">
            <a:avLst/>
          </a:prstGeom>
        </p:spPr>
        <p:txBody>
          <a:bodyPr/>
          <a:lstStyle/>
          <a:p>
            <a:pPr eaLnBrk="1" hangingPunct="1">
              <a:buFont typeface="Wingdings" panose="05000000000000000000" pitchFamily="2" charset="2"/>
              <a:buNone/>
            </a:pPr>
            <a:r>
              <a:rPr lang="en-US" altLang="en-US" sz="1800" b="1" dirty="0" smtClean="0">
                <a:latin typeface="Calibri Light" panose="020F0302020204030204" pitchFamily="34" charset="0"/>
              </a:rPr>
              <a:t>Defining Terms</a:t>
            </a:r>
          </a:p>
          <a:p>
            <a:pPr algn="just" eaLnBrk="1" hangingPunct="1">
              <a:buFont typeface="Wingdings" panose="05000000000000000000" pitchFamily="2" charset="2"/>
              <a:buNone/>
            </a:pPr>
            <a:r>
              <a:rPr lang="en-US" altLang="en-US" sz="1800" dirty="0" smtClean="0">
                <a:latin typeface="Calibri Light" panose="020F0302020204030204" pitchFamily="34" charset="0"/>
              </a:rPr>
              <a:t>“Respect”</a:t>
            </a:r>
          </a:p>
          <a:p>
            <a:pPr algn="just" eaLnBrk="1" hangingPunct="1">
              <a:buFont typeface="Wingdings" panose="05000000000000000000" pitchFamily="2" charset="2"/>
              <a:buNone/>
            </a:pPr>
            <a:r>
              <a:rPr lang="en-US" altLang="en-US" sz="1800" dirty="0" smtClean="0">
                <a:latin typeface="Calibri Light" panose="020F0302020204030204" pitchFamily="34" charset="0"/>
              </a:rPr>
              <a:t>“Harassment”</a:t>
            </a:r>
          </a:p>
          <a:p>
            <a:pPr algn="just" eaLnBrk="1" hangingPunct="1">
              <a:buFont typeface="Wingdings" panose="05000000000000000000" pitchFamily="2" charset="2"/>
              <a:buNone/>
            </a:pPr>
            <a:r>
              <a:rPr lang="en-US" altLang="en-US" sz="1800" dirty="0" smtClean="0">
                <a:latin typeface="Calibri Light" panose="020F0302020204030204" pitchFamily="34" charset="0"/>
              </a:rPr>
              <a:t>Micro-aggressions</a:t>
            </a:r>
          </a:p>
          <a:p>
            <a:pPr algn="just" eaLnBrk="1" hangingPunct="1">
              <a:buFont typeface="Wingdings" panose="05000000000000000000" pitchFamily="2" charset="2"/>
              <a:buNone/>
            </a:pPr>
            <a:r>
              <a:rPr lang="en-US" altLang="en-US" sz="1800" dirty="0" smtClean="0">
                <a:latin typeface="Calibri Light" panose="020F0302020204030204" pitchFamily="34" charset="0"/>
              </a:rPr>
              <a:t>Bias	</a:t>
            </a:r>
          </a:p>
          <a:p>
            <a:pPr algn="just" eaLnBrk="1" hangingPunct="1">
              <a:buFont typeface="Wingdings" panose="05000000000000000000" pitchFamily="2" charset="2"/>
              <a:buNone/>
            </a:pPr>
            <a:r>
              <a:rPr lang="en-US" altLang="en-US" sz="1800" dirty="0" smtClean="0">
                <a:latin typeface="Calibri Light" panose="020F0302020204030204" pitchFamily="34" charset="0"/>
              </a:rPr>
              <a:t>“Reasonable”</a:t>
            </a:r>
          </a:p>
          <a:p>
            <a:pPr algn="just" eaLnBrk="1" hangingPunct="1">
              <a:buFont typeface="Wingdings" panose="05000000000000000000" pitchFamily="2" charset="2"/>
              <a:buNone/>
            </a:pPr>
            <a:endParaRPr lang="en-US" altLang="en-US" sz="1800" dirty="0" smtClean="0">
              <a:latin typeface="Calibri Light" panose="020F0302020204030204" pitchFamily="34" charset="0"/>
            </a:endParaRPr>
          </a:p>
          <a:p>
            <a:pPr algn="just" eaLnBrk="1" hangingPunct="1">
              <a:buFont typeface="Wingdings" panose="05000000000000000000" pitchFamily="2" charset="2"/>
              <a:buNone/>
            </a:pPr>
            <a:r>
              <a:rPr lang="en-US" altLang="en-US" sz="1800" b="1" dirty="0" smtClean="0">
                <a:latin typeface="Calibri Light" panose="020F0302020204030204" pitchFamily="34" charset="0"/>
              </a:rPr>
              <a:t>Drawing the Line</a:t>
            </a:r>
          </a:p>
          <a:p>
            <a:pPr algn="just" eaLnBrk="1" hangingPunct="1">
              <a:buFont typeface="Wingdings" panose="05000000000000000000" pitchFamily="2" charset="2"/>
              <a:buNone/>
            </a:pPr>
            <a:r>
              <a:rPr lang="en-US" altLang="en-US" sz="1800" dirty="0" smtClean="0">
                <a:latin typeface="Calibri Light" panose="020F0302020204030204" pitchFamily="34" charset="0"/>
              </a:rPr>
              <a:t>Expectations</a:t>
            </a:r>
          </a:p>
          <a:p>
            <a:pPr algn="just" eaLnBrk="1" hangingPunct="1">
              <a:buFont typeface="Wingdings" panose="05000000000000000000" pitchFamily="2" charset="2"/>
              <a:buNone/>
            </a:pPr>
            <a:r>
              <a:rPr lang="en-US" altLang="en-US" sz="1800" dirty="0" smtClean="0">
                <a:latin typeface="Calibri Light" panose="020F0302020204030204" pitchFamily="34" charset="0"/>
              </a:rPr>
              <a:t>Culture</a:t>
            </a:r>
          </a:p>
          <a:p>
            <a:pPr algn="just" eaLnBrk="1" hangingPunct="1">
              <a:buFont typeface="Wingdings" panose="05000000000000000000" pitchFamily="2" charset="2"/>
              <a:buNone/>
            </a:pPr>
            <a:r>
              <a:rPr lang="en-US" altLang="en-US" sz="1800" dirty="0" smtClean="0">
                <a:latin typeface="Calibri Light" panose="020F0302020204030204" pitchFamily="34" charset="0"/>
              </a:rPr>
              <a:t>Training</a:t>
            </a:r>
          </a:p>
          <a:p>
            <a:pPr algn="just" eaLnBrk="1" hangingPunct="1">
              <a:buFont typeface="Wingdings" panose="05000000000000000000" pitchFamily="2" charset="2"/>
              <a:buNone/>
            </a:pPr>
            <a:r>
              <a:rPr lang="en-US" altLang="en-US" sz="1800" dirty="0" smtClean="0">
                <a:latin typeface="Calibri Light" panose="020F0302020204030204" pitchFamily="34" charset="0"/>
              </a:rPr>
              <a:t>Resources</a:t>
            </a:r>
          </a:p>
        </p:txBody>
      </p:sp>
    </p:spTree>
    <p:extLst>
      <p:ext uri="{BB962C8B-B14F-4D97-AF65-F5344CB8AC3E}">
        <p14:creationId xmlns:p14="http://schemas.microsoft.com/office/powerpoint/2010/main" val="3141072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p:cTn id="3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p:cTn id="4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7" presetClass="entr" presetSubtype="10"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p:cTn id="51"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p:cTn id="57"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10" fill="hold" grpId="0"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 calcmode="lin" valueType="num">
                                      <p:cBhvr>
                                        <p:cTn id="63"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11" end="1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95" y="264319"/>
            <a:ext cx="8265318" cy="5393531"/>
          </a:xfrm>
        </p:spPr>
        <p:txBody>
          <a:bodyPr anchor="t">
            <a:normAutofit/>
          </a:bodyPr>
          <a:lstStyle/>
          <a:p>
            <a:pPr lvl="0" defTabSz="457200" eaLnBrk="0" fontAlgn="base" hangingPunct="0">
              <a:lnSpc>
                <a:spcPct val="100000"/>
              </a:lnSpc>
              <a:spcBef>
                <a:spcPct val="20000"/>
              </a:spcBef>
              <a:spcAft>
                <a:spcPct val="0"/>
              </a:spcAft>
              <a:defRPr/>
            </a:pPr>
            <a:r>
              <a:rPr lang="en-US" b="1" dirty="0" smtClean="0">
                <a:solidFill>
                  <a:srgbClr val="CC9900"/>
                </a:solidFill>
                <a:effectLst>
                  <a:outerShdw blurRad="38100" dist="38100" dir="2700000" algn="tl">
                    <a:srgbClr val="FFFFFF"/>
                  </a:outerShdw>
                </a:effectLst>
                <a:latin typeface="Techno" charset="0"/>
                <a:ea typeface="ＭＳ Ｐゴシック" pitchFamily="34" charset="-128"/>
              </a:rPr>
              <a:t/>
            </a:r>
            <a:br>
              <a:rPr lang="en-US" b="1" dirty="0" smtClean="0">
                <a:solidFill>
                  <a:srgbClr val="CC9900"/>
                </a:solidFill>
                <a:effectLst>
                  <a:outerShdw blurRad="38100" dist="38100" dir="2700000" algn="tl">
                    <a:srgbClr val="FFFFFF"/>
                  </a:outerShdw>
                </a:effectLst>
                <a:latin typeface="Techno" charset="0"/>
                <a:ea typeface="ＭＳ Ｐゴシック" pitchFamily="34" charset="-128"/>
              </a:rPr>
            </a:br>
            <a:r>
              <a:rPr lang="en-US" b="1" dirty="0">
                <a:solidFill>
                  <a:srgbClr val="CC9900"/>
                </a:solidFill>
                <a:effectLst>
                  <a:outerShdw blurRad="38100" dist="38100" dir="2700000" algn="tl">
                    <a:srgbClr val="FFFFFF"/>
                  </a:outerShdw>
                </a:effectLst>
                <a:latin typeface="Techno" charset="0"/>
                <a:ea typeface="ＭＳ Ｐゴシック" pitchFamily="34" charset="-128"/>
              </a:rPr>
              <a:t/>
            </a:r>
            <a:br>
              <a:rPr lang="en-US" b="1" dirty="0">
                <a:solidFill>
                  <a:srgbClr val="CC9900"/>
                </a:solidFill>
                <a:effectLst>
                  <a:outerShdw blurRad="38100" dist="38100" dir="2700000" algn="tl">
                    <a:srgbClr val="FFFFFF"/>
                  </a:outerShdw>
                </a:effectLst>
                <a:latin typeface="Techno" charset="0"/>
                <a:ea typeface="ＭＳ Ｐゴシック" pitchFamily="34" charset="-128"/>
              </a:rPr>
            </a:br>
            <a:r>
              <a:rPr lang="en-US" b="1" dirty="0" smtClean="0">
                <a:solidFill>
                  <a:srgbClr val="CC9900"/>
                </a:solidFill>
                <a:effectLst>
                  <a:outerShdw blurRad="38100" dist="38100" dir="2700000" algn="tl">
                    <a:srgbClr val="FFFFFF"/>
                  </a:outerShdw>
                </a:effectLst>
                <a:latin typeface="Techno" charset="0"/>
                <a:ea typeface="ＭＳ Ｐゴシック" pitchFamily="34" charset="-128"/>
              </a:rPr>
              <a:t/>
            </a:r>
            <a:br>
              <a:rPr lang="en-US" b="1" dirty="0" smtClean="0">
                <a:solidFill>
                  <a:srgbClr val="CC9900"/>
                </a:solidFill>
                <a:effectLst>
                  <a:outerShdw blurRad="38100" dist="38100" dir="2700000" algn="tl">
                    <a:srgbClr val="FFFFFF"/>
                  </a:outerShdw>
                </a:effectLst>
                <a:latin typeface="Techno" charset="0"/>
                <a:ea typeface="ＭＳ Ｐゴシック" pitchFamily="34" charset="-128"/>
              </a:rPr>
            </a:br>
            <a:r>
              <a:rPr lang="en-US" b="1" dirty="0">
                <a:solidFill>
                  <a:srgbClr val="CC9900"/>
                </a:solidFill>
                <a:effectLst>
                  <a:outerShdw blurRad="38100" dist="38100" dir="2700000" algn="tl">
                    <a:srgbClr val="FFFFFF"/>
                  </a:outerShdw>
                </a:effectLst>
                <a:latin typeface="Techno" charset="0"/>
                <a:ea typeface="ＭＳ Ｐゴシック" pitchFamily="34" charset="-128"/>
              </a:rPr>
              <a:t/>
            </a:r>
            <a:br>
              <a:rPr lang="en-US" b="1" dirty="0">
                <a:solidFill>
                  <a:srgbClr val="CC9900"/>
                </a:solidFill>
                <a:effectLst>
                  <a:outerShdw blurRad="38100" dist="38100" dir="2700000" algn="tl">
                    <a:srgbClr val="FFFFFF"/>
                  </a:outerShdw>
                </a:effectLst>
                <a:latin typeface="Techno" charset="0"/>
                <a:ea typeface="ＭＳ Ｐゴシック" pitchFamily="34" charset="-128"/>
              </a:rPr>
            </a:br>
            <a:r>
              <a:rPr lang="en-US" b="1" dirty="0" smtClean="0">
                <a:solidFill>
                  <a:srgbClr val="CC9900"/>
                </a:solidFill>
                <a:effectLst>
                  <a:outerShdw blurRad="38100" dist="38100" dir="2700000" algn="tl">
                    <a:srgbClr val="FFFFFF"/>
                  </a:outerShdw>
                </a:effectLst>
                <a:latin typeface="Techno" charset="0"/>
                <a:ea typeface="ＭＳ Ｐゴシック" pitchFamily="34" charset="-128"/>
              </a:rPr>
              <a:t/>
            </a:r>
            <a:br>
              <a:rPr lang="en-US" b="1" dirty="0" smtClean="0">
                <a:solidFill>
                  <a:srgbClr val="CC9900"/>
                </a:solidFill>
                <a:effectLst>
                  <a:outerShdw blurRad="38100" dist="38100" dir="2700000" algn="tl">
                    <a:srgbClr val="FFFFFF"/>
                  </a:outerShdw>
                </a:effectLst>
                <a:latin typeface="Techno" charset="0"/>
                <a:ea typeface="ＭＳ Ｐゴシック" pitchFamily="34" charset="-128"/>
              </a:rPr>
            </a:br>
            <a:r>
              <a:rPr lang="en-US" sz="2000" dirty="0" smtClean="0">
                <a:solidFill>
                  <a:prstClr val="black">
                    <a:tint val="75000"/>
                  </a:prstClr>
                </a:solidFill>
                <a:latin typeface="Calibri"/>
                <a:ea typeface="MS PGothic" pitchFamily="34" charset="-128"/>
                <a:cs typeface="+mn-cs"/>
              </a:rPr>
              <a:t>Shelia Daniels, Executive Director UCF Human Resources </a:t>
            </a:r>
            <a:r>
              <a:rPr lang="en-US" sz="2000" dirty="0">
                <a:solidFill>
                  <a:prstClr val="black">
                    <a:tint val="75000"/>
                  </a:prstClr>
                </a:solidFill>
                <a:latin typeface="Calibri"/>
                <a:ea typeface="MS PGothic" pitchFamily="34" charset="-128"/>
                <a:cs typeface="+mn-cs"/>
              </a:rPr>
              <a:t/>
            </a:r>
            <a:br>
              <a:rPr lang="en-US" sz="2000" dirty="0">
                <a:solidFill>
                  <a:prstClr val="black">
                    <a:tint val="75000"/>
                  </a:prstClr>
                </a:solidFill>
                <a:latin typeface="Calibri"/>
                <a:ea typeface="MS PGothic" pitchFamily="34" charset="-128"/>
                <a:cs typeface="+mn-cs"/>
              </a:rPr>
            </a:br>
            <a:r>
              <a:rPr lang="en-US" sz="4000" b="1" cap="all" dirty="0" smtClean="0">
                <a:solidFill>
                  <a:prstClr val="black"/>
                </a:solidFill>
                <a:latin typeface="Calibri"/>
                <a:ea typeface="MS PGothic" pitchFamily="34" charset="-128"/>
                <a:cs typeface="+mj-cs"/>
              </a:rPr>
              <a:t>Welcome</a:t>
            </a:r>
            <a:endParaRPr lang="en-US" b="1" dirty="0">
              <a:latin typeface="Helvetica" charset="0"/>
              <a:ea typeface="Helvetica" charset="0"/>
              <a:cs typeface="Helvetica" charset="0"/>
            </a:endParaRPr>
          </a:p>
        </p:txBody>
      </p:sp>
      <p:sp>
        <p:nvSpPr>
          <p:cNvPr id="5" name="Slide Number Placeholder 4"/>
          <p:cNvSpPr>
            <a:spLocks noGrp="1"/>
          </p:cNvSpPr>
          <p:nvPr>
            <p:ph type="sldNum" sz="quarter" idx="12"/>
          </p:nvPr>
        </p:nvSpPr>
        <p:spPr/>
        <p:txBody>
          <a:bodyPr/>
          <a:lstStyle/>
          <a:p>
            <a:fld id="{D0B5CDF8-54D5-6043-A52E-76818AC5EAB8}" type="slidenum">
              <a:rPr lang="en-US" smtClean="0"/>
              <a:t>3</a:t>
            </a:fld>
            <a:endParaRPr lang="en-US" dirty="0"/>
          </a:p>
        </p:txBody>
      </p:sp>
    </p:spTree>
    <p:extLst>
      <p:ext uri="{BB962C8B-B14F-4D97-AF65-F5344CB8AC3E}">
        <p14:creationId xmlns:p14="http://schemas.microsoft.com/office/powerpoint/2010/main" val="25466019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46304" y="137160"/>
            <a:ext cx="9144000" cy="850710"/>
          </a:xfrm>
          <a:prstGeom prst="rect">
            <a:avLst/>
          </a:prstGeom>
        </p:spPr>
        <p:txBody>
          <a:bodyPr anchor="b"/>
          <a:lstStyle>
            <a:lvl1pPr algn="ctr" defTabSz="914400" rtl="0" eaLnBrk="1" latinLnBrk="0" hangingPunct="1">
              <a:spcBef>
                <a:spcPct val="0"/>
              </a:spcBef>
              <a:buNone/>
              <a:defRPr sz="4400" kern="1200">
                <a:solidFill>
                  <a:schemeClr val="tx1"/>
                </a:solidFill>
                <a:latin typeface="Arial"/>
                <a:ea typeface="+mj-ea"/>
                <a:cs typeface="Arial"/>
              </a:defRPr>
            </a:lvl1pPr>
          </a:lstStyle>
          <a:p>
            <a:r>
              <a:rPr lang="en-US" altLang="en-US" sz="3200" b="1" dirty="0" smtClean="0">
                <a:solidFill>
                  <a:prstClr val="black"/>
                </a:solidFill>
                <a:latin typeface="Calibri Light" panose="020F0302020204030204" pitchFamily="34" charset="0"/>
              </a:rPr>
              <a:t>Goal</a:t>
            </a:r>
          </a:p>
        </p:txBody>
      </p:sp>
      <p:sp>
        <p:nvSpPr>
          <p:cNvPr id="4" name="Text Placeholder 3"/>
          <p:cNvSpPr>
            <a:spLocks noGrp="1" noChangeArrowheads="1"/>
          </p:cNvSpPr>
          <p:nvPr>
            <p:ph type="body" idx="4294967295"/>
          </p:nvPr>
        </p:nvSpPr>
        <p:spPr>
          <a:xfrm>
            <a:off x="2520696" y="2036065"/>
            <a:ext cx="3810000" cy="2773680"/>
          </a:xfrm>
          <a:prstGeom prst="rect">
            <a:avLst/>
          </a:prstGeom>
        </p:spPr>
        <p:txBody>
          <a:bodyPr/>
          <a:lstStyle/>
          <a:p>
            <a:pPr eaLnBrk="1" hangingPunct="1">
              <a:buFont typeface="Wingdings" panose="05000000000000000000" pitchFamily="2" charset="2"/>
              <a:buChar char="§"/>
            </a:pPr>
            <a:r>
              <a:rPr lang="en-US" altLang="en-US" sz="2000" dirty="0" smtClean="0">
                <a:latin typeface="Calibri Light" panose="020F0302020204030204" pitchFamily="34" charset="0"/>
              </a:rPr>
              <a:t>Identify</a:t>
            </a:r>
          </a:p>
          <a:p>
            <a:pPr eaLnBrk="1" hangingPunct="1">
              <a:buFont typeface="Wingdings" panose="05000000000000000000" pitchFamily="2" charset="2"/>
              <a:buChar char="§"/>
            </a:pPr>
            <a:endParaRPr lang="en-US" altLang="en-US" sz="2000" dirty="0" smtClean="0">
              <a:latin typeface="Calibri Light" panose="020F0302020204030204" pitchFamily="34" charset="0"/>
            </a:endParaRPr>
          </a:p>
          <a:p>
            <a:pPr eaLnBrk="1" hangingPunct="1">
              <a:buFont typeface="Wingdings" panose="05000000000000000000" pitchFamily="2" charset="2"/>
              <a:buChar char="§"/>
            </a:pPr>
            <a:r>
              <a:rPr lang="en-US" altLang="en-US" sz="2000" dirty="0" smtClean="0">
                <a:latin typeface="Calibri Light" panose="020F0302020204030204" pitchFamily="34" charset="0"/>
              </a:rPr>
              <a:t>Stop</a:t>
            </a:r>
          </a:p>
          <a:p>
            <a:pPr eaLnBrk="1" hangingPunct="1">
              <a:buFont typeface="Wingdings" panose="05000000000000000000" pitchFamily="2" charset="2"/>
              <a:buChar char="§"/>
            </a:pPr>
            <a:endParaRPr lang="en-US" altLang="en-US" sz="2000" dirty="0" smtClean="0">
              <a:latin typeface="Calibri Light" panose="020F0302020204030204" pitchFamily="34" charset="0"/>
            </a:endParaRPr>
          </a:p>
          <a:p>
            <a:pPr eaLnBrk="1" hangingPunct="1">
              <a:buFont typeface="Wingdings" panose="05000000000000000000" pitchFamily="2" charset="2"/>
              <a:buChar char="§"/>
            </a:pPr>
            <a:r>
              <a:rPr lang="en-US" altLang="en-US" sz="2000" dirty="0" smtClean="0">
                <a:latin typeface="Calibri Light" panose="020F0302020204030204" pitchFamily="34" charset="0"/>
              </a:rPr>
              <a:t>Prevent</a:t>
            </a:r>
          </a:p>
        </p:txBody>
      </p:sp>
    </p:spTree>
    <p:extLst>
      <p:ext uri="{BB962C8B-B14F-4D97-AF65-F5344CB8AC3E}">
        <p14:creationId xmlns:p14="http://schemas.microsoft.com/office/powerpoint/2010/main" val="245446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1139825"/>
          </a:xfrm>
          <a:prstGeom prst="rect">
            <a:avLst/>
          </a:prstGeom>
        </p:spPr>
        <p:txBody>
          <a:bodyPr anchor="b"/>
          <a:lstStyle>
            <a:lvl1pPr algn="ctr" defTabSz="914400" rtl="0" eaLnBrk="1" latinLnBrk="0" hangingPunct="1">
              <a:spcBef>
                <a:spcPct val="0"/>
              </a:spcBef>
              <a:buNone/>
              <a:defRPr sz="4400" kern="1200">
                <a:solidFill>
                  <a:schemeClr val="tx1"/>
                </a:solidFill>
                <a:latin typeface="Arial"/>
                <a:ea typeface="+mj-ea"/>
                <a:cs typeface="Arial"/>
              </a:defRPr>
            </a:lvl1pPr>
          </a:lstStyle>
          <a:p>
            <a:r>
              <a:rPr lang="en-US" altLang="en-US" sz="3200" b="1" dirty="0" smtClean="0">
                <a:solidFill>
                  <a:prstClr val="black"/>
                </a:solidFill>
                <a:latin typeface="Calibri Light" panose="020F0302020204030204" pitchFamily="34" charset="0"/>
              </a:rPr>
              <a:t>The Interpersonal “Stew”</a:t>
            </a:r>
          </a:p>
        </p:txBody>
      </p:sp>
      <p:pic>
        <p:nvPicPr>
          <p:cNvPr id="3" name="Picture 8" descr="MP90043927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3138" y="1237488"/>
            <a:ext cx="4648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4"/>
          <p:cNvSpPr>
            <a:spLocks noGrp="1" noChangeArrowheads="1"/>
          </p:cNvSpPr>
          <p:nvPr>
            <p:ph type="body" sz="half" idx="4294967295"/>
          </p:nvPr>
        </p:nvSpPr>
        <p:spPr>
          <a:xfrm>
            <a:off x="307848" y="1237488"/>
            <a:ext cx="3810000" cy="4648200"/>
          </a:xfrm>
          <a:prstGeom prst="rect">
            <a:avLst/>
          </a:prstGeom>
        </p:spPr>
        <p:txBody>
          <a:bodyPr/>
          <a:lstStyle/>
          <a:p>
            <a:pPr eaLnBrk="1" hangingPunct="1">
              <a:lnSpc>
                <a:spcPct val="90000"/>
              </a:lnSpc>
            </a:pPr>
            <a:r>
              <a:rPr lang="en-US" altLang="en-US" sz="1800" dirty="0" smtClean="0">
                <a:latin typeface="Calibri Light" panose="020F0302020204030204" pitchFamily="34" charset="0"/>
              </a:rPr>
              <a:t>Workplaces have collective emotional </a:t>
            </a:r>
            <a:br>
              <a:rPr lang="en-US" altLang="en-US" sz="1800" dirty="0" smtClean="0">
                <a:latin typeface="Calibri Light" panose="020F0302020204030204" pitchFamily="34" charset="0"/>
              </a:rPr>
            </a:br>
            <a:r>
              <a:rPr lang="en-US" altLang="en-US" sz="1800" dirty="0" smtClean="0">
                <a:latin typeface="Calibri Light" panose="020F0302020204030204" pitchFamily="34" charset="0"/>
              </a:rPr>
              <a:t>“atmospheres”</a:t>
            </a:r>
          </a:p>
          <a:p>
            <a:pPr eaLnBrk="1" hangingPunct="1">
              <a:lnSpc>
                <a:spcPct val="90000"/>
              </a:lnSpc>
            </a:pPr>
            <a:endParaRPr lang="en-US" altLang="en-US" sz="1800" dirty="0" smtClean="0">
              <a:latin typeface="Calibri Light" panose="020F0302020204030204" pitchFamily="34" charset="0"/>
            </a:endParaRPr>
          </a:p>
          <a:p>
            <a:pPr eaLnBrk="1" hangingPunct="1">
              <a:lnSpc>
                <a:spcPct val="90000"/>
              </a:lnSpc>
            </a:pPr>
            <a:r>
              <a:rPr lang="en-US" altLang="en-US" sz="1800" dirty="0" smtClean="0">
                <a:latin typeface="Calibri Light" panose="020F0302020204030204" pitchFamily="34" charset="0"/>
              </a:rPr>
              <a:t>Each of us puts </a:t>
            </a:r>
            <a:br>
              <a:rPr lang="en-US" altLang="en-US" sz="1800" dirty="0" smtClean="0">
                <a:latin typeface="Calibri Light" panose="020F0302020204030204" pitchFamily="34" charset="0"/>
              </a:rPr>
            </a:br>
            <a:r>
              <a:rPr lang="en-US" altLang="en-US" sz="1800" dirty="0" smtClean="0">
                <a:latin typeface="Calibri Light" panose="020F0302020204030204" pitchFamily="34" charset="0"/>
              </a:rPr>
              <a:t>“ingredients” into this “stew” through our actions</a:t>
            </a:r>
          </a:p>
          <a:p>
            <a:pPr eaLnBrk="1" hangingPunct="1">
              <a:lnSpc>
                <a:spcPct val="90000"/>
              </a:lnSpc>
            </a:pPr>
            <a:endParaRPr lang="en-US" altLang="en-US" sz="2400" dirty="0" smtClean="0"/>
          </a:p>
          <a:p>
            <a:pPr eaLnBrk="1" hangingPunct="1">
              <a:lnSpc>
                <a:spcPct val="90000"/>
              </a:lnSpc>
            </a:pPr>
            <a:r>
              <a:rPr lang="en-US" altLang="en-US" sz="1800" dirty="0" smtClean="0">
                <a:latin typeface="Calibri Light" panose="020F0302020204030204" pitchFamily="34" charset="0"/>
              </a:rPr>
              <a:t>Impacts:</a:t>
            </a:r>
          </a:p>
          <a:p>
            <a:pPr lvl="1" eaLnBrk="1" hangingPunct="1">
              <a:lnSpc>
                <a:spcPct val="90000"/>
              </a:lnSpc>
            </a:pPr>
            <a:r>
              <a:rPr lang="en-US" altLang="en-US" sz="1600" dirty="0" smtClean="0">
                <a:latin typeface="Calibri Light" panose="020F0302020204030204" pitchFamily="34" charset="0"/>
              </a:rPr>
              <a:t>Morale</a:t>
            </a:r>
          </a:p>
          <a:p>
            <a:pPr lvl="1" eaLnBrk="1" hangingPunct="1">
              <a:lnSpc>
                <a:spcPct val="90000"/>
              </a:lnSpc>
            </a:pPr>
            <a:r>
              <a:rPr lang="en-US" altLang="en-US" sz="1600" dirty="0" smtClean="0">
                <a:latin typeface="Calibri Light" panose="020F0302020204030204" pitchFamily="34" charset="0"/>
              </a:rPr>
              <a:t>Productivity</a:t>
            </a:r>
          </a:p>
          <a:p>
            <a:pPr lvl="1" eaLnBrk="1" hangingPunct="1">
              <a:lnSpc>
                <a:spcPct val="90000"/>
              </a:lnSpc>
            </a:pPr>
            <a:r>
              <a:rPr lang="en-US" altLang="en-US" sz="1600" dirty="0" smtClean="0">
                <a:latin typeface="Calibri Light" panose="020F0302020204030204" pitchFamily="34" charset="0"/>
              </a:rPr>
              <a:t>Performance</a:t>
            </a:r>
            <a:r>
              <a:rPr lang="en-US" altLang="en-US" sz="1600" dirty="0" smtClean="0"/>
              <a:t> </a:t>
            </a:r>
          </a:p>
        </p:txBody>
      </p:sp>
    </p:spTree>
    <p:extLst>
      <p:ext uri="{BB962C8B-B14F-4D97-AF65-F5344CB8AC3E}">
        <p14:creationId xmlns:p14="http://schemas.microsoft.com/office/powerpoint/2010/main" val="23345887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1139825"/>
          </a:xfrm>
          <a:prstGeom prst="rect">
            <a:avLst/>
          </a:prstGeom>
        </p:spPr>
        <p:txBody>
          <a:bodyPr anchor="b"/>
          <a:lstStyle>
            <a:lvl1pPr algn="ctr" defTabSz="914400" rtl="0" eaLnBrk="1" latinLnBrk="0" hangingPunct="1">
              <a:spcBef>
                <a:spcPct val="0"/>
              </a:spcBef>
              <a:buNone/>
              <a:defRPr sz="4400" kern="1200">
                <a:solidFill>
                  <a:schemeClr val="tx1"/>
                </a:solidFill>
                <a:latin typeface="Arial"/>
                <a:ea typeface="+mj-ea"/>
                <a:cs typeface="Arial"/>
              </a:defRPr>
            </a:lvl1pPr>
          </a:lstStyle>
          <a:p>
            <a:r>
              <a:rPr lang="en-US" altLang="en-US" sz="3200" b="1" dirty="0" smtClean="0">
                <a:solidFill>
                  <a:prstClr val="black"/>
                </a:solidFill>
                <a:latin typeface="Calibri Light" panose="020F0302020204030204" pitchFamily="34" charset="0"/>
              </a:rPr>
              <a:t>Thin or Thick Skinned?</a:t>
            </a:r>
          </a:p>
        </p:txBody>
      </p:sp>
      <p:sp>
        <p:nvSpPr>
          <p:cNvPr id="3" name="Text Box 6"/>
          <p:cNvSpPr txBox="1">
            <a:spLocks noChangeArrowheads="1"/>
          </p:cNvSpPr>
          <p:nvPr/>
        </p:nvSpPr>
        <p:spPr bwMode="auto">
          <a:xfrm>
            <a:off x="1028700" y="1287780"/>
            <a:ext cx="7086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buClr>
                <a:srgbClr val="4F81BD"/>
              </a:buClr>
              <a:buSzPct val="75000"/>
              <a:buFont typeface="Monotype Sorts" pitchFamily="2" charset="2"/>
              <a:buNone/>
            </a:pPr>
            <a:r>
              <a:rPr kumimoji="1" lang="en-US" altLang="en-US" sz="3600" b="1" dirty="0">
                <a:solidFill>
                  <a:prstClr val="black"/>
                </a:solidFill>
                <a:latin typeface="Arial Black" panose="020B0A04020102020204" pitchFamily="34" charset="0"/>
              </a:rPr>
              <a:t>	                                   	</a:t>
            </a:r>
            <a:r>
              <a:rPr kumimoji="1" lang="en-US" altLang="en-US" sz="3600" b="1" u="sng" dirty="0">
                <a:solidFill>
                  <a:prstClr val="black"/>
                </a:solidFill>
                <a:latin typeface="Arial Black" panose="020B0A04020102020204" pitchFamily="34" charset="0"/>
              </a:rPr>
              <a:t> Thin </a:t>
            </a:r>
            <a:r>
              <a:rPr kumimoji="1" lang="en-US" altLang="en-US" sz="3600" b="1" dirty="0">
                <a:solidFill>
                  <a:prstClr val="black"/>
                </a:solidFill>
                <a:latin typeface="Arial Black" panose="020B0A04020102020204" pitchFamily="34" charset="0"/>
              </a:rPr>
              <a:t>				</a:t>
            </a:r>
            <a:r>
              <a:rPr kumimoji="1" lang="en-US" altLang="en-US" sz="3600" b="1" u="sng" dirty="0">
                <a:solidFill>
                  <a:prstClr val="black"/>
                </a:solidFill>
                <a:latin typeface="Arial Black" panose="020B0A04020102020204" pitchFamily="34" charset="0"/>
              </a:rPr>
              <a:t>Thick</a:t>
            </a:r>
            <a:endParaRPr lang="en-US" altLang="en-US" sz="3600" b="1" dirty="0">
              <a:solidFill>
                <a:prstClr val="black"/>
              </a:solidFill>
              <a:latin typeface="Arial Black" panose="020B0A04020102020204" pitchFamily="34" charset="0"/>
            </a:endParaRPr>
          </a:p>
        </p:txBody>
      </p:sp>
      <p:sp>
        <p:nvSpPr>
          <p:cNvPr id="4" name="Text Placeholder 3"/>
          <p:cNvSpPr>
            <a:spLocks noGrp="1" noChangeArrowheads="1"/>
          </p:cNvSpPr>
          <p:nvPr>
            <p:ph type="body" idx="4294967295"/>
          </p:nvPr>
        </p:nvSpPr>
        <p:spPr>
          <a:xfrm>
            <a:off x="768858" y="1825371"/>
            <a:ext cx="8267700" cy="3657600"/>
          </a:xfrm>
          <a:prstGeom prst="rect">
            <a:avLst/>
          </a:prstGeom>
        </p:spPr>
        <p:txBody>
          <a:bodyPr rtlCol="0">
            <a:normAutofit/>
          </a:bodyPr>
          <a:lstStyle/>
          <a:p>
            <a:pPr eaLnBrk="1" fontAlgn="auto" hangingPunct="1">
              <a:spcAft>
                <a:spcPts val="0"/>
              </a:spcAft>
              <a:buFont typeface="Wingdings" pitchFamily="2" charset="2"/>
              <a:buNone/>
              <a:defRPr/>
            </a:pPr>
            <a:r>
              <a:rPr lang="en-US" dirty="0" smtClean="0">
                <a:solidFill>
                  <a:srgbClr val="00FF00"/>
                </a:solidFill>
                <a:latin typeface="Calibri Light" panose="020F0302020204030204" pitchFamily="34" charset="0"/>
              </a:rPr>
              <a:t>   </a:t>
            </a:r>
            <a:endParaRPr lang="en-US" sz="2000" dirty="0" smtClean="0">
              <a:latin typeface="Calibri Light" panose="020F0302020204030204" pitchFamily="34" charset="0"/>
            </a:endParaRPr>
          </a:p>
          <a:p>
            <a:pPr eaLnBrk="1" fontAlgn="auto" hangingPunct="1">
              <a:spcAft>
                <a:spcPts val="0"/>
              </a:spcAft>
              <a:buFont typeface="Wingdings" pitchFamily="2" charset="2"/>
              <a:buNone/>
              <a:defRPr/>
            </a:pPr>
            <a:r>
              <a:rPr lang="en-US" sz="2400" b="1" dirty="0" smtClean="0">
                <a:solidFill>
                  <a:srgbClr val="00FF00"/>
                </a:solidFill>
                <a:latin typeface="Calibri Light" panose="020F0302020204030204" pitchFamily="34" charset="0"/>
              </a:rPr>
              <a:t>   Sensitive</a:t>
            </a:r>
            <a:r>
              <a:rPr lang="en-US" sz="2400" b="1" dirty="0" smtClean="0">
                <a:latin typeface="Calibri Light" panose="020F0302020204030204" pitchFamily="34" charset="0"/>
              </a:rPr>
              <a:t>		                        	 	</a:t>
            </a:r>
            <a:r>
              <a:rPr lang="en-US" sz="2000" b="1" dirty="0" smtClean="0">
                <a:solidFill>
                  <a:schemeClr val="accent1"/>
                </a:solidFill>
                <a:latin typeface="Calibri Light" panose="020F0302020204030204" pitchFamily="34" charset="0"/>
              </a:rPr>
              <a:t>Non-Sensitive</a:t>
            </a:r>
            <a:endParaRPr lang="en-US" sz="2000" b="1" dirty="0" smtClean="0">
              <a:latin typeface="Calibri Light" panose="020F0302020204030204" pitchFamily="34" charset="0"/>
            </a:endParaRPr>
          </a:p>
          <a:p>
            <a:pPr eaLnBrk="1" fontAlgn="auto" hangingPunct="1">
              <a:spcAft>
                <a:spcPts val="0"/>
              </a:spcAft>
              <a:buFont typeface="Wingdings" pitchFamily="2" charset="2"/>
              <a:buNone/>
              <a:defRPr/>
            </a:pPr>
            <a:r>
              <a:rPr lang="en-US" sz="2000" b="1" dirty="0" smtClean="0">
                <a:solidFill>
                  <a:srgbClr val="00FF00"/>
                </a:solidFill>
                <a:latin typeface="Calibri Light" panose="020F0302020204030204" pitchFamily="34" charset="0"/>
              </a:rPr>
              <a:t>   Reactive</a:t>
            </a:r>
            <a:r>
              <a:rPr lang="en-US" sz="2000" b="1" dirty="0" smtClean="0">
                <a:latin typeface="Calibri Light" panose="020F0302020204030204" pitchFamily="34" charset="0"/>
              </a:rPr>
              <a:t>				   	</a:t>
            </a:r>
            <a:r>
              <a:rPr lang="en-US" sz="2000" b="1" dirty="0" smtClean="0">
                <a:solidFill>
                  <a:schemeClr val="accent1"/>
                </a:solidFill>
                <a:latin typeface="Calibri Light" panose="020F0302020204030204" pitchFamily="34" charset="0"/>
              </a:rPr>
              <a:t>Non-Reactive</a:t>
            </a:r>
            <a:endParaRPr lang="en-US" sz="2000" b="1" dirty="0" smtClean="0">
              <a:latin typeface="Calibri Light" panose="020F0302020204030204" pitchFamily="34" charset="0"/>
            </a:endParaRPr>
          </a:p>
          <a:p>
            <a:pPr eaLnBrk="1" fontAlgn="auto" hangingPunct="1">
              <a:spcAft>
                <a:spcPts val="0"/>
              </a:spcAft>
              <a:buFont typeface="Wingdings" pitchFamily="2" charset="2"/>
              <a:buNone/>
              <a:defRPr/>
            </a:pPr>
            <a:r>
              <a:rPr lang="en-US" sz="2000" b="1" dirty="0" smtClean="0">
                <a:solidFill>
                  <a:srgbClr val="00FF00"/>
                </a:solidFill>
                <a:latin typeface="Calibri Light" panose="020F0302020204030204" pitchFamily="34" charset="0"/>
              </a:rPr>
              <a:t>   Aware</a:t>
            </a:r>
            <a:r>
              <a:rPr lang="en-US" sz="2000" b="1" dirty="0" smtClean="0">
                <a:latin typeface="Calibri Light" panose="020F0302020204030204" pitchFamily="34" charset="0"/>
              </a:rPr>
              <a:t>				   		</a:t>
            </a:r>
            <a:r>
              <a:rPr lang="en-US" sz="2000" b="1" dirty="0" smtClean="0">
                <a:solidFill>
                  <a:schemeClr val="accent1"/>
                </a:solidFill>
                <a:latin typeface="Calibri Light" panose="020F0302020204030204" pitchFamily="34" charset="0"/>
              </a:rPr>
              <a:t>Not Aware</a:t>
            </a:r>
          </a:p>
          <a:p>
            <a:pPr eaLnBrk="1" fontAlgn="auto" hangingPunct="1">
              <a:spcAft>
                <a:spcPts val="0"/>
              </a:spcAft>
              <a:buFont typeface="Wingdings" pitchFamily="2" charset="2"/>
              <a:buNone/>
              <a:defRPr/>
            </a:pPr>
            <a:endParaRPr lang="en-US" b="1" dirty="0" smtClean="0">
              <a:solidFill>
                <a:schemeClr val="accent1"/>
              </a:solidFill>
              <a:effectLst>
                <a:outerShdw blurRad="38100" dist="38100" dir="2700000" algn="tl">
                  <a:srgbClr val="000000"/>
                </a:outerShdw>
              </a:effectLst>
            </a:endParaRPr>
          </a:p>
          <a:p>
            <a:pPr eaLnBrk="1" fontAlgn="auto" hangingPunct="1">
              <a:spcAft>
                <a:spcPts val="0"/>
              </a:spcAft>
              <a:buFont typeface="Wingdings" pitchFamily="2" charset="2"/>
              <a:buNone/>
              <a:defRPr/>
            </a:pPr>
            <a:r>
              <a:rPr lang="en-US" b="1" dirty="0" smtClean="0">
                <a:solidFill>
                  <a:srgbClr val="00FF00"/>
                </a:solidFill>
              </a:rPr>
              <a:t>  0   1   2   3 </a:t>
            </a:r>
            <a:r>
              <a:rPr lang="en-US" b="1" dirty="0" smtClean="0">
                <a:solidFill>
                  <a:schemeClr val="accent1"/>
                </a:solidFill>
              </a:rPr>
              <a:t>  </a:t>
            </a:r>
            <a:r>
              <a:rPr lang="en-US" b="1" dirty="0" smtClean="0"/>
              <a:t>4   5    6   7</a:t>
            </a:r>
            <a:r>
              <a:rPr lang="en-US" b="1" dirty="0" smtClean="0">
                <a:solidFill>
                  <a:schemeClr val="accent1"/>
                </a:solidFill>
              </a:rPr>
              <a:t>   8   9  10  </a:t>
            </a:r>
            <a:endParaRPr lang="en-US" b="1" dirty="0" smtClean="0"/>
          </a:p>
        </p:txBody>
      </p:sp>
      <p:sp>
        <p:nvSpPr>
          <p:cNvPr id="5" name="Line 4"/>
          <p:cNvSpPr>
            <a:spLocks noChangeShapeType="1"/>
          </p:cNvSpPr>
          <p:nvPr/>
        </p:nvSpPr>
        <p:spPr bwMode="auto">
          <a:xfrm>
            <a:off x="950976" y="4265676"/>
            <a:ext cx="63246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solidFill>
                <a:prstClr val="black"/>
              </a:solidFill>
            </a:endParaRPr>
          </a:p>
        </p:txBody>
      </p:sp>
    </p:spTree>
    <p:extLst>
      <p:ext uri="{BB962C8B-B14F-4D97-AF65-F5344CB8AC3E}">
        <p14:creationId xmlns:p14="http://schemas.microsoft.com/office/powerpoint/2010/main" val="40031243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07084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2800" dirty="0">
                <a:solidFill>
                  <a:prstClr val="black"/>
                </a:solidFill>
                <a:latin typeface="Calibri Light" panose="020F0302020204030204" pitchFamily="34" charset="0"/>
                <a:cs typeface="Arial" panose="020B0604020202020204" pitchFamily="34" charset="0"/>
              </a:rPr>
              <a:t>What is Inappropriate </a:t>
            </a:r>
            <a:r>
              <a:rPr lang="en-US" altLang="en-US" sz="2800" dirty="0">
                <a:solidFill>
                  <a:srgbClr val="C00000"/>
                </a:solidFill>
                <a:latin typeface="Calibri Light" panose="020F0302020204030204" pitchFamily="34" charset="0"/>
                <a:cs typeface="Arial" panose="020B0604020202020204" pitchFamily="34" charset="0"/>
              </a:rPr>
              <a:t>and Disrespectful Conduct</a:t>
            </a:r>
          </a:p>
        </p:txBody>
      </p:sp>
      <p:sp>
        <p:nvSpPr>
          <p:cNvPr id="3" name="Text Box 7"/>
          <p:cNvSpPr txBox="1">
            <a:spLocks noChangeArrowheads="1"/>
          </p:cNvSpPr>
          <p:nvPr/>
        </p:nvSpPr>
        <p:spPr bwMode="auto">
          <a:xfrm>
            <a:off x="533400" y="1581150"/>
            <a:ext cx="7696200" cy="400050"/>
          </a:xfrm>
          <a:prstGeom prst="rect">
            <a:avLst/>
          </a:prstGeom>
          <a:noFill/>
          <a:ln w="9525">
            <a:noFill/>
            <a:miter lim="800000"/>
            <a:headEnd/>
            <a:tailEnd/>
          </a:ln>
          <a:effectLst/>
        </p:spPr>
        <p:txBody>
          <a:bodyPr>
            <a:spAutoFit/>
          </a:bodyPr>
          <a:lstStyle/>
          <a:p>
            <a:pPr>
              <a:spcBef>
                <a:spcPct val="50000"/>
              </a:spcBef>
              <a:defRPr/>
            </a:pPr>
            <a:r>
              <a:rPr lang="en-US" sz="2000" b="1" dirty="0">
                <a:solidFill>
                  <a:prstClr val="black"/>
                </a:solidFill>
                <a:effectLst>
                  <a:outerShdw blurRad="38100" dist="38100" dir="2700000" algn="tl">
                    <a:srgbClr val="FFFFFF"/>
                  </a:outerShdw>
                </a:effectLst>
                <a:latin typeface="Calibri Light" panose="020F0302020204030204" pitchFamily="34" charset="0"/>
                <a:cs typeface="Arial" panose="020B0604020202020204" pitchFamily="34" charset="0"/>
              </a:rPr>
              <a:t>Harassment/</a:t>
            </a:r>
            <a:r>
              <a:rPr lang="en-US" sz="2000" b="1" dirty="0">
                <a:solidFill>
                  <a:srgbClr val="C00000"/>
                </a:solidFill>
                <a:effectLst>
                  <a:outerShdw blurRad="38100" dist="38100" dir="2700000" algn="tl">
                    <a:srgbClr val="FFFFFF"/>
                  </a:outerShdw>
                </a:effectLst>
                <a:latin typeface="Calibri Light" panose="020F0302020204030204" pitchFamily="34" charset="0"/>
                <a:cs typeface="Arial" panose="020B0604020202020204" pitchFamily="34" charset="0"/>
              </a:rPr>
              <a:t>Discrimination</a:t>
            </a:r>
            <a:r>
              <a:rPr lang="en-US" sz="2000" b="1" dirty="0">
                <a:solidFill>
                  <a:prstClr val="black"/>
                </a:solidFill>
                <a:effectLst>
                  <a:outerShdw blurRad="38100" dist="38100" dir="2700000" algn="tl">
                    <a:srgbClr val="FFFFFF"/>
                  </a:outerShdw>
                </a:effectLst>
                <a:latin typeface="Calibri Light" panose="020F0302020204030204" pitchFamily="34" charset="0"/>
                <a:cs typeface="Arial" panose="020B0604020202020204" pitchFamily="34" charset="0"/>
              </a:rPr>
              <a:t> (Protected Classes)</a:t>
            </a:r>
          </a:p>
        </p:txBody>
      </p:sp>
      <p:sp>
        <p:nvSpPr>
          <p:cNvPr id="4" name="Rectangle 5"/>
          <p:cNvSpPr txBox="1">
            <a:spLocks noChangeArrowheads="1"/>
          </p:cNvSpPr>
          <p:nvPr/>
        </p:nvSpPr>
        <p:spPr>
          <a:xfrm>
            <a:off x="914400" y="2133600"/>
            <a:ext cx="2895600" cy="1676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a:ea typeface="+mn-ea"/>
                <a:cs typeface="Arial"/>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Clr>
                <a:srgbClr val="C00000"/>
              </a:buClr>
              <a:buSzPct val="120000"/>
            </a:pPr>
            <a:r>
              <a:rPr lang="en-US" altLang="en-US" sz="2000" dirty="0" smtClean="0">
                <a:solidFill>
                  <a:prstClr val="black"/>
                </a:solidFill>
                <a:latin typeface="Calibri Light" panose="020F0302020204030204" pitchFamily="34" charset="0"/>
                <a:cs typeface="Arial" panose="020B0604020202020204" pitchFamily="34" charset="0"/>
              </a:rPr>
              <a:t>Race</a:t>
            </a:r>
          </a:p>
          <a:p>
            <a:pPr>
              <a:lnSpc>
                <a:spcPct val="90000"/>
              </a:lnSpc>
              <a:buClr>
                <a:srgbClr val="C00000"/>
              </a:buClr>
              <a:buSzPct val="120000"/>
            </a:pPr>
            <a:r>
              <a:rPr lang="en-US" altLang="en-US" sz="2000" dirty="0" smtClean="0">
                <a:solidFill>
                  <a:prstClr val="black"/>
                </a:solidFill>
                <a:latin typeface="Calibri Light" panose="020F0302020204030204" pitchFamily="34" charset="0"/>
                <a:cs typeface="Arial" panose="020B0604020202020204" pitchFamily="34" charset="0"/>
              </a:rPr>
              <a:t>Religion</a:t>
            </a:r>
          </a:p>
          <a:p>
            <a:pPr>
              <a:lnSpc>
                <a:spcPct val="90000"/>
              </a:lnSpc>
              <a:buClr>
                <a:srgbClr val="C00000"/>
              </a:buClr>
              <a:buSzPct val="120000"/>
            </a:pPr>
            <a:r>
              <a:rPr lang="en-US" altLang="en-US" sz="2000" dirty="0" smtClean="0">
                <a:solidFill>
                  <a:prstClr val="black"/>
                </a:solidFill>
                <a:latin typeface="Calibri Light" panose="020F0302020204030204" pitchFamily="34" charset="0"/>
                <a:cs typeface="Arial" panose="020B0604020202020204" pitchFamily="34" charset="0"/>
              </a:rPr>
              <a:t>National Origin</a:t>
            </a:r>
          </a:p>
          <a:p>
            <a:pPr>
              <a:lnSpc>
                <a:spcPct val="90000"/>
              </a:lnSpc>
              <a:buClr>
                <a:srgbClr val="C00000"/>
              </a:buClr>
              <a:buSzPct val="120000"/>
            </a:pPr>
            <a:r>
              <a:rPr lang="en-US" altLang="en-US" sz="2000" dirty="0" smtClean="0">
                <a:solidFill>
                  <a:prstClr val="black"/>
                </a:solidFill>
                <a:latin typeface="Calibri Light" panose="020F0302020204030204" pitchFamily="34" charset="0"/>
                <a:cs typeface="Arial" panose="020B0604020202020204" pitchFamily="34" charset="0"/>
              </a:rPr>
              <a:t>Sex</a:t>
            </a:r>
          </a:p>
          <a:p>
            <a:pPr>
              <a:lnSpc>
                <a:spcPct val="90000"/>
              </a:lnSpc>
              <a:buClr>
                <a:srgbClr val="C00000"/>
              </a:buClr>
              <a:buSzPct val="120000"/>
            </a:pPr>
            <a:endParaRPr lang="en-US" altLang="en-US" sz="2400" dirty="0" smtClean="0">
              <a:solidFill>
                <a:prstClr val="black"/>
              </a:solidFill>
              <a:cs typeface="Arial" panose="020B0604020202020204" pitchFamily="34" charset="0"/>
            </a:endParaRPr>
          </a:p>
        </p:txBody>
      </p:sp>
      <p:sp>
        <p:nvSpPr>
          <p:cNvPr id="5" name="Rectangle 6"/>
          <p:cNvSpPr txBox="1">
            <a:spLocks noChangeArrowheads="1"/>
          </p:cNvSpPr>
          <p:nvPr/>
        </p:nvSpPr>
        <p:spPr>
          <a:xfrm>
            <a:off x="4572000" y="2057400"/>
            <a:ext cx="4038600" cy="1981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a:ea typeface="+mn-ea"/>
                <a:cs typeface="Arial"/>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C00000"/>
              </a:buClr>
              <a:buSzPct val="120000"/>
            </a:pPr>
            <a:r>
              <a:rPr lang="en-US" altLang="en-US" sz="2000" dirty="0" smtClean="0">
                <a:solidFill>
                  <a:prstClr val="black"/>
                </a:solidFill>
                <a:latin typeface="Calibri Light" panose="020F0302020204030204" pitchFamily="34" charset="0"/>
                <a:cs typeface="Arial" panose="020B0604020202020204" pitchFamily="34" charset="0"/>
              </a:rPr>
              <a:t>Age</a:t>
            </a:r>
          </a:p>
          <a:p>
            <a:pPr>
              <a:buClr>
                <a:srgbClr val="C00000"/>
              </a:buClr>
              <a:buSzPct val="120000"/>
            </a:pPr>
            <a:r>
              <a:rPr lang="en-US" altLang="en-US" sz="2000" dirty="0" smtClean="0">
                <a:solidFill>
                  <a:prstClr val="black"/>
                </a:solidFill>
                <a:latin typeface="Calibri Light" panose="020F0302020204030204" pitchFamily="34" charset="0"/>
                <a:cs typeface="Arial" panose="020B0604020202020204" pitchFamily="34" charset="0"/>
              </a:rPr>
              <a:t>Disability</a:t>
            </a:r>
          </a:p>
          <a:p>
            <a:pPr>
              <a:buClr>
                <a:srgbClr val="C00000"/>
              </a:buClr>
              <a:buSzPct val="120000"/>
            </a:pPr>
            <a:r>
              <a:rPr lang="en-US" altLang="en-US" sz="2000" dirty="0" smtClean="0">
                <a:solidFill>
                  <a:prstClr val="black"/>
                </a:solidFill>
                <a:latin typeface="Calibri Light" panose="020F0302020204030204" pitchFamily="34" charset="0"/>
                <a:cs typeface="Arial" panose="020B0604020202020204" pitchFamily="34" charset="0"/>
              </a:rPr>
              <a:t>Military status</a:t>
            </a:r>
          </a:p>
          <a:p>
            <a:pPr>
              <a:buClr>
                <a:srgbClr val="C00000"/>
              </a:buClr>
              <a:buSzPct val="120000"/>
            </a:pPr>
            <a:r>
              <a:rPr lang="en-US" altLang="en-US" sz="2000" dirty="0" smtClean="0">
                <a:solidFill>
                  <a:prstClr val="black"/>
                </a:solidFill>
                <a:latin typeface="Calibri Light" panose="020F0302020204030204" pitchFamily="34" charset="0"/>
                <a:cs typeface="Arial" panose="020B0604020202020204" pitchFamily="34" charset="0"/>
              </a:rPr>
              <a:t>Sexual Orientation</a:t>
            </a:r>
          </a:p>
        </p:txBody>
      </p:sp>
      <p:sp>
        <p:nvSpPr>
          <p:cNvPr id="6" name="Text Box 8"/>
          <p:cNvSpPr txBox="1">
            <a:spLocks noChangeArrowheads="1"/>
          </p:cNvSpPr>
          <p:nvPr/>
        </p:nvSpPr>
        <p:spPr bwMode="auto">
          <a:xfrm>
            <a:off x="0" y="41910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50000"/>
              </a:spcBef>
              <a:buFontTx/>
              <a:buNone/>
            </a:pPr>
            <a:r>
              <a:rPr lang="en-US" altLang="en-US" sz="2000" i="1" dirty="0">
                <a:solidFill>
                  <a:prstClr val="black"/>
                </a:solidFill>
                <a:latin typeface="Calibri Light" panose="020F0302020204030204" pitchFamily="34" charset="0"/>
                <a:cs typeface="Arial" panose="020B0604020202020204" pitchFamily="34" charset="0"/>
              </a:rPr>
              <a:t>Harassment occurs because of </a:t>
            </a:r>
            <a:r>
              <a:rPr lang="en-US" altLang="en-US" sz="2000" i="1" dirty="0">
                <a:solidFill>
                  <a:srgbClr val="C00000"/>
                </a:solidFill>
                <a:latin typeface="Calibri Light" panose="020F0302020204030204" pitchFamily="34" charset="0"/>
                <a:cs typeface="Arial" panose="020B0604020202020204" pitchFamily="34" charset="0"/>
              </a:rPr>
              <a:t>WHAT</a:t>
            </a:r>
            <a:r>
              <a:rPr lang="en-US" altLang="en-US" sz="2000" i="1" dirty="0">
                <a:solidFill>
                  <a:prstClr val="black"/>
                </a:solidFill>
                <a:latin typeface="Calibri Light" panose="020F0302020204030204" pitchFamily="34" charset="0"/>
                <a:cs typeface="Arial" panose="020B0604020202020204" pitchFamily="34" charset="0"/>
              </a:rPr>
              <a:t> a person is</a:t>
            </a:r>
          </a:p>
        </p:txBody>
      </p:sp>
    </p:spTree>
    <p:extLst>
      <p:ext uri="{BB962C8B-B14F-4D97-AF65-F5344CB8AC3E}">
        <p14:creationId xmlns:p14="http://schemas.microsoft.com/office/powerpoint/2010/main" val="8036228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15576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2400" b="1" dirty="0">
                <a:solidFill>
                  <a:prstClr val="black"/>
                </a:solidFill>
                <a:latin typeface="Calibri Light" panose="020F0302020204030204" pitchFamily="34" charset="0"/>
                <a:cs typeface="Arial" panose="020B0604020202020204" pitchFamily="34" charset="0"/>
              </a:rPr>
              <a:t>What is Inappropriate </a:t>
            </a:r>
            <a:r>
              <a:rPr lang="en-US" altLang="en-US" sz="2400" b="1" dirty="0">
                <a:solidFill>
                  <a:srgbClr val="C00000"/>
                </a:solidFill>
                <a:latin typeface="Calibri Light" panose="020F0302020204030204" pitchFamily="34" charset="0"/>
                <a:cs typeface="Arial" panose="020B0604020202020204" pitchFamily="34" charset="0"/>
              </a:rPr>
              <a:t>and Disrespectful Conduct</a:t>
            </a:r>
          </a:p>
        </p:txBody>
      </p:sp>
      <p:sp>
        <p:nvSpPr>
          <p:cNvPr id="3" name="Rectangle 3"/>
          <p:cNvSpPr txBox="1">
            <a:spLocks noChangeArrowheads="1"/>
          </p:cNvSpPr>
          <p:nvPr/>
        </p:nvSpPr>
        <p:spPr>
          <a:xfrm>
            <a:off x="609600" y="1124712"/>
            <a:ext cx="7924800" cy="47545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a:ea typeface="+mn-ea"/>
                <a:cs typeface="Arial"/>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09600" indent="-609600">
              <a:lnSpc>
                <a:spcPct val="90000"/>
              </a:lnSpc>
              <a:buFontTx/>
              <a:buNone/>
            </a:pPr>
            <a:r>
              <a:rPr lang="en-US" altLang="en-US" sz="2000" b="1" dirty="0" smtClean="0">
                <a:solidFill>
                  <a:srgbClr val="C00000"/>
                </a:solidFill>
                <a:latin typeface="Calibri Light" panose="020F0302020204030204" pitchFamily="34" charset="0"/>
                <a:cs typeface="Arial" panose="020B0604020202020204" pitchFamily="34" charset="0"/>
              </a:rPr>
              <a:t>Disrespect</a:t>
            </a:r>
            <a:r>
              <a:rPr lang="en-US" altLang="en-US" sz="2000" dirty="0" smtClean="0">
                <a:solidFill>
                  <a:prstClr val="black"/>
                </a:solidFill>
                <a:latin typeface="Calibri Light" panose="020F0302020204030204" pitchFamily="34" charset="0"/>
                <a:cs typeface="Arial" panose="020B0604020202020204" pitchFamily="34" charset="0"/>
              </a:rPr>
              <a:t>- Lack of consideration or regard for co-workers. </a:t>
            </a:r>
          </a:p>
          <a:p>
            <a:pPr marL="609600" indent="-609600">
              <a:lnSpc>
                <a:spcPct val="90000"/>
              </a:lnSpc>
              <a:buFontTx/>
              <a:buNone/>
            </a:pPr>
            <a:endParaRPr lang="en-US" altLang="en-US" sz="2400" dirty="0" smtClean="0">
              <a:solidFill>
                <a:prstClr val="black"/>
              </a:solidFill>
              <a:cs typeface="Arial" panose="020B0604020202020204" pitchFamily="34" charset="0"/>
            </a:endParaRPr>
          </a:p>
          <a:p>
            <a:pPr marL="609600" indent="-609600">
              <a:lnSpc>
                <a:spcPct val="90000"/>
              </a:lnSpc>
              <a:buFontTx/>
              <a:buNone/>
            </a:pPr>
            <a:r>
              <a:rPr lang="en-US" altLang="en-US" sz="2400" dirty="0" smtClean="0">
                <a:solidFill>
                  <a:prstClr val="black"/>
                </a:solidFill>
                <a:latin typeface="Calibri Light" panose="020F0302020204030204" pitchFamily="34" charset="0"/>
                <a:cs typeface="Arial" panose="020B0604020202020204" pitchFamily="34" charset="0"/>
              </a:rPr>
              <a:t>Including:</a:t>
            </a:r>
          </a:p>
          <a:p>
            <a:pPr marL="609600" indent="-609600">
              <a:lnSpc>
                <a:spcPct val="90000"/>
              </a:lnSpc>
              <a:buClr>
                <a:srgbClr val="C00000"/>
              </a:buClr>
              <a:buSzPct val="120000"/>
            </a:pPr>
            <a:r>
              <a:rPr lang="en-US" altLang="en-US" sz="2000" dirty="0" smtClean="0">
                <a:solidFill>
                  <a:prstClr val="black"/>
                </a:solidFill>
                <a:latin typeface="Calibri Light" panose="020F0302020204030204" pitchFamily="34" charset="0"/>
                <a:cs typeface="Arial" panose="020B0604020202020204" pitchFamily="34" charset="0"/>
              </a:rPr>
              <a:t>Privacy</a:t>
            </a:r>
          </a:p>
          <a:p>
            <a:pPr marL="609600" indent="-609600">
              <a:lnSpc>
                <a:spcPct val="90000"/>
              </a:lnSpc>
              <a:buClr>
                <a:srgbClr val="C00000"/>
              </a:buClr>
              <a:buSzPct val="120000"/>
            </a:pPr>
            <a:r>
              <a:rPr lang="en-US" altLang="en-US" sz="2000" dirty="0" smtClean="0">
                <a:solidFill>
                  <a:prstClr val="black"/>
                </a:solidFill>
                <a:latin typeface="Calibri Light" panose="020F0302020204030204" pitchFamily="34" charset="0"/>
                <a:cs typeface="Arial" panose="020B0604020202020204" pitchFamily="34" charset="0"/>
              </a:rPr>
              <a:t>Physical space</a:t>
            </a:r>
          </a:p>
          <a:p>
            <a:pPr marL="609600" indent="-609600">
              <a:lnSpc>
                <a:spcPct val="90000"/>
              </a:lnSpc>
              <a:buClr>
                <a:srgbClr val="C00000"/>
              </a:buClr>
              <a:buSzPct val="120000"/>
            </a:pPr>
            <a:r>
              <a:rPr lang="en-US" altLang="en-US" sz="2000" dirty="0" smtClean="0">
                <a:solidFill>
                  <a:prstClr val="black"/>
                </a:solidFill>
                <a:latin typeface="Calibri Light" panose="020F0302020204030204" pitchFamily="34" charset="0"/>
                <a:cs typeface="Arial" panose="020B0604020202020204" pitchFamily="34" charset="0"/>
              </a:rPr>
              <a:t>Belongings </a:t>
            </a:r>
          </a:p>
          <a:p>
            <a:pPr marL="609600" indent="-609600">
              <a:lnSpc>
                <a:spcPct val="90000"/>
              </a:lnSpc>
              <a:buClr>
                <a:srgbClr val="C00000"/>
              </a:buClr>
              <a:buSzPct val="120000"/>
            </a:pPr>
            <a:r>
              <a:rPr lang="en-US" altLang="en-US" sz="2000" dirty="0" smtClean="0">
                <a:solidFill>
                  <a:prstClr val="black"/>
                </a:solidFill>
                <a:latin typeface="Calibri Light" panose="020F0302020204030204" pitchFamily="34" charset="0"/>
                <a:cs typeface="Arial" panose="020B0604020202020204" pitchFamily="34" charset="0"/>
              </a:rPr>
              <a:t>Viewpoints</a:t>
            </a:r>
          </a:p>
          <a:p>
            <a:pPr marL="609600" indent="-609600">
              <a:lnSpc>
                <a:spcPct val="90000"/>
              </a:lnSpc>
              <a:buClr>
                <a:srgbClr val="C00000"/>
              </a:buClr>
              <a:buSzPct val="120000"/>
            </a:pPr>
            <a:r>
              <a:rPr lang="en-US" altLang="en-US" sz="2000" dirty="0" smtClean="0">
                <a:solidFill>
                  <a:prstClr val="black"/>
                </a:solidFill>
                <a:latin typeface="Calibri Light" panose="020F0302020204030204" pitchFamily="34" charset="0"/>
                <a:cs typeface="Arial" panose="020B0604020202020204" pitchFamily="34" charset="0"/>
              </a:rPr>
              <a:t>Philosophies</a:t>
            </a:r>
          </a:p>
          <a:p>
            <a:pPr marL="609600" indent="-609600">
              <a:lnSpc>
                <a:spcPct val="90000"/>
              </a:lnSpc>
              <a:buClr>
                <a:srgbClr val="C00000"/>
              </a:buClr>
              <a:buSzPct val="120000"/>
            </a:pPr>
            <a:r>
              <a:rPr lang="en-US" altLang="en-US" sz="2000" dirty="0" smtClean="0">
                <a:solidFill>
                  <a:prstClr val="black"/>
                </a:solidFill>
                <a:latin typeface="Calibri Light" panose="020F0302020204030204" pitchFamily="34" charset="0"/>
                <a:cs typeface="Arial" panose="020B0604020202020204" pitchFamily="34" charset="0"/>
              </a:rPr>
              <a:t>Beliefs and personalities</a:t>
            </a:r>
          </a:p>
          <a:p>
            <a:pPr marL="0" indent="0">
              <a:lnSpc>
                <a:spcPct val="90000"/>
              </a:lnSpc>
              <a:buClr>
                <a:srgbClr val="C00000"/>
              </a:buClr>
              <a:buSzPct val="120000"/>
              <a:buFont typeface="Arial" panose="020B0604020202020204" pitchFamily="34" charset="0"/>
              <a:buNone/>
            </a:pPr>
            <a:endParaRPr lang="en-US" altLang="en-US" sz="2000" dirty="0" smtClean="0">
              <a:solidFill>
                <a:prstClr val="black"/>
              </a:solidFill>
              <a:latin typeface="Calibri Light" panose="020F0302020204030204" pitchFamily="34" charset="0"/>
              <a:cs typeface="Arial" panose="020B0604020202020204" pitchFamily="34" charset="0"/>
            </a:endParaRPr>
          </a:p>
          <a:p>
            <a:pPr marL="609600" indent="-609600">
              <a:lnSpc>
                <a:spcPct val="90000"/>
              </a:lnSpc>
              <a:buFontTx/>
              <a:buNone/>
            </a:pPr>
            <a:r>
              <a:rPr lang="en-US" altLang="en-US" sz="2400" dirty="0" smtClean="0">
                <a:solidFill>
                  <a:prstClr val="black"/>
                </a:solidFill>
                <a:latin typeface="Calibri Light" panose="020F0302020204030204" pitchFamily="34" charset="0"/>
                <a:cs typeface="Arial" panose="020B0604020202020204" pitchFamily="34" charset="0"/>
              </a:rPr>
              <a:t>Generally </a:t>
            </a:r>
            <a:r>
              <a:rPr lang="en-US" altLang="en-US" sz="2400" i="1" dirty="0" smtClean="0">
                <a:solidFill>
                  <a:prstClr val="black"/>
                </a:solidFill>
                <a:latin typeface="Calibri Light" panose="020F0302020204030204" pitchFamily="34" charset="0"/>
                <a:cs typeface="Arial" panose="020B0604020202020204" pitchFamily="34" charset="0"/>
              </a:rPr>
              <a:t>NOT DIRECTED</a:t>
            </a:r>
            <a:r>
              <a:rPr lang="en-US" altLang="en-US" sz="2400" dirty="0" smtClean="0">
                <a:solidFill>
                  <a:prstClr val="black"/>
                </a:solidFill>
                <a:latin typeface="Calibri Light" panose="020F0302020204030204" pitchFamily="34" charset="0"/>
                <a:cs typeface="Arial" panose="020B0604020202020204" pitchFamily="34" charset="0"/>
              </a:rPr>
              <a:t> at particular individual</a:t>
            </a:r>
          </a:p>
          <a:p>
            <a:pPr marL="609600" indent="-609600">
              <a:lnSpc>
                <a:spcPct val="90000"/>
              </a:lnSpc>
              <a:buFontTx/>
              <a:buNone/>
            </a:pPr>
            <a:endParaRPr lang="en-US" altLang="en-US" sz="2400" dirty="0" smtClean="0">
              <a:solidFill>
                <a:prstClr val="black"/>
              </a:solidFill>
              <a:latin typeface="Calibri Light" panose="020F0302020204030204" pitchFamily="34" charset="0"/>
            </a:endParaRPr>
          </a:p>
        </p:txBody>
      </p:sp>
    </p:spTree>
    <p:extLst>
      <p:ext uri="{BB962C8B-B14F-4D97-AF65-F5344CB8AC3E}">
        <p14:creationId xmlns:p14="http://schemas.microsoft.com/office/powerpoint/2010/main" val="16395284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91758"/>
            <a:ext cx="9144000" cy="70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2400" dirty="0">
                <a:solidFill>
                  <a:prstClr val="black"/>
                </a:solidFill>
                <a:latin typeface="Calibri Light" panose="020F0302020204030204" pitchFamily="34" charset="0"/>
                <a:cs typeface="Arial" panose="020B0604020202020204" pitchFamily="34" charset="0"/>
              </a:rPr>
              <a:t>What is Inappropriate </a:t>
            </a:r>
            <a:r>
              <a:rPr lang="en-US" altLang="en-US" sz="2400" dirty="0">
                <a:solidFill>
                  <a:srgbClr val="C00000"/>
                </a:solidFill>
                <a:latin typeface="Calibri Light" panose="020F0302020204030204" pitchFamily="34" charset="0"/>
                <a:cs typeface="Arial" panose="020B0604020202020204" pitchFamily="34" charset="0"/>
              </a:rPr>
              <a:t>and Disrespectful Conduct</a:t>
            </a:r>
          </a:p>
        </p:txBody>
      </p:sp>
      <p:sp>
        <p:nvSpPr>
          <p:cNvPr id="3" name="Rectangle 3"/>
          <p:cNvSpPr txBox="1">
            <a:spLocks noChangeArrowheads="1"/>
          </p:cNvSpPr>
          <p:nvPr/>
        </p:nvSpPr>
        <p:spPr>
          <a:xfrm>
            <a:off x="457200" y="905256"/>
            <a:ext cx="8229600" cy="5715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a:ea typeface="+mn-ea"/>
                <a:cs typeface="Arial"/>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buFontTx/>
              <a:buNone/>
            </a:pPr>
            <a:r>
              <a:rPr lang="en-US" altLang="en-US" sz="2400" dirty="0" smtClean="0">
                <a:solidFill>
                  <a:srgbClr val="C00000"/>
                </a:solidFill>
                <a:latin typeface="Calibri Light" panose="020F0302020204030204" pitchFamily="34" charset="0"/>
                <a:cs typeface="Arial" panose="020B0604020202020204" pitchFamily="34" charset="0"/>
              </a:rPr>
              <a:t>Bullying- Lateral Violence</a:t>
            </a:r>
            <a:r>
              <a:rPr lang="en-US" altLang="en-US" sz="2400" dirty="0" smtClean="0">
                <a:solidFill>
                  <a:prstClr val="black"/>
                </a:solidFill>
                <a:cs typeface="Arial" panose="020B0604020202020204" pitchFamily="34" charset="0"/>
              </a:rPr>
              <a:t>:</a:t>
            </a:r>
          </a:p>
          <a:p>
            <a:pPr>
              <a:lnSpc>
                <a:spcPct val="80000"/>
              </a:lnSpc>
              <a:buFontTx/>
              <a:buNone/>
            </a:pPr>
            <a:endParaRPr lang="en-US" altLang="en-US" sz="2400" dirty="0" smtClean="0">
              <a:solidFill>
                <a:prstClr val="black"/>
              </a:solidFill>
              <a:cs typeface="Arial" panose="020B0604020202020204" pitchFamily="34" charset="0"/>
            </a:endParaRPr>
          </a:p>
          <a:p>
            <a:pPr>
              <a:lnSpc>
                <a:spcPct val="80000"/>
              </a:lnSpc>
              <a:buClr>
                <a:srgbClr val="C00000"/>
              </a:buClr>
              <a:buSzPct val="120000"/>
            </a:pPr>
            <a:r>
              <a:rPr lang="en-US" altLang="en-US" sz="1800" dirty="0" smtClean="0">
                <a:solidFill>
                  <a:prstClr val="black"/>
                </a:solidFill>
                <a:latin typeface="Calibri Light" panose="020F0302020204030204" pitchFamily="34" charset="0"/>
                <a:cs typeface="Arial" panose="020B0604020202020204" pitchFamily="34" charset="0"/>
              </a:rPr>
              <a:t>Repeated, </a:t>
            </a:r>
            <a:r>
              <a:rPr lang="en-US" altLang="en-US" sz="1800" dirty="0" smtClean="0">
                <a:solidFill>
                  <a:srgbClr val="C00000"/>
                </a:solidFill>
                <a:latin typeface="Calibri Light" panose="020F0302020204030204" pitchFamily="34" charset="0"/>
                <a:cs typeface="Arial" panose="020B0604020202020204" pitchFamily="34" charset="0"/>
              </a:rPr>
              <a:t>unreasonable actions </a:t>
            </a:r>
            <a:r>
              <a:rPr lang="en-US" altLang="en-US" sz="1800" dirty="0" smtClean="0">
                <a:solidFill>
                  <a:prstClr val="black"/>
                </a:solidFill>
                <a:latin typeface="Calibri Light" panose="020F0302020204030204" pitchFamily="34" charset="0"/>
                <a:cs typeface="Arial" panose="020B0604020202020204" pitchFamily="34" charset="0"/>
              </a:rPr>
              <a:t>of individual(s) directed toward an employee(s) intended to intimidate or humiliate.  </a:t>
            </a:r>
          </a:p>
          <a:p>
            <a:pPr>
              <a:lnSpc>
                <a:spcPct val="80000"/>
              </a:lnSpc>
              <a:buClr>
                <a:srgbClr val="C00000"/>
              </a:buClr>
              <a:buSzPct val="120000"/>
            </a:pPr>
            <a:r>
              <a:rPr lang="en-US" altLang="en-US" sz="1800" dirty="0" smtClean="0">
                <a:solidFill>
                  <a:prstClr val="black"/>
                </a:solidFill>
                <a:latin typeface="Calibri Light" panose="020F0302020204030204" pitchFamily="34" charset="0"/>
                <a:cs typeface="Arial" panose="020B0604020202020204" pitchFamily="34" charset="0"/>
              </a:rPr>
              <a:t>Persistent attacks which </a:t>
            </a:r>
            <a:r>
              <a:rPr lang="en-US" altLang="en-US" sz="1800" dirty="0" smtClean="0">
                <a:solidFill>
                  <a:srgbClr val="C00000"/>
                </a:solidFill>
                <a:latin typeface="Calibri Light" panose="020F0302020204030204" pitchFamily="34" charset="0"/>
                <a:cs typeface="Arial" panose="020B0604020202020204" pitchFamily="34" charset="0"/>
              </a:rPr>
              <a:t>focus on the person</a:t>
            </a:r>
            <a:r>
              <a:rPr lang="en-US" altLang="en-US" sz="1800" dirty="0" smtClean="0">
                <a:solidFill>
                  <a:prstClr val="black"/>
                </a:solidFill>
                <a:latin typeface="Calibri Light" panose="020F0302020204030204" pitchFamily="34" charset="0"/>
                <a:cs typeface="Arial" panose="020B0604020202020204" pitchFamily="34" charset="0"/>
              </a:rPr>
              <a:t>, rather than constructively critiquing the task or work of employee.</a:t>
            </a:r>
          </a:p>
          <a:p>
            <a:pPr>
              <a:lnSpc>
                <a:spcPct val="80000"/>
              </a:lnSpc>
              <a:buClr>
                <a:srgbClr val="C00000"/>
              </a:buClr>
              <a:buSzPct val="120000"/>
            </a:pPr>
            <a:r>
              <a:rPr lang="en-US" altLang="en-US" sz="1800" dirty="0" smtClean="0">
                <a:solidFill>
                  <a:srgbClr val="C00000"/>
                </a:solidFill>
                <a:latin typeface="Calibri Light" panose="020F0302020204030204" pitchFamily="34" charset="0"/>
                <a:cs typeface="Arial" panose="020B0604020202020204" pitchFamily="34" charset="0"/>
              </a:rPr>
              <a:t>Power and control-assertion of power through aggression</a:t>
            </a:r>
          </a:p>
          <a:p>
            <a:pPr>
              <a:lnSpc>
                <a:spcPct val="80000"/>
              </a:lnSpc>
              <a:buClr>
                <a:srgbClr val="C00000"/>
              </a:buClr>
              <a:buSzPct val="120000"/>
            </a:pPr>
            <a:r>
              <a:rPr lang="en-US" altLang="en-US" sz="1800" dirty="0" smtClean="0">
                <a:solidFill>
                  <a:srgbClr val="C00000"/>
                </a:solidFill>
                <a:latin typeface="Calibri Light" panose="020F0302020204030204" pitchFamily="34" charset="0"/>
                <a:cs typeface="Arial" panose="020B0604020202020204" pitchFamily="34" charset="0"/>
              </a:rPr>
              <a:t>Intentional behavior </a:t>
            </a:r>
            <a:r>
              <a:rPr lang="en-US" altLang="en-US" sz="1800" dirty="0" smtClean="0">
                <a:solidFill>
                  <a:prstClr val="black"/>
                </a:solidFill>
                <a:latin typeface="Calibri Light" panose="020F0302020204030204" pitchFamily="34" charset="0"/>
                <a:cs typeface="Arial" panose="020B0604020202020204" pitchFamily="34" charset="0"/>
              </a:rPr>
              <a:t>with expected outcome to denigrate and exclude. Driven by perpetrators </a:t>
            </a:r>
            <a:r>
              <a:rPr lang="en-US" altLang="en-US" sz="1800" dirty="0" smtClean="0">
                <a:solidFill>
                  <a:srgbClr val="C00000"/>
                </a:solidFill>
                <a:latin typeface="Calibri Light" panose="020F0302020204030204" pitchFamily="34" charset="0"/>
                <a:cs typeface="Arial" panose="020B0604020202020204" pitchFamily="34" charset="0"/>
              </a:rPr>
              <a:t>NEED to control</a:t>
            </a:r>
            <a:r>
              <a:rPr lang="en-US" altLang="en-US" sz="1800" dirty="0" smtClean="0">
                <a:solidFill>
                  <a:prstClr val="black"/>
                </a:solidFill>
                <a:latin typeface="Calibri Light" panose="020F0302020204030204" pitchFamily="34" charset="0"/>
                <a:cs typeface="Arial" panose="020B0604020202020204" pitchFamily="34" charset="0"/>
              </a:rPr>
              <a:t>.</a:t>
            </a:r>
          </a:p>
          <a:p>
            <a:pPr>
              <a:lnSpc>
                <a:spcPct val="80000"/>
              </a:lnSpc>
              <a:buClr>
                <a:srgbClr val="C00000"/>
              </a:buClr>
              <a:buSzPct val="120000"/>
            </a:pPr>
            <a:r>
              <a:rPr lang="en-US" altLang="en-US" sz="1800" dirty="0" smtClean="0">
                <a:solidFill>
                  <a:prstClr val="black"/>
                </a:solidFill>
                <a:latin typeface="Calibri Light" panose="020F0302020204030204" pitchFamily="34" charset="0"/>
                <a:cs typeface="Arial" panose="020B0604020202020204" pitchFamily="34" charset="0"/>
              </a:rPr>
              <a:t>Very similar to Domestic Violence. Keep victim off balance.</a:t>
            </a:r>
          </a:p>
          <a:p>
            <a:pPr>
              <a:lnSpc>
                <a:spcPct val="80000"/>
              </a:lnSpc>
              <a:buClr>
                <a:srgbClr val="C00000"/>
              </a:buClr>
              <a:buSzPct val="120000"/>
            </a:pPr>
            <a:r>
              <a:rPr lang="en-US" altLang="en-US" sz="1800" dirty="0" smtClean="0">
                <a:solidFill>
                  <a:prstClr val="black"/>
                </a:solidFill>
                <a:latin typeface="Calibri Light" panose="020F0302020204030204" pitchFamily="34" charset="0"/>
              </a:rPr>
              <a:t>Abuser inflicts pain when and where they </a:t>
            </a:r>
            <a:r>
              <a:rPr lang="en-US" altLang="en-US" sz="1800" dirty="0" smtClean="0">
                <a:solidFill>
                  <a:srgbClr val="C00000"/>
                </a:solidFill>
                <a:latin typeface="Calibri Light" panose="020F0302020204030204" pitchFamily="34" charset="0"/>
              </a:rPr>
              <a:t>choose-Keeping the target off balance</a:t>
            </a:r>
            <a:r>
              <a:rPr lang="en-US" altLang="en-US" sz="1800" dirty="0" smtClean="0">
                <a:solidFill>
                  <a:prstClr val="black"/>
                </a:solidFill>
                <a:latin typeface="Calibri Light" panose="020F0302020204030204" pitchFamily="34" charset="0"/>
              </a:rPr>
              <a:t>, not knowing when violence can happen, but hoping for peace and safety.</a:t>
            </a:r>
          </a:p>
          <a:p>
            <a:pPr>
              <a:lnSpc>
                <a:spcPct val="80000"/>
              </a:lnSpc>
              <a:buClr>
                <a:srgbClr val="C00000"/>
              </a:buClr>
              <a:buSzPct val="120000"/>
            </a:pPr>
            <a:endParaRPr lang="en-US" altLang="en-US" sz="1800" dirty="0" smtClean="0">
              <a:solidFill>
                <a:prstClr val="black"/>
              </a:solidFill>
              <a:latin typeface="Calibri Light" panose="020F0302020204030204" pitchFamily="34" charset="0"/>
              <a:cs typeface="Arial" panose="020B0604020202020204" pitchFamily="34" charset="0"/>
            </a:endParaRPr>
          </a:p>
          <a:p>
            <a:pPr>
              <a:lnSpc>
                <a:spcPct val="80000"/>
              </a:lnSpc>
              <a:buFontTx/>
              <a:buNone/>
            </a:pPr>
            <a:r>
              <a:rPr lang="en-US" altLang="en-US" sz="2400" dirty="0" smtClean="0">
                <a:solidFill>
                  <a:prstClr val="black"/>
                </a:solidFill>
                <a:latin typeface="Calibri Light" panose="020F0302020204030204" pitchFamily="34" charset="0"/>
                <a:cs typeface="Arial" panose="020B0604020202020204" pitchFamily="34" charset="0"/>
              </a:rPr>
              <a:t>Bullying occurs because of </a:t>
            </a:r>
            <a:r>
              <a:rPr lang="en-US" altLang="en-US" sz="2400" i="1" dirty="0" smtClean="0">
                <a:solidFill>
                  <a:srgbClr val="C00000"/>
                </a:solidFill>
                <a:latin typeface="Calibri Light" panose="020F0302020204030204" pitchFamily="34" charset="0"/>
                <a:cs typeface="Arial" panose="020B0604020202020204" pitchFamily="34" charset="0"/>
              </a:rPr>
              <a:t>WHO</a:t>
            </a:r>
            <a:r>
              <a:rPr lang="en-US" altLang="en-US" sz="2400" dirty="0" smtClean="0">
                <a:solidFill>
                  <a:prstClr val="black"/>
                </a:solidFill>
                <a:latin typeface="Calibri Light" panose="020F0302020204030204" pitchFamily="34" charset="0"/>
                <a:cs typeface="Arial" panose="020B0604020202020204" pitchFamily="34" charset="0"/>
              </a:rPr>
              <a:t> a person is</a:t>
            </a:r>
          </a:p>
        </p:txBody>
      </p:sp>
    </p:spTree>
    <p:extLst>
      <p:ext uri="{BB962C8B-B14F-4D97-AF65-F5344CB8AC3E}">
        <p14:creationId xmlns:p14="http://schemas.microsoft.com/office/powerpoint/2010/main" val="19754244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73152"/>
            <a:ext cx="9144000" cy="1333500"/>
          </a:xfrm>
          <a:prstGeom prst="rect">
            <a:avLst/>
          </a:prstGeom>
        </p:spPr>
        <p:txBody>
          <a:bodyPr rtlCol="0" anchor="b">
            <a:normAutofit fontScale="97500"/>
          </a:bodyPr>
          <a:lstStyle>
            <a:lvl1pPr algn="ctr" defTabSz="914400" rtl="0" eaLnBrk="1" latinLnBrk="0" hangingPunct="1">
              <a:spcBef>
                <a:spcPct val="0"/>
              </a:spcBef>
              <a:buNone/>
              <a:defRPr sz="4400" kern="1200">
                <a:solidFill>
                  <a:schemeClr val="tx1"/>
                </a:solidFill>
                <a:latin typeface="Arial"/>
                <a:ea typeface="+mj-ea"/>
                <a:cs typeface="Arial"/>
              </a:defRPr>
            </a:lvl1pPr>
          </a:lstStyle>
          <a:p>
            <a:pPr>
              <a:defRPr/>
            </a:pPr>
            <a:r>
              <a:rPr lang="en-US" sz="2400" b="1" dirty="0" smtClean="0">
                <a:solidFill>
                  <a:prstClr val="black"/>
                </a:solidFill>
                <a:latin typeface="Calibri Light" panose="020F0302020204030204" pitchFamily="34" charset="0"/>
              </a:rPr>
              <a:t>Why Victims Do Not </a:t>
            </a:r>
            <a:br>
              <a:rPr lang="en-US" sz="2400" b="1" dirty="0" smtClean="0">
                <a:solidFill>
                  <a:prstClr val="black"/>
                </a:solidFill>
                <a:latin typeface="Calibri Light" panose="020F0302020204030204" pitchFamily="34" charset="0"/>
              </a:rPr>
            </a:br>
            <a:r>
              <a:rPr lang="en-US" sz="2400" b="1" dirty="0" smtClean="0">
                <a:solidFill>
                  <a:prstClr val="black"/>
                </a:solidFill>
                <a:latin typeface="Calibri Light" panose="020F0302020204030204" pitchFamily="34" charset="0"/>
              </a:rPr>
              <a:t>Speak Out</a:t>
            </a:r>
          </a:p>
        </p:txBody>
      </p:sp>
      <p:sp>
        <p:nvSpPr>
          <p:cNvPr id="3" name="Rectangle 3"/>
          <p:cNvSpPr>
            <a:spLocks noGrp="1" noChangeArrowheads="1"/>
          </p:cNvSpPr>
          <p:nvPr>
            <p:ph type="body" idx="4294967295"/>
          </p:nvPr>
        </p:nvSpPr>
        <p:spPr>
          <a:xfrm>
            <a:off x="342900" y="1581912"/>
            <a:ext cx="8458200" cy="3657600"/>
          </a:xfrm>
          <a:prstGeom prst="rect">
            <a:avLst/>
          </a:prstGeom>
        </p:spPr>
        <p:txBody>
          <a:bodyPr/>
          <a:lstStyle/>
          <a:p>
            <a:pPr eaLnBrk="1" hangingPunct="1"/>
            <a:r>
              <a:rPr lang="en-US" altLang="en-US" sz="2000" dirty="0" smtClean="0">
                <a:latin typeface="Calibri Light" panose="020F0302020204030204" pitchFamily="34" charset="0"/>
              </a:rPr>
              <a:t>Fear of loss of job opportunities</a:t>
            </a:r>
          </a:p>
          <a:p>
            <a:pPr eaLnBrk="1" hangingPunct="1"/>
            <a:endParaRPr lang="en-US" altLang="en-US" sz="2000" dirty="0" smtClean="0">
              <a:latin typeface="Calibri Light" panose="020F0302020204030204" pitchFamily="34" charset="0"/>
            </a:endParaRPr>
          </a:p>
          <a:p>
            <a:pPr eaLnBrk="1" hangingPunct="1"/>
            <a:r>
              <a:rPr lang="en-US" altLang="en-US" sz="2000" dirty="0" smtClean="0">
                <a:latin typeface="Calibri Light" panose="020F0302020204030204" pitchFamily="34" charset="0"/>
              </a:rPr>
              <a:t>Fear of rejection by co-workers</a:t>
            </a:r>
          </a:p>
          <a:p>
            <a:pPr eaLnBrk="1" hangingPunct="1"/>
            <a:endParaRPr lang="en-US" altLang="en-US" sz="2000" dirty="0" smtClean="0">
              <a:latin typeface="Calibri Light" panose="020F0302020204030204" pitchFamily="34" charset="0"/>
            </a:endParaRPr>
          </a:p>
          <a:p>
            <a:pPr eaLnBrk="1" hangingPunct="1"/>
            <a:r>
              <a:rPr lang="en-US" altLang="en-US" sz="2000" dirty="0" smtClean="0">
                <a:latin typeface="Calibri Light" panose="020F0302020204030204" pitchFamily="34" charset="0"/>
              </a:rPr>
              <a:t>Fear of being labeled a “trouble-maker” or a “feminist”</a:t>
            </a:r>
          </a:p>
          <a:p>
            <a:pPr eaLnBrk="1" hangingPunct="1"/>
            <a:endParaRPr lang="en-US" altLang="en-US" sz="2000" dirty="0" smtClean="0">
              <a:latin typeface="Calibri Light" panose="020F0302020204030204" pitchFamily="34" charset="0"/>
            </a:endParaRPr>
          </a:p>
          <a:p>
            <a:pPr eaLnBrk="1" hangingPunct="1"/>
            <a:r>
              <a:rPr lang="en-US" altLang="en-US" sz="2000" dirty="0" smtClean="0">
                <a:latin typeface="Calibri Light" panose="020F0302020204030204" pitchFamily="34" charset="0"/>
              </a:rPr>
              <a:t>Fear of not being considered a “team player”</a:t>
            </a:r>
          </a:p>
        </p:txBody>
      </p:sp>
    </p:spTree>
    <p:extLst>
      <p:ext uri="{BB962C8B-B14F-4D97-AF65-F5344CB8AC3E}">
        <p14:creationId xmlns:p14="http://schemas.microsoft.com/office/powerpoint/2010/main" val="920987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377952"/>
            <a:ext cx="9144000" cy="1139825"/>
          </a:xfrm>
          <a:prstGeom prst="rect">
            <a:avLst/>
          </a:prstGeom>
        </p:spPr>
        <p:txBody>
          <a:bodyPr rtlCol="0" anchor="b">
            <a:noAutofit/>
          </a:bodyPr>
          <a:lstStyle>
            <a:lvl1pPr algn="ctr" defTabSz="914400" rtl="0" eaLnBrk="1" latinLnBrk="0" hangingPunct="1">
              <a:spcBef>
                <a:spcPct val="0"/>
              </a:spcBef>
              <a:buNone/>
              <a:defRPr sz="4400" kern="1200">
                <a:solidFill>
                  <a:schemeClr val="tx1"/>
                </a:solidFill>
                <a:latin typeface="Arial"/>
                <a:ea typeface="+mj-ea"/>
                <a:cs typeface="Arial"/>
              </a:defRPr>
            </a:lvl1pPr>
          </a:lstStyle>
          <a:p>
            <a:pPr>
              <a:defRPr/>
            </a:pPr>
            <a:r>
              <a:rPr lang="en-US" sz="2400" b="1" dirty="0" smtClean="0">
                <a:solidFill>
                  <a:prstClr val="black"/>
                </a:solidFill>
                <a:latin typeface="Calibri Light" panose="020F0302020204030204" pitchFamily="34" charset="0"/>
              </a:rPr>
              <a:t>Why Victims Do Not </a:t>
            </a:r>
            <a:br>
              <a:rPr lang="en-US" sz="2400" b="1" dirty="0" smtClean="0">
                <a:solidFill>
                  <a:prstClr val="black"/>
                </a:solidFill>
                <a:latin typeface="Calibri Light" panose="020F0302020204030204" pitchFamily="34" charset="0"/>
              </a:rPr>
            </a:br>
            <a:r>
              <a:rPr lang="en-US" sz="2400" b="1" dirty="0" smtClean="0">
                <a:solidFill>
                  <a:prstClr val="black"/>
                </a:solidFill>
                <a:latin typeface="Calibri Light" panose="020F0302020204030204" pitchFamily="34" charset="0"/>
              </a:rPr>
              <a:t>Speak Out</a:t>
            </a:r>
          </a:p>
        </p:txBody>
      </p:sp>
      <p:sp>
        <p:nvSpPr>
          <p:cNvPr id="3" name="Rectangle 3"/>
          <p:cNvSpPr>
            <a:spLocks noGrp="1" noChangeArrowheads="1"/>
          </p:cNvSpPr>
          <p:nvPr>
            <p:ph type="body" idx="4294967295"/>
          </p:nvPr>
        </p:nvSpPr>
        <p:spPr>
          <a:xfrm>
            <a:off x="723900" y="1828800"/>
            <a:ext cx="8229600" cy="2895600"/>
          </a:xfrm>
          <a:prstGeom prst="rect">
            <a:avLst/>
          </a:prstGeom>
        </p:spPr>
        <p:txBody>
          <a:bodyPr/>
          <a:lstStyle/>
          <a:p>
            <a:pPr eaLnBrk="1" hangingPunct="1"/>
            <a:r>
              <a:rPr lang="en-US" altLang="en-US" sz="2000" dirty="0" smtClean="0">
                <a:latin typeface="Calibri Light" panose="020F0302020204030204" pitchFamily="34" charset="0"/>
              </a:rPr>
              <a:t>Fear of being accused of not having  a “sense of humor”</a:t>
            </a:r>
          </a:p>
          <a:p>
            <a:pPr eaLnBrk="1" hangingPunct="1"/>
            <a:endParaRPr lang="en-US" altLang="en-US" sz="2000" dirty="0" smtClean="0">
              <a:latin typeface="Calibri Light" panose="020F0302020204030204" pitchFamily="34" charset="0"/>
            </a:endParaRPr>
          </a:p>
          <a:p>
            <a:pPr eaLnBrk="1" hangingPunct="1"/>
            <a:r>
              <a:rPr lang="en-US" altLang="en-US" sz="2000" dirty="0" smtClean="0">
                <a:latin typeface="Calibri Light" panose="020F0302020204030204" pitchFamily="34" charset="0"/>
              </a:rPr>
              <a:t>Fear of the “rumor mill”</a:t>
            </a:r>
          </a:p>
          <a:p>
            <a:pPr eaLnBrk="1" hangingPunct="1"/>
            <a:endParaRPr lang="en-US" altLang="en-US" sz="2000" dirty="0" smtClean="0">
              <a:latin typeface="Calibri Light" panose="020F0302020204030204" pitchFamily="34" charset="0"/>
            </a:endParaRPr>
          </a:p>
          <a:p>
            <a:pPr eaLnBrk="1" hangingPunct="1"/>
            <a:r>
              <a:rPr lang="en-US" altLang="en-US" sz="2000" dirty="0" smtClean="0">
                <a:latin typeface="Calibri Light" panose="020F0302020204030204" pitchFamily="34" charset="0"/>
              </a:rPr>
              <a:t>Fear of being labeled “over-sensitive” or “mentally unstable”</a:t>
            </a:r>
          </a:p>
        </p:txBody>
      </p:sp>
    </p:spTree>
    <p:extLst>
      <p:ext uri="{BB962C8B-B14F-4D97-AF65-F5344CB8AC3E}">
        <p14:creationId xmlns:p14="http://schemas.microsoft.com/office/powerpoint/2010/main" val="34089073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298704"/>
            <a:ext cx="9144000" cy="1139825"/>
          </a:xfrm>
          <a:prstGeom prst="rect">
            <a:avLst/>
          </a:prstGeom>
        </p:spPr>
        <p:txBody>
          <a:bodyPr rtlCol="0" anchor="b">
            <a:noAutofit/>
          </a:bodyPr>
          <a:lstStyle>
            <a:lvl1pPr algn="ctr" defTabSz="914400" rtl="0" eaLnBrk="1" latinLnBrk="0" hangingPunct="1">
              <a:spcBef>
                <a:spcPct val="0"/>
              </a:spcBef>
              <a:buNone/>
              <a:defRPr sz="4400" kern="1200">
                <a:solidFill>
                  <a:schemeClr val="tx1"/>
                </a:solidFill>
                <a:latin typeface="Arial"/>
                <a:ea typeface="+mj-ea"/>
                <a:cs typeface="Arial"/>
              </a:defRPr>
            </a:lvl1pPr>
          </a:lstStyle>
          <a:p>
            <a:pPr>
              <a:defRPr/>
            </a:pPr>
            <a:r>
              <a:rPr lang="en-US" sz="2400" b="1" dirty="0" smtClean="0">
                <a:solidFill>
                  <a:prstClr val="black"/>
                </a:solidFill>
                <a:latin typeface="Calibri Light" panose="020F0302020204030204" pitchFamily="34" charset="0"/>
              </a:rPr>
              <a:t>Why Victims Do Not </a:t>
            </a:r>
            <a:br>
              <a:rPr lang="en-US" sz="2400" b="1" dirty="0" smtClean="0">
                <a:solidFill>
                  <a:prstClr val="black"/>
                </a:solidFill>
                <a:latin typeface="Calibri Light" panose="020F0302020204030204" pitchFamily="34" charset="0"/>
              </a:rPr>
            </a:br>
            <a:r>
              <a:rPr lang="en-US" sz="2400" b="1" dirty="0" smtClean="0">
                <a:solidFill>
                  <a:prstClr val="black"/>
                </a:solidFill>
                <a:latin typeface="Calibri Light" panose="020F0302020204030204" pitchFamily="34" charset="0"/>
              </a:rPr>
              <a:t>Speak Out</a:t>
            </a:r>
          </a:p>
        </p:txBody>
      </p:sp>
      <p:sp>
        <p:nvSpPr>
          <p:cNvPr id="3" name="Rectangle 3"/>
          <p:cNvSpPr>
            <a:spLocks noGrp="1" noChangeArrowheads="1"/>
          </p:cNvSpPr>
          <p:nvPr>
            <p:ph type="body" idx="4294967295"/>
          </p:nvPr>
        </p:nvSpPr>
        <p:spPr>
          <a:xfrm>
            <a:off x="1447800" y="1600201"/>
            <a:ext cx="6781800" cy="3703320"/>
          </a:xfrm>
          <a:prstGeom prst="rect">
            <a:avLst/>
          </a:prstGeom>
        </p:spPr>
        <p:txBody>
          <a:bodyPr/>
          <a:lstStyle/>
          <a:p>
            <a:pPr eaLnBrk="1" hangingPunct="1"/>
            <a:endParaRPr lang="en-US" altLang="en-US" sz="2400" dirty="0" smtClean="0"/>
          </a:p>
          <a:p>
            <a:pPr eaLnBrk="1" hangingPunct="1"/>
            <a:endParaRPr lang="en-US" altLang="en-US" sz="2400" dirty="0" smtClean="0"/>
          </a:p>
          <a:p>
            <a:pPr eaLnBrk="1" hangingPunct="1"/>
            <a:r>
              <a:rPr lang="en-US" altLang="en-US" sz="2000" dirty="0" smtClean="0">
                <a:latin typeface="Calibri Light" panose="020F0302020204030204" pitchFamily="34" charset="0"/>
              </a:rPr>
              <a:t>Fear of not being believed</a:t>
            </a:r>
          </a:p>
          <a:p>
            <a:pPr eaLnBrk="1" hangingPunct="1"/>
            <a:endParaRPr lang="en-US" altLang="en-US" sz="2000" dirty="0" smtClean="0">
              <a:latin typeface="Calibri Light" panose="020F0302020204030204" pitchFamily="34" charset="0"/>
            </a:endParaRPr>
          </a:p>
          <a:p>
            <a:pPr eaLnBrk="1" hangingPunct="1"/>
            <a:r>
              <a:rPr lang="en-US" altLang="en-US" sz="2000" dirty="0" smtClean="0">
                <a:latin typeface="Calibri Light" panose="020F0302020204030204" pitchFamily="34" charset="0"/>
              </a:rPr>
              <a:t>Fear of being “wrong”</a:t>
            </a:r>
          </a:p>
          <a:p>
            <a:pPr eaLnBrk="1" hangingPunct="1"/>
            <a:endParaRPr lang="en-US" altLang="en-US" sz="2400" dirty="0" smtClean="0"/>
          </a:p>
        </p:txBody>
      </p:sp>
    </p:spTree>
    <p:extLst>
      <p:ext uri="{BB962C8B-B14F-4D97-AF65-F5344CB8AC3E}">
        <p14:creationId xmlns:p14="http://schemas.microsoft.com/office/powerpoint/2010/main" val="3110252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100902"/>
            <a:ext cx="8972550" cy="1143000"/>
          </a:xfrm>
          <a:prstGeom prst="rect">
            <a:avLst/>
          </a:prstGeom>
        </p:spPr>
        <p:txBody>
          <a:bodyPr/>
          <a:lstStyle>
            <a:lvl1pPr algn="ctr" defTabSz="914400" rtl="0" eaLnBrk="1" latinLnBrk="0" hangingPunct="1">
              <a:spcBef>
                <a:spcPct val="0"/>
              </a:spcBef>
              <a:buNone/>
              <a:defRPr sz="4400" kern="1200">
                <a:solidFill>
                  <a:schemeClr val="tx1"/>
                </a:solidFill>
                <a:latin typeface="Arial"/>
                <a:ea typeface="+mj-ea"/>
                <a:cs typeface="Arial"/>
              </a:defRPr>
            </a:lvl1pPr>
          </a:lstStyle>
          <a:p>
            <a:r>
              <a:rPr lang="en-US" altLang="en-US" sz="4000" b="1" dirty="0" smtClean="0">
                <a:solidFill>
                  <a:prstClr val="black"/>
                </a:solidFill>
              </a:rPr>
              <a:t>High Costs</a:t>
            </a:r>
          </a:p>
        </p:txBody>
      </p:sp>
      <p:pic>
        <p:nvPicPr>
          <p:cNvPr id="3" name="Picture 4" descr="MP91021656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20496" y="832104"/>
            <a:ext cx="7315200" cy="4759325"/>
          </a:xfrm>
          <a:prstGeom prst="rect">
            <a:avLst/>
          </a:prstGeom>
        </p:spPr>
      </p:pic>
    </p:spTree>
    <p:extLst>
      <p:ext uri="{BB962C8B-B14F-4D97-AF65-F5344CB8AC3E}">
        <p14:creationId xmlns:p14="http://schemas.microsoft.com/office/powerpoint/2010/main" val="2515320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95" y="264319"/>
            <a:ext cx="8265318" cy="5393531"/>
          </a:xfrm>
        </p:spPr>
        <p:txBody>
          <a:bodyPr anchor="t">
            <a:normAutofit/>
          </a:bodyPr>
          <a:lstStyle/>
          <a:p>
            <a:pPr lvl="0" defTabSz="457200" eaLnBrk="0" fontAlgn="base" hangingPunct="0">
              <a:lnSpc>
                <a:spcPct val="100000"/>
              </a:lnSpc>
              <a:spcBef>
                <a:spcPct val="20000"/>
              </a:spcBef>
              <a:spcAft>
                <a:spcPct val="0"/>
              </a:spcAft>
              <a:defRPr/>
            </a:pPr>
            <a:r>
              <a:rPr lang="en-US" b="1" dirty="0" smtClean="0">
                <a:solidFill>
                  <a:srgbClr val="CC9900"/>
                </a:solidFill>
                <a:effectLst>
                  <a:outerShdw blurRad="38100" dist="38100" dir="2700000" algn="tl">
                    <a:srgbClr val="FFFFFF"/>
                  </a:outerShdw>
                </a:effectLst>
                <a:latin typeface="Techno" charset="0"/>
                <a:ea typeface="ＭＳ Ｐゴシック" pitchFamily="34" charset="-128"/>
              </a:rPr>
              <a:t/>
            </a:r>
            <a:br>
              <a:rPr lang="en-US" b="1" dirty="0" smtClean="0">
                <a:solidFill>
                  <a:srgbClr val="CC9900"/>
                </a:solidFill>
                <a:effectLst>
                  <a:outerShdw blurRad="38100" dist="38100" dir="2700000" algn="tl">
                    <a:srgbClr val="FFFFFF"/>
                  </a:outerShdw>
                </a:effectLst>
                <a:latin typeface="Techno" charset="0"/>
                <a:ea typeface="ＭＳ Ｐゴシック" pitchFamily="34" charset="-128"/>
              </a:rPr>
            </a:br>
            <a:r>
              <a:rPr lang="en-US" b="1" dirty="0">
                <a:solidFill>
                  <a:srgbClr val="CC9900"/>
                </a:solidFill>
                <a:effectLst>
                  <a:outerShdw blurRad="38100" dist="38100" dir="2700000" algn="tl">
                    <a:srgbClr val="FFFFFF"/>
                  </a:outerShdw>
                </a:effectLst>
                <a:latin typeface="Techno" charset="0"/>
                <a:ea typeface="ＭＳ Ｐゴシック" pitchFamily="34" charset="-128"/>
              </a:rPr>
              <a:t/>
            </a:r>
            <a:br>
              <a:rPr lang="en-US" b="1" dirty="0">
                <a:solidFill>
                  <a:srgbClr val="CC9900"/>
                </a:solidFill>
                <a:effectLst>
                  <a:outerShdw blurRad="38100" dist="38100" dir="2700000" algn="tl">
                    <a:srgbClr val="FFFFFF"/>
                  </a:outerShdw>
                </a:effectLst>
                <a:latin typeface="Techno" charset="0"/>
                <a:ea typeface="ＭＳ Ｐゴシック" pitchFamily="34" charset="-128"/>
              </a:rPr>
            </a:br>
            <a:r>
              <a:rPr lang="en-US" b="1" dirty="0" smtClean="0">
                <a:solidFill>
                  <a:srgbClr val="CC9900"/>
                </a:solidFill>
                <a:effectLst>
                  <a:outerShdw blurRad="38100" dist="38100" dir="2700000" algn="tl">
                    <a:srgbClr val="FFFFFF"/>
                  </a:outerShdw>
                </a:effectLst>
                <a:latin typeface="Techno" charset="0"/>
                <a:ea typeface="ＭＳ Ｐゴシック" pitchFamily="34" charset="-128"/>
              </a:rPr>
              <a:t/>
            </a:r>
            <a:br>
              <a:rPr lang="en-US" b="1" dirty="0" smtClean="0">
                <a:solidFill>
                  <a:srgbClr val="CC9900"/>
                </a:solidFill>
                <a:effectLst>
                  <a:outerShdw blurRad="38100" dist="38100" dir="2700000" algn="tl">
                    <a:srgbClr val="FFFFFF"/>
                  </a:outerShdw>
                </a:effectLst>
                <a:latin typeface="Techno" charset="0"/>
                <a:ea typeface="ＭＳ Ｐゴシック" pitchFamily="34" charset="-128"/>
              </a:rPr>
            </a:br>
            <a:r>
              <a:rPr lang="en-US" b="1" dirty="0">
                <a:solidFill>
                  <a:srgbClr val="CC9900"/>
                </a:solidFill>
                <a:effectLst>
                  <a:outerShdw blurRad="38100" dist="38100" dir="2700000" algn="tl">
                    <a:srgbClr val="FFFFFF"/>
                  </a:outerShdw>
                </a:effectLst>
                <a:latin typeface="Techno" charset="0"/>
                <a:ea typeface="ＭＳ Ｐゴシック" pitchFamily="34" charset="-128"/>
              </a:rPr>
              <a:t/>
            </a:r>
            <a:br>
              <a:rPr lang="en-US" b="1" dirty="0">
                <a:solidFill>
                  <a:srgbClr val="CC9900"/>
                </a:solidFill>
                <a:effectLst>
                  <a:outerShdw blurRad="38100" dist="38100" dir="2700000" algn="tl">
                    <a:srgbClr val="FFFFFF"/>
                  </a:outerShdw>
                </a:effectLst>
                <a:latin typeface="Techno" charset="0"/>
                <a:ea typeface="ＭＳ Ｐゴシック" pitchFamily="34" charset="-128"/>
              </a:rPr>
            </a:br>
            <a:r>
              <a:rPr lang="en-US" b="1" dirty="0" smtClean="0">
                <a:solidFill>
                  <a:srgbClr val="CC9900"/>
                </a:solidFill>
                <a:effectLst>
                  <a:outerShdw blurRad="38100" dist="38100" dir="2700000" algn="tl">
                    <a:srgbClr val="FFFFFF"/>
                  </a:outerShdw>
                </a:effectLst>
                <a:latin typeface="Techno" charset="0"/>
                <a:ea typeface="ＭＳ Ｐゴシック" pitchFamily="34" charset="-128"/>
              </a:rPr>
              <a:t/>
            </a:r>
            <a:br>
              <a:rPr lang="en-US" b="1" dirty="0" smtClean="0">
                <a:solidFill>
                  <a:srgbClr val="CC9900"/>
                </a:solidFill>
                <a:effectLst>
                  <a:outerShdw blurRad="38100" dist="38100" dir="2700000" algn="tl">
                    <a:srgbClr val="FFFFFF"/>
                  </a:outerShdw>
                </a:effectLst>
                <a:latin typeface="Techno" charset="0"/>
                <a:ea typeface="ＭＳ Ｐゴシック" pitchFamily="34" charset="-128"/>
              </a:rPr>
            </a:br>
            <a:r>
              <a:rPr lang="en-US" sz="2000" dirty="0" smtClean="0">
                <a:solidFill>
                  <a:prstClr val="black">
                    <a:tint val="75000"/>
                  </a:prstClr>
                </a:solidFill>
                <a:latin typeface="Calibri"/>
                <a:ea typeface="MS PGothic" pitchFamily="34" charset="-128"/>
                <a:cs typeface="+mn-cs"/>
              </a:rPr>
              <a:t>Maureen Binder, CHRO </a:t>
            </a:r>
            <a:r>
              <a:rPr lang="en-US" sz="2000" dirty="0">
                <a:solidFill>
                  <a:prstClr val="black">
                    <a:tint val="75000"/>
                  </a:prstClr>
                </a:solidFill>
                <a:latin typeface="Calibri"/>
                <a:ea typeface="MS PGothic" pitchFamily="34" charset="-128"/>
                <a:cs typeface="+mn-cs"/>
              </a:rPr>
              <a:t>and Assoc. Vice President Human Resources </a:t>
            </a:r>
            <a:br>
              <a:rPr lang="en-US" sz="2000" dirty="0">
                <a:solidFill>
                  <a:prstClr val="black">
                    <a:tint val="75000"/>
                  </a:prstClr>
                </a:solidFill>
                <a:latin typeface="Calibri"/>
                <a:ea typeface="MS PGothic" pitchFamily="34" charset="-128"/>
                <a:cs typeface="+mn-cs"/>
              </a:rPr>
            </a:br>
            <a:r>
              <a:rPr lang="en-US" sz="4000" b="1" cap="all" dirty="0" smtClean="0">
                <a:solidFill>
                  <a:prstClr val="black"/>
                </a:solidFill>
                <a:latin typeface="Calibri"/>
                <a:ea typeface="MS PGothic" pitchFamily="34" charset="-128"/>
                <a:cs typeface="+mj-cs"/>
              </a:rPr>
              <a:t>HR – 2018 and Beyond</a:t>
            </a:r>
            <a:endParaRPr lang="en-US" b="1" dirty="0">
              <a:latin typeface="Helvetica" charset="0"/>
              <a:ea typeface="Helvetica" charset="0"/>
              <a:cs typeface="Helvetica" charset="0"/>
            </a:endParaRPr>
          </a:p>
        </p:txBody>
      </p:sp>
      <p:sp>
        <p:nvSpPr>
          <p:cNvPr id="5" name="Slide Number Placeholder 4"/>
          <p:cNvSpPr>
            <a:spLocks noGrp="1"/>
          </p:cNvSpPr>
          <p:nvPr>
            <p:ph type="sldNum" sz="quarter" idx="12"/>
          </p:nvPr>
        </p:nvSpPr>
        <p:spPr/>
        <p:txBody>
          <a:bodyPr/>
          <a:lstStyle/>
          <a:p>
            <a:fld id="{D0B5CDF8-54D5-6043-A52E-76818AC5EAB8}" type="slidenum">
              <a:rPr lang="en-US" smtClean="0"/>
              <a:t>4</a:t>
            </a:fld>
            <a:endParaRPr lang="en-US" dirty="0"/>
          </a:p>
        </p:txBody>
      </p:sp>
    </p:spTree>
    <p:extLst>
      <p:ext uri="{BB962C8B-B14F-4D97-AF65-F5344CB8AC3E}">
        <p14:creationId xmlns:p14="http://schemas.microsoft.com/office/powerpoint/2010/main" val="22465849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131509"/>
            <a:ext cx="9144000" cy="788987"/>
          </a:xfrm>
          <a:prstGeom prst="rect">
            <a:avLst/>
          </a:prstGeom>
        </p:spPr>
        <p:txBody>
          <a:bodyPr anchor="b"/>
          <a:lstStyle>
            <a:lvl1pPr algn="ctr" defTabSz="914400" rtl="0" eaLnBrk="1" latinLnBrk="0" hangingPunct="1">
              <a:spcBef>
                <a:spcPct val="0"/>
              </a:spcBef>
              <a:buNone/>
              <a:defRPr sz="4400" kern="1200">
                <a:solidFill>
                  <a:schemeClr val="tx1"/>
                </a:solidFill>
                <a:latin typeface="Arial"/>
                <a:ea typeface="+mj-ea"/>
                <a:cs typeface="Arial"/>
              </a:defRPr>
            </a:lvl1pPr>
          </a:lstStyle>
          <a:p>
            <a:r>
              <a:rPr lang="en-US" altLang="en-US" sz="2400" dirty="0" smtClean="0">
                <a:solidFill>
                  <a:prstClr val="black"/>
                </a:solidFill>
                <a:latin typeface="Calibri Light" panose="020F0302020204030204" pitchFamily="34" charset="0"/>
              </a:rPr>
              <a:t>Harassment History &amp; The Law</a:t>
            </a:r>
          </a:p>
        </p:txBody>
      </p:sp>
      <p:sp>
        <p:nvSpPr>
          <p:cNvPr id="3" name="Rectangle 3"/>
          <p:cNvSpPr>
            <a:spLocks noGrp="1" noChangeArrowheads="1"/>
          </p:cNvSpPr>
          <p:nvPr>
            <p:ph type="body" sz="half" idx="4294967295"/>
          </p:nvPr>
        </p:nvSpPr>
        <p:spPr>
          <a:xfrm>
            <a:off x="630936" y="1376490"/>
            <a:ext cx="7315200" cy="3784600"/>
          </a:xfrm>
          <a:prstGeom prst="rect">
            <a:avLst/>
          </a:prstGeom>
        </p:spPr>
        <p:txBody>
          <a:bodyPr/>
          <a:lstStyle/>
          <a:p>
            <a:pPr algn="ctr" eaLnBrk="1" hangingPunct="1">
              <a:lnSpc>
                <a:spcPct val="90000"/>
              </a:lnSpc>
              <a:buFont typeface="Wingdings" panose="05000000000000000000" pitchFamily="2" charset="2"/>
              <a:buNone/>
            </a:pPr>
            <a:r>
              <a:rPr lang="en-US" altLang="en-US" sz="2000" dirty="0" smtClean="0">
                <a:latin typeface="Calibri Light" panose="020F0302020204030204" pitchFamily="34" charset="0"/>
              </a:rPr>
              <a:t>Title VII, Pub. L. 88-352, 78 Stat. 253</a:t>
            </a:r>
          </a:p>
          <a:p>
            <a:pPr algn="ctr" eaLnBrk="1" hangingPunct="1">
              <a:lnSpc>
                <a:spcPct val="90000"/>
              </a:lnSpc>
              <a:buFont typeface="Monotype Sorts" pitchFamily="2" charset="2"/>
              <a:buChar char=" "/>
            </a:pPr>
            <a:r>
              <a:rPr lang="en-US" altLang="en-US" sz="2000" dirty="0" smtClean="0">
                <a:latin typeface="Calibri Light" panose="020F0302020204030204" pitchFamily="34" charset="0"/>
              </a:rPr>
              <a:t> (42 U.S.C. 2000e et seq.)</a:t>
            </a:r>
          </a:p>
          <a:p>
            <a:pPr eaLnBrk="1" hangingPunct="1">
              <a:lnSpc>
                <a:spcPct val="90000"/>
              </a:lnSpc>
              <a:buFont typeface="Monotype Sorts" pitchFamily="2" charset="2"/>
              <a:buChar char=" "/>
            </a:pPr>
            <a:endParaRPr lang="en-US" altLang="en-US" sz="2400" dirty="0" smtClean="0"/>
          </a:p>
          <a:p>
            <a:pPr eaLnBrk="1" hangingPunct="1">
              <a:lnSpc>
                <a:spcPct val="90000"/>
              </a:lnSpc>
              <a:buFont typeface="Monotype Sorts" pitchFamily="2" charset="2"/>
              <a:buChar char=" "/>
            </a:pPr>
            <a:endParaRPr lang="en-US" altLang="en-US" sz="2400" dirty="0" smtClean="0"/>
          </a:p>
          <a:p>
            <a:pPr eaLnBrk="1" hangingPunct="1">
              <a:lnSpc>
                <a:spcPct val="90000"/>
              </a:lnSpc>
              <a:buFont typeface="Monotype Sorts" pitchFamily="2" charset="2"/>
              <a:buChar char=" "/>
            </a:pPr>
            <a:r>
              <a:rPr lang="en-US" altLang="en-US" sz="2000" dirty="0" smtClean="0">
                <a:latin typeface="Calibri Light" panose="020F0302020204030204" pitchFamily="34" charset="0"/>
              </a:rPr>
              <a:t>A.  Quid Pro Quo</a:t>
            </a:r>
          </a:p>
          <a:p>
            <a:pPr eaLnBrk="1" hangingPunct="1">
              <a:lnSpc>
                <a:spcPct val="90000"/>
              </a:lnSpc>
              <a:buFont typeface="Monotype Sorts" pitchFamily="2" charset="2"/>
              <a:buChar char=" "/>
            </a:pPr>
            <a:r>
              <a:rPr lang="en-US" altLang="en-US" sz="2000" dirty="0" smtClean="0">
                <a:latin typeface="Calibri Light" panose="020F0302020204030204" pitchFamily="34" charset="0"/>
              </a:rPr>
              <a:t>B.  Hostile Environment</a:t>
            </a:r>
          </a:p>
          <a:p>
            <a:pPr eaLnBrk="1" hangingPunct="1">
              <a:lnSpc>
                <a:spcPct val="90000"/>
              </a:lnSpc>
              <a:buFont typeface="Monotype Sorts" pitchFamily="2" charset="2"/>
              <a:buChar char=" "/>
            </a:pPr>
            <a:r>
              <a:rPr lang="en-US" altLang="en-US" sz="2000" dirty="0" smtClean="0">
                <a:latin typeface="Calibri Light" panose="020F0302020204030204" pitchFamily="34" charset="0"/>
              </a:rPr>
              <a:t>C.  Prevention</a:t>
            </a:r>
          </a:p>
          <a:p>
            <a:pPr eaLnBrk="1" hangingPunct="1">
              <a:lnSpc>
                <a:spcPct val="90000"/>
              </a:lnSpc>
              <a:buFont typeface="Monotype Sorts" pitchFamily="2" charset="2"/>
              <a:buChar char=" "/>
            </a:pPr>
            <a:endParaRPr lang="en-US" altLang="en-US" sz="2400" dirty="0" smtClean="0"/>
          </a:p>
          <a:p>
            <a:pPr eaLnBrk="1" hangingPunct="1">
              <a:lnSpc>
                <a:spcPct val="90000"/>
              </a:lnSpc>
            </a:pPr>
            <a:endParaRPr lang="en-US" altLang="en-US" sz="2400" dirty="0" smtClean="0"/>
          </a:p>
        </p:txBody>
      </p:sp>
    </p:spTree>
    <p:extLst>
      <p:ext uri="{BB962C8B-B14F-4D97-AF65-F5344CB8AC3E}">
        <p14:creationId xmlns:p14="http://schemas.microsoft.com/office/powerpoint/2010/main" val="1895934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201168"/>
            <a:ext cx="9144000" cy="1371600"/>
          </a:xfrm>
          <a:prstGeom prst="rect">
            <a:avLst/>
          </a:prstGeom>
        </p:spPr>
        <p:txBody>
          <a:bodyPr anchor="b"/>
          <a:lstStyle>
            <a:lvl1pPr algn="ctr" defTabSz="914400" rtl="0" eaLnBrk="1" latinLnBrk="0" hangingPunct="1">
              <a:spcBef>
                <a:spcPct val="0"/>
              </a:spcBef>
              <a:buNone/>
              <a:defRPr sz="4400" kern="1200">
                <a:solidFill>
                  <a:schemeClr val="tx1"/>
                </a:solidFill>
                <a:latin typeface="Arial"/>
                <a:ea typeface="+mj-ea"/>
                <a:cs typeface="Arial"/>
              </a:defRPr>
            </a:lvl1pPr>
          </a:lstStyle>
          <a:p>
            <a:r>
              <a:rPr lang="en-US" altLang="en-US" sz="2400" b="1" dirty="0" smtClean="0">
                <a:solidFill>
                  <a:prstClr val="black"/>
                </a:solidFill>
                <a:latin typeface="Calibri Light" panose="020F0302020204030204" pitchFamily="34" charset="0"/>
              </a:rPr>
              <a:t>What’s the Motive?</a:t>
            </a:r>
            <a:r>
              <a:rPr lang="en-US" altLang="en-US" sz="2400" dirty="0" smtClean="0">
                <a:solidFill>
                  <a:prstClr val="black"/>
                </a:solidFill>
                <a:latin typeface="Calibri Light" panose="020F0302020204030204" pitchFamily="34" charset="0"/>
              </a:rPr>
              <a:t>   </a:t>
            </a:r>
            <a:r>
              <a:rPr lang="en-US" altLang="en-US" sz="4000" dirty="0" smtClean="0">
                <a:solidFill>
                  <a:prstClr val="black"/>
                </a:solidFill>
              </a:rPr>
              <a:t/>
            </a:r>
            <a:br>
              <a:rPr lang="en-US" altLang="en-US" sz="4000" dirty="0" smtClean="0">
                <a:solidFill>
                  <a:prstClr val="black"/>
                </a:solidFill>
              </a:rPr>
            </a:br>
            <a:endParaRPr lang="en-US" altLang="en-US" sz="4000" dirty="0" smtClean="0">
              <a:solidFill>
                <a:prstClr val="black"/>
              </a:solidFill>
            </a:endParaRPr>
          </a:p>
        </p:txBody>
      </p:sp>
      <p:sp>
        <p:nvSpPr>
          <p:cNvPr id="3" name="Rectangle 3"/>
          <p:cNvSpPr>
            <a:spLocks noGrp="1" noChangeArrowheads="1"/>
          </p:cNvSpPr>
          <p:nvPr>
            <p:ph type="body" idx="4294967295"/>
          </p:nvPr>
        </p:nvSpPr>
        <p:spPr>
          <a:xfrm>
            <a:off x="2171700" y="1797728"/>
            <a:ext cx="4800600" cy="3429000"/>
          </a:xfrm>
          <a:prstGeom prst="rect">
            <a:avLst/>
          </a:prstGeom>
        </p:spPr>
        <p:txBody>
          <a:bodyPr/>
          <a:lstStyle/>
          <a:p>
            <a:pPr eaLnBrk="1" hangingPunct="1">
              <a:lnSpc>
                <a:spcPct val="90000"/>
              </a:lnSpc>
            </a:pPr>
            <a:r>
              <a:rPr lang="en-US" altLang="en-US" sz="2000" dirty="0" smtClean="0">
                <a:latin typeface="Calibri Light" panose="020F0302020204030204" pitchFamily="34" charset="0"/>
              </a:rPr>
              <a:t>Power</a:t>
            </a:r>
          </a:p>
          <a:p>
            <a:pPr eaLnBrk="1" hangingPunct="1">
              <a:lnSpc>
                <a:spcPct val="90000"/>
              </a:lnSpc>
            </a:pPr>
            <a:endParaRPr lang="en-US" altLang="en-US" sz="2000" dirty="0" smtClean="0">
              <a:latin typeface="Calibri Light" panose="020F0302020204030204" pitchFamily="34" charset="0"/>
            </a:endParaRPr>
          </a:p>
          <a:p>
            <a:pPr eaLnBrk="1" hangingPunct="1">
              <a:lnSpc>
                <a:spcPct val="90000"/>
              </a:lnSpc>
            </a:pPr>
            <a:r>
              <a:rPr lang="en-US" altLang="en-US" sz="2000" dirty="0" smtClean="0">
                <a:latin typeface="Calibri Light" panose="020F0302020204030204" pitchFamily="34" charset="0"/>
              </a:rPr>
              <a:t>Control</a:t>
            </a:r>
          </a:p>
          <a:p>
            <a:pPr eaLnBrk="1" hangingPunct="1">
              <a:lnSpc>
                <a:spcPct val="90000"/>
              </a:lnSpc>
            </a:pPr>
            <a:endParaRPr lang="en-US" altLang="en-US" sz="2000" dirty="0" smtClean="0">
              <a:latin typeface="Calibri Light" panose="020F0302020204030204" pitchFamily="34" charset="0"/>
            </a:endParaRPr>
          </a:p>
          <a:p>
            <a:pPr eaLnBrk="1" hangingPunct="1">
              <a:lnSpc>
                <a:spcPct val="90000"/>
              </a:lnSpc>
            </a:pPr>
            <a:r>
              <a:rPr lang="en-US" altLang="en-US" sz="2000" dirty="0" smtClean="0">
                <a:latin typeface="Calibri Light" panose="020F0302020204030204" pitchFamily="34" charset="0"/>
              </a:rPr>
              <a:t>Bullying</a:t>
            </a:r>
          </a:p>
        </p:txBody>
      </p:sp>
    </p:spTree>
    <p:extLst>
      <p:ext uri="{BB962C8B-B14F-4D97-AF65-F5344CB8AC3E}">
        <p14:creationId xmlns:p14="http://schemas.microsoft.com/office/powerpoint/2010/main" val="72554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204661"/>
            <a:ext cx="9144000" cy="865187"/>
          </a:xfrm>
          <a:prstGeom prst="rect">
            <a:avLst/>
          </a:prstGeom>
        </p:spPr>
        <p:txBody>
          <a:bodyPr anchor="b"/>
          <a:lstStyle>
            <a:lvl1pPr algn="ctr" defTabSz="914400" rtl="0" eaLnBrk="1" latinLnBrk="0" hangingPunct="1">
              <a:spcBef>
                <a:spcPct val="0"/>
              </a:spcBef>
              <a:buNone/>
              <a:defRPr sz="4400" kern="1200">
                <a:solidFill>
                  <a:schemeClr val="tx1"/>
                </a:solidFill>
                <a:latin typeface="Arial"/>
                <a:ea typeface="+mj-ea"/>
                <a:cs typeface="Arial"/>
              </a:defRPr>
            </a:lvl1pPr>
          </a:lstStyle>
          <a:p>
            <a:r>
              <a:rPr lang="en-US" altLang="en-US" sz="2400" b="1" dirty="0" smtClean="0">
                <a:solidFill>
                  <a:prstClr val="black"/>
                </a:solidFill>
                <a:latin typeface="Calibri Light" panose="020F0302020204030204" pitchFamily="34" charset="0"/>
              </a:rPr>
              <a:t>Liability Rests With Management</a:t>
            </a:r>
          </a:p>
        </p:txBody>
      </p:sp>
      <p:sp>
        <p:nvSpPr>
          <p:cNvPr id="3" name="Rectangle 3"/>
          <p:cNvSpPr>
            <a:spLocks noGrp="1" noChangeArrowheads="1"/>
          </p:cNvSpPr>
          <p:nvPr>
            <p:ph type="body" idx="4294967295"/>
          </p:nvPr>
        </p:nvSpPr>
        <p:spPr>
          <a:xfrm>
            <a:off x="533400" y="1069848"/>
            <a:ext cx="8077200" cy="4495800"/>
          </a:xfrm>
          <a:prstGeom prst="rect">
            <a:avLst/>
          </a:prstGeom>
        </p:spPr>
        <p:txBody>
          <a:bodyPr/>
          <a:lstStyle/>
          <a:p>
            <a:pPr eaLnBrk="1" hangingPunct="1">
              <a:buFont typeface="Wingdings" pitchFamily="2" charset="2"/>
              <a:buNone/>
              <a:defRPr/>
            </a:pPr>
            <a:r>
              <a:rPr lang="en-US" sz="2400" dirty="0" smtClean="0">
                <a:latin typeface="Calibri Light" panose="020F0302020204030204" pitchFamily="34" charset="0"/>
              </a:rPr>
              <a:t>   An employer is </a:t>
            </a:r>
            <a:r>
              <a:rPr lang="en-US" sz="2400" b="1" dirty="0" smtClean="0">
                <a:latin typeface="Calibri Light" panose="020F0302020204030204" pitchFamily="34" charset="0"/>
              </a:rPr>
              <a:t>generally</a:t>
            </a:r>
            <a:r>
              <a:rPr lang="en-US" sz="2400" dirty="0" smtClean="0">
                <a:latin typeface="Calibri Light" panose="020F0302020204030204" pitchFamily="34" charset="0"/>
              </a:rPr>
              <a:t> responsible for its’ acts and those of its’ agents and supervisory employees </a:t>
            </a:r>
            <a:r>
              <a:rPr lang="en-US" sz="2400" i="1" dirty="0" smtClean="0">
                <a:effectLst>
                  <a:outerShdw blurRad="38100" dist="38100" dir="2700000" algn="tl">
                    <a:srgbClr val="000000">
                      <a:alpha val="43137"/>
                    </a:srgbClr>
                  </a:outerShdw>
                </a:effectLst>
                <a:latin typeface="Calibri Light" panose="020F0302020204030204" pitchFamily="34" charset="0"/>
              </a:rPr>
              <a:t>(only those who are in an actual position to significantly affect* the employee’s terms and conditions of employment) </a:t>
            </a:r>
            <a:r>
              <a:rPr lang="en-US" sz="2400" dirty="0" smtClean="0">
                <a:latin typeface="Calibri Light" panose="020F0302020204030204" pitchFamily="34" charset="0"/>
              </a:rPr>
              <a:t>with respect to harassment regardless of whether the specific act complained of was authorized or even forbidden by the employer, and often regardless of whether the employer knew or should have known of its occurrence.</a:t>
            </a:r>
          </a:p>
          <a:p>
            <a:pPr eaLnBrk="1" hangingPunct="1">
              <a:buFont typeface="Wingdings" pitchFamily="2" charset="2"/>
              <a:buNone/>
              <a:defRPr/>
            </a:pPr>
            <a:r>
              <a:rPr lang="en-US" sz="2000" i="1" dirty="0" smtClean="0">
                <a:latin typeface="Calibri Light" panose="020F0302020204030204" pitchFamily="34" charset="0"/>
              </a:rPr>
              <a:t>*"sig­nificant change in employment status, such as hiring, firing, failing to promote, reassignment with significantly different responsibilities, or a decision causing a signifi­cant change in benefits."</a:t>
            </a:r>
            <a:endParaRPr lang="en-US" sz="2000" dirty="0" smtClean="0">
              <a:latin typeface="Calibri Light" panose="020F0302020204030204" pitchFamily="34" charset="0"/>
            </a:endParaRPr>
          </a:p>
        </p:txBody>
      </p:sp>
    </p:spTree>
    <p:extLst>
      <p:ext uri="{BB962C8B-B14F-4D97-AF65-F5344CB8AC3E}">
        <p14:creationId xmlns:p14="http://schemas.microsoft.com/office/powerpoint/2010/main" val="35703835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131509"/>
            <a:ext cx="9144000" cy="865187"/>
          </a:xfrm>
          <a:prstGeom prst="rect">
            <a:avLst/>
          </a:prstGeom>
        </p:spPr>
        <p:txBody>
          <a:bodyPr anchor="b"/>
          <a:lstStyle>
            <a:lvl1pPr algn="ctr" defTabSz="914400" rtl="0" eaLnBrk="1" latinLnBrk="0" hangingPunct="1">
              <a:spcBef>
                <a:spcPct val="0"/>
              </a:spcBef>
              <a:buNone/>
              <a:defRPr sz="4400" kern="1200">
                <a:solidFill>
                  <a:schemeClr val="tx1"/>
                </a:solidFill>
                <a:latin typeface="Arial"/>
                <a:ea typeface="+mj-ea"/>
                <a:cs typeface="Arial"/>
              </a:defRPr>
            </a:lvl1pPr>
          </a:lstStyle>
          <a:p>
            <a:r>
              <a:rPr lang="en-US" altLang="en-US" sz="2400" b="1" dirty="0" smtClean="0">
                <a:solidFill>
                  <a:prstClr val="black"/>
                </a:solidFill>
                <a:latin typeface="Calibri Light" panose="020F0302020204030204" pitchFamily="34" charset="0"/>
              </a:rPr>
              <a:t>Liability Rests With Management</a:t>
            </a:r>
          </a:p>
        </p:txBody>
      </p:sp>
      <p:sp>
        <p:nvSpPr>
          <p:cNvPr id="3" name="Rectangle 3"/>
          <p:cNvSpPr>
            <a:spLocks noGrp="1" noChangeArrowheads="1"/>
          </p:cNvSpPr>
          <p:nvPr>
            <p:ph type="body" idx="4294967295"/>
          </p:nvPr>
        </p:nvSpPr>
        <p:spPr>
          <a:xfrm>
            <a:off x="533400" y="1767840"/>
            <a:ext cx="8077200" cy="3142488"/>
          </a:xfrm>
          <a:prstGeom prst="rect">
            <a:avLst/>
          </a:prstGeom>
        </p:spPr>
        <p:txBody>
          <a:bodyPr/>
          <a:lstStyle/>
          <a:p>
            <a:pPr eaLnBrk="1" hangingPunct="1">
              <a:buFont typeface="Wingdings" panose="05000000000000000000" pitchFamily="2" charset="2"/>
              <a:buNone/>
            </a:pPr>
            <a:r>
              <a:rPr lang="en-US" altLang="en-US" sz="2400" dirty="0" smtClean="0"/>
              <a:t>   </a:t>
            </a:r>
            <a:r>
              <a:rPr lang="en-US" altLang="en-US" sz="2400" dirty="0" smtClean="0">
                <a:latin typeface="Calibri Light" panose="020F0302020204030204" pitchFamily="34" charset="0"/>
              </a:rPr>
              <a:t>An employer is </a:t>
            </a:r>
            <a:r>
              <a:rPr lang="en-US" altLang="en-US" sz="2400" b="1" dirty="0" smtClean="0">
                <a:latin typeface="Calibri Light" panose="020F0302020204030204" pitchFamily="34" charset="0"/>
              </a:rPr>
              <a:t>generally</a:t>
            </a:r>
            <a:r>
              <a:rPr lang="en-US" altLang="en-US" sz="2400" dirty="0" smtClean="0">
                <a:latin typeface="Calibri Light" panose="020F0302020204030204" pitchFamily="34" charset="0"/>
              </a:rPr>
              <a:t> responsible for its’ acts and those of its’ agents and supervisory employees with respect to harassment regardless of whether the specific act complained of was authorized or even forbidden by the employer, and often regardless of whether the employer knew or should have known of its occurrence.</a:t>
            </a:r>
          </a:p>
        </p:txBody>
      </p:sp>
    </p:spTree>
    <p:extLst>
      <p:ext uri="{BB962C8B-B14F-4D97-AF65-F5344CB8AC3E}">
        <p14:creationId xmlns:p14="http://schemas.microsoft.com/office/powerpoint/2010/main" val="251651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1143000"/>
          </a:xfrm>
          <a:prstGeom prst="rect">
            <a:avLst/>
          </a:prstGeom>
        </p:spPr>
        <p:txBody>
          <a:bodyPr anchor="b"/>
          <a:lstStyle>
            <a:lvl1pPr algn="ctr" defTabSz="914400" rtl="0" eaLnBrk="1" latinLnBrk="0" hangingPunct="1">
              <a:spcBef>
                <a:spcPct val="0"/>
              </a:spcBef>
              <a:buNone/>
              <a:defRPr sz="4400" kern="1200">
                <a:solidFill>
                  <a:schemeClr val="tx1"/>
                </a:solidFill>
                <a:latin typeface="Arial"/>
                <a:ea typeface="+mj-ea"/>
                <a:cs typeface="Arial"/>
              </a:defRPr>
            </a:lvl1pPr>
          </a:lstStyle>
          <a:p>
            <a:r>
              <a:rPr lang="en-US" altLang="en-US" sz="2400" b="1" dirty="0" smtClean="0">
                <a:solidFill>
                  <a:prstClr val="black"/>
                </a:solidFill>
                <a:latin typeface="Calibri Light" panose="020F0302020204030204" pitchFamily="34" charset="0"/>
              </a:rPr>
              <a:t>Management Responsibility</a:t>
            </a:r>
            <a:r>
              <a:rPr lang="en-US" altLang="en-US" sz="4000" dirty="0" smtClean="0">
                <a:solidFill>
                  <a:prstClr val="black"/>
                </a:solidFill>
              </a:rPr>
              <a:t>	</a:t>
            </a:r>
          </a:p>
        </p:txBody>
      </p:sp>
      <p:sp>
        <p:nvSpPr>
          <p:cNvPr id="3" name="Rectangle 3"/>
          <p:cNvSpPr>
            <a:spLocks noGrp="1" noChangeArrowheads="1"/>
          </p:cNvSpPr>
          <p:nvPr>
            <p:ph type="body" idx="4294967295"/>
          </p:nvPr>
        </p:nvSpPr>
        <p:spPr>
          <a:xfrm>
            <a:off x="457200" y="1459993"/>
            <a:ext cx="8229600" cy="3752088"/>
          </a:xfrm>
          <a:prstGeom prst="rect">
            <a:avLst/>
          </a:prstGeom>
        </p:spPr>
        <p:txBody>
          <a:bodyPr/>
          <a:lstStyle/>
          <a:p>
            <a:pPr eaLnBrk="1" hangingPunct="1"/>
            <a:r>
              <a:rPr lang="en-US" altLang="en-US" sz="2400" dirty="0" smtClean="0">
                <a:latin typeface="Calibri Light" panose="020F0302020204030204" pitchFamily="34" charset="0"/>
              </a:rPr>
              <a:t>Inform their organizations about this policy</a:t>
            </a:r>
          </a:p>
          <a:p>
            <a:pPr eaLnBrk="1" hangingPunct="1"/>
            <a:r>
              <a:rPr lang="en-US" altLang="en-US" sz="2400" dirty="0" smtClean="0">
                <a:latin typeface="Calibri Light" panose="020F0302020204030204" pitchFamily="34" charset="0"/>
              </a:rPr>
              <a:t>Properly investigate claimed violations</a:t>
            </a:r>
          </a:p>
          <a:p>
            <a:pPr eaLnBrk="1" hangingPunct="1"/>
            <a:r>
              <a:rPr lang="en-US" altLang="en-US" sz="2400" dirty="0" smtClean="0">
                <a:latin typeface="Calibri Light" panose="020F0302020204030204" pitchFamily="34" charset="0"/>
              </a:rPr>
              <a:t>Give careful consideration to the confidentiality of the information	</a:t>
            </a:r>
          </a:p>
          <a:p>
            <a:pPr eaLnBrk="1" hangingPunct="1"/>
            <a:r>
              <a:rPr lang="en-US" altLang="en-US" sz="2400" dirty="0" smtClean="0">
                <a:latin typeface="Calibri Light" panose="020F0302020204030204" pitchFamily="34" charset="0"/>
              </a:rPr>
              <a:t>Communicate that reprisal toward affected individuals will not be tolerated</a:t>
            </a:r>
          </a:p>
          <a:p>
            <a:pPr eaLnBrk="1" hangingPunct="1"/>
            <a:r>
              <a:rPr lang="en-US" altLang="en-US" sz="2400" dirty="0" smtClean="0">
                <a:latin typeface="Calibri Light" panose="020F0302020204030204" pitchFamily="34" charset="0"/>
              </a:rPr>
              <a:t>Take appropriate action when the policy is violated up to and including termination</a:t>
            </a:r>
          </a:p>
        </p:txBody>
      </p:sp>
    </p:spTree>
    <p:extLst>
      <p:ext uri="{BB962C8B-B14F-4D97-AF65-F5344CB8AC3E}">
        <p14:creationId xmlns:p14="http://schemas.microsoft.com/office/powerpoint/2010/main" val="39563493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txBox="1">
            <a:spLocks noChangeArrowheads="1"/>
          </p:cNvSpPr>
          <p:nvPr/>
        </p:nvSpPr>
        <p:spPr>
          <a:xfrm>
            <a:off x="0" y="131064"/>
            <a:ext cx="9144000" cy="1333500"/>
          </a:xfrm>
          <a:prstGeom prst="rect">
            <a:avLst/>
          </a:prstGeom>
        </p:spPr>
        <p:txBody>
          <a:bodyPr rtlCol="0" anchor="b">
            <a:normAutofit fontScale="97500"/>
          </a:bodyPr>
          <a:lstStyle>
            <a:lvl1pPr algn="ctr" defTabSz="914400" rtl="0" eaLnBrk="1" latinLnBrk="0" hangingPunct="1">
              <a:spcBef>
                <a:spcPct val="0"/>
              </a:spcBef>
              <a:buNone/>
              <a:defRPr sz="4400" kern="1200">
                <a:solidFill>
                  <a:schemeClr val="tx1"/>
                </a:solidFill>
                <a:latin typeface="Arial"/>
                <a:ea typeface="+mj-ea"/>
                <a:cs typeface="Arial"/>
              </a:defRPr>
            </a:lvl1pPr>
          </a:lstStyle>
          <a:p>
            <a:pPr>
              <a:defRPr/>
            </a:pPr>
            <a:r>
              <a:rPr lang="en-US" sz="2400" b="1" dirty="0" smtClean="0">
                <a:solidFill>
                  <a:prstClr val="black"/>
                </a:solidFill>
                <a:latin typeface="Calibri Light" panose="020F0302020204030204" pitchFamily="34" charset="0"/>
              </a:rPr>
              <a:t>Stopping Harassment Is Part Of Your Job</a:t>
            </a:r>
          </a:p>
        </p:txBody>
      </p:sp>
      <p:sp>
        <p:nvSpPr>
          <p:cNvPr id="3" name="Rectangle 1027"/>
          <p:cNvSpPr>
            <a:spLocks noGrp="1" noChangeArrowheads="1"/>
          </p:cNvSpPr>
          <p:nvPr>
            <p:ph type="body" idx="4294967295"/>
          </p:nvPr>
        </p:nvSpPr>
        <p:spPr>
          <a:xfrm>
            <a:off x="228600" y="1880616"/>
            <a:ext cx="8686800" cy="3011424"/>
          </a:xfrm>
          <a:prstGeom prst="rect">
            <a:avLst/>
          </a:prstGeom>
        </p:spPr>
        <p:txBody>
          <a:bodyPr/>
          <a:lstStyle/>
          <a:p>
            <a:pPr marL="0" indent="0" eaLnBrk="1" hangingPunct="1">
              <a:buFont typeface="Arial" panose="020B0604020202020204" pitchFamily="34" charset="0"/>
              <a:buNone/>
            </a:pPr>
            <a:endParaRPr lang="en-US" altLang="en-US" sz="2400" dirty="0" smtClean="0"/>
          </a:p>
          <a:p>
            <a:pPr marL="0" indent="0" eaLnBrk="1" hangingPunct="1">
              <a:buFont typeface="Arial" panose="020B0604020202020204" pitchFamily="34" charset="0"/>
              <a:buNone/>
            </a:pPr>
            <a:r>
              <a:rPr lang="en-US" altLang="en-US" sz="2000" dirty="0" smtClean="0">
                <a:latin typeface="Calibri Light" panose="020F0302020204030204" pitchFamily="34" charset="0"/>
              </a:rPr>
              <a:t>Because so many legal actions result from mishandling of complaints by supervisors or other “agents” of the employer, it is vital that every manager use every means possible to handle complaints effectively within the organization.</a:t>
            </a:r>
          </a:p>
        </p:txBody>
      </p:sp>
    </p:spTree>
    <p:extLst>
      <p:ext uri="{BB962C8B-B14F-4D97-AF65-F5344CB8AC3E}">
        <p14:creationId xmlns:p14="http://schemas.microsoft.com/office/powerpoint/2010/main" val="1516024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Top)">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99060"/>
            <a:ext cx="9144000" cy="952500"/>
          </a:xfrm>
          <a:prstGeom prst="rect">
            <a:avLst/>
          </a:prstGeom>
        </p:spPr>
        <p:txBody>
          <a:bodyPr anchor="b"/>
          <a:lstStyle>
            <a:lvl1pPr algn="ctr" defTabSz="914400" rtl="0" eaLnBrk="1" latinLnBrk="0" hangingPunct="1">
              <a:spcBef>
                <a:spcPct val="0"/>
              </a:spcBef>
              <a:buNone/>
              <a:defRPr sz="4400" kern="1200">
                <a:solidFill>
                  <a:schemeClr val="tx1"/>
                </a:solidFill>
                <a:latin typeface="Arial"/>
                <a:ea typeface="+mj-ea"/>
                <a:cs typeface="Arial"/>
              </a:defRPr>
            </a:lvl1pPr>
          </a:lstStyle>
          <a:p>
            <a:r>
              <a:rPr lang="en-US" altLang="en-US" b="1" dirty="0" smtClean="0">
                <a:solidFill>
                  <a:prstClr val="black"/>
                </a:solidFill>
              </a:rPr>
              <a:t>Top Mistakes Managers Make</a:t>
            </a:r>
          </a:p>
        </p:txBody>
      </p:sp>
      <p:sp>
        <p:nvSpPr>
          <p:cNvPr id="3" name="Rectangle 3"/>
          <p:cNvSpPr>
            <a:spLocks noGrp="1" noChangeArrowheads="1"/>
          </p:cNvSpPr>
          <p:nvPr>
            <p:ph type="body" idx="4294967295"/>
          </p:nvPr>
        </p:nvSpPr>
        <p:spPr>
          <a:xfrm>
            <a:off x="1028700" y="1527048"/>
            <a:ext cx="7086600" cy="3758184"/>
          </a:xfrm>
          <a:prstGeom prst="rect">
            <a:avLst/>
          </a:prstGeom>
        </p:spPr>
        <p:txBody>
          <a:bodyPr/>
          <a:lstStyle/>
          <a:p>
            <a:pPr eaLnBrk="1" hangingPunct="1"/>
            <a:r>
              <a:rPr lang="en-US" altLang="en-US" sz="2400" dirty="0" smtClean="0"/>
              <a:t>Trying to resolve complaints personally</a:t>
            </a:r>
          </a:p>
          <a:p>
            <a:pPr eaLnBrk="1" hangingPunct="1"/>
            <a:endParaRPr lang="en-US" altLang="en-US" sz="2400" dirty="0" smtClean="0"/>
          </a:p>
          <a:p>
            <a:pPr eaLnBrk="1" hangingPunct="1"/>
            <a:r>
              <a:rPr lang="en-US" altLang="en-US" sz="2400" dirty="0" smtClean="0"/>
              <a:t>Ignoring a complaint</a:t>
            </a:r>
          </a:p>
          <a:p>
            <a:pPr eaLnBrk="1" hangingPunct="1"/>
            <a:endParaRPr lang="en-US" altLang="en-US" sz="2400" dirty="0" smtClean="0"/>
          </a:p>
          <a:p>
            <a:pPr eaLnBrk="1" hangingPunct="1"/>
            <a:r>
              <a:rPr lang="en-US" altLang="en-US" sz="2400" dirty="0" smtClean="0"/>
              <a:t>Not taking it seriously</a:t>
            </a:r>
          </a:p>
          <a:p>
            <a:pPr eaLnBrk="1" hangingPunct="1"/>
            <a:endParaRPr lang="en-US" altLang="en-US" sz="2400" dirty="0" smtClean="0"/>
          </a:p>
          <a:p>
            <a:pPr eaLnBrk="1" hangingPunct="1"/>
            <a:r>
              <a:rPr lang="en-US" altLang="en-US" sz="2400" dirty="0" smtClean="0"/>
              <a:t>Not taking action</a:t>
            </a:r>
          </a:p>
        </p:txBody>
      </p:sp>
    </p:spTree>
    <p:extLst>
      <p:ext uri="{BB962C8B-B14F-4D97-AF65-F5344CB8AC3E}">
        <p14:creationId xmlns:p14="http://schemas.microsoft.com/office/powerpoint/2010/main" val="31034723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grpId="0"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355106"/>
            <a:ext cx="9144000" cy="1307592"/>
          </a:xfrm>
          <a:prstGeom prst="rect">
            <a:avLst/>
          </a:prstGeom>
        </p:spPr>
        <p:txBody>
          <a:bodyPr lIns="90487" tIns="44450" rIns="90487" bIns="44450"/>
          <a:lstStyle>
            <a:lvl1pPr algn="ctr" defTabSz="914400" rtl="0" eaLnBrk="1" latinLnBrk="0" hangingPunct="1">
              <a:spcBef>
                <a:spcPct val="0"/>
              </a:spcBef>
              <a:buNone/>
              <a:defRPr sz="4400" kern="1200">
                <a:solidFill>
                  <a:schemeClr val="tx1"/>
                </a:solidFill>
                <a:latin typeface="Arial"/>
                <a:ea typeface="+mj-ea"/>
                <a:cs typeface="Arial"/>
              </a:defRPr>
            </a:lvl1pPr>
          </a:lstStyle>
          <a:p>
            <a:r>
              <a:rPr lang="en-US" altLang="en-US" sz="2400" b="1" dirty="0" smtClean="0">
                <a:solidFill>
                  <a:prstClr val="black"/>
                </a:solidFill>
                <a:latin typeface="Calibri Light" panose="020F0302020204030204" pitchFamily="34" charset="0"/>
              </a:rPr>
              <a:t>Manager’s Role in  Promoting Respect</a:t>
            </a:r>
          </a:p>
        </p:txBody>
      </p:sp>
      <p:sp>
        <p:nvSpPr>
          <p:cNvPr id="3" name="Rectangle 3"/>
          <p:cNvSpPr>
            <a:spLocks noGrp="1" noChangeArrowheads="1"/>
          </p:cNvSpPr>
          <p:nvPr>
            <p:ph type="body" idx="4294967295"/>
          </p:nvPr>
        </p:nvSpPr>
        <p:spPr>
          <a:xfrm>
            <a:off x="381000" y="1538733"/>
            <a:ext cx="8382000" cy="3956812"/>
          </a:xfrm>
          <a:prstGeom prst="rect">
            <a:avLst/>
          </a:prstGeom>
        </p:spPr>
        <p:txBody>
          <a:bodyPr lIns="90487" tIns="44450" rIns="90487" bIns="44450"/>
          <a:lstStyle/>
          <a:p>
            <a:pPr eaLnBrk="1" hangingPunct="1">
              <a:lnSpc>
                <a:spcPct val="90000"/>
              </a:lnSpc>
              <a:spcBef>
                <a:spcPct val="40000"/>
              </a:spcBef>
              <a:buFont typeface="Wingdings" panose="05000000000000000000" pitchFamily="2" charset="2"/>
              <a:buChar char="§"/>
            </a:pPr>
            <a:r>
              <a:rPr lang="en-US" altLang="en-US" sz="2000" b="1" dirty="0" smtClean="0">
                <a:latin typeface="Calibri Light" panose="020F0302020204030204" pitchFamily="34" charset="0"/>
              </a:rPr>
              <a:t>Be self-aware:  </a:t>
            </a:r>
            <a:r>
              <a:rPr lang="en-US" altLang="en-US" sz="2000" dirty="0" smtClean="0">
                <a:latin typeface="Calibri Light" panose="020F0302020204030204" pitchFamily="34" charset="0"/>
              </a:rPr>
              <a:t>Monitor your behavior to role model respect and inclusion of co-workers.</a:t>
            </a:r>
          </a:p>
          <a:p>
            <a:pPr eaLnBrk="1" hangingPunct="1">
              <a:lnSpc>
                <a:spcPct val="90000"/>
              </a:lnSpc>
              <a:spcBef>
                <a:spcPct val="40000"/>
              </a:spcBef>
              <a:buFont typeface="Wingdings" panose="05000000000000000000" pitchFamily="2" charset="2"/>
              <a:buChar char="§"/>
            </a:pPr>
            <a:r>
              <a:rPr lang="en-US" altLang="en-US" sz="2000" b="1" dirty="0" smtClean="0">
                <a:latin typeface="Calibri Light" panose="020F0302020204030204" pitchFamily="34" charset="0"/>
              </a:rPr>
              <a:t>Include &amp; Value:  </a:t>
            </a:r>
            <a:r>
              <a:rPr lang="en-US" altLang="en-US" sz="2000" dirty="0" smtClean="0">
                <a:latin typeface="Calibri Light" panose="020F0302020204030204" pitchFamily="34" charset="0"/>
              </a:rPr>
              <a:t>Pull people in and affirm their basic worth.</a:t>
            </a:r>
          </a:p>
          <a:p>
            <a:pPr eaLnBrk="1" hangingPunct="1">
              <a:lnSpc>
                <a:spcPct val="90000"/>
              </a:lnSpc>
              <a:spcBef>
                <a:spcPct val="40000"/>
              </a:spcBef>
              <a:buFont typeface="Wingdings" panose="05000000000000000000" pitchFamily="2" charset="2"/>
              <a:buChar char="§"/>
            </a:pPr>
            <a:r>
              <a:rPr lang="en-US" altLang="en-US" sz="2000" b="1" dirty="0" smtClean="0">
                <a:latin typeface="Calibri Light" panose="020F0302020204030204" pitchFamily="34" charset="0"/>
              </a:rPr>
              <a:t>Be oversensitive:  </a:t>
            </a:r>
            <a:r>
              <a:rPr lang="en-US" altLang="en-US" sz="2000" dirty="0" smtClean="0">
                <a:latin typeface="Calibri Light" panose="020F0302020204030204" pitchFamily="34" charset="0"/>
              </a:rPr>
              <a:t>Be thin-skinned toward disrespectful behavior and confront it early.  Act promptly and follow policy.</a:t>
            </a:r>
            <a:endParaRPr lang="en-US" altLang="en-US" sz="2000" b="1" dirty="0" smtClean="0">
              <a:latin typeface="Calibri Light" panose="020F0302020204030204" pitchFamily="34" charset="0"/>
            </a:endParaRPr>
          </a:p>
          <a:p>
            <a:pPr eaLnBrk="1" hangingPunct="1">
              <a:lnSpc>
                <a:spcPct val="90000"/>
              </a:lnSpc>
              <a:spcBef>
                <a:spcPct val="40000"/>
              </a:spcBef>
              <a:buFont typeface="Wingdings" panose="05000000000000000000" pitchFamily="2" charset="2"/>
              <a:buChar char="§"/>
            </a:pPr>
            <a:r>
              <a:rPr lang="en-US" altLang="en-US" sz="2000" b="1" dirty="0" smtClean="0">
                <a:latin typeface="Calibri Light" panose="020F0302020204030204" pitchFamily="34" charset="0"/>
              </a:rPr>
              <a:t>Be fair:  </a:t>
            </a:r>
            <a:r>
              <a:rPr lang="en-US" altLang="en-US" sz="2000" dirty="0" smtClean="0">
                <a:latin typeface="Calibri Light" panose="020F0302020204030204" pitchFamily="34" charset="0"/>
              </a:rPr>
              <a:t>Work to treat everyone the same.</a:t>
            </a:r>
            <a:endParaRPr lang="en-US" altLang="en-US" sz="2000" b="1" dirty="0" smtClean="0">
              <a:latin typeface="Calibri Light" panose="020F0302020204030204" pitchFamily="34" charset="0"/>
            </a:endParaRPr>
          </a:p>
          <a:p>
            <a:pPr eaLnBrk="1" hangingPunct="1">
              <a:lnSpc>
                <a:spcPct val="90000"/>
              </a:lnSpc>
              <a:spcBef>
                <a:spcPct val="40000"/>
              </a:spcBef>
              <a:buFont typeface="Wingdings" panose="05000000000000000000" pitchFamily="2" charset="2"/>
              <a:buChar char="§"/>
            </a:pPr>
            <a:r>
              <a:rPr lang="en-US" altLang="en-US" sz="2000" b="1" dirty="0" smtClean="0">
                <a:latin typeface="Calibri Light" panose="020F0302020204030204" pitchFamily="34" charset="0"/>
              </a:rPr>
              <a:t>Advocate:  </a:t>
            </a:r>
            <a:r>
              <a:rPr lang="en-US" altLang="en-US" sz="2000" dirty="0" smtClean="0">
                <a:latin typeface="Calibri Light" panose="020F0302020204030204" pitchFamily="34" charset="0"/>
              </a:rPr>
              <a:t>Openly value and promote respect and the acceptance of differences.</a:t>
            </a:r>
          </a:p>
        </p:txBody>
      </p:sp>
    </p:spTree>
    <p:extLst>
      <p:ext uri="{BB962C8B-B14F-4D97-AF65-F5344CB8AC3E}">
        <p14:creationId xmlns:p14="http://schemas.microsoft.com/office/powerpoint/2010/main" val="621802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ppt_x</p:attrName>
                                        </p:attrNameLst>
                                      </p:cBhvr>
                                      <p:tavLst>
                                        <p:tav tm="0">
                                          <p:val>
                                            <p:strVal val="#ppt_x-#ppt_w/2"/>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7" presetClass="entr" presetSubtype="8"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ppt_x</p:attrName>
                                        </p:attrNameLst>
                                      </p:cBhvr>
                                      <p:tavLst>
                                        <p:tav tm="0">
                                          <p:val>
                                            <p:strVal val="#ppt_x-#ppt_w/2"/>
                                          </p:val>
                                        </p:tav>
                                        <p:tav tm="100000">
                                          <p:val>
                                            <p:strVal val="#ppt_x"/>
                                          </p:val>
                                        </p:tav>
                                      </p:tavLst>
                                    </p:anim>
                                    <p:anim calcmode="lin" valueType="num">
                                      <p:cBhvr>
                                        <p:cTn id="2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par>
                          <p:cTn id="25" fill="hold">
                            <p:stCondLst>
                              <p:cond delay="1500"/>
                            </p:stCondLst>
                            <p:childTnLst>
                              <p:par>
                                <p:cTn id="26" presetID="17" presetClass="entr" presetSubtype="8"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ppt_x</p:attrName>
                                        </p:attrNameLst>
                                      </p:cBhvr>
                                      <p:tavLst>
                                        <p:tav tm="0">
                                          <p:val>
                                            <p:strVal val="#ppt_x-#ppt_w/2"/>
                                          </p:val>
                                        </p:tav>
                                        <p:tav tm="100000">
                                          <p:val>
                                            <p:strVal val="#ppt_x"/>
                                          </p:val>
                                        </p:tav>
                                      </p:tavLst>
                                    </p:anim>
                                    <p:anim calcmode="lin" valueType="num">
                                      <p:cBhvr>
                                        <p:cTn id="29"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par>
                          <p:cTn id="32" fill="hold">
                            <p:stCondLst>
                              <p:cond delay="2000"/>
                            </p:stCondLst>
                            <p:childTnLst>
                              <p:par>
                                <p:cTn id="33" presetID="17" presetClass="entr" presetSubtype="8"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ppt_x</p:attrName>
                                        </p:attrNameLst>
                                      </p:cBhvr>
                                      <p:tavLst>
                                        <p:tav tm="0">
                                          <p:val>
                                            <p:strVal val="#ppt_x-#ppt_w/2"/>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1333500"/>
          </a:xfrm>
          <a:prstGeom prst="rect">
            <a:avLst/>
          </a:prstGeom>
        </p:spPr>
        <p:txBody>
          <a:bodyPr anchor="b"/>
          <a:lstStyle>
            <a:lvl1pPr algn="ctr" defTabSz="914400" rtl="0" eaLnBrk="1" latinLnBrk="0" hangingPunct="1">
              <a:spcBef>
                <a:spcPct val="0"/>
              </a:spcBef>
              <a:buNone/>
              <a:defRPr sz="4400" kern="1200">
                <a:solidFill>
                  <a:schemeClr val="tx1"/>
                </a:solidFill>
                <a:latin typeface="Arial"/>
                <a:ea typeface="+mj-ea"/>
                <a:cs typeface="Arial"/>
              </a:defRPr>
            </a:lvl1pPr>
          </a:lstStyle>
          <a:p>
            <a:r>
              <a:rPr lang="en-US" altLang="en-US" sz="2400" b="1" dirty="0" smtClean="0">
                <a:solidFill>
                  <a:prstClr val="black"/>
                </a:solidFill>
                <a:latin typeface="Calibri Light" panose="020F0302020204030204" pitchFamily="34" charset="0"/>
              </a:rPr>
              <a:t>Important Facts About Harassment Awareness</a:t>
            </a:r>
            <a:r>
              <a:rPr lang="en-US" altLang="en-US" sz="2400" dirty="0" smtClean="0">
                <a:solidFill>
                  <a:prstClr val="black"/>
                </a:solidFill>
                <a:latin typeface="Calibri Light" panose="020F0302020204030204" pitchFamily="34" charset="0"/>
              </a:rPr>
              <a:t> </a:t>
            </a:r>
          </a:p>
        </p:txBody>
      </p:sp>
      <p:sp>
        <p:nvSpPr>
          <p:cNvPr id="3" name="Rectangle 3"/>
          <p:cNvSpPr>
            <a:spLocks noGrp="1" noChangeArrowheads="1"/>
          </p:cNvSpPr>
          <p:nvPr>
            <p:ph type="body" idx="4294967295"/>
          </p:nvPr>
        </p:nvSpPr>
        <p:spPr>
          <a:xfrm>
            <a:off x="228600" y="1779524"/>
            <a:ext cx="8686800" cy="3459988"/>
          </a:xfrm>
          <a:prstGeom prst="rect">
            <a:avLst/>
          </a:prstGeom>
        </p:spPr>
        <p:txBody>
          <a:bodyPr/>
          <a:lstStyle/>
          <a:p>
            <a:pPr eaLnBrk="1" hangingPunct="1">
              <a:lnSpc>
                <a:spcPct val="90000"/>
              </a:lnSpc>
            </a:pPr>
            <a:r>
              <a:rPr lang="en-US" altLang="en-US" sz="2400" dirty="0" smtClean="0">
                <a:latin typeface="Calibri Light" panose="020F0302020204030204" pitchFamily="34" charset="0"/>
              </a:rPr>
              <a:t>Men can harass men;  women can harass women</a:t>
            </a:r>
          </a:p>
          <a:p>
            <a:pPr eaLnBrk="1" hangingPunct="1">
              <a:lnSpc>
                <a:spcPct val="90000"/>
              </a:lnSpc>
            </a:pPr>
            <a:endParaRPr lang="en-US" altLang="en-US" sz="2400" dirty="0" smtClean="0">
              <a:latin typeface="Calibri Light" panose="020F0302020204030204" pitchFamily="34" charset="0"/>
            </a:endParaRPr>
          </a:p>
          <a:p>
            <a:pPr eaLnBrk="1" hangingPunct="1">
              <a:lnSpc>
                <a:spcPct val="90000"/>
              </a:lnSpc>
            </a:pPr>
            <a:r>
              <a:rPr lang="en-US" altLang="en-US" sz="2400" dirty="0" smtClean="0">
                <a:latin typeface="Calibri Light" panose="020F0302020204030204" pitchFamily="34" charset="0"/>
              </a:rPr>
              <a:t>Harassment does not have to be directed at a particular individual</a:t>
            </a:r>
          </a:p>
          <a:p>
            <a:pPr eaLnBrk="1" hangingPunct="1">
              <a:lnSpc>
                <a:spcPct val="90000"/>
              </a:lnSpc>
            </a:pPr>
            <a:endParaRPr lang="en-US" altLang="en-US" sz="2400" dirty="0" smtClean="0">
              <a:latin typeface="Calibri Light" panose="020F0302020204030204" pitchFamily="34" charset="0"/>
            </a:endParaRPr>
          </a:p>
          <a:p>
            <a:pPr eaLnBrk="1" hangingPunct="1">
              <a:lnSpc>
                <a:spcPct val="90000"/>
              </a:lnSpc>
            </a:pPr>
            <a:r>
              <a:rPr lang="en-US" altLang="en-US" sz="2400" dirty="0" smtClean="0">
                <a:latin typeface="Calibri Light" panose="020F0302020204030204" pitchFamily="34" charset="0"/>
              </a:rPr>
              <a:t>Offenders can be supervisors, co-workers, or non-employees (customers, vendors, suppliers)</a:t>
            </a:r>
          </a:p>
        </p:txBody>
      </p:sp>
    </p:spTree>
    <p:extLst>
      <p:ext uri="{BB962C8B-B14F-4D97-AF65-F5344CB8AC3E}">
        <p14:creationId xmlns:p14="http://schemas.microsoft.com/office/powerpoint/2010/main" val="4053604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1322388"/>
          </a:xfrm>
          <a:prstGeom prst="rect">
            <a:avLst/>
          </a:prstGeom>
        </p:spPr>
        <p:txBody>
          <a:bodyPr anchor="b"/>
          <a:lstStyle>
            <a:lvl1pPr algn="ctr" defTabSz="914400" rtl="0" eaLnBrk="1" latinLnBrk="0" hangingPunct="1">
              <a:spcBef>
                <a:spcPct val="0"/>
              </a:spcBef>
              <a:buNone/>
              <a:defRPr sz="4400" kern="1200">
                <a:solidFill>
                  <a:schemeClr val="tx1"/>
                </a:solidFill>
                <a:latin typeface="Arial"/>
                <a:ea typeface="+mj-ea"/>
                <a:cs typeface="Arial"/>
              </a:defRPr>
            </a:lvl1pPr>
          </a:lstStyle>
          <a:p>
            <a:r>
              <a:rPr lang="en-US" altLang="en-US" sz="2400" b="1" dirty="0" smtClean="0">
                <a:solidFill>
                  <a:prstClr val="black"/>
                </a:solidFill>
                <a:latin typeface="Calibri Light" panose="020F0302020204030204" pitchFamily="34" charset="0"/>
              </a:rPr>
              <a:t>Important Facts About Harassment Awareness</a:t>
            </a:r>
          </a:p>
        </p:txBody>
      </p:sp>
      <p:sp>
        <p:nvSpPr>
          <p:cNvPr id="3" name="Rectangle 3"/>
          <p:cNvSpPr>
            <a:spLocks noGrp="1" noChangeArrowheads="1"/>
          </p:cNvSpPr>
          <p:nvPr>
            <p:ph type="body" idx="4294967295"/>
          </p:nvPr>
        </p:nvSpPr>
        <p:spPr>
          <a:xfrm>
            <a:off x="457200" y="2237232"/>
            <a:ext cx="8229600" cy="2030413"/>
          </a:xfrm>
          <a:prstGeom prst="rect">
            <a:avLst/>
          </a:prstGeom>
        </p:spPr>
        <p:txBody>
          <a:bodyPr/>
          <a:lstStyle/>
          <a:p>
            <a:pPr eaLnBrk="1" hangingPunct="1"/>
            <a:r>
              <a:rPr lang="en-US" altLang="en-US" sz="2400" dirty="0" smtClean="0">
                <a:latin typeface="Calibri Light" panose="020F0302020204030204" pitchFamily="34" charset="0"/>
              </a:rPr>
              <a:t>Harassment does not have to be intentional</a:t>
            </a:r>
          </a:p>
          <a:p>
            <a:pPr eaLnBrk="1" hangingPunct="1"/>
            <a:endParaRPr lang="en-US" altLang="en-US" sz="2400" dirty="0" smtClean="0">
              <a:latin typeface="Calibri Light" panose="020F0302020204030204" pitchFamily="34" charset="0"/>
            </a:endParaRPr>
          </a:p>
          <a:p>
            <a:pPr eaLnBrk="1" hangingPunct="1"/>
            <a:r>
              <a:rPr lang="en-US" altLang="en-US" sz="2400" dirty="0" smtClean="0">
                <a:latin typeface="Calibri Light" panose="020F0302020204030204" pitchFamily="34" charset="0"/>
              </a:rPr>
              <a:t>What is offensive is in the “eye of the beholder”</a:t>
            </a:r>
          </a:p>
        </p:txBody>
      </p:sp>
    </p:spTree>
    <p:extLst>
      <p:ext uri="{BB962C8B-B14F-4D97-AF65-F5344CB8AC3E}">
        <p14:creationId xmlns:p14="http://schemas.microsoft.com/office/powerpoint/2010/main" val="2228095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310985"/>
            <a:ext cx="8324850" cy="543482"/>
          </a:xfrm>
        </p:spPr>
        <p:txBody>
          <a:bodyPr>
            <a:normAutofit fontScale="90000"/>
          </a:bodyPr>
          <a:lstStyle/>
          <a:p>
            <a:pPr algn="ctr"/>
            <a:r>
              <a:rPr lang="en-US" dirty="0" smtClean="0"/>
              <a:t> 2017 Looking Back</a:t>
            </a:r>
            <a:endParaRPr lang="en-US" dirty="0"/>
          </a:p>
        </p:txBody>
      </p:sp>
      <p:sp>
        <p:nvSpPr>
          <p:cNvPr id="3" name="Content Placeholder 2"/>
          <p:cNvSpPr>
            <a:spLocks noGrp="1"/>
          </p:cNvSpPr>
          <p:nvPr>
            <p:ph idx="1"/>
          </p:nvPr>
        </p:nvSpPr>
        <p:spPr>
          <a:xfrm>
            <a:off x="152401" y="1111422"/>
            <a:ext cx="2971800" cy="5178425"/>
          </a:xfrm>
        </p:spPr>
        <p:txBody>
          <a:bodyPr>
            <a:normAutofit lnSpcReduction="10000"/>
          </a:bodyPr>
          <a:lstStyle/>
          <a:p>
            <a:pPr marL="274320">
              <a:lnSpc>
                <a:spcPct val="100000"/>
              </a:lnSpc>
              <a:spcBef>
                <a:spcPts val="0"/>
              </a:spcBef>
              <a:buFont typeface="Wingdings" panose="05000000000000000000" pitchFamily="2" charset="2"/>
              <a:buChar char="v"/>
            </a:pPr>
            <a:r>
              <a:rPr lang="en-US" sz="2400" dirty="0" smtClean="0"/>
              <a:t> SUS HR Conference</a:t>
            </a:r>
          </a:p>
          <a:p>
            <a:pPr marL="274320">
              <a:lnSpc>
                <a:spcPct val="100000"/>
              </a:lnSpc>
              <a:spcBef>
                <a:spcPts val="0"/>
              </a:spcBef>
              <a:buFont typeface="Wingdings" panose="05000000000000000000" pitchFamily="2" charset="2"/>
              <a:buChar char="v"/>
            </a:pPr>
            <a:endParaRPr lang="en-US" sz="2400" dirty="0" smtClean="0"/>
          </a:p>
          <a:p>
            <a:pPr marL="274320">
              <a:lnSpc>
                <a:spcPct val="100000"/>
              </a:lnSpc>
              <a:spcBef>
                <a:spcPts val="0"/>
              </a:spcBef>
              <a:buFont typeface="Wingdings" panose="05000000000000000000" pitchFamily="2" charset="2"/>
              <a:buChar char="v"/>
            </a:pPr>
            <a:r>
              <a:rPr lang="en-US" sz="2400" dirty="0" smtClean="0"/>
              <a:t>New EAP Provider - Health Advocate</a:t>
            </a:r>
          </a:p>
          <a:p>
            <a:pPr marL="274320">
              <a:lnSpc>
                <a:spcPct val="100000"/>
              </a:lnSpc>
              <a:spcBef>
                <a:spcPts val="0"/>
              </a:spcBef>
              <a:buFont typeface="Wingdings" panose="05000000000000000000" pitchFamily="2" charset="2"/>
              <a:buChar char="v"/>
            </a:pPr>
            <a:endParaRPr lang="en-US" sz="2400" kern="0" dirty="0" smtClean="0"/>
          </a:p>
          <a:p>
            <a:pPr marL="274320">
              <a:lnSpc>
                <a:spcPct val="100000"/>
              </a:lnSpc>
              <a:spcBef>
                <a:spcPts val="0"/>
              </a:spcBef>
              <a:buFont typeface="Wingdings" panose="05000000000000000000" pitchFamily="2" charset="2"/>
              <a:buChar char="v"/>
            </a:pPr>
            <a:r>
              <a:rPr lang="en-US" sz="2400" kern="0" dirty="0" smtClean="0"/>
              <a:t>Labor Contracts:</a:t>
            </a:r>
            <a:br>
              <a:rPr lang="en-US" sz="2400" kern="0" dirty="0" smtClean="0"/>
            </a:br>
            <a:r>
              <a:rPr lang="en-US" sz="2400" kern="0" dirty="0" smtClean="0"/>
              <a:t>AFSCME, PBA</a:t>
            </a:r>
          </a:p>
          <a:p>
            <a:pPr marL="274320">
              <a:lnSpc>
                <a:spcPct val="100000"/>
              </a:lnSpc>
              <a:spcBef>
                <a:spcPts val="0"/>
              </a:spcBef>
              <a:buFont typeface="Wingdings" panose="05000000000000000000" pitchFamily="2" charset="2"/>
              <a:buChar char="v"/>
            </a:pPr>
            <a:endParaRPr lang="en-US" sz="2400" kern="0" dirty="0"/>
          </a:p>
          <a:p>
            <a:pPr marL="274320">
              <a:lnSpc>
                <a:spcPct val="100000"/>
              </a:lnSpc>
              <a:spcBef>
                <a:spcPts val="0"/>
              </a:spcBef>
              <a:buFont typeface="Wingdings" panose="05000000000000000000" pitchFamily="2" charset="2"/>
              <a:buChar char="v"/>
            </a:pPr>
            <a:r>
              <a:rPr lang="en-US" sz="2400" kern="0" dirty="0" smtClean="0"/>
              <a:t>Strategic </a:t>
            </a:r>
            <a:r>
              <a:rPr lang="en-US" sz="2400" kern="0" dirty="0"/>
              <a:t>Plan</a:t>
            </a:r>
          </a:p>
          <a:p>
            <a:pPr marL="274320">
              <a:lnSpc>
                <a:spcPct val="100000"/>
              </a:lnSpc>
              <a:spcBef>
                <a:spcPts val="0"/>
              </a:spcBef>
              <a:buFont typeface="Wingdings" panose="05000000000000000000" pitchFamily="2" charset="2"/>
              <a:buChar char="v"/>
            </a:pPr>
            <a:endParaRPr lang="en-US" sz="2400" kern="0" dirty="0" smtClean="0"/>
          </a:p>
          <a:p>
            <a:pPr marL="274320">
              <a:lnSpc>
                <a:spcPct val="100000"/>
              </a:lnSpc>
              <a:spcBef>
                <a:spcPts val="0"/>
              </a:spcBef>
              <a:buFont typeface="Wingdings" panose="05000000000000000000" pitchFamily="2" charset="2"/>
              <a:buChar char="v"/>
            </a:pPr>
            <a:r>
              <a:rPr lang="en-US" sz="2400" kern="0" dirty="0" smtClean="0"/>
              <a:t>Thousands of ePAFs (20K)</a:t>
            </a:r>
          </a:p>
          <a:p>
            <a:pPr marL="274320">
              <a:lnSpc>
                <a:spcPct val="100000"/>
              </a:lnSpc>
              <a:spcBef>
                <a:spcPts val="0"/>
              </a:spcBef>
              <a:buFont typeface="Wingdings" panose="05000000000000000000" pitchFamily="2" charset="2"/>
              <a:buChar char="v"/>
            </a:pPr>
            <a:endParaRPr lang="en-US" sz="2400" dirty="0" smtClean="0"/>
          </a:p>
          <a:p>
            <a:pPr marL="274320">
              <a:lnSpc>
                <a:spcPct val="100000"/>
              </a:lnSpc>
              <a:spcBef>
                <a:spcPts val="0"/>
              </a:spcBef>
              <a:buFont typeface="Wingdings" panose="05000000000000000000" pitchFamily="2" charset="2"/>
              <a:buChar char="v"/>
            </a:pPr>
            <a:endParaRPr lang="en-US" sz="2400" dirty="0" smtClean="0"/>
          </a:p>
          <a:p>
            <a:pPr marL="274320">
              <a:lnSpc>
                <a:spcPct val="100000"/>
              </a:lnSpc>
              <a:spcBef>
                <a:spcPts val="0"/>
              </a:spcBef>
              <a:buFont typeface="Wingdings" panose="05000000000000000000" pitchFamily="2" charset="2"/>
              <a:buChar char="v"/>
            </a:pPr>
            <a:endParaRPr lang="en-US" sz="2400" dirty="0" smtClean="0"/>
          </a:p>
        </p:txBody>
      </p:sp>
      <p:sp>
        <p:nvSpPr>
          <p:cNvPr id="4" name="Content Placeholder 2"/>
          <p:cNvSpPr txBox="1">
            <a:spLocks/>
          </p:cNvSpPr>
          <p:nvPr/>
        </p:nvSpPr>
        <p:spPr bwMode="auto">
          <a:xfrm>
            <a:off x="2809875" y="1069116"/>
            <a:ext cx="3124200"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57200" indent="-457200" algn="l" rtl="0" eaLnBrk="1" fontAlgn="base" hangingPunct="1">
              <a:lnSpc>
                <a:spcPct val="100000"/>
              </a:lnSpc>
              <a:spcBef>
                <a:spcPct val="70000"/>
              </a:spcBef>
              <a:spcAft>
                <a:spcPct val="0"/>
              </a:spcAft>
              <a:buClrTx/>
              <a:buSzPct val="100000"/>
              <a:buFont typeface="Wingdings" panose="05000000000000000000" pitchFamily="2" charset="2"/>
              <a:buChar char="v"/>
              <a:defRPr sz="3000">
                <a:solidFill>
                  <a:srgbClr val="000000"/>
                </a:solidFill>
                <a:latin typeface="Helvetica" panose="020B0604020202020204" pitchFamily="34" charset="0"/>
                <a:ea typeface="+mn-ea"/>
                <a:cs typeface="Helvetica" panose="020B0604020202020204" pitchFamily="34" charset="0"/>
              </a:defRPr>
            </a:lvl1pPr>
            <a:lvl2pPr marL="969963" indent="-277813" algn="l" rtl="0" eaLnBrk="1" fontAlgn="base" hangingPunct="1">
              <a:lnSpc>
                <a:spcPct val="100000"/>
              </a:lnSpc>
              <a:spcBef>
                <a:spcPct val="30000"/>
              </a:spcBef>
              <a:spcAft>
                <a:spcPct val="0"/>
              </a:spcAft>
              <a:buClr>
                <a:schemeClr val="tx1"/>
              </a:buClr>
              <a:buSzPct val="100000"/>
              <a:buFontTx/>
              <a:buChar char="−"/>
              <a:defRPr sz="2600">
                <a:solidFill>
                  <a:srgbClr val="5F5F5F"/>
                </a:solidFill>
                <a:latin typeface="Helvetica" panose="020B0604020202020204" pitchFamily="34" charset="0"/>
                <a:cs typeface="Helvetica" panose="020B0604020202020204" pitchFamily="34" charset="0"/>
              </a:defRPr>
            </a:lvl2pPr>
            <a:lvl3pPr marL="1143000" indent="-228600" algn="l" rtl="0" eaLnBrk="1" fontAlgn="base" hangingPunct="1">
              <a:lnSpc>
                <a:spcPct val="90000"/>
              </a:lnSpc>
              <a:spcBef>
                <a:spcPct val="20000"/>
              </a:spcBef>
              <a:spcAft>
                <a:spcPct val="0"/>
              </a:spcAft>
              <a:buClr>
                <a:schemeClr val="tx1"/>
              </a:buClr>
              <a:buChar char="•"/>
              <a:defRPr sz="2500">
                <a:solidFill>
                  <a:schemeClr val="tx1"/>
                </a:solidFill>
                <a:latin typeface="+mn-lt"/>
              </a:defRPr>
            </a:lvl3pPr>
            <a:lvl4pPr marL="1600200" indent="-228600" algn="l" rtl="0" eaLnBrk="1" fontAlgn="base" hangingPunct="1">
              <a:lnSpc>
                <a:spcPct val="90000"/>
              </a:lnSpc>
              <a:spcBef>
                <a:spcPct val="20000"/>
              </a:spcBef>
              <a:spcAft>
                <a:spcPct val="0"/>
              </a:spcAft>
              <a:buClr>
                <a:schemeClr val="tx1"/>
              </a:buClr>
              <a:buFont typeface="TradeGothic"/>
              <a:buChar char="-"/>
              <a:defRPr sz="2500">
                <a:solidFill>
                  <a:schemeClr val="tx1"/>
                </a:solidFill>
                <a:latin typeface="+mn-lt"/>
              </a:defRPr>
            </a:lvl4pPr>
            <a:lvl5pPr marL="2057400" indent="-228600" algn="l" rtl="0" eaLnBrk="1" fontAlgn="base" hangingPunct="1">
              <a:lnSpc>
                <a:spcPct val="90000"/>
              </a:lnSpc>
              <a:spcBef>
                <a:spcPct val="15000"/>
              </a:spcBef>
              <a:spcAft>
                <a:spcPct val="0"/>
              </a:spcAft>
              <a:buClr>
                <a:schemeClr val="tx1"/>
              </a:buClr>
              <a:buFont typeface="TradeGothic"/>
              <a:buChar char="-"/>
              <a:defRPr sz="2500">
                <a:solidFill>
                  <a:schemeClr val="tx1"/>
                </a:solidFill>
                <a:latin typeface="+mn-lt"/>
              </a:defRPr>
            </a:lvl5pPr>
            <a:lvl6pPr marL="2514600" indent="-228600" algn="l" rtl="0" eaLnBrk="1" fontAlgn="base" hangingPunct="1">
              <a:lnSpc>
                <a:spcPct val="90000"/>
              </a:lnSpc>
              <a:spcBef>
                <a:spcPct val="15000"/>
              </a:spcBef>
              <a:spcAft>
                <a:spcPct val="0"/>
              </a:spcAft>
              <a:buClr>
                <a:schemeClr val="tx1"/>
              </a:buClr>
              <a:buFont typeface="TradeGothic" charset="0"/>
              <a:buChar char="-"/>
              <a:defRPr sz="2500">
                <a:solidFill>
                  <a:schemeClr val="tx1"/>
                </a:solidFill>
                <a:latin typeface="+mn-lt"/>
              </a:defRPr>
            </a:lvl6pPr>
            <a:lvl7pPr marL="2971800" indent="-228600" algn="l" rtl="0" eaLnBrk="1" fontAlgn="base" hangingPunct="1">
              <a:lnSpc>
                <a:spcPct val="90000"/>
              </a:lnSpc>
              <a:spcBef>
                <a:spcPct val="15000"/>
              </a:spcBef>
              <a:spcAft>
                <a:spcPct val="0"/>
              </a:spcAft>
              <a:buClr>
                <a:schemeClr val="tx1"/>
              </a:buClr>
              <a:buFont typeface="TradeGothic" charset="0"/>
              <a:buChar char="-"/>
              <a:defRPr sz="2500">
                <a:solidFill>
                  <a:schemeClr val="tx1"/>
                </a:solidFill>
                <a:latin typeface="+mn-lt"/>
              </a:defRPr>
            </a:lvl7pPr>
            <a:lvl8pPr marL="3429000" indent="-228600" algn="l" rtl="0" eaLnBrk="1" fontAlgn="base" hangingPunct="1">
              <a:lnSpc>
                <a:spcPct val="90000"/>
              </a:lnSpc>
              <a:spcBef>
                <a:spcPct val="15000"/>
              </a:spcBef>
              <a:spcAft>
                <a:spcPct val="0"/>
              </a:spcAft>
              <a:buClr>
                <a:schemeClr val="tx1"/>
              </a:buClr>
              <a:buFont typeface="TradeGothic" charset="0"/>
              <a:buChar char="-"/>
              <a:defRPr sz="2500">
                <a:solidFill>
                  <a:schemeClr val="tx1"/>
                </a:solidFill>
                <a:latin typeface="+mn-lt"/>
              </a:defRPr>
            </a:lvl8pPr>
            <a:lvl9pPr marL="3886200" indent="-228600" algn="l" rtl="0" eaLnBrk="1" fontAlgn="base" hangingPunct="1">
              <a:lnSpc>
                <a:spcPct val="90000"/>
              </a:lnSpc>
              <a:spcBef>
                <a:spcPct val="15000"/>
              </a:spcBef>
              <a:spcAft>
                <a:spcPct val="0"/>
              </a:spcAft>
              <a:buClr>
                <a:schemeClr val="tx1"/>
              </a:buClr>
              <a:buFont typeface="TradeGothic" charset="0"/>
              <a:buChar char="-"/>
              <a:defRPr sz="2500">
                <a:solidFill>
                  <a:schemeClr val="tx1"/>
                </a:solidFill>
                <a:latin typeface="+mn-lt"/>
              </a:defRPr>
            </a:lvl9pPr>
          </a:lstStyle>
          <a:p>
            <a:pPr>
              <a:spcBef>
                <a:spcPts val="0"/>
              </a:spcBef>
            </a:pPr>
            <a:r>
              <a:rPr lang="en-US" sz="2400" kern="0" dirty="0" smtClean="0"/>
              <a:t>PageUp Contract/ Kickoff</a:t>
            </a:r>
          </a:p>
          <a:p>
            <a:pPr>
              <a:spcBef>
                <a:spcPts val="0"/>
              </a:spcBef>
            </a:pPr>
            <a:endParaRPr lang="en-US" sz="2400" dirty="0" smtClean="0"/>
          </a:p>
          <a:p>
            <a:pPr>
              <a:spcBef>
                <a:spcPts val="0"/>
              </a:spcBef>
            </a:pPr>
            <a:r>
              <a:rPr lang="en-US" sz="2400" dirty="0" smtClean="0"/>
              <a:t>45</a:t>
            </a:r>
            <a:r>
              <a:rPr lang="en-US" sz="2400" baseline="30000" dirty="0" smtClean="0"/>
              <a:t>th</a:t>
            </a:r>
            <a:r>
              <a:rPr lang="en-US" sz="2400" dirty="0" smtClean="0"/>
              <a:t> </a:t>
            </a:r>
            <a:r>
              <a:rPr lang="en-US" sz="2400" dirty="0"/>
              <a:t>Annual Awards Program </a:t>
            </a:r>
            <a:r>
              <a:rPr lang="en-US" sz="2300" dirty="0"/>
              <a:t>(600 </a:t>
            </a:r>
            <a:r>
              <a:rPr lang="en-US" sz="2300" dirty="0" smtClean="0"/>
              <a:t>attendees)</a:t>
            </a:r>
          </a:p>
          <a:p>
            <a:pPr>
              <a:spcBef>
                <a:spcPts val="0"/>
              </a:spcBef>
            </a:pPr>
            <a:endParaRPr lang="en-US" sz="2400" kern="0" dirty="0" smtClean="0"/>
          </a:p>
          <a:p>
            <a:pPr>
              <a:spcBef>
                <a:spcPts val="0"/>
              </a:spcBef>
            </a:pPr>
            <a:r>
              <a:rPr lang="en-US" sz="2400" kern="0" dirty="0" smtClean="0"/>
              <a:t>Executive </a:t>
            </a:r>
            <a:r>
              <a:rPr lang="en-US" sz="2400" kern="0" dirty="0"/>
              <a:t>Order Compliance/</a:t>
            </a:r>
            <a:br>
              <a:rPr lang="en-US" sz="2400" kern="0" dirty="0"/>
            </a:br>
            <a:r>
              <a:rPr lang="en-US" sz="2400" dirty="0"/>
              <a:t>Sick </a:t>
            </a:r>
            <a:r>
              <a:rPr lang="en-US" sz="2400" dirty="0" smtClean="0"/>
              <a:t>Leave</a:t>
            </a:r>
          </a:p>
          <a:p>
            <a:pPr>
              <a:spcBef>
                <a:spcPts val="0"/>
              </a:spcBef>
            </a:pPr>
            <a:endParaRPr lang="en-US" sz="2400" kern="0" dirty="0" smtClean="0"/>
          </a:p>
          <a:p>
            <a:pPr>
              <a:spcBef>
                <a:spcPts val="0"/>
              </a:spcBef>
            </a:pPr>
            <a:r>
              <a:rPr lang="en-US" sz="2400" kern="0" dirty="0" smtClean="0"/>
              <a:t>2017 Benefits Fair </a:t>
            </a:r>
            <a:r>
              <a:rPr lang="en-US" sz="2300" kern="0" dirty="0" smtClean="0"/>
              <a:t>(1,600 employees) </a:t>
            </a:r>
          </a:p>
          <a:p>
            <a:pPr>
              <a:spcBef>
                <a:spcPts val="0"/>
              </a:spcBef>
            </a:pPr>
            <a:endParaRPr lang="en-US" sz="2400" kern="0" dirty="0" smtClean="0"/>
          </a:p>
          <a:p>
            <a:endParaRPr lang="en-US" sz="2400" kern="0" dirty="0"/>
          </a:p>
          <a:p>
            <a:endParaRPr lang="en-US" sz="2400" kern="0" dirty="0" smtClean="0"/>
          </a:p>
        </p:txBody>
      </p:sp>
      <p:sp>
        <p:nvSpPr>
          <p:cNvPr id="5" name="Content Placeholder 2"/>
          <p:cNvSpPr txBox="1">
            <a:spLocks/>
          </p:cNvSpPr>
          <p:nvPr/>
        </p:nvSpPr>
        <p:spPr bwMode="auto">
          <a:xfrm>
            <a:off x="6096000" y="1069117"/>
            <a:ext cx="3048000"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57200" indent="-457200" algn="l" rtl="0" eaLnBrk="1" fontAlgn="base" hangingPunct="1">
              <a:lnSpc>
                <a:spcPct val="100000"/>
              </a:lnSpc>
              <a:spcBef>
                <a:spcPct val="70000"/>
              </a:spcBef>
              <a:spcAft>
                <a:spcPct val="0"/>
              </a:spcAft>
              <a:buClrTx/>
              <a:buSzPct val="100000"/>
              <a:buFont typeface="Wingdings" panose="05000000000000000000" pitchFamily="2" charset="2"/>
              <a:buChar char="v"/>
              <a:defRPr sz="3000">
                <a:solidFill>
                  <a:srgbClr val="000000"/>
                </a:solidFill>
                <a:latin typeface="Helvetica" panose="020B0604020202020204" pitchFamily="34" charset="0"/>
                <a:ea typeface="+mn-ea"/>
                <a:cs typeface="Helvetica" panose="020B0604020202020204" pitchFamily="34" charset="0"/>
              </a:defRPr>
            </a:lvl1pPr>
            <a:lvl2pPr marL="969963" indent="-277813" algn="l" rtl="0" eaLnBrk="1" fontAlgn="base" hangingPunct="1">
              <a:lnSpc>
                <a:spcPct val="100000"/>
              </a:lnSpc>
              <a:spcBef>
                <a:spcPct val="30000"/>
              </a:spcBef>
              <a:spcAft>
                <a:spcPct val="0"/>
              </a:spcAft>
              <a:buClr>
                <a:schemeClr val="tx1"/>
              </a:buClr>
              <a:buSzPct val="100000"/>
              <a:buFontTx/>
              <a:buChar char="−"/>
              <a:defRPr sz="2600">
                <a:solidFill>
                  <a:srgbClr val="5F5F5F"/>
                </a:solidFill>
                <a:latin typeface="Helvetica" panose="020B0604020202020204" pitchFamily="34" charset="0"/>
                <a:cs typeface="Helvetica" panose="020B0604020202020204" pitchFamily="34" charset="0"/>
              </a:defRPr>
            </a:lvl2pPr>
            <a:lvl3pPr marL="1143000" indent="-228600" algn="l" rtl="0" eaLnBrk="1" fontAlgn="base" hangingPunct="1">
              <a:lnSpc>
                <a:spcPct val="90000"/>
              </a:lnSpc>
              <a:spcBef>
                <a:spcPct val="20000"/>
              </a:spcBef>
              <a:spcAft>
                <a:spcPct val="0"/>
              </a:spcAft>
              <a:buClr>
                <a:schemeClr val="tx1"/>
              </a:buClr>
              <a:buChar char="•"/>
              <a:defRPr sz="2500">
                <a:solidFill>
                  <a:schemeClr val="tx1"/>
                </a:solidFill>
                <a:latin typeface="+mn-lt"/>
              </a:defRPr>
            </a:lvl3pPr>
            <a:lvl4pPr marL="1600200" indent="-228600" algn="l" rtl="0" eaLnBrk="1" fontAlgn="base" hangingPunct="1">
              <a:lnSpc>
                <a:spcPct val="90000"/>
              </a:lnSpc>
              <a:spcBef>
                <a:spcPct val="20000"/>
              </a:spcBef>
              <a:spcAft>
                <a:spcPct val="0"/>
              </a:spcAft>
              <a:buClr>
                <a:schemeClr val="tx1"/>
              </a:buClr>
              <a:buFont typeface="TradeGothic"/>
              <a:buChar char="-"/>
              <a:defRPr sz="2500">
                <a:solidFill>
                  <a:schemeClr val="tx1"/>
                </a:solidFill>
                <a:latin typeface="+mn-lt"/>
              </a:defRPr>
            </a:lvl4pPr>
            <a:lvl5pPr marL="2057400" indent="-228600" algn="l" rtl="0" eaLnBrk="1" fontAlgn="base" hangingPunct="1">
              <a:lnSpc>
                <a:spcPct val="90000"/>
              </a:lnSpc>
              <a:spcBef>
                <a:spcPct val="15000"/>
              </a:spcBef>
              <a:spcAft>
                <a:spcPct val="0"/>
              </a:spcAft>
              <a:buClr>
                <a:schemeClr val="tx1"/>
              </a:buClr>
              <a:buFont typeface="TradeGothic"/>
              <a:buChar char="-"/>
              <a:defRPr sz="2500">
                <a:solidFill>
                  <a:schemeClr val="tx1"/>
                </a:solidFill>
                <a:latin typeface="+mn-lt"/>
              </a:defRPr>
            </a:lvl5pPr>
            <a:lvl6pPr marL="2514600" indent="-228600" algn="l" rtl="0" eaLnBrk="1" fontAlgn="base" hangingPunct="1">
              <a:lnSpc>
                <a:spcPct val="90000"/>
              </a:lnSpc>
              <a:spcBef>
                <a:spcPct val="15000"/>
              </a:spcBef>
              <a:spcAft>
                <a:spcPct val="0"/>
              </a:spcAft>
              <a:buClr>
                <a:schemeClr val="tx1"/>
              </a:buClr>
              <a:buFont typeface="TradeGothic" charset="0"/>
              <a:buChar char="-"/>
              <a:defRPr sz="2500">
                <a:solidFill>
                  <a:schemeClr val="tx1"/>
                </a:solidFill>
                <a:latin typeface="+mn-lt"/>
              </a:defRPr>
            </a:lvl6pPr>
            <a:lvl7pPr marL="2971800" indent="-228600" algn="l" rtl="0" eaLnBrk="1" fontAlgn="base" hangingPunct="1">
              <a:lnSpc>
                <a:spcPct val="90000"/>
              </a:lnSpc>
              <a:spcBef>
                <a:spcPct val="15000"/>
              </a:spcBef>
              <a:spcAft>
                <a:spcPct val="0"/>
              </a:spcAft>
              <a:buClr>
                <a:schemeClr val="tx1"/>
              </a:buClr>
              <a:buFont typeface="TradeGothic" charset="0"/>
              <a:buChar char="-"/>
              <a:defRPr sz="2500">
                <a:solidFill>
                  <a:schemeClr val="tx1"/>
                </a:solidFill>
                <a:latin typeface="+mn-lt"/>
              </a:defRPr>
            </a:lvl7pPr>
            <a:lvl8pPr marL="3429000" indent="-228600" algn="l" rtl="0" eaLnBrk="1" fontAlgn="base" hangingPunct="1">
              <a:lnSpc>
                <a:spcPct val="90000"/>
              </a:lnSpc>
              <a:spcBef>
                <a:spcPct val="15000"/>
              </a:spcBef>
              <a:spcAft>
                <a:spcPct val="0"/>
              </a:spcAft>
              <a:buClr>
                <a:schemeClr val="tx1"/>
              </a:buClr>
              <a:buFont typeface="TradeGothic" charset="0"/>
              <a:buChar char="-"/>
              <a:defRPr sz="2500">
                <a:solidFill>
                  <a:schemeClr val="tx1"/>
                </a:solidFill>
                <a:latin typeface="+mn-lt"/>
              </a:defRPr>
            </a:lvl8pPr>
            <a:lvl9pPr marL="3886200" indent="-228600" algn="l" rtl="0" eaLnBrk="1" fontAlgn="base" hangingPunct="1">
              <a:lnSpc>
                <a:spcPct val="90000"/>
              </a:lnSpc>
              <a:spcBef>
                <a:spcPct val="15000"/>
              </a:spcBef>
              <a:spcAft>
                <a:spcPct val="0"/>
              </a:spcAft>
              <a:buClr>
                <a:schemeClr val="tx1"/>
              </a:buClr>
              <a:buFont typeface="TradeGothic" charset="0"/>
              <a:buChar char="-"/>
              <a:defRPr sz="2500">
                <a:solidFill>
                  <a:schemeClr val="tx1"/>
                </a:solidFill>
                <a:latin typeface="+mn-lt"/>
              </a:defRPr>
            </a:lvl9pPr>
          </a:lstStyle>
          <a:p>
            <a:pPr>
              <a:spcBef>
                <a:spcPts val="0"/>
              </a:spcBef>
            </a:pPr>
            <a:r>
              <a:rPr lang="en-US" sz="2400" kern="0" dirty="0" smtClean="0"/>
              <a:t>HR </a:t>
            </a:r>
            <a:r>
              <a:rPr lang="en-US" sz="2400" kern="0" dirty="0"/>
              <a:t>Learning Rebuild</a:t>
            </a:r>
          </a:p>
          <a:p>
            <a:pPr>
              <a:spcBef>
                <a:spcPts val="0"/>
              </a:spcBef>
            </a:pPr>
            <a:endParaRPr lang="en-US" sz="2400" kern="0" dirty="0" smtClean="0"/>
          </a:p>
          <a:p>
            <a:pPr>
              <a:spcBef>
                <a:spcPts val="0"/>
              </a:spcBef>
            </a:pPr>
            <a:r>
              <a:rPr lang="en-US" sz="2400" kern="0" dirty="0" smtClean="0"/>
              <a:t>Leadership Development </a:t>
            </a:r>
            <a:r>
              <a:rPr lang="en-US" sz="2400" kern="0" dirty="0" smtClean="0"/>
              <a:t>Programs</a:t>
            </a:r>
            <a:endParaRPr lang="en-US" sz="2400" kern="0" dirty="0" smtClean="0"/>
          </a:p>
          <a:p>
            <a:pPr>
              <a:spcBef>
                <a:spcPts val="0"/>
              </a:spcBef>
            </a:pPr>
            <a:endParaRPr lang="en-US" sz="2400" kern="0" dirty="0" smtClean="0"/>
          </a:p>
          <a:p>
            <a:pPr>
              <a:spcBef>
                <a:spcPts val="0"/>
              </a:spcBef>
            </a:pPr>
            <a:r>
              <a:rPr lang="en-US" sz="2400" kern="0" dirty="0" smtClean="0"/>
              <a:t>Various PeopleSoft updates</a:t>
            </a:r>
          </a:p>
          <a:p>
            <a:pPr>
              <a:spcBef>
                <a:spcPts val="0"/>
              </a:spcBef>
            </a:pPr>
            <a:endParaRPr lang="en-US" sz="2400" dirty="0" smtClean="0"/>
          </a:p>
          <a:p>
            <a:pPr>
              <a:spcBef>
                <a:spcPts val="0"/>
              </a:spcBef>
            </a:pPr>
            <a:r>
              <a:rPr lang="en-US" sz="2400" dirty="0" smtClean="0"/>
              <a:t>Financial Wellness Series</a:t>
            </a:r>
            <a:endParaRPr lang="en-US" sz="2400" kern="0" dirty="0" smtClean="0"/>
          </a:p>
        </p:txBody>
      </p:sp>
    </p:spTree>
    <p:extLst>
      <p:ext uri="{BB962C8B-B14F-4D97-AF65-F5344CB8AC3E}">
        <p14:creationId xmlns:p14="http://schemas.microsoft.com/office/powerpoint/2010/main" val="4175184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865187"/>
          </a:xfrm>
          <a:prstGeom prst="rect">
            <a:avLst/>
          </a:prstGeom>
        </p:spPr>
        <p:txBody>
          <a:bodyPr anchor="b"/>
          <a:lstStyle>
            <a:lvl1pPr algn="ctr" defTabSz="914400" rtl="0" eaLnBrk="1" latinLnBrk="0" hangingPunct="1">
              <a:spcBef>
                <a:spcPct val="0"/>
              </a:spcBef>
              <a:buNone/>
              <a:defRPr sz="4400" kern="1200">
                <a:solidFill>
                  <a:schemeClr val="tx1"/>
                </a:solidFill>
                <a:latin typeface="Arial"/>
                <a:ea typeface="+mj-ea"/>
                <a:cs typeface="Arial"/>
              </a:defRPr>
            </a:lvl1pPr>
          </a:lstStyle>
          <a:p>
            <a:r>
              <a:rPr lang="en-US" altLang="en-US" sz="2400" b="1" dirty="0" smtClean="0">
                <a:solidFill>
                  <a:prstClr val="black"/>
                </a:solidFill>
                <a:latin typeface="Calibri Light" panose="020F0302020204030204" pitchFamily="34" charset="0"/>
              </a:rPr>
              <a:t>Definition</a:t>
            </a:r>
          </a:p>
        </p:txBody>
      </p:sp>
      <p:sp>
        <p:nvSpPr>
          <p:cNvPr id="3" name="Rectangle 3"/>
          <p:cNvSpPr>
            <a:spLocks noGrp="1" noChangeArrowheads="1"/>
          </p:cNvSpPr>
          <p:nvPr>
            <p:ph type="body" idx="4294967295"/>
          </p:nvPr>
        </p:nvSpPr>
        <p:spPr>
          <a:xfrm>
            <a:off x="981075" y="1962913"/>
            <a:ext cx="7181850" cy="1402080"/>
          </a:xfrm>
          <a:prstGeom prst="rect">
            <a:avLst/>
          </a:prstGeom>
        </p:spPr>
        <p:txBody>
          <a:bodyPr rtlCol="0">
            <a:normAutofit/>
          </a:bodyPr>
          <a:lstStyle/>
          <a:p>
            <a:pPr marL="0" indent="0" eaLnBrk="1" fontAlgn="auto" hangingPunct="1">
              <a:spcAft>
                <a:spcPts val="0"/>
              </a:spcAft>
              <a:buFont typeface="Arial" panose="020B0604020202020204" pitchFamily="34" charset="0"/>
              <a:buNone/>
              <a:defRPr/>
            </a:pPr>
            <a:r>
              <a:rPr lang="en-US" sz="2000" dirty="0" smtClean="0">
                <a:latin typeface="Calibri Light" panose="020F0302020204030204" pitchFamily="34" charset="0"/>
              </a:rPr>
              <a:t>Harassment</a:t>
            </a:r>
            <a:r>
              <a:rPr lang="en-US" sz="2000" dirty="0">
                <a:latin typeface="Calibri Light" panose="020F0302020204030204" pitchFamily="34" charset="0"/>
              </a:rPr>
              <a:t> </a:t>
            </a:r>
            <a:r>
              <a:rPr lang="en-US" sz="2000" dirty="0" smtClean="0">
                <a:latin typeface="Calibri Light" panose="020F0302020204030204" pitchFamily="34" charset="0"/>
              </a:rPr>
              <a:t>depends on how </a:t>
            </a:r>
            <a:r>
              <a:rPr lang="en-US" sz="2000" dirty="0">
                <a:latin typeface="Calibri Light" panose="020F0302020204030204" pitchFamily="34" charset="0"/>
              </a:rPr>
              <a:t>t</a:t>
            </a:r>
            <a:r>
              <a:rPr lang="en-US" sz="2000" dirty="0" smtClean="0">
                <a:latin typeface="Calibri Light" panose="020F0302020204030204" pitchFamily="34" charset="0"/>
              </a:rPr>
              <a:t>he person </a:t>
            </a:r>
            <a:r>
              <a:rPr lang="en-US" sz="2000" dirty="0">
                <a:latin typeface="Calibri Light" panose="020F0302020204030204" pitchFamily="34" charset="0"/>
              </a:rPr>
              <a:t>b</a:t>
            </a:r>
            <a:r>
              <a:rPr lang="en-US" sz="2000" dirty="0" smtClean="0">
                <a:latin typeface="Calibri Light" panose="020F0302020204030204" pitchFamily="34" charset="0"/>
              </a:rPr>
              <a:t>eing harassed is affected, not </a:t>
            </a:r>
            <a:r>
              <a:rPr lang="en-US" sz="2000" dirty="0">
                <a:latin typeface="Calibri Light" panose="020F0302020204030204" pitchFamily="34" charset="0"/>
              </a:rPr>
              <a:t>o</a:t>
            </a:r>
            <a:r>
              <a:rPr lang="en-US" sz="2000" dirty="0" smtClean="0">
                <a:latin typeface="Calibri Light" panose="020F0302020204030204" pitchFamily="34" charset="0"/>
              </a:rPr>
              <a:t>n </a:t>
            </a:r>
            <a:r>
              <a:rPr lang="en-US" sz="2000" dirty="0">
                <a:latin typeface="Calibri Light" panose="020F0302020204030204" pitchFamily="34" charset="0"/>
              </a:rPr>
              <a:t>t</a:t>
            </a:r>
            <a:r>
              <a:rPr lang="en-US" sz="2000" dirty="0" smtClean="0">
                <a:latin typeface="Calibri Light" panose="020F0302020204030204" pitchFamily="34" charset="0"/>
              </a:rPr>
              <a:t>he </a:t>
            </a:r>
            <a:r>
              <a:rPr lang="en-US" sz="2000" dirty="0">
                <a:latin typeface="Calibri Light" panose="020F0302020204030204" pitchFamily="34" charset="0"/>
              </a:rPr>
              <a:t>h</a:t>
            </a:r>
            <a:r>
              <a:rPr lang="en-US" sz="2000" dirty="0" smtClean="0">
                <a:latin typeface="Calibri Light" panose="020F0302020204030204" pitchFamily="34" charset="0"/>
              </a:rPr>
              <a:t>arasser's intent.</a:t>
            </a:r>
          </a:p>
          <a:p>
            <a:pPr eaLnBrk="1" fontAlgn="auto" hangingPunct="1">
              <a:spcAft>
                <a:spcPts val="0"/>
              </a:spcAft>
              <a:defRPr/>
            </a:pPr>
            <a:endParaRPr lang="en-US" sz="2000" dirty="0" smtClean="0"/>
          </a:p>
        </p:txBody>
      </p:sp>
    </p:spTree>
    <p:extLst>
      <p:ext uri="{BB962C8B-B14F-4D97-AF65-F5344CB8AC3E}">
        <p14:creationId xmlns:p14="http://schemas.microsoft.com/office/powerpoint/2010/main" val="28105763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788987"/>
          </a:xfrm>
          <a:prstGeom prst="rect">
            <a:avLst/>
          </a:prstGeom>
        </p:spPr>
        <p:txBody>
          <a:bodyPr anchor="b"/>
          <a:lstStyle>
            <a:lvl1pPr algn="ctr" defTabSz="914400" rtl="0" eaLnBrk="1" latinLnBrk="0" hangingPunct="1">
              <a:spcBef>
                <a:spcPct val="0"/>
              </a:spcBef>
              <a:buNone/>
              <a:defRPr sz="4400" kern="1200">
                <a:solidFill>
                  <a:schemeClr val="tx1"/>
                </a:solidFill>
                <a:latin typeface="Arial"/>
                <a:ea typeface="+mj-ea"/>
                <a:cs typeface="Arial"/>
              </a:defRPr>
            </a:lvl1pPr>
          </a:lstStyle>
          <a:p>
            <a:r>
              <a:rPr lang="en-US" altLang="en-US" sz="2400" b="1" dirty="0" smtClean="0">
                <a:solidFill>
                  <a:prstClr val="black"/>
                </a:solidFill>
                <a:latin typeface="Calibri Light" panose="020F0302020204030204" pitchFamily="34" charset="0"/>
              </a:rPr>
              <a:t>What Constitutes Harassment?</a:t>
            </a:r>
          </a:p>
        </p:txBody>
      </p:sp>
      <p:sp>
        <p:nvSpPr>
          <p:cNvPr id="3" name="Rectangle 3"/>
          <p:cNvSpPr>
            <a:spLocks noGrp="1" noChangeArrowheads="1"/>
          </p:cNvSpPr>
          <p:nvPr>
            <p:ph type="body" idx="4294967295"/>
          </p:nvPr>
        </p:nvSpPr>
        <p:spPr>
          <a:xfrm>
            <a:off x="914400" y="1222248"/>
            <a:ext cx="7315200" cy="4053840"/>
          </a:xfrm>
          <a:prstGeom prst="rect">
            <a:avLst/>
          </a:prstGeom>
        </p:spPr>
        <p:txBody>
          <a:bodyPr/>
          <a:lstStyle/>
          <a:p>
            <a:pPr eaLnBrk="1" hangingPunct="1">
              <a:lnSpc>
                <a:spcPct val="90000"/>
              </a:lnSpc>
            </a:pPr>
            <a:r>
              <a:rPr lang="en-US" altLang="en-US" sz="2000" dirty="0" smtClean="0">
                <a:latin typeface="Calibri Light" panose="020F0302020204030204" pitchFamily="34" charset="0"/>
              </a:rPr>
              <a:t>Person states it is unwelcome</a:t>
            </a:r>
          </a:p>
          <a:p>
            <a:pPr eaLnBrk="1" hangingPunct="1">
              <a:lnSpc>
                <a:spcPct val="90000"/>
              </a:lnSpc>
            </a:pPr>
            <a:endParaRPr lang="en-US" altLang="en-US" sz="2000" dirty="0" smtClean="0">
              <a:latin typeface="Calibri Light" panose="020F0302020204030204" pitchFamily="34" charset="0"/>
            </a:endParaRPr>
          </a:p>
          <a:p>
            <a:pPr eaLnBrk="1" hangingPunct="1">
              <a:lnSpc>
                <a:spcPct val="90000"/>
              </a:lnSpc>
            </a:pPr>
            <a:r>
              <a:rPr lang="en-US" altLang="en-US" sz="2000" dirty="0" smtClean="0">
                <a:latin typeface="Calibri Light" panose="020F0302020204030204" pitchFamily="34" charset="0"/>
              </a:rPr>
              <a:t>Person is made aware it is unwelcome</a:t>
            </a:r>
          </a:p>
          <a:p>
            <a:pPr eaLnBrk="1" hangingPunct="1">
              <a:lnSpc>
                <a:spcPct val="90000"/>
              </a:lnSpc>
            </a:pPr>
            <a:endParaRPr lang="en-US" altLang="en-US" sz="2000" dirty="0" smtClean="0">
              <a:latin typeface="Calibri Light" panose="020F0302020204030204" pitchFamily="34" charset="0"/>
            </a:endParaRPr>
          </a:p>
          <a:p>
            <a:pPr eaLnBrk="1" hangingPunct="1">
              <a:lnSpc>
                <a:spcPct val="90000"/>
              </a:lnSpc>
            </a:pPr>
            <a:r>
              <a:rPr lang="en-US" altLang="en-US" sz="2000" dirty="0" smtClean="0">
                <a:latin typeface="Calibri Light" panose="020F0302020204030204" pitchFamily="34" charset="0"/>
              </a:rPr>
              <a:t>Behavior continues</a:t>
            </a:r>
          </a:p>
          <a:p>
            <a:pPr eaLnBrk="1" hangingPunct="1">
              <a:lnSpc>
                <a:spcPct val="90000"/>
              </a:lnSpc>
            </a:pPr>
            <a:endParaRPr lang="en-US" altLang="en-US" sz="2000" dirty="0" smtClean="0">
              <a:latin typeface="Calibri Light" panose="020F0302020204030204" pitchFamily="34" charset="0"/>
            </a:endParaRPr>
          </a:p>
          <a:p>
            <a:pPr eaLnBrk="1" hangingPunct="1">
              <a:lnSpc>
                <a:spcPct val="90000"/>
              </a:lnSpc>
            </a:pPr>
            <a:r>
              <a:rPr lang="en-US" altLang="en-US" sz="2000" dirty="0" smtClean="0">
                <a:latin typeface="Calibri Light" panose="020F0302020204030204" pitchFamily="34" charset="0"/>
              </a:rPr>
              <a:t>Most one time incidents do not constitute harassment with the exception of physical touching</a:t>
            </a:r>
          </a:p>
        </p:txBody>
      </p:sp>
    </p:spTree>
    <p:extLst>
      <p:ext uri="{BB962C8B-B14F-4D97-AF65-F5344CB8AC3E}">
        <p14:creationId xmlns:p14="http://schemas.microsoft.com/office/powerpoint/2010/main" val="909078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p:cTn id="2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050" y="80772"/>
            <a:ext cx="9163050" cy="1143000"/>
          </a:xfrm>
          <a:prstGeom prst="rect">
            <a:avLst/>
          </a:prstGeom>
        </p:spPr>
        <p:txBody>
          <a:bodyPr anchor="b"/>
          <a:lstStyle>
            <a:lvl1pPr algn="ctr" defTabSz="914400" rtl="0" eaLnBrk="1" latinLnBrk="0" hangingPunct="1">
              <a:spcBef>
                <a:spcPct val="0"/>
              </a:spcBef>
              <a:buNone/>
              <a:defRPr sz="4400" kern="1200">
                <a:solidFill>
                  <a:schemeClr val="tx1"/>
                </a:solidFill>
                <a:latin typeface="Arial"/>
                <a:ea typeface="+mj-ea"/>
                <a:cs typeface="Arial"/>
              </a:defRPr>
            </a:lvl1pPr>
          </a:lstStyle>
          <a:p>
            <a:r>
              <a:rPr lang="en-US" altLang="en-US" sz="2400" b="1" dirty="0" smtClean="0">
                <a:solidFill>
                  <a:prstClr val="black"/>
                </a:solidFill>
                <a:latin typeface="Calibri Light" panose="020F0302020204030204" pitchFamily="34" charset="0"/>
              </a:rPr>
              <a:t>THE TERM HARASSMENT INCLUDES, BUT IS NOT LIMITED TO:</a:t>
            </a:r>
          </a:p>
        </p:txBody>
      </p:sp>
      <p:sp>
        <p:nvSpPr>
          <p:cNvPr id="3" name="Rectangle 3"/>
          <p:cNvSpPr>
            <a:spLocks noGrp="1" noChangeArrowheads="1"/>
          </p:cNvSpPr>
          <p:nvPr>
            <p:ph type="body" idx="4294967295"/>
          </p:nvPr>
        </p:nvSpPr>
        <p:spPr>
          <a:xfrm>
            <a:off x="676275" y="1569212"/>
            <a:ext cx="7772400" cy="4813300"/>
          </a:xfrm>
          <a:prstGeom prst="rect">
            <a:avLst/>
          </a:prstGeom>
        </p:spPr>
        <p:txBody>
          <a:bodyPr/>
          <a:lstStyle/>
          <a:p>
            <a:pPr eaLnBrk="1" hangingPunct="1"/>
            <a:r>
              <a:rPr lang="en-US" altLang="en-US" sz="2800" dirty="0" smtClean="0">
                <a:latin typeface="Calibri Light" panose="020F0302020204030204" pitchFamily="34" charset="0"/>
              </a:rPr>
              <a:t>Verbal</a:t>
            </a:r>
          </a:p>
          <a:p>
            <a:pPr eaLnBrk="1" hangingPunct="1"/>
            <a:endParaRPr lang="en-US" altLang="en-US" sz="2800" dirty="0" smtClean="0">
              <a:latin typeface="Calibri Light" panose="020F0302020204030204" pitchFamily="34" charset="0"/>
            </a:endParaRPr>
          </a:p>
          <a:p>
            <a:pPr eaLnBrk="1" hangingPunct="1"/>
            <a:r>
              <a:rPr lang="en-US" altLang="en-US" sz="2800" dirty="0" smtClean="0">
                <a:latin typeface="Calibri Light" panose="020F0302020204030204" pitchFamily="34" charset="0"/>
              </a:rPr>
              <a:t>Non-Verbal</a:t>
            </a:r>
          </a:p>
          <a:p>
            <a:pPr eaLnBrk="1" hangingPunct="1"/>
            <a:endParaRPr lang="en-US" altLang="en-US" sz="2800" dirty="0" smtClean="0">
              <a:latin typeface="Calibri Light" panose="020F0302020204030204" pitchFamily="34" charset="0"/>
            </a:endParaRPr>
          </a:p>
          <a:p>
            <a:pPr eaLnBrk="1" hangingPunct="1"/>
            <a:r>
              <a:rPr lang="en-US" altLang="en-US" sz="2800" dirty="0" smtClean="0">
                <a:latin typeface="Calibri Light" panose="020F0302020204030204" pitchFamily="34" charset="0"/>
              </a:rPr>
              <a:t>Physical</a:t>
            </a:r>
          </a:p>
          <a:p>
            <a:pPr eaLnBrk="1" hangingPunct="1"/>
            <a:endParaRPr lang="en-US" altLang="en-US" sz="2800" dirty="0" smtClean="0">
              <a:latin typeface="Calibri Light" panose="020F0302020204030204" pitchFamily="34" charset="0"/>
            </a:endParaRPr>
          </a:p>
          <a:p>
            <a:pPr eaLnBrk="1" hangingPunct="1"/>
            <a:r>
              <a:rPr lang="en-US" altLang="en-US" sz="2800" dirty="0" smtClean="0">
                <a:latin typeface="Calibri Light" panose="020F0302020204030204" pitchFamily="34" charset="0"/>
              </a:rPr>
              <a:t>Written</a:t>
            </a:r>
          </a:p>
        </p:txBody>
      </p:sp>
      <p:sp>
        <p:nvSpPr>
          <p:cNvPr id="4" name="AutoShape 5"/>
          <p:cNvSpPr>
            <a:spLocks/>
          </p:cNvSpPr>
          <p:nvPr/>
        </p:nvSpPr>
        <p:spPr bwMode="auto">
          <a:xfrm>
            <a:off x="3386328" y="1722120"/>
            <a:ext cx="1066800" cy="3352800"/>
          </a:xfrm>
          <a:prstGeom prst="rightBrace">
            <a:avLst>
              <a:gd name="adj1" fmla="val 31545"/>
              <a:gd name="adj2" fmla="val 50000"/>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endParaRPr lang="en-US" altLang="en-US" sz="2000" dirty="0">
              <a:solidFill>
                <a:prstClr val="black"/>
              </a:solidFill>
              <a:latin typeface="FangSong" panose="02010609060101010101" pitchFamily="49" charset="-122"/>
              <a:ea typeface="FangSong" panose="02010609060101010101" pitchFamily="49" charset="-122"/>
            </a:endParaRPr>
          </a:p>
        </p:txBody>
      </p:sp>
      <p:sp>
        <p:nvSpPr>
          <p:cNvPr id="5" name="Text Box 6"/>
          <p:cNvSpPr txBox="1">
            <a:spLocks noChangeArrowheads="1"/>
          </p:cNvSpPr>
          <p:nvPr/>
        </p:nvSpPr>
        <p:spPr bwMode="auto">
          <a:xfrm>
            <a:off x="4791456" y="3074670"/>
            <a:ext cx="12334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US" altLang="en-US" sz="2000" dirty="0">
                <a:solidFill>
                  <a:prstClr val="black"/>
                </a:solidFill>
                <a:latin typeface="Calibri Light" panose="020F0302020204030204" pitchFamily="34" charset="0"/>
              </a:rPr>
              <a:t>CONDUCT</a:t>
            </a:r>
          </a:p>
        </p:txBody>
      </p:sp>
    </p:spTree>
    <p:extLst>
      <p:ext uri="{BB962C8B-B14F-4D97-AF65-F5344CB8AC3E}">
        <p14:creationId xmlns:p14="http://schemas.microsoft.com/office/powerpoint/2010/main" val="39192727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5"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5"/>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nimBg="1"/>
      <p:bldP spid="5"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788987"/>
          </a:xfrm>
          <a:prstGeom prst="rect">
            <a:avLst/>
          </a:prstGeom>
        </p:spPr>
        <p:txBody>
          <a:bodyPr anchor="b"/>
          <a:lstStyle>
            <a:lvl1pPr algn="ctr" defTabSz="914400" rtl="0" eaLnBrk="1" latinLnBrk="0" hangingPunct="1">
              <a:spcBef>
                <a:spcPct val="0"/>
              </a:spcBef>
              <a:buNone/>
              <a:defRPr sz="4400" kern="1200">
                <a:solidFill>
                  <a:schemeClr val="tx1"/>
                </a:solidFill>
                <a:latin typeface="Arial"/>
                <a:ea typeface="+mj-ea"/>
                <a:cs typeface="Arial"/>
              </a:defRPr>
            </a:lvl1pPr>
          </a:lstStyle>
          <a:p>
            <a:r>
              <a:rPr lang="en-US" altLang="en-US" sz="2400" b="1" dirty="0" smtClean="0">
                <a:solidFill>
                  <a:prstClr val="black"/>
                </a:solidFill>
                <a:latin typeface="Calibri Light" panose="020F0302020204030204" pitchFamily="34" charset="0"/>
              </a:rPr>
              <a:t>Relating To All Individuals</a:t>
            </a:r>
          </a:p>
        </p:txBody>
      </p:sp>
      <p:sp>
        <p:nvSpPr>
          <p:cNvPr id="3" name="Rectangle 3"/>
          <p:cNvSpPr>
            <a:spLocks noGrp="1" noChangeArrowheads="1"/>
          </p:cNvSpPr>
          <p:nvPr>
            <p:ph type="body" idx="4294967295"/>
          </p:nvPr>
        </p:nvSpPr>
        <p:spPr>
          <a:xfrm>
            <a:off x="666750" y="1164336"/>
            <a:ext cx="7810500" cy="4267200"/>
          </a:xfrm>
          <a:prstGeom prst="rect">
            <a:avLst/>
          </a:prstGeom>
        </p:spPr>
        <p:txBody>
          <a:bodyPr/>
          <a:lstStyle/>
          <a:p>
            <a:pPr eaLnBrk="1" hangingPunct="1">
              <a:lnSpc>
                <a:spcPct val="90000"/>
              </a:lnSpc>
            </a:pPr>
            <a:r>
              <a:rPr lang="en-US" altLang="en-US" sz="2000" dirty="0" smtClean="0">
                <a:latin typeface="Calibri Light" panose="020F0302020204030204" pitchFamily="34" charset="0"/>
              </a:rPr>
              <a:t>Race</a:t>
            </a:r>
          </a:p>
          <a:p>
            <a:pPr eaLnBrk="1" hangingPunct="1">
              <a:lnSpc>
                <a:spcPct val="90000"/>
              </a:lnSpc>
            </a:pPr>
            <a:r>
              <a:rPr lang="en-US" altLang="en-US" sz="2000" dirty="0" smtClean="0">
                <a:latin typeface="Calibri Light" panose="020F0302020204030204" pitchFamily="34" charset="0"/>
              </a:rPr>
              <a:t>Color</a:t>
            </a:r>
          </a:p>
          <a:p>
            <a:pPr eaLnBrk="1" hangingPunct="1">
              <a:lnSpc>
                <a:spcPct val="90000"/>
              </a:lnSpc>
            </a:pPr>
            <a:r>
              <a:rPr lang="en-US" altLang="en-US" sz="2000" dirty="0" smtClean="0">
                <a:latin typeface="Calibri Light" panose="020F0302020204030204" pitchFamily="34" charset="0"/>
              </a:rPr>
              <a:t>Religion</a:t>
            </a:r>
          </a:p>
          <a:p>
            <a:pPr eaLnBrk="1" hangingPunct="1">
              <a:lnSpc>
                <a:spcPct val="90000"/>
              </a:lnSpc>
            </a:pPr>
            <a:r>
              <a:rPr lang="en-US" altLang="en-US" sz="2000" dirty="0" smtClean="0">
                <a:latin typeface="Calibri Light" panose="020F0302020204030204" pitchFamily="34" charset="0"/>
              </a:rPr>
              <a:t>National Origin </a:t>
            </a:r>
          </a:p>
          <a:p>
            <a:pPr eaLnBrk="1" hangingPunct="1">
              <a:lnSpc>
                <a:spcPct val="90000"/>
              </a:lnSpc>
            </a:pPr>
            <a:r>
              <a:rPr lang="en-US" altLang="en-US" sz="2000" dirty="0" smtClean="0">
                <a:latin typeface="Calibri Light" panose="020F0302020204030204" pitchFamily="34" charset="0"/>
              </a:rPr>
              <a:t>Age</a:t>
            </a:r>
          </a:p>
          <a:p>
            <a:pPr eaLnBrk="1" hangingPunct="1">
              <a:lnSpc>
                <a:spcPct val="90000"/>
              </a:lnSpc>
            </a:pPr>
            <a:r>
              <a:rPr lang="en-US" altLang="en-US" sz="2000" dirty="0" smtClean="0">
                <a:latin typeface="Calibri Light" panose="020F0302020204030204" pitchFamily="34" charset="0"/>
              </a:rPr>
              <a:t>Sex</a:t>
            </a:r>
          </a:p>
          <a:p>
            <a:pPr eaLnBrk="1" hangingPunct="1">
              <a:lnSpc>
                <a:spcPct val="90000"/>
              </a:lnSpc>
            </a:pPr>
            <a:r>
              <a:rPr lang="en-US" altLang="en-US" sz="2000" dirty="0" smtClean="0">
                <a:latin typeface="Calibri Light" panose="020F0302020204030204" pitchFamily="34" charset="0"/>
              </a:rPr>
              <a:t>Disability</a:t>
            </a:r>
          </a:p>
          <a:p>
            <a:pPr eaLnBrk="1" hangingPunct="1">
              <a:lnSpc>
                <a:spcPct val="90000"/>
              </a:lnSpc>
            </a:pPr>
            <a:r>
              <a:rPr lang="en-US" altLang="en-US" sz="2000" dirty="0" smtClean="0">
                <a:latin typeface="Calibri Light" panose="020F0302020204030204" pitchFamily="34" charset="0"/>
              </a:rPr>
              <a:t>Veteran Status</a:t>
            </a:r>
          </a:p>
          <a:p>
            <a:pPr eaLnBrk="1" hangingPunct="1">
              <a:lnSpc>
                <a:spcPct val="90000"/>
              </a:lnSpc>
            </a:pPr>
            <a:r>
              <a:rPr lang="en-US" altLang="en-US" sz="2000" dirty="0" smtClean="0">
                <a:latin typeface="Calibri Light" panose="020F0302020204030204" pitchFamily="34" charset="0"/>
              </a:rPr>
              <a:t>Sexual Orientation  (some jurisdictions)</a:t>
            </a:r>
          </a:p>
          <a:p>
            <a:pPr eaLnBrk="1" hangingPunct="1">
              <a:lnSpc>
                <a:spcPct val="90000"/>
              </a:lnSpc>
            </a:pPr>
            <a:r>
              <a:rPr lang="en-US" altLang="en-US" sz="2000" dirty="0" smtClean="0">
                <a:latin typeface="Calibri Light" panose="020F0302020204030204" pitchFamily="34" charset="0"/>
              </a:rPr>
              <a:t>Gender Identity  (some jurisdictions)</a:t>
            </a:r>
          </a:p>
          <a:p>
            <a:pPr eaLnBrk="1" hangingPunct="1">
              <a:lnSpc>
                <a:spcPct val="90000"/>
              </a:lnSpc>
            </a:pPr>
            <a:endParaRPr lang="en-US" altLang="en-US" sz="2000" dirty="0" smtClean="0">
              <a:latin typeface="Calibri Light" panose="020F0302020204030204" pitchFamily="34" charset="0"/>
            </a:endParaRPr>
          </a:p>
        </p:txBody>
      </p:sp>
    </p:spTree>
    <p:extLst>
      <p:ext uri="{BB962C8B-B14F-4D97-AF65-F5344CB8AC3E}">
        <p14:creationId xmlns:p14="http://schemas.microsoft.com/office/powerpoint/2010/main" val="41638150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89916"/>
            <a:ext cx="9144000" cy="914400"/>
          </a:xfrm>
          <a:prstGeom prst="rect">
            <a:avLst/>
          </a:prstGeom>
        </p:spPr>
        <p:txBody>
          <a:bodyPr lIns="90487" tIns="44450" rIns="90487" bIns="44450"/>
          <a:lstStyle>
            <a:lvl1pPr algn="ctr" defTabSz="914400" rtl="0" eaLnBrk="1" latinLnBrk="0" hangingPunct="1">
              <a:spcBef>
                <a:spcPct val="0"/>
              </a:spcBef>
              <a:buNone/>
              <a:defRPr sz="4400" kern="1200">
                <a:solidFill>
                  <a:schemeClr val="tx1"/>
                </a:solidFill>
                <a:latin typeface="Arial"/>
                <a:ea typeface="+mj-ea"/>
                <a:cs typeface="Arial"/>
              </a:defRPr>
            </a:lvl1pPr>
          </a:lstStyle>
          <a:p>
            <a:r>
              <a:rPr lang="en-US" altLang="en-US" sz="2400" b="1" dirty="0" smtClean="0">
                <a:solidFill>
                  <a:prstClr val="black"/>
                </a:solidFill>
                <a:latin typeface="Calibri Light" panose="020F0302020204030204" pitchFamily="34" charset="0"/>
              </a:rPr>
              <a:t>Examples of Disrespect</a:t>
            </a:r>
          </a:p>
        </p:txBody>
      </p:sp>
      <p:sp>
        <p:nvSpPr>
          <p:cNvPr id="3" name="Rectangle 3"/>
          <p:cNvSpPr>
            <a:spLocks noGrp="1" noChangeArrowheads="1"/>
          </p:cNvSpPr>
          <p:nvPr>
            <p:ph type="body" idx="4294967295"/>
          </p:nvPr>
        </p:nvSpPr>
        <p:spPr>
          <a:xfrm>
            <a:off x="419100" y="1004316"/>
            <a:ext cx="8305800" cy="4527804"/>
          </a:xfrm>
          <a:prstGeom prst="rect">
            <a:avLst/>
          </a:prstGeom>
        </p:spPr>
        <p:txBody>
          <a:bodyPr lIns="90487" tIns="44450" rIns="90487" bIns="44450"/>
          <a:lstStyle/>
          <a:p>
            <a:pPr eaLnBrk="1" hangingPunct="1"/>
            <a:r>
              <a:rPr lang="en-US" altLang="en-US" sz="2000" dirty="0" smtClean="0">
                <a:latin typeface="Calibri Light" panose="020F0302020204030204" pitchFamily="34" charset="0"/>
              </a:rPr>
              <a:t>Insensitive jokes or “horseplay”</a:t>
            </a:r>
          </a:p>
          <a:p>
            <a:pPr eaLnBrk="1" hangingPunct="1"/>
            <a:r>
              <a:rPr lang="en-US" altLang="en-US" sz="2000" dirty="0" smtClean="0">
                <a:latin typeface="Calibri Light" panose="020F0302020204030204" pitchFamily="34" charset="0"/>
              </a:rPr>
              <a:t>Malicious gossip</a:t>
            </a:r>
          </a:p>
          <a:p>
            <a:pPr eaLnBrk="1" hangingPunct="1"/>
            <a:r>
              <a:rPr lang="en-US" altLang="en-US" sz="2000" dirty="0" smtClean="0">
                <a:latin typeface="Calibri Light" panose="020F0302020204030204" pitchFamily="34" charset="0"/>
              </a:rPr>
              <a:t>Verbal or non-verbal threats or intimidation</a:t>
            </a:r>
          </a:p>
          <a:p>
            <a:pPr eaLnBrk="1" hangingPunct="1"/>
            <a:r>
              <a:rPr lang="en-US" altLang="en-US" sz="2000" dirty="0" smtClean="0">
                <a:latin typeface="Calibri Light" panose="020F0302020204030204" pitchFamily="34" charset="0"/>
              </a:rPr>
              <a:t>The unwelcome use of profanity</a:t>
            </a:r>
          </a:p>
          <a:p>
            <a:pPr eaLnBrk="1" hangingPunct="1"/>
            <a:r>
              <a:rPr lang="en-US" altLang="en-US" sz="2000" dirty="0" smtClean="0">
                <a:latin typeface="Calibri Light" panose="020F0302020204030204" pitchFamily="34" charset="0"/>
              </a:rPr>
              <a:t>Written, photographic, or electronic media that ridicule, intimidate, or demean</a:t>
            </a:r>
          </a:p>
          <a:p>
            <a:pPr eaLnBrk="1" hangingPunct="1"/>
            <a:r>
              <a:rPr lang="en-US" altLang="en-US" sz="2000" dirty="0" smtClean="0">
                <a:latin typeface="Calibri Light" panose="020F0302020204030204" pitchFamily="34" charset="0"/>
              </a:rPr>
              <a:t>Excluding with the “silent treatment”</a:t>
            </a:r>
          </a:p>
          <a:p>
            <a:pPr eaLnBrk="1" hangingPunct="1"/>
            <a:r>
              <a:rPr lang="en-US" altLang="en-US" sz="2000" dirty="0" smtClean="0">
                <a:latin typeface="Calibri Light" panose="020F0302020204030204" pitchFamily="34" charset="0"/>
              </a:rPr>
              <a:t>Screaming, name-calling, or public “dressing down”</a:t>
            </a:r>
          </a:p>
          <a:p>
            <a:pPr eaLnBrk="1" hangingPunct="1"/>
            <a:r>
              <a:rPr lang="en-US" altLang="en-US" sz="2000" dirty="0" smtClean="0">
                <a:latin typeface="Calibri Light" panose="020F0302020204030204" pitchFamily="34" charset="0"/>
              </a:rPr>
              <a:t>Statements or actions that stereotype individuals</a:t>
            </a:r>
          </a:p>
          <a:p>
            <a:pPr eaLnBrk="1" hangingPunct="1"/>
            <a:r>
              <a:rPr lang="en-US" altLang="en-US" sz="2000" dirty="0" smtClean="0">
                <a:latin typeface="Calibri Light" panose="020F0302020204030204" pitchFamily="34" charset="0"/>
              </a:rPr>
              <a:t>Ignoring someone’s contributions or ideas</a:t>
            </a:r>
          </a:p>
        </p:txBody>
      </p:sp>
    </p:spTree>
    <p:extLst>
      <p:ext uri="{BB962C8B-B14F-4D97-AF65-F5344CB8AC3E}">
        <p14:creationId xmlns:p14="http://schemas.microsoft.com/office/powerpoint/2010/main" val="1209722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152400"/>
            <a:ext cx="9144000" cy="816864"/>
          </a:xfrm>
          <a:prstGeom prst="rect">
            <a:avLst/>
          </a:prstGeom>
        </p:spPr>
        <p:txBody>
          <a:bodyPr lIns="90487" tIns="44450" rIns="90487" bIns="44450"/>
          <a:lstStyle>
            <a:lvl1pPr algn="ctr" defTabSz="914400" rtl="0" eaLnBrk="1" latinLnBrk="0" hangingPunct="1">
              <a:spcBef>
                <a:spcPct val="0"/>
              </a:spcBef>
              <a:buNone/>
              <a:defRPr sz="4400" kern="1200">
                <a:solidFill>
                  <a:schemeClr val="tx1"/>
                </a:solidFill>
                <a:latin typeface="Arial"/>
                <a:ea typeface="+mj-ea"/>
                <a:cs typeface="Arial"/>
              </a:defRPr>
            </a:lvl1pPr>
          </a:lstStyle>
          <a:p>
            <a:r>
              <a:rPr lang="en-US" altLang="en-US" sz="2400" b="1" dirty="0" smtClean="0">
                <a:solidFill>
                  <a:prstClr val="black"/>
                </a:solidFill>
                <a:latin typeface="Calibri Light" panose="020F0302020204030204" pitchFamily="34" charset="0"/>
              </a:rPr>
              <a:t>Continuum: Respect to Violence</a:t>
            </a:r>
          </a:p>
        </p:txBody>
      </p:sp>
      <p:sp>
        <p:nvSpPr>
          <p:cNvPr id="3" name="Rectangle 3"/>
          <p:cNvSpPr>
            <a:spLocks noGrp="1" noChangeArrowheads="1"/>
          </p:cNvSpPr>
          <p:nvPr>
            <p:ph type="body" idx="4294967295"/>
          </p:nvPr>
        </p:nvSpPr>
        <p:spPr>
          <a:xfrm>
            <a:off x="704850" y="1351217"/>
            <a:ext cx="7734300" cy="3156775"/>
          </a:xfrm>
          <a:prstGeom prst="rect">
            <a:avLst/>
          </a:prstGeom>
        </p:spPr>
        <p:txBody>
          <a:bodyPr lIns="90487" tIns="44450" rIns="90487" bIns="44450"/>
          <a:lstStyle/>
          <a:p>
            <a:pPr eaLnBrk="1" hangingPunct="1">
              <a:lnSpc>
                <a:spcPct val="90000"/>
              </a:lnSpc>
            </a:pPr>
            <a:r>
              <a:rPr lang="en-US" altLang="en-US" sz="2000" b="1" dirty="0" smtClean="0">
                <a:latin typeface="Calibri Light" panose="020F0302020204030204" pitchFamily="34" charset="0"/>
              </a:rPr>
              <a:t>Respect</a:t>
            </a:r>
            <a:r>
              <a:rPr lang="en-US" altLang="en-US" sz="2000" dirty="0" smtClean="0">
                <a:latin typeface="Calibri Light" panose="020F0302020204030204" pitchFamily="34" charset="0"/>
              </a:rPr>
              <a:t> — Affirms &amp; Includes</a:t>
            </a:r>
          </a:p>
          <a:p>
            <a:pPr eaLnBrk="1" hangingPunct="1">
              <a:lnSpc>
                <a:spcPct val="90000"/>
              </a:lnSpc>
            </a:pPr>
            <a:endParaRPr lang="en-US" altLang="en-US" sz="2000" dirty="0" smtClean="0">
              <a:latin typeface="Calibri Light" panose="020F0302020204030204" pitchFamily="34" charset="0"/>
            </a:endParaRPr>
          </a:p>
          <a:p>
            <a:pPr eaLnBrk="1" hangingPunct="1">
              <a:lnSpc>
                <a:spcPct val="90000"/>
              </a:lnSpc>
            </a:pPr>
            <a:r>
              <a:rPr lang="en-US" altLang="en-US" sz="2000" b="1" dirty="0" smtClean="0">
                <a:latin typeface="Calibri Light" panose="020F0302020204030204" pitchFamily="34" charset="0"/>
              </a:rPr>
              <a:t>Disrespect</a:t>
            </a:r>
            <a:r>
              <a:rPr lang="en-US" altLang="en-US" sz="2000" dirty="0" smtClean="0">
                <a:latin typeface="Calibri Light" panose="020F0302020204030204" pitchFamily="34" charset="0"/>
              </a:rPr>
              <a:t> — Denigrates &amp; Excludes</a:t>
            </a:r>
          </a:p>
          <a:p>
            <a:pPr eaLnBrk="1" hangingPunct="1">
              <a:lnSpc>
                <a:spcPct val="90000"/>
              </a:lnSpc>
            </a:pPr>
            <a:endParaRPr lang="en-US" altLang="en-US" sz="2000" dirty="0" smtClean="0">
              <a:latin typeface="Calibri Light" panose="020F0302020204030204" pitchFamily="34" charset="0"/>
            </a:endParaRPr>
          </a:p>
          <a:p>
            <a:pPr eaLnBrk="1" hangingPunct="1">
              <a:lnSpc>
                <a:spcPct val="90000"/>
              </a:lnSpc>
            </a:pPr>
            <a:r>
              <a:rPr lang="en-US" altLang="en-US" sz="2000" b="1" dirty="0" smtClean="0">
                <a:latin typeface="Calibri Light" panose="020F0302020204030204" pitchFamily="34" charset="0"/>
              </a:rPr>
              <a:t>Harassment </a:t>
            </a:r>
            <a:r>
              <a:rPr lang="en-US" altLang="en-US" sz="2000" dirty="0" smtClean="0">
                <a:latin typeface="Calibri Light" panose="020F0302020204030204" pitchFamily="34" charset="0"/>
              </a:rPr>
              <a:t>— Demeans</a:t>
            </a:r>
          </a:p>
          <a:p>
            <a:pPr eaLnBrk="1" hangingPunct="1">
              <a:lnSpc>
                <a:spcPct val="90000"/>
              </a:lnSpc>
            </a:pPr>
            <a:endParaRPr lang="en-US" altLang="en-US" sz="2000" dirty="0" smtClean="0">
              <a:latin typeface="Calibri Light" panose="020F0302020204030204" pitchFamily="34" charset="0"/>
            </a:endParaRPr>
          </a:p>
          <a:p>
            <a:pPr eaLnBrk="1" hangingPunct="1">
              <a:lnSpc>
                <a:spcPct val="90000"/>
              </a:lnSpc>
            </a:pPr>
            <a:r>
              <a:rPr lang="en-US" altLang="en-US" sz="2000" b="1" dirty="0" smtClean="0">
                <a:latin typeface="Calibri Light" panose="020F0302020204030204" pitchFamily="34" charset="0"/>
              </a:rPr>
              <a:t>Violence</a:t>
            </a:r>
            <a:r>
              <a:rPr lang="en-US" altLang="en-US" sz="2000" dirty="0" smtClean="0">
                <a:latin typeface="Calibri Light" panose="020F0302020204030204" pitchFamily="34" charset="0"/>
              </a:rPr>
              <a:t> — Destroys</a:t>
            </a:r>
          </a:p>
        </p:txBody>
      </p:sp>
    </p:spTree>
    <p:extLst>
      <p:ext uri="{BB962C8B-B14F-4D97-AF65-F5344CB8AC3E}">
        <p14:creationId xmlns:p14="http://schemas.microsoft.com/office/powerpoint/2010/main" val="23831990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additive="base">
                                        <p:cTn id="22"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131509"/>
            <a:ext cx="9144000" cy="865187"/>
          </a:xfrm>
          <a:prstGeom prst="rect">
            <a:avLst/>
          </a:prstGeom>
        </p:spPr>
        <p:txBody>
          <a:bodyPr anchor="b"/>
          <a:lstStyle>
            <a:lvl1pPr algn="ctr" defTabSz="914400" rtl="0" eaLnBrk="1" latinLnBrk="0" hangingPunct="1">
              <a:spcBef>
                <a:spcPct val="0"/>
              </a:spcBef>
              <a:buNone/>
              <a:defRPr sz="4400" kern="1200">
                <a:solidFill>
                  <a:schemeClr val="tx1"/>
                </a:solidFill>
                <a:latin typeface="Arial"/>
                <a:ea typeface="+mj-ea"/>
                <a:cs typeface="Arial"/>
              </a:defRPr>
            </a:lvl1pPr>
          </a:lstStyle>
          <a:p>
            <a:r>
              <a:rPr lang="en-US" altLang="en-US" sz="2400" b="1" dirty="0" smtClean="0">
                <a:solidFill>
                  <a:prstClr val="black"/>
                </a:solidFill>
                <a:latin typeface="Calibri Light" panose="020F0302020204030204" pitchFamily="34" charset="0"/>
              </a:rPr>
              <a:t>Violence Continuum</a:t>
            </a:r>
          </a:p>
        </p:txBody>
      </p:sp>
      <p:sp>
        <p:nvSpPr>
          <p:cNvPr id="3" name="Rectangle 3"/>
          <p:cNvSpPr>
            <a:spLocks noGrp="1" noChangeArrowheads="1"/>
          </p:cNvSpPr>
          <p:nvPr>
            <p:ph type="body" idx="4294967295"/>
          </p:nvPr>
        </p:nvSpPr>
        <p:spPr>
          <a:xfrm>
            <a:off x="323850" y="1438656"/>
            <a:ext cx="8496300" cy="4267200"/>
          </a:xfrm>
          <a:prstGeom prst="rect">
            <a:avLst/>
          </a:prstGeom>
        </p:spPr>
        <p:txBody>
          <a:bodyPr rtlCol="0">
            <a:normAutofit lnSpcReduction="10000"/>
          </a:bodyPr>
          <a:lstStyle/>
          <a:p>
            <a:pPr eaLnBrk="1" fontAlgn="auto" hangingPunct="1">
              <a:lnSpc>
                <a:spcPct val="90000"/>
              </a:lnSpc>
              <a:spcAft>
                <a:spcPts val="0"/>
              </a:spcAft>
              <a:buFont typeface="Wingdings" pitchFamily="2" charset="2"/>
              <a:buNone/>
              <a:defRPr/>
            </a:pPr>
            <a:r>
              <a:rPr lang="en-US" sz="2400" dirty="0" smtClean="0"/>
              <a:t>							</a:t>
            </a:r>
            <a:r>
              <a:rPr lang="en-US" sz="2400" b="1" dirty="0" smtClean="0">
                <a:solidFill>
                  <a:srgbClr val="FF3300"/>
                </a:solidFill>
                <a:latin typeface="Calibri Light" panose="020F0302020204030204" pitchFamily="34" charset="0"/>
              </a:rPr>
              <a:t>Deadly Violence</a:t>
            </a:r>
            <a:endParaRPr lang="en-US" sz="2400" b="1" dirty="0" smtClean="0">
              <a:latin typeface="Calibri Light" panose="020F0302020204030204" pitchFamily="34" charset="0"/>
            </a:endParaRPr>
          </a:p>
          <a:p>
            <a:pPr eaLnBrk="1" fontAlgn="auto" hangingPunct="1">
              <a:lnSpc>
                <a:spcPct val="90000"/>
              </a:lnSpc>
              <a:spcAft>
                <a:spcPts val="0"/>
              </a:spcAft>
              <a:buFont typeface="Wingdings" pitchFamily="2" charset="2"/>
              <a:buNone/>
              <a:defRPr/>
            </a:pPr>
            <a:r>
              <a:rPr lang="en-US" sz="2400" b="1" dirty="0" smtClean="0">
                <a:latin typeface="Calibri Light" panose="020F0302020204030204" pitchFamily="34" charset="0"/>
              </a:rPr>
              <a:t>						        </a:t>
            </a:r>
            <a:r>
              <a:rPr lang="en-US" sz="2400" b="1" dirty="0" smtClean="0">
                <a:solidFill>
                  <a:srgbClr val="FF3300"/>
                </a:solidFill>
                <a:latin typeface="Calibri Light" panose="020F0302020204030204" pitchFamily="34" charset="0"/>
              </a:rPr>
              <a:t>Assault</a:t>
            </a:r>
            <a:endParaRPr lang="en-US" sz="2400" b="1" dirty="0" smtClean="0">
              <a:latin typeface="Calibri Light" panose="020F0302020204030204" pitchFamily="34" charset="0"/>
            </a:endParaRPr>
          </a:p>
          <a:p>
            <a:pPr eaLnBrk="1" fontAlgn="auto" hangingPunct="1">
              <a:lnSpc>
                <a:spcPct val="90000"/>
              </a:lnSpc>
              <a:spcAft>
                <a:spcPts val="0"/>
              </a:spcAft>
              <a:buFont typeface="Wingdings" pitchFamily="2" charset="2"/>
              <a:buNone/>
              <a:defRPr/>
            </a:pPr>
            <a:r>
              <a:rPr lang="en-US" sz="2400" b="1" dirty="0" smtClean="0">
                <a:latin typeface="Calibri Light" panose="020F0302020204030204" pitchFamily="34" charset="0"/>
              </a:rPr>
              <a:t>						</a:t>
            </a:r>
            <a:r>
              <a:rPr lang="en-US" sz="2400" b="1" dirty="0" smtClean="0">
                <a:solidFill>
                  <a:srgbClr val="FF3300"/>
                </a:solidFill>
                <a:latin typeface="Calibri Light" panose="020F0302020204030204" pitchFamily="34" charset="0"/>
              </a:rPr>
              <a:t>Stalking</a:t>
            </a:r>
            <a:endParaRPr lang="en-US" sz="2400" b="1" dirty="0" smtClean="0">
              <a:latin typeface="Calibri Light" panose="020F0302020204030204" pitchFamily="34" charset="0"/>
            </a:endParaRPr>
          </a:p>
          <a:p>
            <a:pPr eaLnBrk="1" fontAlgn="auto" hangingPunct="1">
              <a:lnSpc>
                <a:spcPct val="90000"/>
              </a:lnSpc>
              <a:spcAft>
                <a:spcPts val="0"/>
              </a:spcAft>
              <a:buFont typeface="Wingdings" pitchFamily="2" charset="2"/>
              <a:buNone/>
              <a:defRPr/>
            </a:pPr>
            <a:r>
              <a:rPr lang="en-US" sz="2400" b="1" dirty="0" smtClean="0">
                <a:latin typeface="Calibri Light" panose="020F0302020204030204" pitchFamily="34" charset="0"/>
              </a:rPr>
              <a:t>					</a:t>
            </a:r>
            <a:r>
              <a:rPr lang="en-US" sz="2400" b="1" dirty="0" smtClean="0">
                <a:solidFill>
                  <a:srgbClr val="B2AE02"/>
                </a:solidFill>
                <a:latin typeface="Calibri Light" panose="020F0302020204030204" pitchFamily="34" charset="0"/>
              </a:rPr>
              <a:t>Property Destruction  	  </a:t>
            </a:r>
          </a:p>
          <a:p>
            <a:pPr eaLnBrk="1" fontAlgn="auto" hangingPunct="1">
              <a:lnSpc>
                <a:spcPct val="90000"/>
              </a:lnSpc>
              <a:spcAft>
                <a:spcPts val="0"/>
              </a:spcAft>
              <a:buFont typeface="Wingdings" pitchFamily="2" charset="2"/>
              <a:buNone/>
              <a:defRPr/>
            </a:pPr>
            <a:r>
              <a:rPr lang="en-US" sz="2400" b="1" dirty="0" smtClean="0">
                <a:solidFill>
                  <a:srgbClr val="B2AE02"/>
                </a:solidFill>
                <a:latin typeface="Calibri Light" panose="020F0302020204030204" pitchFamily="34" charset="0"/>
              </a:rPr>
              <a:t>				     Explicit Threats</a:t>
            </a:r>
          </a:p>
          <a:p>
            <a:pPr eaLnBrk="1" fontAlgn="auto" hangingPunct="1">
              <a:lnSpc>
                <a:spcPct val="90000"/>
              </a:lnSpc>
              <a:spcAft>
                <a:spcPts val="0"/>
              </a:spcAft>
              <a:buFont typeface="Wingdings" pitchFamily="2" charset="2"/>
              <a:buNone/>
              <a:defRPr/>
            </a:pPr>
            <a:r>
              <a:rPr lang="en-US" sz="2400" b="1" dirty="0" smtClean="0">
                <a:solidFill>
                  <a:srgbClr val="B2AE02"/>
                </a:solidFill>
                <a:latin typeface="Calibri Light" panose="020F0302020204030204" pitchFamily="34" charset="0"/>
              </a:rPr>
              <a:t>				Intimidation</a:t>
            </a:r>
          </a:p>
          <a:p>
            <a:pPr eaLnBrk="1" fontAlgn="auto" hangingPunct="1">
              <a:lnSpc>
                <a:spcPct val="90000"/>
              </a:lnSpc>
              <a:spcAft>
                <a:spcPts val="0"/>
              </a:spcAft>
              <a:buFont typeface="Wingdings" pitchFamily="2" charset="2"/>
              <a:buNone/>
              <a:defRPr/>
            </a:pPr>
            <a:r>
              <a:rPr lang="en-US" sz="2400" b="1" dirty="0" smtClean="0">
                <a:solidFill>
                  <a:srgbClr val="B2AE02"/>
                </a:solidFill>
                <a:latin typeface="Calibri Light" panose="020F0302020204030204" pitchFamily="34" charset="0"/>
              </a:rPr>
              <a:t>			      Harassment</a:t>
            </a:r>
          </a:p>
          <a:p>
            <a:pPr eaLnBrk="1" fontAlgn="auto" hangingPunct="1">
              <a:lnSpc>
                <a:spcPct val="90000"/>
              </a:lnSpc>
              <a:spcAft>
                <a:spcPts val="0"/>
              </a:spcAft>
              <a:buFont typeface="Wingdings" pitchFamily="2" charset="2"/>
              <a:buNone/>
              <a:defRPr/>
            </a:pPr>
            <a:r>
              <a:rPr lang="en-US" sz="2400" b="1" dirty="0" smtClean="0">
                <a:latin typeface="Calibri Light" panose="020F0302020204030204" pitchFamily="34" charset="0"/>
              </a:rPr>
              <a:t>		    </a:t>
            </a:r>
            <a:r>
              <a:rPr lang="en-US" sz="2400" b="1" dirty="0" smtClean="0">
                <a:solidFill>
                  <a:schemeClr val="accent1"/>
                </a:solidFill>
                <a:latin typeface="Calibri Light" panose="020F0302020204030204" pitchFamily="34" charset="0"/>
              </a:rPr>
              <a:t>Implied Threats</a:t>
            </a:r>
          </a:p>
          <a:p>
            <a:pPr eaLnBrk="1" fontAlgn="auto" hangingPunct="1">
              <a:lnSpc>
                <a:spcPct val="90000"/>
              </a:lnSpc>
              <a:spcAft>
                <a:spcPts val="0"/>
              </a:spcAft>
              <a:buFont typeface="Wingdings" pitchFamily="2" charset="2"/>
              <a:buNone/>
              <a:defRPr/>
            </a:pPr>
            <a:r>
              <a:rPr lang="en-US" sz="2400" b="1" dirty="0" smtClean="0">
                <a:solidFill>
                  <a:schemeClr val="accent1"/>
                </a:solidFill>
                <a:latin typeface="Calibri Light" panose="020F0302020204030204" pitchFamily="34" charset="0"/>
              </a:rPr>
              <a:t>		Profanity</a:t>
            </a:r>
          </a:p>
          <a:p>
            <a:pPr eaLnBrk="1" fontAlgn="auto" hangingPunct="1">
              <a:lnSpc>
                <a:spcPct val="90000"/>
              </a:lnSpc>
              <a:spcAft>
                <a:spcPts val="0"/>
              </a:spcAft>
              <a:buFont typeface="Wingdings" pitchFamily="2" charset="2"/>
              <a:buNone/>
              <a:defRPr/>
            </a:pPr>
            <a:r>
              <a:rPr lang="en-US" sz="2400" b="1" dirty="0" smtClean="0">
                <a:solidFill>
                  <a:schemeClr val="accent1"/>
                </a:solidFill>
                <a:latin typeface="Calibri Light" panose="020F0302020204030204" pitchFamily="34" charset="0"/>
              </a:rPr>
              <a:t>	Insensitivity</a:t>
            </a:r>
          </a:p>
          <a:p>
            <a:pPr eaLnBrk="1" fontAlgn="auto" hangingPunct="1">
              <a:lnSpc>
                <a:spcPct val="90000"/>
              </a:lnSpc>
              <a:spcAft>
                <a:spcPts val="0"/>
              </a:spcAft>
              <a:buFont typeface="Wingdings" pitchFamily="2" charset="2"/>
              <a:buNone/>
              <a:defRPr/>
            </a:pPr>
            <a:r>
              <a:rPr lang="en-US" sz="2400" b="1" dirty="0" smtClean="0"/>
              <a:t>		</a:t>
            </a:r>
          </a:p>
        </p:txBody>
      </p:sp>
      <p:sp>
        <p:nvSpPr>
          <p:cNvPr id="4" name="Line 4"/>
          <p:cNvSpPr>
            <a:spLocks noChangeShapeType="1"/>
          </p:cNvSpPr>
          <p:nvPr/>
        </p:nvSpPr>
        <p:spPr bwMode="auto">
          <a:xfrm flipV="1">
            <a:off x="2419350" y="1984248"/>
            <a:ext cx="6400800" cy="3352800"/>
          </a:xfrm>
          <a:prstGeom prst="line">
            <a:avLst/>
          </a:prstGeom>
          <a:noFill/>
          <a:ln w="38100">
            <a:solidFill>
              <a:schemeClr val="tx1"/>
            </a:solidFill>
            <a:round/>
            <a:headEnd type="diamond" w="med" len="med"/>
            <a:tailEnd type="diamond" w="med" len="med"/>
          </a:ln>
          <a:extLst>
            <a:ext uri="{909E8E84-426E-40DD-AFC4-6F175D3DCCD1}">
              <a14:hiddenFill xmlns:a14="http://schemas.microsoft.com/office/drawing/2010/main">
                <a:noFill/>
              </a14:hiddenFill>
            </a:ext>
          </a:extLst>
        </p:spPr>
        <p:txBody>
          <a:bodyPr wrap="none" anchor="ctr"/>
          <a:lstStyle/>
          <a:p>
            <a:endParaRPr lang="en-US" dirty="0">
              <a:solidFill>
                <a:prstClr val="black"/>
              </a:solidFill>
            </a:endParaRPr>
          </a:p>
        </p:txBody>
      </p:sp>
    </p:spTree>
    <p:extLst>
      <p:ext uri="{BB962C8B-B14F-4D97-AF65-F5344CB8AC3E}">
        <p14:creationId xmlns:p14="http://schemas.microsoft.com/office/powerpoint/2010/main" val="29822208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94488"/>
            <a:ext cx="9144000" cy="838200"/>
          </a:xfrm>
          <a:prstGeom prst="rect">
            <a:avLst/>
          </a:prstGeom>
        </p:spPr>
        <p:txBody>
          <a:bodyPr lIns="90487" tIns="44450" rIns="90487" bIns="44450"/>
          <a:lstStyle>
            <a:lvl1pPr algn="ctr" defTabSz="914400" rtl="0" eaLnBrk="1" latinLnBrk="0" hangingPunct="1">
              <a:spcBef>
                <a:spcPct val="0"/>
              </a:spcBef>
              <a:buNone/>
              <a:defRPr sz="4400" kern="1200">
                <a:solidFill>
                  <a:schemeClr val="tx1"/>
                </a:solidFill>
                <a:latin typeface="Arial"/>
                <a:ea typeface="+mj-ea"/>
                <a:cs typeface="Arial"/>
              </a:defRPr>
            </a:lvl1pPr>
          </a:lstStyle>
          <a:p>
            <a:r>
              <a:rPr lang="en-US" altLang="en-US" sz="2400" b="1" dirty="0" smtClean="0">
                <a:solidFill>
                  <a:prstClr val="black"/>
                </a:solidFill>
                <a:latin typeface="Calibri Light" panose="020F0302020204030204" pitchFamily="34" charset="0"/>
              </a:rPr>
              <a:t>Common Excuses for Disrespect</a:t>
            </a:r>
          </a:p>
        </p:txBody>
      </p:sp>
      <p:sp>
        <p:nvSpPr>
          <p:cNvPr id="3" name="Rectangle 3"/>
          <p:cNvSpPr>
            <a:spLocks noGrp="1" noChangeArrowheads="1"/>
          </p:cNvSpPr>
          <p:nvPr>
            <p:ph type="body" idx="4294967295"/>
          </p:nvPr>
        </p:nvSpPr>
        <p:spPr>
          <a:xfrm>
            <a:off x="419100" y="1249871"/>
            <a:ext cx="8305800" cy="4273105"/>
          </a:xfrm>
          <a:prstGeom prst="rect">
            <a:avLst/>
          </a:prstGeom>
        </p:spPr>
        <p:txBody>
          <a:bodyPr lIns="90487" tIns="44450" rIns="90487" bIns="44450"/>
          <a:lstStyle/>
          <a:p>
            <a:pPr eaLnBrk="1" hangingPunct="1">
              <a:lnSpc>
                <a:spcPct val="80000"/>
              </a:lnSpc>
              <a:spcBef>
                <a:spcPct val="65000"/>
              </a:spcBef>
            </a:pPr>
            <a:r>
              <a:rPr lang="en-US" altLang="en-US" sz="2000" dirty="0" smtClean="0">
                <a:latin typeface="Calibri Light" panose="020F0302020204030204" pitchFamily="34" charset="0"/>
              </a:rPr>
              <a:t>“Everybody else was OK.  What’s their problem?”</a:t>
            </a:r>
          </a:p>
          <a:p>
            <a:pPr eaLnBrk="1" hangingPunct="1">
              <a:lnSpc>
                <a:spcPct val="80000"/>
              </a:lnSpc>
              <a:spcBef>
                <a:spcPct val="65000"/>
              </a:spcBef>
            </a:pPr>
            <a:r>
              <a:rPr lang="en-US" altLang="en-US" sz="2000" dirty="0" smtClean="0">
                <a:latin typeface="Calibri Light" panose="020F0302020204030204" pitchFamily="34" charset="0"/>
              </a:rPr>
              <a:t>“What about my right to free speech?”</a:t>
            </a:r>
          </a:p>
          <a:p>
            <a:pPr eaLnBrk="1" hangingPunct="1">
              <a:lnSpc>
                <a:spcPct val="80000"/>
              </a:lnSpc>
              <a:spcBef>
                <a:spcPct val="65000"/>
              </a:spcBef>
            </a:pPr>
            <a:r>
              <a:rPr lang="en-US" altLang="en-US" sz="2000" dirty="0" smtClean="0">
                <a:latin typeface="Calibri Light" panose="020F0302020204030204" pitchFamily="34" charset="0"/>
              </a:rPr>
              <a:t>“I didn’t mean any harm.”</a:t>
            </a:r>
          </a:p>
          <a:p>
            <a:pPr eaLnBrk="1" hangingPunct="1">
              <a:lnSpc>
                <a:spcPct val="80000"/>
              </a:lnSpc>
              <a:spcBef>
                <a:spcPct val="65000"/>
              </a:spcBef>
            </a:pPr>
            <a:r>
              <a:rPr lang="en-US" altLang="en-US" sz="2000" dirty="0" smtClean="0">
                <a:latin typeface="Calibri Light" panose="020F0302020204030204" pitchFamily="34" charset="0"/>
              </a:rPr>
              <a:t>“But we were off duty.”</a:t>
            </a:r>
          </a:p>
          <a:p>
            <a:pPr eaLnBrk="1" hangingPunct="1">
              <a:lnSpc>
                <a:spcPct val="80000"/>
              </a:lnSpc>
              <a:spcBef>
                <a:spcPct val="65000"/>
              </a:spcBef>
            </a:pPr>
            <a:r>
              <a:rPr lang="en-US" altLang="en-US" sz="2000" dirty="0" smtClean="0">
                <a:latin typeface="Calibri Light" panose="020F0302020204030204" pitchFamily="34" charset="0"/>
              </a:rPr>
              <a:t>“If nobody complained, what’s the big deal?”</a:t>
            </a:r>
          </a:p>
          <a:p>
            <a:pPr eaLnBrk="1" hangingPunct="1">
              <a:lnSpc>
                <a:spcPct val="80000"/>
              </a:lnSpc>
              <a:spcBef>
                <a:spcPct val="65000"/>
              </a:spcBef>
            </a:pPr>
            <a:r>
              <a:rPr lang="en-US" altLang="en-US" sz="2000" dirty="0" smtClean="0">
                <a:latin typeface="Calibri Light" panose="020F0302020204030204" pitchFamily="34" charset="0"/>
              </a:rPr>
              <a:t>“Can’t anybody take a joke?”</a:t>
            </a:r>
          </a:p>
          <a:p>
            <a:pPr eaLnBrk="1" hangingPunct="1">
              <a:lnSpc>
                <a:spcPct val="80000"/>
              </a:lnSpc>
              <a:spcBef>
                <a:spcPct val="65000"/>
              </a:spcBef>
            </a:pPr>
            <a:r>
              <a:rPr lang="en-US" altLang="en-US" sz="2000" dirty="0" smtClean="0">
                <a:latin typeface="Calibri Light" panose="020F0302020204030204" pitchFamily="34" charset="0"/>
              </a:rPr>
              <a:t>“I was just having a bad day.”</a:t>
            </a:r>
          </a:p>
          <a:p>
            <a:pPr eaLnBrk="1" hangingPunct="1">
              <a:lnSpc>
                <a:spcPct val="80000"/>
              </a:lnSpc>
              <a:spcBef>
                <a:spcPct val="65000"/>
              </a:spcBef>
            </a:pPr>
            <a:r>
              <a:rPr lang="en-US" altLang="en-US" sz="2000" dirty="0" smtClean="0">
                <a:latin typeface="Calibri Light" panose="020F0302020204030204" pitchFamily="34" charset="0"/>
              </a:rPr>
              <a:t>“It’s just the way I was brought up.”</a:t>
            </a:r>
          </a:p>
        </p:txBody>
      </p:sp>
    </p:spTree>
    <p:extLst>
      <p:ext uri="{BB962C8B-B14F-4D97-AF65-F5344CB8AC3E}">
        <p14:creationId xmlns:p14="http://schemas.microsoft.com/office/powerpoint/2010/main" val="12284832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ppt_y+#ppt_h/2"/>
                                          </p:val>
                                        </p:tav>
                                        <p:tav tm="100000">
                                          <p:val>
                                            <p:strVal val="#ppt_y"/>
                                          </p:val>
                                        </p:tav>
                                      </p:tavLst>
                                    </p:anim>
                                    <p:anim calcmode="lin" valueType="num">
                                      <p:cBhvr>
                                        <p:cTn id="9" dur="500" fill="hold"/>
                                        <p:tgtEl>
                                          <p:spTgt spid="3"/>
                                        </p:tgtEl>
                                        <p:attrNameLst>
                                          <p:attrName>ppt_w</p:attrName>
                                        </p:attrNameLst>
                                      </p:cBhvr>
                                      <p:tavLst>
                                        <p:tav tm="0">
                                          <p:val>
                                            <p:strVal val="#ppt_w"/>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512271"/>
            <a:ext cx="9144000" cy="914400"/>
          </a:xfrm>
          <a:prstGeom prst="rect">
            <a:avLst/>
          </a:prstGeom>
        </p:spPr>
        <p:txBody>
          <a:bodyPr lIns="90487" tIns="44450" rIns="90487" bIns="44450"/>
          <a:lstStyle>
            <a:lvl1pPr algn="ctr" defTabSz="914400" rtl="0" eaLnBrk="1" latinLnBrk="0" hangingPunct="1">
              <a:spcBef>
                <a:spcPct val="0"/>
              </a:spcBef>
              <a:buNone/>
              <a:defRPr sz="4400" kern="1200">
                <a:solidFill>
                  <a:schemeClr val="tx1"/>
                </a:solidFill>
                <a:latin typeface="Arial"/>
                <a:ea typeface="+mj-ea"/>
                <a:cs typeface="Arial"/>
              </a:defRPr>
            </a:lvl1pPr>
          </a:lstStyle>
          <a:p>
            <a:r>
              <a:rPr lang="en-US" altLang="en-US" sz="2400" b="1" dirty="0" smtClean="0">
                <a:solidFill>
                  <a:prstClr val="black"/>
                </a:solidFill>
                <a:latin typeface="Calibri Light" panose="020F0302020204030204" pitchFamily="34" charset="0"/>
              </a:rPr>
              <a:t>Questions to Ask Yourself</a:t>
            </a:r>
          </a:p>
        </p:txBody>
      </p:sp>
      <p:sp>
        <p:nvSpPr>
          <p:cNvPr id="3" name="Rectangle 3"/>
          <p:cNvSpPr>
            <a:spLocks noGrp="1" noChangeArrowheads="1"/>
          </p:cNvSpPr>
          <p:nvPr>
            <p:ph type="body" idx="4294967295"/>
          </p:nvPr>
        </p:nvSpPr>
        <p:spPr>
          <a:xfrm>
            <a:off x="419100" y="1661841"/>
            <a:ext cx="8305800" cy="4075176"/>
          </a:xfrm>
          <a:prstGeom prst="rect">
            <a:avLst/>
          </a:prstGeom>
        </p:spPr>
        <p:txBody>
          <a:bodyPr lIns="90487" tIns="44450" rIns="90487" bIns="44450"/>
          <a:lstStyle/>
          <a:p>
            <a:pPr eaLnBrk="1" hangingPunct="1">
              <a:lnSpc>
                <a:spcPct val="90000"/>
              </a:lnSpc>
              <a:spcBef>
                <a:spcPct val="75000"/>
              </a:spcBef>
            </a:pPr>
            <a:r>
              <a:rPr lang="en-US" altLang="en-US" sz="2000" dirty="0" smtClean="0">
                <a:latin typeface="Calibri Light" panose="020F0302020204030204" pitchFamily="34" charset="0"/>
              </a:rPr>
              <a:t>Can I demonstrate respect toward a co-worker whom I do not personally like?</a:t>
            </a:r>
          </a:p>
          <a:p>
            <a:pPr eaLnBrk="1" hangingPunct="1">
              <a:lnSpc>
                <a:spcPct val="90000"/>
              </a:lnSpc>
              <a:spcBef>
                <a:spcPct val="75000"/>
              </a:spcBef>
            </a:pPr>
            <a:r>
              <a:rPr lang="en-US" altLang="en-US" sz="2000" dirty="0" smtClean="0">
                <a:latin typeface="Calibri Light" panose="020F0302020204030204" pitchFamily="34" charset="0"/>
              </a:rPr>
              <a:t>Do I feel intolerant toward certain types of individuals or groups? </a:t>
            </a:r>
            <a:br>
              <a:rPr lang="en-US" altLang="en-US" sz="2000" dirty="0" smtClean="0">
                <a:latin typeface="Calibri Light" panose="020F0302020204030204" pitchFamily="34" charset="0"/>
              </a:rPr>
            </a:br>
            <a:endParaRPr lang="en-US" altLang="en-US" sz="2000" dirty="0" smtClean="0">
              <a:latin typeface="Calibri Light" panose="020F0302020204030204" pitchFamily="34" charset="0"/>
            </a:endParaRPr>
          </a:p>
          <a:p>
            <a:pPr eaLnBrk="1" hangingPunct="1"/>
            <a:r>
              <a:rPr lang="en-US" altLang="en-US" sz="2000" dirty="0" smtClean="0">
                <a:latin typeface="Calibri Light" panose="020F0302020204030204" pitchFamily="34" charset="0"/>
              </a:rPr>
              <a:t>Do I feel entitled to treat others as less than equal?</a:t>
            </a:r>
            <a:br>
              <a:rPr lang="en-US" altLang="en-US" sz="2000" dirty="0" smtClean="0">
                <a:latin typeface="Calibri Light" panose="020F0302020204030204" pitchFamily="34" charset="0"/>
              </a:rPr>
            </a:br>
            <a:endParaRPr lang="en-US" altLang="en-US" sz="2000" dirty="0" smtClean="0">
              <a:latin typeface="Calibri Light" panose="020F0302020204030204" pitchFamily="34" charset="0"/>
            </a:endParaRPr>
          </a:p>
          <a:p>
            <a:pPr eaLnBrk="1" hangingPunct="1"/>
            <a:r>
              <a:rPr lang="en-US" altLang="en-US" sz="2000" dirty="0" smtClean="0">
                <a:latin typeface="Calibri Light" panose="020F0302020204030204" pitchFamily="34" charset="0"/>
              </a:rPr>
              <a:t>Would I want any of those behaviors to be a </a:t>
            </a:r>
            <a:r>
              <a:rPr lang="en-US" altLang="en-US" sz="2000" b="1" dirty="0" smtClean="0">
                <a:solidFill>
                  <a:srgbClr val="FF0000"/>
                </a:solidFill>
                <a:latin typeface="Calibri Light" panose="020F0302020204030204" pitchFamily="34" charset="0"/>
              </a:rPr>
              <a:t>headline</a:t>
            </a:r>
            <a:r>
              <a:rPr lang="en-US" altLang="en-US" sz="2000" dirty="0" smtClean="0">
                <a:solidFill>
                  <a:srgbClr val="FF0000"/>
                </a:solidFill>
                <a:latin typeface="Calibri Light" panose="020F0302020204030204" pitchFamily="34" charset="0"/>
              </a:rPr>
              <a:t> </a:t>
            </a:r>
            <a:r>
              <a:rPr lang="en-US" altLang="en-US" sz="2000" dirty="0" smtClean="0">
                <a:latin typeface="Calibri Light" panose="020F0302020204030204" pitchFamily="34" charset="0"/>
              </a:rPr>
              <a:t>in the newspaper?</a:t>
            </a:r>
            <a:br>
              <a:rPr lang="en-US" altLang="en-US" sz="2000" dirty="0" smtClean="0">
                <a:latin typeface="Calibri Light" panose="020F0302020204030204" pitchFamily="34" charset="0"/>
              </a:rPr>
            </a:br>
            <a:endParaRPr lang="en-US" altLang="en-US" sz="2000" dirty="0" smtClean="0">
              <a:latin typeface="Calibri Light" panose="020F0302020204030204" pitchFamily="34" charset="0"/>
            </a:endParaRPr>
          </a:p>
          <a:p>
            <a:pPr eaLnBrk="1" hangingPunct="1"/>
            <a:r>
              <a:rPr lang="en-US" altLang="en-US" sz="2000" dirty="0" smtClean="0">
                <a:latin typeface="Calibri Light" panose="020F0302020204030204" pitchFamily="34" charset="0"/>
              </a:rPr>
              <a:t>Is there </a:t>
            </a:r>
            <a:r>
              <a:rPr lang="en-US" altLang="en-US" sz="2000" b="1" dirty="0" smtClean="0">
                <a:solidFill>
                  <a:srgbClr val="FF0000"/>
                </a:solidFill>
                <a:latin typeface="Calibri Light" panose="020F0302020204030204" pitchFamily="34" charset="0"/>
              </a:rPr>
              <a:t>equal power </a:t>
            </a:r>
            <a:r>
              <a:rPr lang="en-US" altLang="en-US" sz="2000" dirty="0" smtClean="0">
                <a:latin typeface="Calibri Light" panose="020F0302020204030204" pitchFamily="34" charset="0"/>
              </a:rPr>
              <a:t>between me and the person I’m interacting with?</a:t>
            </a:r>
          </a:p>
          <a:p>
            <a:pPr eaLnBrk="1" hangingPunct="1">
              <a:lnSpc>
                <a:spcPct val="90000"/>
              </a:lnSpc>
              <a:spcBef>
                <a:spcPct val="75000"/>
              </a:spcBef>
            </a:pPr>
            <a:endParaRPr lang="en-US" altLang="en-US" sz="2400" dirty="0" smtClean="0"/>
          </a:p>
          <a:p>
            <a:pPr eaLnBrk="1" hangingPunct="1">
              <a:lnSpc>
                <a:spcPct val="90000"/>
              </a:lnSpc>
              <a:spcBef>
                <a:spcPct val="75000"/>
              </a:spcBef>
            </a:pPr>
            <a:endParaRPr lang="en-US" altLang="en-US" sz="2400" dirty="0" smtClean="0"/>
          </a:p>
        </p:txBody>
      </p:sp>
    </p:spTree>
    <p:extLst>
      <p:ext uri="{BB962C8B-B14F-4D97-AF65-F5344CB8AC3E}">
        <p14:creationId xmlns:p14="http://schemas.microsoft.com/office/powerpoint/2010/main" val="2256297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106680"/>
            <a:ext cx="9144000" cy="762000"/>
          </a:xfrm>
          <a:prstGeom prst="rect">
            <a:avLst/>
          </a:prstGeom>
        </p:spPr>
        <p:txBody>
          <a:bodyPr lIns="90487" tIns="44450" rIns="90487" bIns="44450"/>
          <a:lstStyle>
            <a:lvl1pPr algn="ctr" defTabSz="914400" rtl="0" eaLnBrk="1" latinLnBrk="0" hangingPunct="1">
              <a:spcBef>
                <a:spcPct val="0"/>
              </a:spcBef>
              <a:buNone/>
              <a:defRPr sz="4400" kern="1200">
                <a:solidFill>
                  <a:schemeClr val="tx1"/>
                </a:solidFill>
                <a:latin typeface="Arial"/>
                <a:ea typeface="+mj-ea"/>
                <a:cs typeface="Arial"/>
              </a:defRPr>
            </a:lvl1pPr>
          </a:lstStyle>
          <a:p>
            <a:r>
              <a:rPr lang="en-US" altLang="en-US" sz="2400" b="1" dirty="0" smtClean="0">
                <a:solidFill>
                  <a:prstClr val="black"/>
                </a:solidFill>
                <a:latin typeface="Calibri Light" panose="020F0302020204030204" pitchFamily="34" charset="0"/>
              </a:rPr>
              <a:t>Confronting Disrespect</a:t>
            </a:r>
          </a:p>
        </p:txBody>
      </p:sp>
      <p:sp>
        <p:nvSpPr>
          <p:cNvPr id="3" name="Rectangle 3"/>
          <p:cNvSpPr>
            <a:spLocks noGrp="1" noChangeArrowheads="1"/>
          </p:cNvSpPr>
          <p:nvPr>
            <p:ph type="body" idx="4294967295"/>
          </p:nvPr>
        </p:nvSpPr>
        <p:spPr>
          <a:xfrm>
            <a:off x="990600" y="1076389"/>
            <a:ext cx="7162800" cy="4483163"/>
          </a:xfrm>
          <a:prstGeom prst="rect">
            <a:avLst/>
          </a:prstGeom>
        </p:spPr>
        <p:txBody>
          <a:bodyPr lIns="90487" tIns="44450" rIns="90487" bIns="44450"/>
          <a:lstStyle/>
          <a:p>
            <a:pPr eaLnBrk="1" hangingPunct="1">
              <a:spcBef>
                <a:spcPct val="50000"/>
              </a:spcBef>
            </a:pPr>
            <a:r>
              <a:rPr lang="en-US" altLang="en-US" sz="2000" b="1" dirty="0" smtClean="0">
                <a:latin typeface="Calibri Light" panose="020F0302020204030204" pitchFamily="34" charset="0"/>
              </a:rPr>
              <a:t>Do</a:t>
            </a:r>
            <a:r>
              <a:rPr lang="en-US" altLang="en-US" sz="2000" dirty="0" smtClean="0">
                <a:latin typeface="Calibri Light" panose="020F0302020204030204" pitchFamily="34" charset="0"/>
              </a:rPr>
              <a:t> confront in a respectful manner</a:t>
            </a:r>
          </a:p>
          <a:p>
            <a:pPr eaLnBrk="1" hangingPunct="1">
              <a:spcBef>
                <a:spcPct val="50000"/>
              </a:spcBef>
            </a:pPr>
            <a:r>
              <a:rPr lang="en-US" altLang="en-US" sz="2000" b="1" dirty="0" smtClean="0">
                <a:latin typeface="Calibri Light" panose="020F0302020204030204" pitchFamily="34" charset="0"/>
              </a:rPr>
              <a:t>Do</a:t>
            </a:r>
            <a:r>
              <a:rPr lang="en-US" altLang="en-US" sz="2000" dirty="0" smtClean="0">
                <a:latin typeface="Calibri Light" panose="020F0302020204030204" pitchFamily="34" charset="0"/>
              </a:rPr>
              <a:t> tell the person what you find disrespectful, insensitive, or harassing</a:t>
            </a:r>
          </a:p>
          <a:p>
            <a:pPr eaLnBrk="1" hangingPunct="1">
              <a:spcBef>
                <a:spcPct val="50000"/>
              </a:spcBef>
            </a:pPr>
            <a:r>
              <a:rPr lang="en-US" altLang="en-US" sz="2000" b="1" dirty="0" smtClean="0">
                <a:latin typeface="Calibri Light" panose="020F0302020204030204" pitchFamily="34" charset="0"/>
              </a:rPr>
              <a:t>Do</a:t>
            </a:r>
            <a:r>
              <a:rPr lang="en-US" altLang="en-US" sz="2000" dirty="0" smtClean="0">
                <a:latin typeface="Calibri Light" panose="020F0302020204030204" pitchFamily="34" charset="0"/>
              </a:rPr>
              <a:t> tell the person the behavior bothers you</a:t>
            </a:r>
          </a:p>
          <a:p>
            <a:pPr eaLnBrk="1" hangingPunct="1">
              <a:spcBef>
                <a:spcPct val="50000"/>
              </a:spcBef>
            </a:pPr>
            <a:r>
              <a:rPr lang="en-US" altLang="en-US" sz="2000" b="1" dirty="0" smtClean="0">
                <a:latin typeface="Calibri Light" panose="020F0302020204030204" pitchFamily="34" charset="0"/>
              </a:rPr>
              <a:t>Do</a:t>
            </a:r>
            <a:r>
              <a:rPr lang="en-US" altLang="en-US" sz="2000" dirty="0" smtClean="0">
                <a:latin typeface="Calibri Light" panose="020F0302020204030204" pitchFamily="34" charset="0"/>
              </a:rPr>
              <a:t> tell the person what you want or don’t want to have happen</a:t>
            </a:r>
          </a:p>
          <a:p>
            <a:pPr eaLnBrk="1" hangingPunct="1">
              <a:spcBef>
                <a:spcPct val="50000"/>
              </a:spcBef>
            </a:pPr>
            <a:r>
              <a:rPr lang="en-US" altLang="en-US" sz="2000" b="1" dirty="0" smtClean="0">
                <a:latin typeface="Calibri Light" panose="020F0302020204030204" pitchFamily="34" charset="0"/>
              </a:rPr>
              <a:t>Don’t</a:t>
            </a:r>
            <a:r>
              <a:rPr lang="en-US" altLang="en-US" sz="2000" dirty="0" smtClean="0">
                <a:latin typeface="Calibri Light" panose="020F0302020204030204" pitchFamily="34" charset="0"/>
              </a:rPr>
              <a:t> “punish” the other person</a:t>
            </a:r>
          </a:p>
          <a:p>
            <a:pPr eaLnBrk="1" hangingPunct="1">
              <a:spcBef>
                <a:spcPct val="50000"/>
              </a:spcBef>
            </a:pPr>
            <a:r>
              <a:rPr lang="en-US" altLang="en-US" sz="2000" b="1" dirty="0" smtClean="0">
                <a:latin typeface="Calibri Light" panose="020F0302020204030204" pitchFamily="34" charset="0"/>
              </a:rPr>
              <a:t>Don’t</a:t>
            </a:r>
            <a:r>
              <a:rPr lang="en-US" altLang="en-US" sz="2000" dirty="0" smtClean="0">
                <a:latin typeface="Calibri Light" panose="020F0302020204030204" pitchFamily="34" charset="0"/>
              </a:rPr>
              <a:t> ignore the behavior</a:t>
            </a:r>
          </a:p>
          <a:p>
            <a:pPr eaLnBrk="1" hangingPunct="1">
              <a:spcBef>
                <a:spcPct val="50000"/>
              </a:spcBef>
            </a:pPr>
            <a:r>
              <a:rPr lang="en-US" altLang="en-US" sz="2000" b="1" dirty="0" smtClean="0">
                <a:latin typeface="Calibri Light" panose="020F0302020204030204" pitchFamily="34" charset="0"/>
              </a:rPr>
              <a:t>Don’t</a:t>
            </a:r>
            <a:r>
              <a:rPr lang="en-US" altLang="en-US" sz="2000" dirty="0" smtClean="0">
                <a:latin typeface="Calibri Light" panose="020F0302020204030204" pitchFamily="34" charset="0"/>
              </a:rPr>
              <a:t> try to handle harassment on your own</a:t>
            </a:r>
          </a:p>
        </p:txBody>
      </p:sp>
    </p:spTree>
    <p:extLst>
      <p:ext uri="{BB962C8B-B14F-4D97-AF65-F5344CB8AC3E}">
        <p14:creationId xmlns:p14="http://schemas.microsoft.com/office/powerpoint/2010/main" val="31309148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609600"/>
            <a:ext cx="8324850" cy="543482"/>
          </a:xfrm>
        </p:spPr>
        <p:txBody>
          <a:bodyPr>
            <a:normAutofit fontScale="90000"/>
          </a:bodyPr>
          <a:lstStyle/>
          <a:p>
            <a:pPr algn="ctr"/>
            <a:r>
              <a:rPr lang="en-US" dirty="0" smtClean="0"/>
              <a:t>2018 Looking Ahead</a:t>
            </a:r>
            <a:endParaRPr lang="en-US" dirty="0"/>
          </a:p>
        </p:txBody>
      </p:sp>
      <p:sp>
        <p:nvSpPr>
          <p:cNvPr id="3" name="Content Placeholder 2"/>
          <p:cNvSpPr>
            <a:spLocks noGrp="1"/>
          </p:cNvSpPr>
          <p:nvPr>
            <p:ph idx="1"/>
          </p:nvPr>
        </p:nvSpPr>
        <p:spPr>
          <a:xfrm>
            <a:off x="0" y="1374774"/>
            <a:ext cx="2971800" cy="5178425"/>
          </a:xfrm>
        </p:spPr>
        <p:txBody>
          <a:bodyPr>
            <a:normAutofit/>
          </a:bodyPr>
          <a:lstStyle/>
          <a:p>
            <a:pPr marL="457200">
              <a:lnSpc>
                <a:spcPct val="100000"/>
              </a:lnSpc>
              <a:spcBef>
                <a:spcPts val="0"/>
              </a:spcBef>
              <a:buFont typeface="Wingdings" panose="05000000000000000000" pitchFamily="2" charset="2"/>
              <a:buChar char="v"/>
            </a:pPr>
            <a:r>
              <a:rPr lang="en-US" sz="2400" dirty="0" smtClean="0"/>
              <a:t>UCF Downtown</a:t>
            </a:r>
          </a:p>
          <a:p>
            <a:pPr marL="457200">
              <a:lnSpc>
                <a:spcPct val="100000"/>
              </a:lnSpc>
              <a:spcBef>
                <a:spcPts val="0"/>
              </a:spcBef>
              <a:buFont typeface="Wingdings" panose="05000000000000000000" pitchFamily="2" charset="2"/>
              <a:buChar char="v"/>
            </a:pPr>
            <a:endParaRPr lang="en-US" sz="2400" kern="0" dirty="0"/>
          </a:p>
          <a:p>
            <a:pPr marL="457200">
              <a:lnSpc>
                <a:spcPct val="100000"/>
              </a:lnSpc>
              <a:spcBef>
                <a:spcPts val="0"/>
              </a:spcBef>
              <a:buFont typeface="Wingdings" panose="05000000000000000000" pitchFamily="2" charset="2"/>
              <a:buChar char="v"/>
            </a:pPr>
            <a:r>
              <a:rPr lang="en-US" sz="2400" kern="0" dirty="0" smtClean="0"/>
              <a:t>Class </a:t>
            </a:r>
            <a:r>
              <a:rPr lang="en-US" sz="2400" kern="0" dirty="0"/>
              <a:t>&amp; </a:t>
            </a:r>
            <a:r>
              <a:rPr lang="en-US" sz="2400" kern="0" dirty="0" smtClean="0"/>
              <a:t>Comp </a:t>
            </a:r>
            <a:r>
              <a:rPr lang="en-US" sz="2400" kern="0" dirty="0"/>
              <a:t>Project </a:t>
            </a:r>
          </a:p>
          <a:p>
            <a:pPr marL="457200">
              <a:lnSpc>
                <a:spcPct val="100000"/>
              </a:lnSpc>
              <a:spcBef>
                <a:spcPts val="0"/>
              </a:spcBef>
              <a:buFont typeface="Wingdings" panose="05000000000000000000" pitchFamily="2" charset="2"/>
              <a:buChar char="v"/>
            </a:pPr>
            <a:endParaRPr lang="en-US" sz="2400" dirty="0"/>
          </a:p>
          <a:p>
            <a:pPr marL="457200">
              <a:lnSpc>
                <a:spcPct val="100000"/>
              </a:lnSpc>
              <a:spcBef>
                <a:spcPts val="0"/>
              </a:spcBef>
              <a:buFont typeface="Wingdings" panose="05000000000000000000" pitchFamily="2" charset="2"/>
              <a:buChar char="v"/>
            </a:pPr>
            <a:r>
              <a:rPr lang="en-US" sz="2400" dirty="0" smtClean="0"/>
              <a:t>PageUp Project Implementation</a:t>
            </a:r>
            <a:br>
              <a:rPr lang="en-US" sz="2400" dirty="0" smtClean="0"/>
            </a:br>
            <a:endParaRPr lang="en-US" sz="2400" kern="0" dirty="0" smtClean="0"/>
          </a:p>
          <a:p>
            <a:pPr marL="457200">
              <a:lnSpc>
                <a:spcPct val="100000"/>
              </a:lnSpc>
              <a:spcBef>
                <a:spcPts val="0"/>
              </a:spcBef>
              <a:buFont typeface="Wingdings" panose="05000000000000000000" pitchFamily="2" charset="2"/>
              <a:buChar char="v"/>
            </a:pPr>
            <a:r>
              <a:rPr lang="en-US" sz="2400" kern="0" dirty="0" smtClean="0"/>
              <a:t>Background Check Policy</a:t>
            </a:r>
          </a:p>
          <a:p>
            <a:pPr marL="457200">
              <a:lnSpc>
                <a:spcPct val="100000"/>
              </a:lnSpc>
              <a:spcBef>
                <a:spcPts val="0"/>
              </a:spcBef>
              <a:buFont typeface="Wingdings" panose="05000000000000000000" pitchFamily="2" charset="2"/>
              <a:buChar char="v"/>
            </a:pPr>
            <a:endParaRPr lang="en-US" sz="2400" kern="0" dirty="0" smtClean="0"/>
          </a:p>
          <a:p>
            <a:pPr marL="457200">
              <a:lnSpc>
                <a:spcPct val="100000"/>
              </a:lnSpc>
              <a:spcBef>
                <a:spcPts val="0"/>
              </a:spcBef>
              <a:buFont typeface="Wingdings" panose="05000000000000000000" pitchFamily="2" charset="2"/>
              <a:buChar char="v"/>
            </a:pPr>
            <a:r>
              <a:rPr lang="en-US" sz="2400" kern="0" dirty="0" smtClean="0"/>
              <a:t>Exit Interviews</a:t>
            </a:r>
          </a:p>
          <a:p>
            <a:pPr>
              <a:buFont typeface="Wingdings" panose="05000000000000000000" pitchFamily="2" charset="2"/>
              <a:buChar char="v"/>
            </a:pPr>
            <a:endParaRPr lang="en-US" sz="2400" dirty="0" smtClean="0"/>
          </a:p>
        </p:txBody>
      </p:sp>
      <p:sp>
        <p:nvSpPr>
          <p:cNvPr id="4" name="Content Placeholder 2"/>
          <p:cNvSpPr txBox="1">
            <a:spLocks/>
          </p:cNvSpPr>
          <p:nvPr/>
        </p:nvSpPr>
        <p:spPr bwMode="auto">
          <a:xfrm>
            <a:off x="3124200" y="1374775"/>
            <a:ext cx="3124200"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57200" indent="-457200" algn="l" rtl="0" eaLnBrk="1" fontAlgn="base" hangingPunct="1">
              <a:lnSpc>
                <a:spcPct val="100000"/>
              </a:lnSpc>
              <a:spcBef>
                <a:spcPct val="70000"/>
              </a:spcBef>
              <a:spcAft>
                <a:spcPct val="0"/>
              </a:spcAft>
              <a:buClrTx/>
              <a:buSzPct val="100000"/>
              <a:buFont typeface="Wingdings" panose="05000000000000000000" pitchFamily="2" charset="2"/>
              <a:buChar char="v"/>
              <a:defRPr sz="3000">
                <a:solidFill>
                  <a:srgbClr val="000000"/>
                </a:solidFill>
                <a:latin typeface="Helvetica" panose="020B0604020202020204" pitchFamily="34" charset="0"/>
                <a:ea typeface="+mn-ea"/>
                <a:cs typeface="Helvetica" panose="020B0604020202020204" pitchFamily="34" charset="0"/>
              </a:defRPr>
            </a:lvl1pPr>
            <a:lvl2pPr marL="969963" indent="-277813" algn="l" rtl="0" eaLnBrk="1" fontAlgn="base" hangingPunct="1">
              <a:lnSpc>
                <a:spcPct val="100000"/>
              </a:lnSpc>
              <a:spcBef>
                <a:spcPct val="30000"/>
              </a:spcBef>
              <a:spcAft>
                <a:spcPct val="0"/>
              </a:spcAft>
              <a:buClr>
                <a:schemeClr val="tx1"/>
              </a:buClr>
              <a:buSzPct val="100000"/>
              <a:buFontTx/>
              <a:buChar char="−"/>
              <a:defRPr sz="2600">
                <a:solidFill>
                  <a:srgbClr val="5F5F5F"/>
                </a:solidFill>
                <a:latin typeface="Helvetica" panose="020B0604020202020204" pitchFamily="34" charset="0"/>
                <a:cs typeface="Helvetica" panose="020B0604020202020204" pitchFamily="34" charset="0"/>
              </a:defRPr>
            </a:lvl2pPr>
            <a:lvl3pPr marL="1143000" indent="-228600" algn="l" rtl="0" eaLnBrk="1" fontAlgn="base" hangingPunct="1">
              <a:lnSpc>
                <a:spcPct val="90000"/>
              </a:lnSpc>
              <a:spcBef>
                <a:spcPct val="20000"/>
              </a:spcBef>
              <a:spcAft>
                <a:spcPct val="0"/>
              </a:spcAft>
              <a:buClr>
                <a:schemeClr val="tx1"/>
              </a:buClr>
              <a:buChar char="•"/>
              <a:defRPr sz="2500">
                <a:solidFill>
                  <a:schemeClr val="tx1"/>
                </a:solidFill>
                <a:latin typeface="+mn-lt"/>
              </a:defRPr>
            </a:lvl3pPr>
            <a:lvl4pPr marL="1600200" indent="-228600" algn="l" rtl="0" eaLnBrk="1" fontAlgn="base" hangingPunct="1">
              <a:lnSpc>
                <a:spcPct val="90000"/>
              </a:lnSpc>
              <a:spcBef>
                <a:spcPct val="20000"/>
              </a:spcBef>
              <a:spcAft>
                <a:spcPct val="0"/>
              </a:spcAft>
              <a:buClr>
                <a:schemeClr val="tx1"/>
              </a:buClr>
              <a:buFont typeface="TradeGothic"/>
              <a:buChar char="-"/>
              <a:defRPr sz="2500">
                <a:solidFill>
                  <a:schemeClr val="tx1"/>
                </a:solidFill>
                <a:latin typeface="+mn-lt"/>
              </a:defRPr>
            </a:lvl4pPr>
            <a:lvl5pPr marL="2057400" indent="-228600" algn="l" rtl="0" eaLnBrk="1" fontAlgn="base" hangingPunct="1">
              <a:lnSpc>
                <a:spcPct val="90000"/>
              </a:lnSpc>
              <a:spcBef>
                <a:spcPct val="15000"/>
              </a:spcBef>
              <a:spcAft>
                <a:spcPct val="0"/>
              </a:spcAft>
              <a:buClr>
                <a:schemeClr val="tx1"/>
              </a:buClr>
              <a:buFont typeface="TradeGothic"/>
              <a:buChar char="-"/>
              <a:defRPr sz="2500">
                <a:solidFill>
                  <a:schemeClr val="tx1"/>
                </a:solidFill>
                <a:latin typeface="+mn-lt"/>
              </a:defRPr>
            </a:lvl5pPr>
            <a:lvl6pPr marL="2514600" indent="-228600" algn="l" rtl="0" eaLnBrk="1" fontAlgn="base" hangingPunct="1">
              <a:lnSpc>
                <a:spcPct val="90000"/>
              </a:lnSpc>
              <a:spcBef>
                <a:spcPct val="15000"/>
              </a:spcBef>
              <a:spcAft>
                <a:spcPct val="0"/>
              </a:spcAft>
              <a:buClr>
                <a:schemeClr val="tx1"/>
              </a:buClr>
              <a:buFont typeface="TradeGothic" charset="0"/>
              <a:buChar char="-"/>
              <a:defRPr sz="2500">
                <a:solidFill>
                  <a:schemeClr val="tx1"/>
                </a:solidFill>
                <a:latin typeface="+mn-lt"/>
              </a:defRPr>
            </a:lvl6pPr>
            <a:lvl7pPr marL="2971800" indent="-228600" algn="l" rtl="0" eaLnBrk="1" fontAlgn="base" hangingPunct="1">
              <a:lnSpc>
                <a:spcPct val="90000"/>
              </a:lnSpc>
              <a:spcBef>
                <a:spcPct val="15000"/>
              </a:spcBef>
              <a:spcAft>
                <a:spcPct val="0"/>
              </a:spcAft>
              <a:buClr>
                <a:schemeClr val="tx1"/>
              </a:buClr>
              <a:buFont typeface="TradeGothic" charset="0"/>
              <a:buChar char="-"/>
              <a:defRPr sz="2500">
                <a:solidFill>
                  <a:schemeClr val="tx1"/>
                </a:solidFill>
                <a:latin typeface="+mn-lt"/>
              </a:defRPr>
            </a:lvl7pPr>
            <a:lvl8pPr marL="3429000" indent="-228600" algn="l" rtl="0" eaLnBrk="1" fontAlgn="base" hangingPunct="1">
              <a:lnSpc>
                <a:spcPct val="90000"/>
              </a:lnSpc>
              <a:spcBef>
                <a:spcPct val="15000"/>
              </a:spcBef>
              <a:spcAft>
                <a:spcPct val="0"/>
              </a:spcAft>
              <a:buClr>
                <a:schemeClr val="tx1"/>
              </a:buClr>
              <a:buFont typeface="TradeGothic" charset="0"/>
              <a:buChar char="-"/>
              <a:defRPr sz="2500">
                <a:solidFill>
                  <a:schemeClr val="tx1"/>
                </a:solidFill>
                <a:latin typeface="+mn-lt"/>
              </a:defRPr>
            </a:lvl8pPr>
            <a:lvl9pPr marL="3886200" indent="-228600" algn="l" rtl="0" eaLnBrk="1" fontAlgn="base" hangingPunct="1">
              <a:lnSpc>
                <a:spcPct val="90000"/>
              </a:lnSpc>
              <a:spcBef>
                <a:spcPct val="15000"/>
              </a:spcBef>
              <a:spcAft>
                <a:spcPct val="0"/>
              </a:spcAft>
              <a:buClr>
                <a:schemeClr val="tx1"/>
              </a:buClr>
              <a:buFont typeface="TradeGothic" charset="0"/>
              <a:buChar char="-"/>
              <a:defRPr sz="2500">
                <a:solidFill>
                  <a:schemeClr val="tx1"/>
                </a:solidFill>
                <a:latin typeface="+mn-lt"/>
              </a:defRPr>
            </a:lvl9pPr>
          </a:lstStyle>
          <a:p>
            <a:pPr>
              <a:spcBef>
                <a:spcPts val="0"/>
              </a:spcBef>
            </a:pPr>
            <a:r>
              <a:rPr lang="en-US" sz="2400" kern="0" dirty="0"/>
              <a:t>HR Compliance</a:t>
            </a:r>
          </a:p>
          <a:p>
            <a:pPr marL="0" indent="0">
              <a:spcBef>
                <a:spcPts val="0"/>
              </a:spcBef>
              <a:buNone/>
            </a:pPr>
            <a:endParaRPr lang="en-US" sz="2400" kern="0" dirty="0" smtClean="0"/>
          </a:p>
          <a:p>
            <a:pPr>
              <a:spcBef>
                <a:spcPts val="0"/>
              </a:spcBef>
            </a:pPr>
            <a:r>
              <a:rPr lang="en-US" sz="2400" kern="0" dirty="0" smtClean="0"/>
              <a:t>HR </a:t>
            </a:r>
            <a:r>
              <a:rPr lang="en-US" sz="2400" kern="0" dirty="0"/>
              <a:t>Liaison Training </a:t>
            </a:r>
            <a:r>
              <a:rPr lang="en-US" sz="2400" kern="0" dirty="0" smtClean="0"/>
              <a:t>Curriculum</a:t>
            </a:r>
          </a:p>
          <a:p>
            <a:pPr>
              <a:spcBef>
                <a:spcPts val="0"/>
              </a:spcBef>
            </a:pPr>
            <a:endParaRPr lang="en-US" sz="2400" kern="0" dirty="0" smtClean="0"/>
          </a:p>
          <a:p>
            <a:pPr>
              <a:spcBef>
                <a:spcPts val="0"/>
              </a:spcBef>
            </a:pPr>
            <a:r>
              <a:rPr lang="en-US" sz="2400" kern="0" dirty="0" smtClean="0"/>
              <a:t>Communications </a:t>
            </a:r>
            <a:r>
              <a:rPr lang="en-US" sz="2400" kern="0" dirty="0"/>
              <a:t>Coordinator</a:t>
            </a:r>
          </a:p>
          <a:p>
            <a:r>
              <a:rPr lang="en-US" sz="2400" dirty="0" smtClean="0"/>
              <a:t>HR </a:t>
            </a:r>
            <a:r>
              <a:rPr lang="en-US" sz="2400" dirty="0"/>
              <a:t>Structure </a:t>
            </a:r>
            <a:r>
              <a:rPr lang="en-US" sz="2400" dirty="0" smtClean="0"/>
              <a:t>Evolution</a:t>
            </a:r>
          </a:p>
          <a:p>
            <a:r>
              <a:rPr lang="en-US" sz="2400" kern="0" dirty="0"/>
              <a:t>Rebranding HR</a:t>
            </a:r>
          </a:p>
          <a:p>
            <a:endParaRPr lang="en-US" sz="2400" dirty="0"/>
          </a:p>
          <a:p>
            <a:endParaRPr lang="en-US" sz="2400" kern="0" dirty="0" smtClean="0"/>
          </a:p>
        </p:txBody>
      </p:sp>
      <p:sp>
        <p:nvSpPr>
          <p:cNvPr id="5" name="Content Placeholder 2"/>
          <p:cNvSpPr txBox="1">
            <a:spLocks/>
          </p:cNvSpPr>
          <p:nvPr/>
        </p:nvSpPr>
        <p:spPr bwMode="auto">
          <a:xfrm>
            <a:off x="6096000" y="1364828"/>
            <a:ext cx="3048000"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57200" indent="-457200" algn="l" rtl="0" eaLnBrk="1" fontAlgn="base" hangingPunct="1">
              <a:lnSpc>
                <a:spcPct val="100000"/>
              </a:lnSpc>
              <a:spcBef>
                <a:spcPct val="70000"/>
              </a:spcBef>
              <a:spcAft>
                <a:spcPct val="0"/>
              </a:spcAft>
              <a:buClrTx/>
              <a:buSzPct val="100000"/>
              <a:buFont typeface="Wingdings" panose="05000000000000000000" pitchFamily="2" charset="2"/>
              <a:buChar char="v"/>
              <a:defRPr sz="3000">
                <a:solidFill>
                  <a:srgbClr val="000000"/>
                </a:solidFill>
                <a:latin typeface="Helvetica" panose="020B0604020202020204" pitchFamily="34" charset="0"/>
                <a:ea typeface="+mn-ea"/>
                <a:cs typeface="Helvetica" panose="020B0604020202020204" pitchFamily="34" charset="0"/>
              </a:defRPr>
            </a:lvl1pPr>
            <a:lvl2pPr marL="969963" indent="-277813" algn="l" rtl="0" eaLnBrk="1" fontAlgn="base" hangingPunct="1">
              <a:lnSpc>
                <a:spcPct val="100000"/>
              </a:lnSpc>
              <a:spcBef>
                <a:spcPct val="30000"/>
              </a:spcBef>
              <a:spcAft>
                <a:spcPct val="0"/>
              </a:spcAft>
              <a:buClr>
                <a:schemeClr val="tx1"/>
              </a:buClr>
              <a:buSzPct val="100000"/>
              <a:buFontTx/>
              <a:buChar char="−"/>
              <a:defRPr sz="2600">
                <a:solidFill>
                  <a:srgbClr val="5F5F5F"/>
                </a:solidFill>
                <a:latin typeface="Helvetica" panose="020B0604020202020204" pitchFamily="34" charset="0"/>
                <a:cs typeface="Helvetica" panose="020B0604020202020204" pitchFamily="34" charset="0"/>
              </a:defRPr>
            </a:lvl2pPr>
            <a:lvl3pPr marL="1143000" indent="-228600" algn="l" rtl="0" eaLnBrk="1" fontAlgn="base" hangingPunct="1">
              <a:lnSpc>
                <a:spcPct val="90000"/>
              </a:lnSpc>
              <a:spcBef>
                <a:spcPct val="20000"/>
              </a:spcBef>
              <a:spcAft>
                <a:spcPct val="0"/>
              </a:spcAft>
              <a:buClr>
                <a:schemeClr val="tx1"/>
              </a:buClr>
              <a:buChar char="•"/>
              <a:defRPr sz="2500">
                <a:solidFill>
                  <a:schemeClr val="tx1"/>
                </a:solidFill>
                <a:latin typeface="+mn-lt"/>
              </a:defRPr>
            </a:lvl3pPr>
            <a:lvl4pPr marL="1600200" indent="-228600" algn="l" rtl="0" eaLnBrk="1" fontAlgn="base" hangingPunct="1">
              <a:lnSpc>
                <a:spcPct val="90000"/>
              </a:lnSpc>
              <a:spcBef>
                <a:spcPct val="20000"/>
              </a:spcBef>
              <a:spcAft>
                <a:spcPct val="0"/>
              </a:spcAft>
              <a:buClr>
                <a:schemeClr val="tx1"/>
              </a:buClr>
              <a:buFont typeface="TradeGothic"/>
              <a:buChar char="-"/>
              <a:defRPr sz="2500">
                <a:solidFill>
                  <a:schemeClr val="tx1"/>
                </a:solidFill>
                <a:latin typeface="+mn-lt"/>
              </a:defRPr>
            </a:lvl4pPr>
            <a:lvl5pPr marL="2057400" indent="-228600" algn="l" rtl="0" eaLnBrk="1" fontAlgn="base" hangingPunct="1">
              <a:lnSpc>
                <a:spcPct val="90000"/>
              </a:lnSpc>
              <a:spcBef>
                <a:spcPct val="15000"/>
              </a:spcBef>
              <a:spcAft>
                <a:spcPct val="0"/>
              </a:spcAft>
              <a:buClr>
                <a:schemeClr val="tx1"/>
              </a:buClr>
              <a:buFont typeface="TradeGothic"/>
              <a:buChar char="-"/>
              <a:defRPr sz="2500">
                <a:solidFill>
                  <a:schemeClr val="tx1"/>
                </a:solidFill>
                <a:latin typeface="+mn-lt"/>
              </a:defRPr>
            </a:lvl5pPr>
            <a:lvl6pPr marL="2514600" indent="-228600" algn="l" rtl="0" eaLnBrk="1" fontAlgn="base" hangingPunct="1">
              <a:lnSpc>
                <a:spcPct val="90000"/>
              </a:lnSpc>
              <a:spcBef>
                <a:spcPct val="15000"/>
              </a:spcBef>
              <a:spcAft>
                <a:spcPct val="0"/>
              </a:spcAft>
              <a:buClr>
                <a:schemeClr val="tx1"/>
              </a:buClr>
              <a:buFont typeface="TradeGothic" charset="0"/>
              <a:buChar char="-"/>
              <a:defRPr sz="2500">
                <a:solidFill>
                  <a:schemeClr val="tx1"/>
                </a:solidFill>
                <a:latin typeface="+mn-lt"/>
              </a:defRPr>
            </a:lvl6pPr>
            <a:lvl7pPr marL="2971800" indent="-228600" algn="l" rtl="0" eaLnBrk="1" fontAlgn="base" hangingPunct="1">
              <a:lnSpc>
                <a:spcPct val="90000"/>
              </a:lnSpc>
              <a:spcBef>
                <a:spcPct val="15000"/>
              </a:spcBef>
              <a:spcAft>
                <a:spcPct val="0"/>
              </a:spcAft>
              <a:buClr>
                <a:schemeClr val="tx1"/>
              </a:buClr>
              <a:buFont typeface="TradeGothic" charset="0"/>
              <a:buChar char="-"/>
              <a:defRPr sz="2500">
                <a:solidFill>
                  <a:schemeClr val="tx1"/>
                </a:solidFill>
                <a:latin typeface="+mn-lt"/>
              </a:defRPr>
            </a:lvl7pPr>
            <a:lvl8pPr marL="3429000" indent="-228600" algn="l" rtl="0" eaLnBrk="1" fontAlgn="base" hangingPunct="1">
              <a:lnSpc>
                <a:spcPct val="90000"/>
              </a:lnSpc>
              <a:spcBef>
                <a:spcPct val="15000"/>
              </a:spcBef>
              <a:spcAft>
                <a:spcPct val="0"/>
              </a:spcAft>
              <a:buClr>
                <a:schemeClr val="tx1"/>
              </a:buClr>
              <a:buFont typeface="TradeGothic" charset="0"/>
              <a:buChar char="-"/>
              <a:defRPr sz="2500">
                <a:solidFill>
                  <a:schemeClr val="tx1"/>
                </a:solidFill>
                <a:latin typeface="+mn-lt"/>
              </a:defRPr>
            </a:lvl8pPr>
            <a:lvl9pPr marL="3886200" indent="-228600" algn="l" rtl="0" eaLnBrk="1" fontAlgn="base" hangingPunct="1">
              <a:lnSpc>
                <a:spcPct val="90000"/>
              </a:lnSpc>
              <a:spcBef>
                <a:spcPct val="15000"/>
              </a:spcBef>
              <a:spcAft>
                <a:spcPct val="0"/>
              </a:spcAft>
              <a:buClr>
                <a:schemeClr val="tx1"/>
              </a:buClr>
              <a:buFont typeface="TradeGothic" charset="0"/>
              <a:buChar char="-"/>
              <a:defRPr sz="2500">
                <a:solidFill>
                  <a:schemeClr val="tx1"/>
                </a:solidFill>
                <a:latin typeface="+mn-lt"/>
              </a:defRPr>
            </a:lvl9pPr>
          </a:lstStyle>
          <a:p>
            <a:pPr>
              <a:spcBef>
                <a:spcPts val="0"/>
              </a:spcBef>
            </a:pPr>
            <a:r>
              <a:rPr lang="en-US" sz="2400" kern="0" dirty="0" smtClean="0"/>
              <a:t>ORC-HR</a:t>
            </a:r>
          </a:p>
          <a:p>
            <a:pPr>
              <a:spcBef>
                <a:spcPts val="0"/>
              </a:spcBef>
            </a:pPr>
            <a:endParaRPr lang="en-US" sz="2400" kern="0" dirty="0" smtClean="0"/>
          </a:p>
          <a:p>
            <a:pPr>
              <a:spcBef>
                <a:spcPts val="0"/>
              </a:spcBef>
            </a:pPr>
            <a:r>
              <a:rPr lang="en-US" sz="2400" kern="0" dirty="0" smtClean="0"/>
              <a:t>Minimum Wage Inc $8.10 to $8.25</a:t>
            </a:r>
            <a:endParaRPr lang="en-US" sz="2400" kern="0" dirty="0" smtClean="0"/>
          </a:p>
          <a:p>
            <a:pPr>
              <a:spcBef>
                <a:spcPts val="0"/>
              </a:spcBef>
            </a:pPr>
            <a:endParaRPr lang="en-US" sz="2400" kern="0" dirty="0" smtClean="0"/>
          </a:p>
          <a:p>
            <a:pPr>
              <a:spcBef>
                <a:spcPts val="0"/>
              </a:spcBef>
            </a:pPr>
            <a:r>
              <a:rPr lang="en-US" sz="2400" kern="0" dirty="0" smtClean="0"/>
              <a:t>FMLA/ADA Analysis</a:t>
            </a:r>
          </a:p>
          <a:p>
            <a:pPr>
              <a:spcBef>
                <a:spcPts val="0"/>
              </a:spcBef>
            </a:pPr>
            <a:endParaRPr lang="en-US" sz="2400" dirty="0" smtClean="0"/>
          </a:p>
          <a:p>
            <a:pPr>
              <a:spcBef>
                <a:spcPts val="0"/>
              </a:spcBef>
            </a:pPr>
            <a:r>
              <a:rPr lang="en-US" sz="2400" dirty="0" smtClean="0"/>
              <a:t>Time &amp; </a:t>
            </a:r>
            <a:r>
              <a:rPr lang="en-US" sz="2400" dirty="0"/>
              <a:t>Labor</a:t>
            </a:r>
          </a:p>
          <a:p>
            <a:pPr>
              <a:spcBef>
                <a:spcPts val="0"/>
              </a:spcBef>
            </a:pPr>
            <a:endParaRPr lang="en-US" sz="2400" dirty="0" smtClean="0"/>
          </a:p>
          <a:p>
            <a:pPr>
              <a:spcBef>
                <a:spcPts val="0"/>
              </a:spcBef>
            </a:pPr>
            <a:r>
              <a:rPr lang="en-US" sz="2400" dirty="0" smtClean="0"/>
              <a:t>UCF </a:t>
            </a:r>
            <a:r>
              <a:rPr lang="en-US" sz="2400" dirty="0"/>
              <a:t>Hospital</a:t>
            </a:r>
          </a:p>
          <a:p>
            <a:endParaRPr lang="en-US" sz="2400" kern="0" dirty="0"/>
          </a:p>
        </p:txBody>
      </p:sp>
    </p:spTree>
    <p:extLst>
      <p:ext uri="{BB962C8B-B14F-4D97-AF65-F5344CB8AC3E}">
        <p14:creationId xmlns:p14="http://schemas.microsoft.com/office/powerpoint/2010/main" val="2779852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131064"/>
            <a:ext cx="9144000" cy="990600"/>
          </a:xfrm>
          <a:prstGeom prst="rect">
            <a:avLst/>
          </a:prstGeom>
        </p:spPr>
        <p:txBody>
          <a:bodyPr lIns="90487" tIns="44450" rIns="90487" bIns="44450"/>
          <a:lstStyle>
            <a:lvl1pPr algn="ctr" defTabSz="914400" rtl="0" eaLnBrk="1" latinLnBrk="0" hangingPunct="1">
              <a:spcBef>
                <a:spcPct val="0"/>
              </a:spcBef>
              <a:buNone/>
              <a:defRPr sz="4400" kern="1200">
                <a:solidFill>
                  <a:schemeClr val="tx1"/>
                </a:solidFill>
                <a:latin typeface="Arial"/>
                <a:ea typeface="+mj-ea"/>
                <a:cs typeface="Arial"/>
              </a:defRPr>
            </a:lvl1pPr>
          </a:lstStyle>
          <a:p>
            <a:r>
              <a:rPr lang="en-US" altLang="en-US" sz="2400" b="1" dirty="0" smtClean="0">
                <a:solidFill>
                  <a:prstClr val="black"/>
                </a:solidFill>
                <a:latin typeface="Calibri Light" panose="020F0302020204030204" pitchFamily="34" charset="0"/>
              </a:rPr>
              <a:t>Expectations</a:t>
            </a:r>
          </a:p>
        </p:txBody>
      </p:sp>
      <p:sp>
        <p:nvSpPr>
          <p:cNvPr id="3" name="Rectangle 3"/>
          <p:cNvSpPr>
            <a:spLocks noGrp="1" noChangeArrowheads="1"/>
          </p:cNvSpPr>
          <p:nvPr>
            <p:ph type="body" idx="4294967295"/>
          </p:nvPr>
        </p:nvSpPr>
        <p:spPr>
          <a:xfrm>
            <a:off x="762000" y="1121664"/>
            <a:ext cx="7620000" cy="4419600"/>
          </a:xfrm>
          <a:prstGeom prst="rect">
            <a:avLst/>
          </a:prstGeom>
        </p:spPr>
        <p:txBody>
          <a:bodyPr lIns="90487" tIns="44450" rIns="90487" bIns="44450"/>
          <a:lstStyle/>
          <a:p>
            <a:pPr eaLnBrk="1" hangingPunct="1">
              <a:spcBef>
                <a:spcPct val="80000"/>
              </a:spcBef>
            </a:pPr>
            <a:r>
              <a:rPr lang="en-US" altLang="en-US" sz="2000" dirty="0" smtClean="0">
                <a:latin typeface="Calibri Light" panose="020F0302020204030204" pitchFamily="34" charset="0"/>
              </a:rPr>
              <a:t>Be a good role model</a:t>
            </a:r>
          </a:p>
          <a:p>
            <a:pPr eaLnBrk="1" hangingPunct="1">
              <a:spcBef>
                <a:spcPct val="80000"/>
              </a:spcBef>
            </a:pPr>
            <a:r>
              <a:rPr lang="en-US" altLang="en-US" sz="2000" dirty="0" smtClean="0">
                <a:latin typeface="Calibri Light" panose="020F0302020204030204" pitchFamily="34" charset="0"/>
              </a:rPr>
              <a:t>Examine your own behavior</a:t>
            </a:r>
          </a:p>
          <a:p>
            <a:pPr eaLnBrk="1" hangingPunct="1">
              <a:spcBef>
                <a:spcPct val="80000"/>
              </a:spcBef>
            </a:pPr>
            <a:r>
              <a:rPr lang="en-US" altLang="en-US" sz="2000" dirty="0" smtClean="0">
                <a:latin typeface="Calibri Light" panose="020F0302020204030204" pitchFamily="34" charset="0"/>
              </a:rPr>
              <a:t>Be open and available to discuss concerns</a:t>
            </a:r>
          </a:p>
          <a:p>
            <a:pPr eaLnBrk="1" hangingPunct="1">
              <a:spcBef>
                <a:spcPct val="80000"/>
              </a:spcBef>
            </a:pPr>
            <a:r>
              <a:rPr lang="en-US" altLang="en-US" sz="2000" dirty="0" smtClean="0">
                <a:latin typeface="Calibri Light" panose="020F0302020204030204" pitchFamily="34" charset="0"/>
              </a:rPr>
              <a:t>Remain alert to disrespectful or excluding behavior and, if it occurs, confront it early</a:t>
            </a:r>
          </a:p>
          <a:p>
            <a:pPr eaLnBrk="1" hangingPunct="1">
              <a:spcBef>
                <a:spcPct val="80000"/>
              </a:spcBef>
            </a:pPr>
            <a:r>
              <a:rPr lang="en-US" altLang="en-US" sz="2000" dirty="0" smtClean="0">
                <a:latin typeface="Calibri Light" panose="020F0302020204030204" pitchFamily="34" charset="0"/>
              </a:rPr>
              <a:t>Provide training to leaders</a:t>
            </a:r>
          </a:p>
          <a:p>
            <a:pPr eaLnBrk="1" hangingPunct="1">
              <a:spcBef>
                <a:spcPct val="80000"/>
              </a:spcBef>
            </a:pPr>
            <a:r>
              <a:rPr lang="en-US" altLang="en-US" sz="2000" dirty="0" smtClean="0">
                <a:latin typeface="Calibri Light" panose="020F0302020204030204" pitchFamily="34" charset="0"/>
              </a:rPr>
              <a:t>Act promptly/  Utilize resources</a:t>
            </a:r>
          </a:p>
        </p:txBody>
      </p:sp>
    </p:spTree>
    <p:extLst>
      <p:ext uri="{BB962C8B-B14F-4D97-AF65-F5344CB8AC3E}">
        <p14:creationId xmlns:p14="http://schemas.microsoft.com/office/powerpoint/2010/main" val="16134895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80772"/>
            <a:ext cx="9144000" cy="1096963"/>
          </a:xfrm>
          <a:prstGeom prst="rect">
            <a:avLst/>
          </a:prstGeom>
        </p:spPr>
        <p:txBody>
          <a:bodyPr/>
          <a:lstStyle>
            <a:lvl1pPr algn="ctr" defTabSz="914400" rtl="0" eaLnBrk="1" latinLnBrk="0" hangingPunct="1">
              <a:spcBef>
                <a:spcPct val="0"/>
              </a:spcBef>
              <a:buNone/>
              <a:defRPr sz="4400" kern="1200">
                <a:solidFill>
                  <a:schemeClr val="tx1"/>
                </a:solidFill>
                <a:latin typeface="Arial"/>
                <a:ea typeface="+mj-ea"/>
                <a:cs typeface="Arial"/>
              </a:defRPr>
            </a:lvl1pPr>
          </a:lstStyle>
          <a:p>
            <a:r>
              <a:rPr lang="en-US" altLang="en-US" sz="3200" b="1" dirty="0" smtClean="0">
                <a:solidFill>
                  <a:prstClr val="black"/>
                </a:solidFill>
                <a:latin typeface="Calibri Light" panose="020F0302020204030204" pitchFamily="34" charset="0"/>
              </a:rPr>
              <a:t>Questions &amp; Feedback</a:t>
            </a: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100709"/>
            <a:ext cx="4572000" cy="326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8555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spcBef>
                <a:spcPts val="1200"/>
              </a:spcBef>
            </a:pPr>
            <a:r>
              <a:rPr lang="en-US" dirty="0" smtClean="0"/>
              <a:t>Thank you</a:t>
            </a:r>
            <a:endParaRPr lang="en-US" sz="1600" dirty="0"/>
          </a:p>
        </p:txBody>
      </p:sp>
      <p:sp>
        <p:nvSpPr>
          <p:cNvPr id="7" name="TextBox 6"/>
          <p:cNvSpPr txBox="1"/>
          <p:nvPr/>
        </p:nvSpPr>
        <p:spPr>
          <a:xfrm>
            <a:off x="4554578" y="5638800"/>
            <a:ext cx="3949831" cy="1077218"/>
          </a:xfrm>
          <a:prstGeom prst="rect">
            <a:avLst/>
          </a:prstGeom>
          <a:noFill/>
        </p:spPr>
        <p:txBody>
          <a:bodyPr wrap="square" rtlCol="0">
            <a:spAutoFit/>
          </a:bodyPr>
          <a:lstStyle/>
          <a:p>
            <a:pPr algn="r" fontAlgn="base">
              <a:spcBef>
                <a:spcPct val="0"/>
              </a:spcBef>
              <a:spcAft>
                <a:spcPct val="0"/>
              </a:spcAft>
            </a:pPr>
            <a:r>
              <a:rPr lang="en-US" sz="1600" b="1" dirty="0" smtClean="0">
                <a:solidFill>
                  <a:prstClr val="white"/>
                </a:solidFill>
                <a:latin typeface="Arial" charset="0"/>
              </a:rPr>
              <a:t>Matthew Verdecchia</a:t>
            </a:r>
            <a:r>
              <a:rPr lang="en-US" sz="1600" dirty="0" smtClean="0">
                <a:solidFill>
                  <a:prstClr val="white"/>
                </a:solidFill>
                <a:latin typeface="Arial" charset="0"/>
              </a:rPr>
              <a:t>, Senior Trainer/Organizational Development</a:t>
            </a:r>
            <a:endParaRPr lang="en-US" sz="1600" dirty="0">
              <a:solidFill>
                <a:prstClr val="white"/>
              </a:solidFill>
              <a:latin typeface="Arial" charset="0"/>
            </a:endParaRPr>
          </a:p>
          <a:p>
            <a:pPr algn="r" fontAlgn="base">
              <a:spcBef>
                <a:spcPct val="0"/>
              </a:spcBef>
              <a:spcAft>
                <a:spcPct val="0"/>
              </a:spcAft>
            </a:pPr>
            <a:r>
              <a:rPr lang="en-US" sz="1600" dirty="0" smtClean="0">
                <a:solidFill>
                  <a:prstClr val="white"/>
                </a:solidFill>
                <a:latin typeface="Arial" charset="0"/>
              </a:rPr>
              <a:t>484.885.2611</a:t>
            </a:r>
            <a:endParaRPr lang="en-US" sz="1600" dirty="0">
              <a:solidFill>
                <a:prstClr val="white"/>
              </a:solidFill>
              <a:latin typeface="Arial" charset="0"/>
            </a:endParaRPr>
          </a:p>
          <a:p>
            <a:pPr algn="r" fontAlgn="base">
              <a:spcBef>
                <a:spcPct val="0"/>
              </a:spcBef>
              <a:spcAft>
                <a:spcPct val="0"/>
              </a:spcAft>
            </a:pPr>
            <a:r>
              <a:rPr lang="en-US" sz="1600" dirty="0" smtClean="0">
                <a:solidFill>
                  <a:prstClr val="white"/>
                </a:solidFill>
                <a:latin typeface="Arial" charset="0"/>
              </a:rPr>
              <a:t>Mverdecchia@HealthAdvocate.com</a:t>
            </a:r>
            <a:endParaRPr lang="en-US" sz="1600" dirty="0">
              <a:solidFill>
                <a:prstClr val="white"/>
              </a:solidFill>
              <a:latin typeface="Arial" charset="0"/>
            </a:endParaRPr>
          </a:p>
        </p:txBody>
      </p:sp>
    </p:spTree>
    <p:extLst>
      <p:ext uri="{BB962C8B-B14F-4D97-AF65-F5344CB8AC3E}">
        <p14:creationId xmlns:p14="http://schemas.microsoft.com/office/powerpoint/2010/main" val="26736217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spcBef>
                <a:spcPts val="1200"/>
              </a:spcBef>
            </a:pPr>
            <a:r>
              <a:rPr lang="en-US" dirty="0" smtClean="0">
                <a:solidFill>
                  <a:schemeClr val="tx1"/>
                </a:solidFill>
              </a:rPr>
              <a:t>Thank you</a:t>
            </a:r>
            <a:endParaRPr lang="en-US" sz="1600" dirty="0">
              <a:solidFill>
                <a:schemeClr val="tx1"/>
              </a:solidFill>
            </a:endParaRPr>
          </a:p>
        </p:txBody>
      </p:sp>
      <p:sp>
        <p:nvSpPr>
          <p:cNvPr id="7" name="TextBox 6"/>
          <p:cNvSpPr txBox="1"/>
          <p:nvPr/>
        </p:nvSpPr>
        <p:spPr>
          <a:xfrm>
            <a:off x="4554578" y="5638800"/>
            <a:ext cx="3949831" cy="1077218"/>
          </a:xfrm>
          <a:prstGeom prst="rect">
            <a:avLst/>
          </a:prstGeom>
          <a:noFill/>
        </p:spPr>
        <p:txBody>
          <a:bodyPr wrap="square" rtlCol="0">
            <a:spAutoFit/>
          </a:bodyPr>
          <a:lstStyle/>
          <a:p>
            <a:pPr algn="r"/>
            <a:r>
              <a:rPr lang="en-US" sz="1600" b="1" dirty="0" smtClean="0">
                <a:solidFill>
                  <a:prstClr val="black"/>
                </a:solidFill>
              </a:rPr>
              <a:t>Matthew Verdecchia</a:t>
            </a:r>
            <a:r>
              <a:rPr lang="en-US" sz="1600" dirty="0" smtClean="0">
                <a:solidFill>
                  <a:prstClr val="black"/>
                </a:solidFill>
              </a:rPr>
              <a:t>, Senior Trainer Organizational Development</a:t>
            </a:r>
            <a:endParaRPr lang="en-US" sz="1600" dirty="0">
              <a:solidFill>
                <a:prstClr val="black"/>
              </a:solidFill>
            </a:endParaRPr>
          </a:p>
          <a:p>
            <a:pPr algn="r"/>
            <a:r>
              <a:rPr lang="en-US" sz="1600" dirty="0" smtClean="0">
                <a:solidFill>
                  <a:prstClr val="black"/>
                </a:solidFill>
              </a:rPr>
              <a:t>484.885.2611</a:t>
            </a:r>
            <a:endParaRPr lang="en-US" sz="1600" dirty="0">
              <a:solidFill>
                <a:prstClr val="black"/>
              </a:solidFill>
            </a:endParaRPr>
          </a:p>
          <a:p>
            <a:pPr algn="r"/>
            <a:r>
              <a:rPr lang="en-US" sz="1600" dirty="0" smtClean="0">
                <a:solidFill>
                  <a:prstClr val="black"/>
                </a:solidFill>
              </a:rPr>
              <a:t>mverdecchia@HealthAdvocate.com</a:t>
            </a:r>
            <a:endParaRPr lang="en-US" sz="1600" dirty="0">
              <a:solidFill>
                <a:prstClr val="black"/>
              </a:solidFill>
            </a:endParaRPr>
          </a:p>
        </p:txBody>
      </p:sp>
    </p:spTree>
    <p:extLst>
      <p:ext uri="{BB962C8B-B14F-4D97-AF65-F5344CB8AC3E}">
        <p14:creationId xmlns:p14="http://schemas.microsoft.com/office/powerpoint/2010/main" val="22629656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Pick up your new</a:t>
            </a:r>
            <a:br>
              <a:rPr lang="en-US" dirty="0" smtClean="0"/>
            </a:br>
            <a:r>
              <a:rPr lang="en-US" dirty="0" smtClean="0"/>
              <a:t>Point of Contact Card </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6428" y="1825625"/>
            <a:ext cx="5631143" cy="4351338"/>
          </a:xfrm>
        </p:spPr>
      </p:pic>
    </p:spTree>
    <p:extLst>
      <p:ext uri="{BB962C8B-B14F-4D97-AF65-F5344CB8AC3E}">
        <p14:creationId xmlns:p14="http://schemas.microsoft.com/office/powerpoint/2010/main" val="21105110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95" y="264319"/>
            <a:ext cx="8265318" cy="5393531"/>
          </a:xfrm>
        </p:spPr>
        <p:txBody>
          <a:bodyPr anchor="t">
            <a:normAutofit/>
          </a:bodyPr>
          <a:lstStyle/>
          <a:p>
            <a:pPr lvl="0" defTabSz="457200" eaLnBrk="0" fontAlgn="base" hangingPunct="0">
              <a:lnSpc>
                <a:spcPct val="100000"/>
              </a:lnSpc>
              <a:spcAft>
                <a:spcPct val="0"/>
              </a:spcAft>
            </a:pPr>
            <a:r>
              <a:rPr lang="en-US" altLang="en-US" dirty="0" smtClean="0"/>
              <a:t>Dismiss to Break-Out Sessions</a:t>
            </a:r>
            <a:r>
              <a:rPr lang="en-US" b="1" dirty="0" smtClean="0">
                <a:solidFill>
                  <a:srgbClr val="CC9900"/>
                </a:solidFill>
                <a:effectLst>
                  <a:outerShdw blurRad="38100" dist="38100" dir="2700000" algn="tl">
                    <a:srgbClr val="FFFFFF"/>
                  </a:outerShdw>
                </a:effectLst>
                <a:latin typeface="Techno" charset="0"/>
                <a:ea typeface="ＭＳ Ｐゴシック" pitchFamily="34" charset="-128"/>
              </a:rPr>
              <a:t/>
            </a:r>
            <a:br>
              <a:rPr lang="en-US" b="1" dirty="0" smtClean="0">
                <a:solidFill>
                  <a:srgbClr val="CC9900"/>
                </a:solidFill>
                <a:effectLst>
                  <a:outerShdw blurRad="38100" dist="38100" dir="2700000" algn="tl">
                    <a:srgbClr val="FFFFFF"/>
                  </a:outerShdw>
                </a:effectLst>
                <a:latin typeface="Techno" charset="0"/>
                <a:ea typeface="ＭＳ Ｐゴシック" pitchFamily="34" charset="-128"/>
              </a:rPr>
            </a:br>
            <a:r>
              <a:rPr lang="en-US" b="1" dirty="0" smtClean="0">
                <a:solidFill>
                  <a:srgbClr val="CC9900"/>
                </a:solidFill>
                <a:effectLst>
                  <a:outerShdw blurRad="38100" dist="38100" dir="2700000" algn="tl">
                    <a:srgbClr val="FFFFFF"/>
                  </a:outerShdw>
                </a:effectLst>
                <a:latin typeface="Techno" charset="0"/>
                <a:ea typeface="ＭＳ Ｐゴシック" pitchFamily="34" charset="-128"/>
              </a:rPr>
              <a:t/>
            </a:r>
            <a:br>
              <a:rPr lang="en-US" b="1" dirty="0" smtClean="0">
                <a:solidFill>
                  <a:srgbClr val="CC9900"/>
                </a:solidFill>
                <a:effectLst>
                  <a:outerShdw blurRad="38100" dist="38100" dir="2700000" algn="tl">
                    <a:srgbClr val="FFFFFF"/>
                  </a:outerShdw>
                </a:effectLst>
                <a:latin typeface="Techno" charset="0"/>
                <a:ea typeface="ＭＳ Ｐゴシック" pitchFamily="34" charset="-128"/>
              </a:rPr>
            </a:br>
            <a:r>
              <a:rPr lang="en-US" altLang="en-US" sz="1800" b="1" dirty="0" smtClean="0">
                <a:solidFill>
                  <a:prstClr val="black"/>
                </a:solidFill>
                <a:latin typeface="Arial" panose="020B0604020202020204" pitchFamily="34" charset="0"/>
                <a:ea typeface="MS PGothic" panose="020B0600070205080204" pitchFamily="34" charset="-128"/>
                <a:cs typeface="+mn-cs"/>
              </a:rPr>
              <a:t>PageUp Focus Group – Recruiting and Onboarding</a:t>
            </a:r>
            <a:r>
              <a:rPr lang="en-US" altLang="en-US" sz="1800" dirty="0" smtClean="0">
                <a:solidFill>
                  <a:prstClr val="black"/>
                </a:solidFill>
                <a:latin typeface="Arial" panose="020B0604020202020204" pitchFamily="34" charset="0"/>
                <a:ea typeface="MS PGothic" panose="020B0600070205080204" pitchFamily="34" charset="-128"/>
                <a:cs typeface="+mn-cs"/>
              </a:rPr>
              <a:t/>
            </a:r>
            <a:br>
              <a:rPr lang="en-US" altLang="en-US" sz="1800" dirty="0" smtClean="0">
                <a:solidFill>
                  <a:prstClr val="black"/>
                </a:solidFill>
                <a:latin typeface="Arial" panose="020B0604020202020204" pitchFamily="34" charset="0"/>
                <a:ea typeface="MS PGothic" panose="020B0600070205080204" pitchFamily="34" charset="-128"/>
                <a:cs typeface="+mn-cs"/>
              </a:rPr>
            </a:br>
            <a:r>
              <a:rPr lang="en-US" altLang="en-US" sz="1800" dirty="0">
                <a:solidFill>
                  <a:prstClr val="black"/>
                </a:solidFill>
                <a:latin typeface="Arial" panose="020B0604020202020204" pitchFamily="34" charset="0"/>
                <a:ea typeface="MS PGothic" panose="020B0600070205080204" pitchFamily="34" charset="-128"/>
              </a:rPr>
              <a:t>Garden Key Room 221</a:t>
            </a:r>
            <a:r>
              <a:rPr lang="en-US" altLang="en-US" sz="1800" dirty="0">
                <a:solidFill>
                  <a:prstClr val="black"/>
                </a:solidFill>
                <a:latin typeface="Arial" panose="020B0604020202020204" pitchFamily="34" charset="0"/>
                <a:ea typeface="MS PGothic" panose="020B0600070205080204" pitchFamily="34" charset="-128"/>
                <a:cs typeface="+mn-cs"/>
              </a:rPr>
              <a:t/>
            </a:r>
            <a:br>
              <a:rPr lang="en-US" altLang="en-US" sz="1800" dirty="0">
                <a:solidFill>
                  <a:prstClr val="black"/>
                </a:solidFill>
                <a:latin typeface="Arial" panose="020B0604020202020204" pitchFamily="34" charset="0"/>
                <a:ea typeface="MS PGothic" panose="020B0600070205080204" pitchFamily="34" charset="-128"/>
                <a:cs typeface="+mn-cs"/>
              </a:rPr>
            </a:br>
            <a:r>
              <a:rPr lang="en-US" altLang="en-US" sz="1800" b="1" dirty="0">
                <a:solidFill>
                  <a:prstClr val="black"/>
                </a:solidFill>
                <a:latin typeface="Arial" panose="020B0604020202020204" pitchFamily="34" charset="0"/>
                <a:ea typeface="MS PGothic" panose="020B0600070205080204" pitchFamily="34" charset="-128"/>
                <a:cs typeface="+mn-cs"/>
              </a:rPr>
              <a:t> </a:t>
            </a:r>
            <a:r>
              <a:rPr lang="en-US" altLang="en-US" sz="1800" dirty="0">
                <a:solidFill>
                  <a:prstClr val="black"/>
                </a:solidFill>
                <a:latin typeface="Arial" panose="020B0604020202020204" pitchFamily="34" charset="0"/>
                <a:ea typeface="MS PGothic" panose="020B0600070205080204" pitchFamily="34" charset="-128"/>
                <a:cs typeface="+mn-cs"/>
              </a:rPr>
              <a:t/>
            </a:r>
            <a:br>
              <a:rPr lang="en-US" altLang="en-US" sz="1800" dirty="0">
                <a:solidFill>
                  <a:prstClr val="black"/>
                </a:solidFill>
                <a:latin typeface="Arial" panose="020B0604020202020204" pitchFamily="34" charset="0"/>
                <a:ea typeface="MS PGothic" panose="020B0600070205080204" pitchFamily="34" charset="-128"/>
                <a:cs typeface="+mn-cs"/>
              </a:rPr>
            </a:br>
            <a:r>
              <a:rPr lang="en-US" altLang="en-US" sz="1800" b="1" dirty="0" smtClean="0">
                <a:solidFill>
                  <a:prstClr val="black"/>
                </a:solidFill>
                <a:latin typeface="Arial" panose="020B0604020202020204" pitchFamily="34" charset="0"/>
                <a:ea typeface="MS PGothic" panose="020B0600070205080204" pitchFamily="34" charset="-128"/>
              </a:rPr>
              <a:t>UCF International Hiring Paperwork, Process and Practices</a:t>
            </a:r>
            <a:r>
              <a:rPr lang="en-US" altLang="en-US" sz="1800" b="1" dirty="0">
                <a:solidFill>
                  <a:prstClr val="black"/>
                </a:solidFill>
                <a:latin typeface="Arial" panose="020B0604020202020204" pitchFamily="34" charset="0"/>
                <a:ea typeface="MS PGothic" panose="020B0600070205080204" pitchFamily="34" charset="-128"/>
                <a:cs typeface="+mn-cs"/>
              </a:rPr>
              <a:t/>
            </a:r>
            <a:br>
              <a:rPr lang="en-US" altLang="en-US" sz="1800" b="1" dirty="0">
                <a:solidFill>
                  <a:prstClr val="black"/>
                </a:solidFill>
                <a:latin typeface="Arial" panose="020B0604020202020204" pitchFamily="34" charset="0"/>
                <a:ea typeface="MS PGothic" panose="020B0600070205080204" pitchFamily="34" charset="-128"/>
                <a:cs typeface="+mn-cs"/>
              </a:rPr>
            </a:br>
            <a:r>
              <a:rPr lang="en-US" altLang="en-US" sz="1800" dirty="0" smtClean="0">
                <a:solidFill>
                  <a:prstClr val="black"/>
                </a:solidFill>
                <a:latin typeface="Arial" panose="020B0604020202020204" pitchFamily="34" charset="0"/>
                <a:ea typeface="MS PGothic" panose="020B0600070205080204" pitchFamily="34" charset="-128"/>
                <a:cs typeface="+mn-cs"/>
              </a:rPr>
              <a:t>Egmont Key Room 224 </a:t>
            </a:r>
            <a:r>
              <a:rPr lang="en-US" altLang="en-US" sz="1800" dirty="0">
                <a:solidFill>
                  <a:prstClr val="black"/>
                </a:solidFill>
                <a:latin typeface="Arial" panose="020B0604020202020204" pitchFamily="34" charset="0"/>
                <a:ea typeface="MS PGothic" panose="020B0600070205080204" pitchFamily="34" charset="-128"/>
                <a:cs typeface="+mn-cs"/>
              </a:rPr>
              <a:t/>
            </a:r>
            <a:br>
              <a:rPr lang="en-US" altLang="en-US" sz="1800" dirty="0">
                <a:solidFill>
                  <a:prstClr val="black"/>
                </a:solidFill>
                <a:latin typeface="Arial" panose="020B0604020202020204" pitchFamily="34" charset="0"/>
                <a:ea typeface="MS PGothic" panose="020B0600070205080204" pitchFamily="34" charset="-128"/>
                <a:cs typeface="+mn-cs"/>
              </a:rPr>
            </a:br>
            <a:r>
              <a:rPr lang="en-US" altLang="en-US" sz="1800" dirty="0">
                <a:solidFill>
                  <a:prstClr val="black"/>
                </a:solidFill>
                <a:latin typeface="Arial" panose="020B0604020202020204" pitchFamily="34" charset="0"/>
                <a:ea typeface="MS PGothic" panose="020B0600070205080204" pitchFamily="34" charset="-128"/>
                <a:cs typeface="+mn-cs"/>
              </a:rPr>
              <a:t/>
            </a:r>
            <a:br>
              <a:rPr lang="en-US" altLang="en-US" sz="1800" dirty="0">
                <a:solidFill>
                  <a:prstClr val="black"/>
                </a:solidFill>
                <a:latin typeface="Arial" panose="020B0604020202020204" pitchFamily="34" charset="0"/>
                <a:ea typeface="MS PGothic" panose="020B0600070205080204" pitchFamily="34" charset="-128"/>
                <a:cs typeface="+mn-cs"/>
              </a:rPr>
            </a:br>
            <a:r>
              <a:rPr lang="en-US" altLang="en-US" sz="1800" b="1" dirty="0">
                <a:solidFill>
                  <a:prstClr val="black"/>
                </a:solidFill>
                <a:latin typeface="Arial" panose="020B0604020202020204" pitchFamily="34" charset="0"/>
                <a:ea typeface="MS PGothic" panose="020B0600070205080204" pitchFamily="34" charset="-128"/>
              </a:rPr>
              <a:t>New Composite Fringe Benefit Rate</a:t>
            </a:r>
            <a:r>
              <a:rPr lang="en-US" altLang="en-US" sz="1800" dirty="0">
                <a:solidFill>
                  <a:prstClr val="black"/>
                </a:solidFill>
                <a:latin typeface="Arial" panose="020B0604020202020204" pitchFamily="34" charset="0"/>
                <a:ea typeface="MS PGothic" panose="020B0600070205080204" pitchFamily="34" charset="-128"/>
                <a:cs typeface="+mn-cs"/>
              </a:rPr>
              <a:t/>
            </a:r>
            <a:br>
              <a:rPr lang="en-US" altLang="en-US" sz="1800" dirty="0">
                <a:solidFill>
                  <a:prstClr val="black"/>
                </a:solidFill>
                <a:latin typeface="Arial" panose="020B0604020202020204" pitchFamily="34" charset="0"/>
                <a:ea typeface="MS PGothic" panose="020B0600070205080204" pitchFamily="34" charset="-128"/>
                <a:cs typeface="+mn-cs"/>
              </a:rPr>
            </a:br>
            <a:r>
              <a:rPr lang="en-US" altLang="en-US" sz="1800" dirty="0" smtClean="0">
                <a:solidFill>
                  <a:prstClr val="black"/>
                </a:solidFill>
                <a:latin typeface="Arial" panose="020B0604020202020204" pitchFamily="34" charset="0"/>
                <a:ea typeface="MS PGothic" panose="020B0600070205080204" pitchFamily="34" charset="-128"/>
                <a:cs typeface="+mn-cs"/>
              </a:rPr>
              <a:t>Cedar </a:t>
            </a:r>
            <a:r>
              <a:rPr lang="en-US" altLang="en-US" sz="1800" dirty="0">
                <a:solidFill>
                  <a:prstClr val="black"/>
                </a:solidFill>
                <a:latin typeface="Arial" panose="020B0604020202020204" pitchFamily="34" charset="0"/>
                <a:ea typeface="MS PGothic" panose="020B0600070205080204" pitchFamily="34" charset="-128"/>
                <a:cs typeface="+mn-cs"/>
              </a:rPr>
              <a:t>Key Room </a:t>
            </a:r>
            <a:r>
              <a:rPr lang="en-US" altLang="en-US" sz="1800" dirty="0" smtClean="0">
                <a:solidFill>
                  <a:prstClr val="black"/>
                </a:solidFill>
                <a:latin typeface="Arial" panose="020B0604020202020204" pitchFamily="34" charset="0"/>
                <a:ea typeface="MS PGothic" panose="020B0600070205080204" pitchFamily="34" charset="-128"/>
                <a:cs typeface="+mn-cs"/>
              </a:rPr>
              <a:t>223</a:t>
            </a:r>
            <a:r>
              <a:rPr lang="en-US" altLang="en-US" sz="1800" dirty="0">
                <a:solidFill>
                  <a:prstClr val="black"/>
                </a:solidFill>
                <a:latin typeface="Arial" panose="020B0604020202020204" pitchFamily="34" charset="0"/>
                <a:ea typeface="MS PGothic" panose="020B0600070205080204" pitchFamily="34" charset="-128"/>
                <a:cs typeface="+mn-cs"/>
              </a:rPr>
              <a:t/>
            </a:r>
            <a:br>
              <a:rPr lang="en-US" altLang="en-US" sz="1800" dirty="0">
                <a:solidFill>
                  <a:prstClr val="black"/>
                </a:solidFill>
                <a:latin typeface="Arial" panose="020B0604020202020204" pitchFamily="34" charset="0"/>
                <a:ea typeface="MS PGothic" panose="020B0600070205080204" pitchFamily="34" charset="-128"/>
                <a:cs typeface="+mn-cs"/>
              </a:rPr>
            </a:br>
            <a:r>
              <a:rPr lang="en-US" altLang="en-US" sz="1800" dirty="0" smtClean="0">
                <a:solidFill>
                  <a:prstClr val="black"/>
                </a:solidFill>
                <a:latin typeface="Arial" panose="020B0604020202020204" pitchFamily="34" charset="0"/>
                <a:ea typeface="MS PGothic" panose="020B0600070205080204" pitchFamily="34" charset="-128"/>
                <a:cs typeface="+mn-cs"/>
              </a:rPr>
              <a:t/>
            </a:r>
            <a:br>
              <a:rPr lang="en-US" altLang="en-US" sz="1800" dirty="0" smtClean="0">
                <a:solidFill>
                  <a:prstClr val="black"/>
                </a:solidFill>
                <a:latin typeface="Arial" panose="020B0604020202020204" pitchFamily="34" charset="0"/>
                <a:ea typeface="MS PGothic" panose="020B0600070205080204" pitchFamily="34" charset="-128"/>
                <a:cs typeface="+mn-cs"/>
              </a:rPr>
            </a:br>
            <a:r>
              <a:rPr lang="en-US" altLang="en-US" sz="1800" dirty="0">
                <a:solidFill>
                  <a:prstClr val="black"/>
                </a:solidFill>
                <a:latin typeface="Arial" panose="020B0604020202020204" pitchFamily="34" charset="0"/>
                <a:ea typeface="MS PGothic" panose="020B0600070205080204" pitchFamily="34" charset="-128"/>
                <a:cs typeface="+mn-cs"/>
              </a:rPr>
              <a:t/>
            </a:r>
            <a:br>
              <a:rPr lang="en-US" altLang="en-US" sz="1800" dirty="0">
                <a:solidFill>
                  <a:prstClr val="black"/>
                </a:solidFill>
                <a:latin typeface="Arial" panose="020B0604020202020204" pitchFamily="34" charset="0"/>
                <a:ea typeface="MS PGothic" panose="020B0600070205080204" pitchFamily="34" charset="-128"/>
                <a:cs typeface="+mn-cs"/>
              </a:rPr>
            </a:br>
            <a:endParaRPr lang="en-US" b="1" dirty="0">
              <a:latin typeface="Helvetica" charset="0"/>
              <a:ea typeface="Helvetica" charset="0"/>
              <a:cs typeface="Helvetica" charset="0"/>
            </a:endParaRPr>
          </a:p>
        </p:txBody>
      </p:sp>
      <p:sp>
        <p:nvSpPr>
          <p:cNvPr id="5" name="Slide Number Placeholder 4"/>
          <p:cNvSpPr>
            <a:spLocks noGrp="1"/>
          </p:cNvSpPr>
          <p:nvPr>
            <p:ph type="sldNum" sz="quarter" idx="12"/>
          </p:nvPr>
        </p:nvSpPr>
        <p:spPr/>
        <p:txBody>
          <a:bodyPr/>
          <a:lstStyle/>
          <a:p>
            <a:fld id="{D0B5CDF8-54D5-6043-A52E-76818AC5EAB8}" type="slidenum">
              <a:rPr lang="en-US" smtClean="0"/>
              <a:t>65</a:t>
            </a:fld>
            <a:endParaRPr lang="en-US" dirty="0"/>
          </a:p>
        </p:txBody>
      </p:sp>
    </p:spTree>
    <p:extLst>
      <p:ext uri="{BB962C8B-B14F-4D97-AF65-F5344CB8AC3E}">
        <p14:creationId xmlns:p14="http://schemas.microsoft.com/office/powerpoint/2010/main" val="13339395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291" cy="6858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6054" y="6087031"/>
            <a:ext cx="571343" cy="770969"/>
          </a:xfrm>
          <a:prstGeom prst="rect">
            <a:avLst/>
          </a:prstGeom>
        </p:spPr>
      </p:pic>
    </p:spTree>
    <p:extLst>
      <p:ext uri="{BB962C8B-B14F-4D97-AF65-F5344CB8AC3E}">
        <p14:creationId xmlns:p14="http://schemas.microsoft.com/office/powerpoint/2010/main" val="1308640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TextBox 1033"/>
          <p:cNvSpPr txBox="1"/>
          <p:nvPr/>
        </p:nvSpPr>
        <p:spPr>
          <a:xfrm>
            <a:off x="-72105" y="1980714"/>
            <a:ext cx="952133" cy="1009251"/>
          </a:xfrm>
          <a:prstGeom prst="rect">
            <a:avLst/>
          </a:prstGeom>
          <a:noFill/>
        </p:spPr>
        <p:txBody>
          <a:bodyPr wrap="square" lIns="0" tIns="0" rIns="0" bIns="0" rtlCol="0">
            <a:spAutoFit/>
          </a:bodyPr>
          <a:lstStyle/>
          <a:p>
            <a:pPr marL="181239"/>
            <a:r>
              <a:rPr lang="en-US" sz="656" b="1" dirty="0">
                <a:solidFill>
                  <a:srgbClr val="000000"/>
                </a:solidFill>
                <a:latin typeface="Arial" panose="020B0604020202020204" pitchFamily="34" charset="0"/>
                <a:cs typeface="Arial" panose="020B0604020202020204" pitchFamily="34" charset="0"/>
              </a:rPr>
              <a:t>Shanika Gooding</a:t>
            </a:r>
          </a:p>
          <a:p>
            <a:pPr marL="181239"/>
            <a:r>
              <a:rPr lang="en-US" sz="656" b="1" dirty="0">
                <a:solidFill>
                  <a:srgbClr val="000000"/>
                </a:solidFill>
                <a:latin typeface="Arial" panose="020B0604020202020204" pitchFamily="34" charset="0"/>
                <a:cs typeface="Arial" panose="020B0604020202020204" pitchFamily="34" charset="0"/>
              </a:rPr>
              <a:t>Marie Milien </a:t>
            </a:r>
          </a:p>
          <a:p>
            <a:pPr marL="181239"/>
            <a:r>
              <a:rPr lang="en-US" sz="656" b="1" dirty="0">
                <a:solidFill>
                  <a:srgbClr val="000000"/>
                </a:solidFill>
                <a:latin typeface="Arial" panose="020B0604020202020204" pitchFamily="34" charset="0"/>
                <a:cs typeface="Arial" panose="020B0604020202020204" pitchFamily="34" charset="0"/>
              </a:rPr>
              <a:t>Amy </a:t>
            </a:r>
            <a:r>
              <a:rPr lang="en-US" sz="656" b="1" dirty="0" smtClean="0">
                <a:solidFill>
                  <a:srgbClr val="000000"/>
                </a:solidFill>
                <a:latin typeface="Arial" panose="020B0604020202020204" pitchFamily="34" charset="0"/>
                <a:cs typeface="Arial" panose="020B0604020202020204" pitchFamily="34" charset="0"/>
              </a:rPr>
              <a:t>Robinson</a:t>
            </a:r>
            <a:endParaRPr lang="en-US" sz="656" b="1" dirty="0">
              <a:solidFill>
                <a:srgbClr val="000000"/>
              </a:solidFill>
              <a:latin typeface="Arial" panose="020B0604020202020204" pitchFamily="34" charset="0"/>
              <a:cs typeface="Arial" panose="020B0604020202020204" pitchFamily="34" charset="0"/>
            </a:endParaRPr>
          </a:p>
          <a:p>
            <a:pPr marL="181239"/>
            <a:r>
              <a:rPr lang="en-US" sz="656" i="1" dirty="0" smtClean="0">
                <a:solidFill>
                  <a:srgbClr val="000000"/>
                </a:solidFill>
                <a:latin typeface="Arial" panose="020B0604020202020204" pitchFamily="34" charset="0"/>
                <a:cs typeface="Arial" panose="020B0604020202020204" pitchFamily="34" charset="0"/>
              </a:rPr>
              <a:t>Consultants</a:t>
            </a:r>
            <a:endParaRPr lang="en-US" sz="656" i="1" dirty="0">
              <a:solidFill>
                <a:srgbClr val="000000"/>
              </a:solidFill>
              <a:latin typeface="Arial" panose="020B0604020202020204" pitchFamily="34" charset="0"/>
              <a:cs typeface="Arial" panose="020B0604020202020204" pitchFamily="34" charset="0"/>
            </a:endParaRPr>
          </a:p>
          <a:p>
            <a:pPr marL="181239"/>
            <a:r>
              <a:rPr lang="en-US" sz="656" b="1" dirty="0">
                <a:solidFill>
                  <a:srgbClr val="000000"/>
                </a:solidFill>
                <a:latin typeface="Arial" panose="020B0604020202020204" pitchFamily="34" charset="0"/>
                <a:cs typeface="Arial" panose="020B0604020202020204" pitchFamily="34" charset="0"/>
              </a:rPr>
              <a:t>Carol Arce   </a:t>
            </a:r>
          </a:p>
          <a:p>
            <a:pPr marL="181239"/>
            <a:r>
              <a:rPr lang="en-US" sz="656" b="1" dirty="0" smtClean="0">
                <a:solidFill>
                  <a:srgbClr val="000000"/>
                </a:solidFill>
                <a:latin typeface="Arial" panose="020B0604020202020204" pitchFamily="34" charset="0"/>
                <a:cs typeface="Arial" panose="020B0604020202020204" pitchFamily="34" charset="0"/>
              </a:rPr>
              <a:t>TBA</a:t>
            </a:r>
          </a:p>
          <a:p>
            <a:pPr marL="181239"/>
            <a:r>
              <a:rPr lang="en-US" sz="656" b="1" dirty="0" smtClean="0">
                <a:solidFill>
                  <a:srgbClr val="000000"/>
                </a:solidFill>
                <a:latin typeface="Arial" panose="020B0604020202020204" pitchFamily="34" charset="0"/>
                <a:cs typeface="Arial" panose="020B0604020202020204" pitchFamily="34" charset="0"/>
              </a:rPr>
              <a:t>Tajah Foster OPS</a:t>
            </a:r>
          </a:p>
          <a:p>
            <a:pPr marL="181239"/>
            <a:r>
              <a:rPr lang="en-US" sz="656" i="1" dirty="0" smtClean="0">
                <a:solidFill>
                  <a:srgbClr val="000000"/>
                </a:solidFill>
                <a:latin typeface="Arial" panose="020B0604020202020204" pitchFamily="34" charset="0"/>
                <a:cs typeface="Arial" panose="020B0604020202020204" pitchFamily="34" charset="0"/>
              </a:rPr>
              <a:t>HR Representatives</a:t>
            </a:r>
          </a:p>
          <a:p>
            <a:pPr marL="181239"/>
            <a:endParaRPr lang="en-US" sz="656" b="1" dirty="0" smtClean="0">
              <a:solidFill>
                <a:srgbClr val="000000"/>
              </a:solidFill>
              <a:latin typeface="Arial" panose="020B0604020202020204" pitchFamily="34" charset="0"/>
              <a:cs typeface="Arial" panose="020B0604020202020204" pitchFamily="34" charset="0"/>
            </a:endParaRPr>
          </a:p>
          <a:p>
            <a:pPr marL="181239"/>
            <a:endParaRPr lang="en-US" sz="656" i="1" dirty="0">
              <a:solidFill>
                <a:srgbClr val="000000"/>
              </a:solidFill>
              <a:latin typeface="Arial" panose="020B0604020202020204" pitchFamily="34" charset="0"/>
              <a:cs typeface="Arial" panose="020B0604020202020204" pitchFamily="34" charset="0"/>
            </a:endParaRPr>
          </a:p>
        </p:txBody>
      </p:sp>
      <p:sp>
        <p:nvSpPr>
          <p:cNvPr id="3" name="TextBox 2"/>
          <p:cNvSpPr txBox="1"/>
          <p:nvPr/>
        </p:nvSpPr>
        <p:spPr>
          <a:xfrm>
            <a:off x="7361845" y="579106"/>
            <a:ext cx="1750776" cy="216341"/>
          </a:xfrm>
          <a:prstGeom prst="rect">
            <a:avLst/>
          </a:prstGeom>
          <a:noFill/>
        </p:spPr>
        <p:txBody>
          <a:bodyPr wrap="square" lIns="0" tIns="0" rIns="0" bIns="0" rtlCol="0">
            <a:spAutoFit/>
          </a:bodyPr>
          <a:lstStyle/>
          <a:p>
            <a:pPr algn="ctr"/>
            <a:r>
              <a:rPr lang="en-US" sz="1406" dirty="0">
                <a:solidFill>
                  <a:srgbClr val="000000"/>
                </a:solidFill>
                <a:latin typeface="Arial" panose="020B0604020202020204" pitchFamily="34" charset="0"/>
                <a:cs typeface="Arial" panose="020B0604020202020204" pitchFamily="34" charset="0"/>
              </a:rPr>
              <a:t>Organizational Chart</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24" y="24084"/>
            <a:ext cx="1829126" cy="455857"/>
          </a:xfrm>
          <a:prstGeom prst="rect">
            <a:avLst/>
          </a:prstGeom>
        </p:spPr>
      </p:pic>
      <p:sp>
        <p:nvSpPr>
          <p:cNvPr id="5" name="TextBox 4"/>
          <p:cNvSpPr txBox="1"/>
          <p:nvPr/>
        </p:nvSpPr>
        <p:spPr>
          <a:xfrm>
            <a:off x="2944105" y="685800"/>
            <a:ext cx="3325766" cy="533864"/>
          </a:xfrm>
          <a:prstGeom prst="rect">
            <a:avLst/>
          </a:prstGeom>
          <a:noFill/>
        </p:spPr>
        <p:txBody>
          <a:bodyPr wrap="square" lIns="0" tIns="0" rIns="0" bIns="0" rtlCol="0">
            <a:spAutoFit/>
          </a:bodyPr>
          <a:lstStyle/>
          <a:p>
            <a:pPr algn="ctr"/>
            <a:r>
              <a:rPr lang="en-US" sz="1219" b="1" dirty="0">
                <a:solidFill>
                  <a:srgbClr val="000000"/>
                </a:solidFill>
                <a:latin typeface="Arial" panose="020B0604020202020204" pitchFamily="34" charset="0"/>
                <a:cs typeface="Arial" panose="020B0604020202020204" pitchFamily="34" charset="0"/>
              </a:rPr>
              <a:t>Maureen Binder</a:t>
            </a:r>
          </a:p>
          <a:p>
            <a:pPr algn="ctr"/>
            <a:r>
              <a:rPr lang="en-US" sz="1125" i="1" dirty="0">
                <a:solidFill>
                  <a:srgbClr val="000000"/>
                </a:solidFill>
                <a:latin typeface="Arial" panose="020B0604020202020204" pitchFamily="34" charset="0"/>
                <a:cs typeface="Arial" panose="020B0604020202020204" pitchFamily="34" charset="0"/>
              </a:rPr>
              <a:t>Associate Vice President for Human Resources &amp;</a:t>
            </a:r>
          </a:p>
          <a:p>
            <a:pPr algn="ctr"/>
            <a:r>
              <a:rPr lang="en-US" sz="1125" i="1" dirty="0">
                <a:solidFill>
                  <a:srgbClr val="000000"/>
                </a:solidFill>
                <a:latin typeface="Arial" panose="020B0604020202020204" pitchFamily="34" charset="0"/>
                <a:cs typeface="Arial" panose="020B0604020202020204" pitchFamily="34" charset="0"/>
              </a:rPr>
              <a:t>Chief HR Officer</a:t>
            </a:r>
            <a:endParaRPr lang="en-US" sz="1125" b="1" dirty="0">
              <a:solidFill>
                <a:srgbClr val="000000"/>
              </a:solidFill>
              <a:latin typeface="Arial" panose="020B0604020202020204" pitchFamily="34" charset="0"/>
              <a:cs typeface="Arial" panose="020B0604020202020204" pitchFamily="34" charset="0"/>
            </a:endParaRPr>
          </a:p>
        </p:txBody>
      </p:sp>
      <p:sp>
        <p:nvSpPr>
          <p:cNvPr id="39" name="TextBox 38"/>
          <p:cNvSpPr txBox="1"/>
          <p:nvPr/>
        </p:nvSpPr>
        <p:spPr>
          <a:xfrm>
            <a:off x="8293800" y="2058805"/>
            <a:ext cx="770438" cy="302775"/>
          </a:xfrm>
          <a:prstGeom prst="rect">
            <a:avLst/>
          </a:prstGeom>
          <a:noFill/>
        </p:spPr>
        <p:txBody>
          <a:bodyPr wrap="square" lIns="0" tIns="0" rIns="0" bIns="0" rtlCol="0">
            <a:spAutoFit/>
          </a:bodyPr>
          <a:lstStyle/>
          <a:p>
            <a:r>
              <a:rPr lang="en-US" sz="656" b="1" dirty="0">
                <a:solidFill>
                  <a:srgbClr val="000000"/>
                </a:solidFill>
                <a:latin typeface="Arial" panose="020B0604020202020204" pitchFamily="34" charset="0"/>
                <a:cs typeface="Arial" panose="020B0604020202020204" pitchFamily="34" charset="0"/>
              </a:rPr>
              <a:t>Elizabeth Herrera</a:t>
            </a:r>
          </a:p>
          <a:p>
            <a:r>
              <a:rPr lang="en-US" sz="656" i="1" dirty="0">
                <a:solidFill>
                  <a:srgbClr val="000000"/>
                </a:solidFill>
                <a:latin typeface="Arial" panose="020B0604020202020204" pitchFamily="34" charset="0"/>
                <a:cs typeface="Arial" panose="020B0604020202020204" pitchFamily="34" charset="0"/>
              </a:rPr>
              <a:t>Employee Relations Coordinator</a:t>
            </a:r>
          </a:p>
        </p:txBody>
      </p:sp>
      <p:sp>
        <p:nvSpPr>
          <p:cNvPr id="51" name="TextBox 50"/>
          <p:cNvSpPr txBox="1"/>
          <p:nvPr/>
        </p:nvSpPr>
        <p:spPr>
          <a:xfrm>
            <a:off x="939177" y="1960035"/>
            <a:ext cx="865172" cy="1009251"/>
          </a:xfrm>
          <a:prstGeom prst="rect">
            <a:avLst/>
          </a:prstGeom>
          <a:noFill/>
        </p:spPr>
        <p:txBody>
          <a:bodyPr wrap="square" lIns="0" tIns="0" rIns="0" bIns="0" rtlCol="0">
            <a:spAutoFit/>
          </a:bodyPr>
          <a:lstStyle/>
          <a:p>
            <a:r>
              <a:rPr lang="en-US" sz="656" b="1" dirty="0">
                <a:solidFill>
                  <a:srgbClr val="000000"/>
                </a:solidFill>
                <a:latin typeface="Arial" panose="020B0604020202020204" pitchFamily="34" charset="0"/>
                <a:cs typeface="Arial" panose="020B0604020202020204" pitchFamily="34" charset="0"/>
              </a:rPr>
              <a:t>Tony Fappiano  </a:t>
            </a:r>
          </a:p>
          <a:p>
            <a:r>
              <a:rPr lang="en-US" sz="656" b="1" dirty="0">
                <a:solidFill>
                  <a:srgbClr val="000000"/>
                </a:solidFill>
                <a:latin typeface="Arial" panose="020B0604020202020204" pitchFamily="34" charset="0"/>
                <a:cs typeface="Arial" panose="020B0604020202020204" pitchFamily="34" charset="0"/>
              </a:rPr>
              <a:t>Julia Needham  </a:t>
            </a:r>
          </a:p>
          <a:p>
            <a:r>
              <a:rPr lang="en-US" sz="656" i="1" dirty="0" smtClean="0">
                <a:solidFill>
                  <a:srgbClr val="000000"/>
                </a:solidFill>
                <a:latin typeface="Arial" panose="020B0604020202020204" pitchFamily="34" charset="0"/>
                <a:cs typeface="Arial" panose="020B0604020202020204" pitchFamily="34" charset="0"/>
              </a:rPr>
              <a:t>Consultants</a:t>
            </a:r>
            <a:endParaRPr lang="en-US" sz="656" i="1" dirty="0">
              <a:solidFill>
                <a:srgbClr val="000000"/>
              </a:solidFill>
              <a:latin typeface="Arial" panose="020B0604020202020204" pitchFamily="34" charset="0"/>
              <a:cs typeface="Arial" panose="020B0604020202020204" pitchFamily="34" charset="0"/>
            </a:endParaRPr>
          </a:p>
          <a:p>
            <a:r>
              <a:rPr lang="en-US" sz="656" b="1" dirty="0">
                <a:solidFill>
                  <a:srgbClr val="000000"/>
                </a:solidFill>
                <a:latin typeface="Arial" panose="020B0604020202020204" pitchFamily="34" charset="0"/>
                <a:cs typeface="Arial" panose="020B0604020202020204" pitchFamily="34" charset="0"/>
              </a:rPr>
              <a:t>Kristina Smith</a:t>
            </a:r>
          </a:p>
          <a:p>
            <a:r>
              <a:rPr lang="en-US" sz="656" b="1" dirty="0">
                <a:solidFill>
                  <a:srgbClr val="000000"/>
                </a:solidFill>
                <a:latin typeface="Arial" panose="020B0604020202020204" pitchFamily="34" charset="0"/>
                <a:cs typeface="Arial" panose="020B0604020202020204" pitchFamily="34" charset="0"/>
              </a:rPr>
              <a:t>Josh Hallam</a:t>
            </a:r>
          </a:p>
          <a:p>
            <a:r>
              <a:rPr lang="en-US" sz="656" i="1" dirty="0" smtClean="0">
                <a:solidFill>
                  <a:srgbClr val="000000"/>
                </a:solidFill>
                <a:latin typeface="Arial" panose="020B0604020202020204" pitchFamily="34" charset="0"/>
                <a:cs typeface="Arial" panose="020B0604020202020204" pitchFamily="34" charset="0"/>
              </a:rPr>
              <a:t>Analysts</a:t>
            </a:r>
            <a:endParaRPr lang="en-US" sz="656" i="1" dirty="0">
              <a:solidFill>
                <a:srgbClr val="000000"/>
              </a:solidFill>
              <a:latin typeface="Arial" panose="020B0604020202020204" pitchFamily="34" charset="0"/>
              <a:cs typeface="Arial" panose="020B0604020202020204" pitchFamily="34" charset="0"/>
            </a:endParaRPr>
          </a:p>
          <a:p>
            <a:r>
              <a:rPr lang="en-US" sz="656" b="1" dirty="0">
                <a:solidFill>
                  <a:srgbClr val="000000"/>
                </a:solidFill>
                <a:latin typeface="Arial" panose="020B0604020202020204" pitchFamily="34" charset="0"/>
                <a:cs typeface="Arial" panose="020B0604020202020204" pitchFamily="34" charset="0"/>
              </a:rPr>
              <a:t>Kay West</a:t>
            </a:r>
          </a:p>
          <a:p>
            <a:r>
              <a:rPr lang="en-US" sz="656" i="1" dirty="0" smtClean="0">
                <a:solidFill>
                  <a:srgbClr val="000000"/>
                </a:solidFill>
                <a:latin typeface="Arial" panose="020B0604020202020204" pitchFamily="34" charset="0"/>
                <a:cs typeface="Arial" panose="020B0604020202020204" pitchFamily="34" charset="0"/>
              </a:rPr>
              <a:t>Sr.HR Representative</a:t>
            </a:r>
          </a:p>
          <a:p>
            <a:r>
              <a:rPr lang="en-US" sz="656" b="1" dirty="0" smtClean="0">
                <a:solidFill>
                  <a:srgbClr val="000000"/>
                </a:solidFill>
                <a:latin typeface="Arial" panose="020B0604020202020204" pitchFamily="34" charset="0"/>
                <a:cs typeface="Arial" panose="020B0604020202020204" pitchFamily="34" charset="0"/>
              </a:rPr>
              <a:t>Ashlynn Hughes</a:t>
            </a:r>
          </a:p>
          <a:p>
            <a:r>
              <a:rPr lang="en-US" sz="656" i="1" dirty="0" smtClean="0">
                <a:solidFill>
                  <a:srgbClr val="000000"/>
                </a:solidFill>
                <a:latin typeface="Arial" panose="020B0604020202020204" pitchFamily="34" charset="0"/>
                <a:cs typeface="Arial" panose="020B0604020202020204" pitchFamily="34" charset="0"/>
              </a:rPr>
              <a:t>Intern</a:t>
            </a:r>
            <a:endParaRPr lang="en-US" sz="656" i="1" dirty="0">
              <a:solidFill>
                <a:srgbClr val="000000"/>
              </a:solidFill>
              <a:latin typeface="Arial" panose="020B0604020202020204" pitchFamily="34" charset="0"/>
              <a:cs typeface="Arial" panose="020B0604020202020204" pitchFamily="34" charset="0"/>
            </a:endParaRPr>
          </a:p>
        </p:txBody>
      </p:sp>
      <p:sp>
        <p:nvSpPr>
          <p:cNvPr id="82" name="TextBox 81"/>
          <p:cNvSpPr txBox="1"/>
          <p:nvPr/>
        </p:nvSpPr>
        <p:spPr>
          <a:xfrm>
            <a:off x="7103206" y="1994136"/>
            <a:ext cx="925821" cy="1009251"/>
          </a:xfrm>
          <a:prstGeom prst="rect">
            <a:avLst/>
          </a:prstGeom>
          <a:noFill/>
        </p:spPr>
        <p:txBody>
          <a:bodyPr wrap="square" lIns="0" tIns="0" rIns="0" bIns="0" rtlCol="0">
            <a:spAutoFit/>
          </a:bodyPr>
          <a:lstStyle/>
          <a:p>
            <a:r>
              <a:rPr lang="en-US" sz="656" b="1" dirty="0">
                <a:solidFill>
                  <a:srgbClr val="000000"/>
                </a:solidFill>
                <a:latin typeface="Arial" panose="020B0604020202020204" pitchFamily="34" charset="0"/>
                <a:cs typeface="Arial" panose="020B0604020202020204" pitchFamily="34" charset="0"/>
              </a:rPr>
              <a:t>Deborah Frankenbach                  </a:t>
            </a:r>
          </a:p>
          <a:p>
            <a:r>
              <a:rPr lang="en-US" sz="656" i="1" dirty="0">
                <a:solidFill>
                  <a:srgbClr val="000000"/>
                </a:solidFill>
                <a:latin typeface="Arial" panose="020B0604020202020204" pitchFamily="34" charset="0"/>
                <a:cs typeface="Arial" panose="020B0604020202020204" pitchFamily="34" charset="0"/>
              </a:rPr>
              <a:t>Senior HR Representative</a:t>
            </a:r>
            <a:endParaRPr lang="en-US" sz="188" i="1" dirty="0">
              <a:solidFill>
                <a:srgbClr val="000000"/>
              </a:solidFill>
              <a:latin typeface="Arial" panose="020B0604020202020204" pitchFamily="34" charset="0"/>
              <a:cs typeface="Arial" panose="020B0604020202020204" pitchFamily="34" charset="0"/>
            </a:endParaRPr>
          </a:p>
          <a:p>
            <a:pPr indent="107156"/>
            <a:r>
              <a:rPr lang="en-US" sz="656" b="1" dirty="0">
                <a:solidFill>
                  <a:srgbClr val="000000"/>
                </a:solidFill>
                <a:latin typeface="Arial" panose="020B0604020202020204" pitchFamily="34" charset="0"/>
                <a:cs typeface="Arial" panose="020B0604020202020204" pitchFamily="34" charset="0"/>
              </a:rPr>
              <a:t>Elizabeth Rivera</a:t>
            </a:r>
          </a:p>
          <a:p>
            <a:pPr indent="107156"/>
            <a:r>
              <a:rPr lang="en-US" sz="656" i="1" dirty="0">
                <a:solidFill>
                  <a:srgbClr val="000000"/>
                </a:solidFill>
                <a:latin typeface="Arial" panose="020B0604020202020204" pitchFamily="34" charset="0"/>
                <a:cs typeface="Arial" panose="020B0604020202020204" pitchFamily="34" charset="0"/>
              </a:rPr>
              <a:t>Senior </a:t>
            </a:r>
            <a:r>
              <a:rPr lang="en-US" sz="656" i="1" dirty="0" smtClean="0">
                <a:solidFill>
                  <a:srgbClr val="000000"/>
                </a:solidFill>
                <a:latin typeface="Arial" panose="020B0604020202020204" pitchFamily="34" charset="0"/>
                <a:cs typeface="Arial" panose="020B0604020202020204" pitchFamily="34" charset="0"/>
              </a:rPr>
              <a:t>Secretary</a:t>
            </a:r>
            <a:endParaRPr lang="en-US" sz="656" b="1" dirty="0">
              <a:solidFill>
                <a:srgbClr val="000000"/>
              </a:solidFill>
              <a:latin typeface="Arial" panose="020B0604020202020204" pitchFamily="34" charset="0"/>
              <a:cs typeface="Arial" panose="020B0604020202020204" pitchFamily="34" charset="0"/>
            </a:endParaRPr>
          </a:p>
          <a:p>
            <a:r>
              <a:rPr lang="en-US" sz="656" b="1" dirty="0" smtClean="0">
                <a:solidFill>
                  <a:srgbClr val="000000"/>
                </a:solidFill>
                <a:latin typeface="Arial" panose="020B0604020202020204" pitchFamily="34" charset="0"/>
                <a:cs typeface="Arial" panose="020B0604020202020204" pitchFamily="34" charset="0"/>
              </a:rPr>
              <a:t>Katheryn </a:t>
            </a:r>
            <a:r>
              <a:rPr lang="en-US" sz="656" b="1" dirty="0">
                <a:solidFill>
                  <a:srgbClr val="000000"/>
                </a:solidFill>
                <a:latin typeface="Arial" panose="020B0604020202020204" pitchFamily="34" charset="0"/>
                <a:cs typeface="Arial" panose="020B0604020202020204" pitchFamily="34" charset="0"/>
              </a:rPr>
              <a:t>Daniels</a:t>
            </a:r>
          </a:p>
          <a:p>
            <a:r>
              <a:rPr lang="en-US" sz="656" b="1" dirty="0" smtClean="0">
                <a:solidFill>
                  <a:srgbClr val="000000"/>
                </a:solidFill>
                <a:latin typeface="Arial" panose="020B0604020202020204" pitchFamily="34" charset="0"/>
                <a:cs typeface="Arial" panose="020B0604020202020204" pitchFamily="34" charset="0"/>
              </a:rPr>
              <a:t>Theresa Scipione</a:t>
            </a:r>
            <a:endParaRPr lang="en-US" sz="656" b="1" dirty="0">
              <a:solidFill>
                <a:srgbClr val="000000"/>
              </a:solidFill>
              <a:latin typeface="Arial" panose="020B0604020202020204" pitchFamily="34" charset="0"/>
              <a:cs typeface="Arial" panose="020B0604020202020204" pitchFamily="34" charset="0"/>
            </a:endParaRPr>
          </a:p>
          <a:p>
            <a:r>
              <a:rPr lang="en-US" sz="656" i="1" dirty="0">
                <a:solidFill>
                  <a:srgbClr val="000000"/>
                </a:solidFill>
                <a:latin typeface="Arial" panose="020B0604020202020204" pitchFamily="34" charset="0"/>
                <a:cs typeface="Arial" panose="020B0604020202020204" pitchFamily="34" charset="0"/>
              </a:rPr>
              <a:t>Accounting Coordinators </a:t>
            </a:r>
          </a:p>
          <a:p>
            <a:r>
              <a:rPr lang="en-US" sz="656" b="1" dirty="0">
                <a:solidFill>
                  <a:srgbClr val="000000"/>
                </a:solidFill>
                <a:latin typeface="Arial" panose="020B0604020202020204" pitchFamily="34" charset="0"/>
                <a:cs typeface="Arial" panose="020B0604020202020204" pitchFamily="34" charset="0"/>
              </a:rPr>
              <a:t>Ivette Martinez</a:t>
            </a:r>
            <a:endParaRPr lang="en-US" sz="656" i="1" dirty="0">
              <a:solidFill>
                <a:srgbClr val="000000"/>
              </a:solidFill>
              <a:latin typeface="Arial" panose="020B0604020202020204" pitchFamily="34" charset="0"/>
              <a:cs typeface="Arial" panose="020B0604020202020204" pitchFamily="34" charset="0"/>
            </a:endParaRPr>
          </a:p>
          <a:p>
            <a:r>
              <a:rPr lang="en-US" sz="656" i="1" dirty="0">
                <a:solidFill>
                  <a:srgbClr val="000000"/>
                </a:solidFill>
                <a:latin typeface="Arial" panose="020B0604020202020204" pitchFamily="34" charset="0"/>
                <a:cs typeface="Arial" panose="020B0604020202020204" pitchFamily="34" charset="0"/>
              </a:rPr>
              <a:t>Accountant</a:t>
            </a:r>
          </a:p>
        </p:txBody>
      </p:sp>
      <p:sp>
        <p:nvSpPr>
          <p:cNvPr id="84" name="TextBox 83"/>
          <p:cNvSpPr txBox="1"/>
          <p:nvPr/>
        </p:nvSpPr>
        <p:spPr>
          <a:xfrm>
            <a:off x="5195935" y="4376913"/>
            <a:ext cx="1349538" cy="605550"/>
          </a:xfrm>
          <a:prstGeom prst="rect">
            <a:avLst/>
          </a:prstGeom>
          <a:noFill/>
        </p:spPr>
        <p:txBody>
          <a:bodyPr wrap="square" lIns="0" tIns="0" rIns="0" bIns="0" rtlCol="0">
            <a:spAutoFit/>
          </a:bodyPr>
          <a:lstStyle/>
          <a:p>
            <a:pPr marL="180023"/>
            <a:r>
              <a:rPr lang="en-US" sz="656" b="1" dirty="0">
                <a:solidFill>
                  <a:srgbClr val="000000"/>
                </a:solidFill>
                <a:latin typeface="Arial" panose="020B0604020202020204" pitchFamily="34" charset="0"/>
                <a:cs typeface="Arial" panose="020B0604020202020204" pitchFamily="34" charset="0"/>
              </a:rPr>
              <a:t>Lee Williams</a:t>
            </a:r>
          </a:p>
          <a:p>
            <a:pPr marL="180023"/>
            <a:r>
              <a:rPr lang="en-US" sz="656" i="1" dirty="0" smtClean="0">
                <a:solidFill>
                  <a:srgbClr val="000000"/>
                </a:solidFill>
                <a:latin typeface="Arial" panose="020B0604020202020204" pitchFamily="34" charset="0"/>
                <a:cs typeface="Arial" panose="020B0604020202020204" pitchFamily="34" charset="0"/>
              </a:rPr>
              <a:t>Training Coordinator</a:t>
            </a:r>
            <a:endParaRPr lang="en-US" sz="656" i="1" dirty="0">
              <a:solidFill>
                <a:srgbClr val="000000"/>
              </a:solidFill>
              <a:latin typeface="Arial" panose="020B0604020202020204" pitchFamily="34" charset="0"/>
              <a:cs typeface="Arial" panose="020B0604020202020204" pitchFamily="34" charset="0"/>
            </a:endParaRPr>
          </a:p>
          <a:p>
            <a:pPr marL="180023"/>
            <a:r>
              <a:rPr lang="en-US" sz="656" b="1" dirty="0">
                <a:solidFill>
                  <a:srgbClr val="000000"/>
                </a:solidFill>
                <a:latin typeface="Arial" panose="020B0604020202020204" pitchFamily="34" charset="0"/>
                <a:cs typeface="Arial" panose="020B0604020202020204" pitchFamily="34" charset="0"/>
              </a:rPr>
              <a:t>Margie Chusmir</a:t>
            </a:r>
          </a:p>
          <a:p>
            <a:pPr marL="180023"/>
            <a:r>
              <a:rPr lang="en-US" sz="656" i="1" dirty="0" smtClean="0">
                <a:solidFill>
                  <a:srgbClr val="000000"/>
                </a:solidFill>
                <a:latin typeface="Arial" panose="020B0604020202020204" pitchFamily="34" charset="0"/>
                <a:cs typeface="Arial" panose="020B0604020202020204" pitchFamily="34" charset="0"/>
              </a:rPr>
              <a:t>OD Consultant</a:t>
            </a:r>
          </a:p>
          <a:p>
            <a:pPr marL="180023"/>
            <a:r>
              <a:rPr lang="en-US" sz="656" b="1" dirty="0" smtClean="0">
                <a:solidFill>
                  <a:srgbClr val="000000"/>
                </a:solidFill>
                <a:latin typeface="Arial" panose="020B0604020202020204" pitchFamily="34" charset="0"/>
                <a:cs typeface="Arial" panose="020B0604020202020204" pitchFamily="34" charset="0"/>
              </a:rPr>
              <a:t>Andrew Carlton</a:t>
            </a:r>
          </a:p>
          <a:p>
            <a:pPr marL="180023"/>
            <a:r>
              <a:rPr lang="en-US" sz="656" i="1" dirty="0" smtClean="0">
                <a:solidFill>
                  <a:srgbClr val="000000"/>
                </a:solidFill>
                <a:latin typeface="Arial" panose="020B0604020202020204" pitchFamily="34" charset="0"/>
                <a:cs typeface="Arial" panose="020B0604020202020204" pitchFamily="34" charset="0"/>
              </a:rPr>
              <a:t>Intern</a:t>
            </a:r>
            <a:endParaRPr lang="en-US" sz="656" i="1" dirty="0">
              <a:solidFill>
                <a:srgbClr val="000000"/>
              </a:solidFill>
              <a:latin typeface="Arial" panose="020B0604020202020204" pitchFamily="34" charset="0"/>
              <a:cs typeface="Arial" panose="020B0604020202020204" pitchFamily="34" charset="0"/>
            </a:endParaRPr>
          </a:p>
        </p:txBody>
      </p:sp>
      <p:sp>
        <p:nvSpPr>
          <p:cNvPr id="12" name="TextBox 11"/>
          <p:cNvSpPr txBox="1"/>
          <p:nvPr/>
        </p:nvSpPr>
        <p:spPr>
          <a:xfrm>
            <a:off x="5270146" y="4044266"/>
            <a:ext cx="1510795" cy="317266"/>
          </a:xfrm>
          <a:prstGeom prst="rect">
            <a:avLst/>
          </a:prstGeom>
          <a:noFill/>
        </p:spPr>
        <p:txBody>
          <a:bodyPr wrap="square" lIns="0" tIns="0" rIns="0" bIns="0" rtlCol="0">
            <a:spAutoFit/>
          </a:bodyPr>
          <a:lstStyle/>
          <a:p>
            <a:r>
              <a:rPr lang="en-US" sz="750" b="1" dirty="0">
                <a:solidFill>
                  <a:srgbClr val="000000"/>
                </a:solidFill>
                <a:latin typeface="Arial" panose="020B0604020202020204" pitchFamily="34" charset="0"/>
                <a:cs typeface="Arial" panose="020B0604020202020204" pitchFamily="34" charset="0"/>
              </a:rPr>
              <a:t>Rachelle Lehner</a:t>
            </a:r>
          </a:p>
          <a:p>
            <a:r>
              <a:rPr lang="en-US" sz="656" i="1" dirty="0">
                <a:solidFill>
                  <a:srgbClr val="000000"/>
                </a:solidFill>
                <a:latin typeface="Arial" panose="020B0604020202020204" pitchFamily="34" charset="0"/>
                <a:cs typeface="Arial" panose="020B0604020202020204" pitchFamily="34" charset="0"/>
              </a:rPr>
              <a:t>Assistant </a:t>
            </a:r>
            <a:r>
              <a:rPr lang="en-US" sz="656" i="1" dirty="0" smtClean="0">
                <a:solidFill>
                  <a:srgbClr val="000000"/>
                </a:solidFill>
                <a:latin typeface="Arial" panose="020B0604020202020204" pitchFamily="34" charset="0"/>
                <a:cs typeface="Arial" panose="020B0604020202020204" pitchFamily="34" charset="0"/>
              </a:rPr>
              <a:t>Director</a:t>
            </a:r>
            <a:endParaRPr lang="en-US" sz="656" i="1" dirty="0">
              <a:solidFill>
                <a:srgbClr val="000000"/>
              </a:solidFill>
              <a:latin typeface="Arial" panose="020B0604020202020204" pitchFamily="34" charset="0"/>
              <a:cs typeface="Arial" panose="020B0604020202020204" pitchFamily="34" charset="0"/>
            </a:endParaRPr>
          </a:p>
          <a:p>
            <a:r>
              <a:rPr lang="en-US" sz="656" i="1" dirty="0">
                <a:solidFill>
                  <a:srgbClr val="000000"/>
                </a:solidFill>
                <a:latin typeface="Arial" panose="020B0604020202020204" pitchFamily="34" charset="0"/>
                <a:cs typeface="Arial" panose="020B0604020202020204" pitchFamily="34" charset="0"/>
              </a:rPr>
              <a:t>Learning &amp; Organizational Effectiveness</a:t>
            </a:r>
          </a:p>
        </p:txBody>
      </p:sp>
      <p:sp>
        <p:nvSpPr>
          <p:cNvPr id="81" name="TextBox 80"/>
          <p:cNvSpPr txBox="1"/>
          <p:nvPr/>
        </p:nvSpPr>
        <p:spPr>
          <a:xfrm>
            <a:off x="5501703" y="3481049"/>
            <a:ext cx="1337152" cy="504625"/>
          </a:xfrm>
          <a:prstGeom prst="rect">
            <a:avLst/>
          </a:prstGeom>
          <a:noFill/>
        </p:spPr>
        <p:txBody>
          <a:bodyPr wrap="square" lIns="0" tIns="0" rIns="0" bIns="0" rtlCol="0">
            <a:spAutoFit/>
          </a:bodyPr>
          <a:lstStyle/>
          <a:p>
            <a:r>
              <a:rPr lang="en-US" sz="656" b="1" dirty="0">
                <a:solidFill>
                  <a:srgbClr val="000000"/>
                </a:solidFill>
                <a:latin typeface="Arial" panose="020B0604020202020204" pitchFamily="34" charset="0"/>
                <a:cs typeface="Arial" panose="020B0604020202020204" pitchFamily="34" charset="0"/>
              </a:rPr>
              <a:t>Lizbed Santiago-Rivera </a:t>
            </a:r>
          </a:p>
          <a:p>
            <a:r>
              <a:rPr lang="en-US" sz="656" b="1" dirty="0">
                <a:solidFill>
                  <a:srgbClr val="000000"/>
                </a:solidFill>
                <a:latin typeface="Arial" panose="020B0604020202020204" pitchFamily="34" charset="0"/>
                <a:cs typeface="Arial" panose="020B0604020202020204" pitchFamily="34" charset="0"/>
              </a:rPr>
              <a:t>Alicia Melendez</a:t>
            </a:r>
          </a:p>
          <a:p>
            <a:r>
              <a:rPr lang="en-US" sz="656" i="1" dirty="0">
                <a:solidFill>
                  <a:srgbClr val="000000"/>
                </a:solidFill>
                <a:latin typeface="Arial" panose="020B0604020202020204" pitchFamily="34" charset="0"/>
                <a:cs typeface="Arial" panose="020B0604020202020204" pitchFamily="34" charset="0"/>
              </a:rPr>
              <a:t>Leave Coordinators</a:t>
            </a:r>
          </a:p>
          <a:p>
            <a:r>
              <a:rPr lang="en-US" sz="656" b="1" dirty="0">
                <a:solidFill>
                  <a:srgbClr val="000000"/>
                </a:solidFill>
                <a:latin typeface="Arial" panose="020B0604020202020204" pitchFamily="34" charset="0"/>
                <a:cs typeface="Arial" panose="020B0604020202020204" pitchFamily="34" charset="0"/>
              </a:rPr>
              <a:t>Todd Coon</a:t>
            </a:r>
          </a:p>
          <a:p>
            <a:r>
              <a:rPr lang="en-US" sz="656" i="1" dirty="0">
                <a:solidFill>
                  <a:srgbClr val="000000"/>
                </a:solidFill>
                <a:latin typeface="Arial" panose="020B0604020202020204" pitchFamily="34" charset="0"/>
                <a:cs typeface="Arial" panose="020B0604020202020204" pitchFamily="34" charset="0"/>
              </a:rPr>
              <a:t>HR Representative</a:t>
            </a:r>
          </a:p>
        </p:txBody>
      </p:sp>
      <p:cxnSp>
        <p:nvCxnSpPr>
          <p:cNvPr id="99" name="Straight Connector 98"/>
          <p:cNvCxnSpPr/>
          <p:nvPr/>
        </p:nvCxnSpPr>
        <p:spPr>
          <a:xfrm>
            <a:off x="5176394" y="1991057"/>
            <a:ext cx="857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360748" y="3295478"/>
            <a:ext cx="857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0652" y="1612961"/>
            <a:ext cx="857250" cy="317266"/>
          </a:xfrm>
          <a:prstGeom prst="rect">
            <a:avLst/>
          </a:prstGeom>
          <a:noFill/>
        </p:spPr>
        <p:txBody>
          <a:bodyPr wrap="square" lIns="0" tIns="0" rIns="0" bIns="0" rtlCol="0">
            <a:spAutoFit/>
          </a:bodyPr>
          <a:lstStyle/>
          <a:p>
            <a:r>
              <a:rPr lang="en-US" sz="750" b="1" dirty="0">
                <a:solidFill>
                  <a:srgbClr val="000000"/>
                </a:solidFill>
                <a:latin typeface="Arial" panose="020B0604020202020204" pitchFamily="34" charset="0"/>
                <a:cs typeface="Arial" panose="020B0604020202020204" pitchFamily="34" charset="0"/>
              </a:rPr>
              <a:t>Renee Grigor</a:t>
            </a:r>
          </a:p>
          <a:p>
            <a:r>
              <a:rPr lang="en-US" sz="656" i="1" dirty="0">
                <a:solidFill>
                  <a:srgbClr val="000000"/>
                </a:solidFill>
                <a:latin typeface="Arial" panose="020B0604020202020204" pitchFamily="34" charset="0"/>
                <a:cs typeface="Arial" panose="020B0604020202020204" pitchFamily="34" charset="0"/>
              </a:rPr>
              <a:t>Assistant Director</a:t>
            </a:r>
          </a:p>
          <a:p>
            <a:r>
              <a:rPr lang="en-US" sz="656" i="1" dirty="0" smtClean="0">
                <a:solidFill>
                  <a:srgbClr val="000000"/>
                </a:solidFill>
                <a:latin typeface="Arial" panose="020B0604020202020204" pitchFamily="34" charset="0"/>
                <a:cs typeface="Arial" panose="020B0604020202020204" pitchFamily="34" charset="0"/>
              </a:rPr>
              <a:t>Talent </a:t>
            </a:r>
            <a:r>
              <a:rPr lang="en-US" sz="656" i="1" dirty="0">
                <a:solidFill>
                  <a:srgbClr val="000000"/>
                </a:solidFill>
                <a:latin typeface="Arial" panose="020B0604020202020204" pitchFamily="34" charset="0"/>
                <a:cs typeface="Arial" panose="020B0604020202020204" pitchFamily="34" charset="0"/>
              </a:rPr>
              <a:t>Acquisition</a:t>
            </a:r>
          </a:p>
        </p:txBody>
      </p:sp>
      <p:cxnSp>
        <p:nvCxnSpPr>
          <p:cNvPr id="21" name="Straight Connector 20"/>
          <p:cNvCxnSpPr/>
          <p:nvPr/>
        </p:nvCxnSpPr>
        <p:spPr>
          <a:xfrm>
            <a:off x="3025027" y="1467440"/>
            <a:ext cx="0" cy="171450"/>
          </a:xfrm>
          <a:prstGeom prst="line">
            <a:avLst/>
          </a:prstGeom>
        </p:spPr>
        <p:style>
          <a:lnRef idx="2">
            <a:schemeClr val="dk1"/>
          </a:lnRef>
          <a:fillRef idx="0">
            <a:schemeClr val="dk1"/>
          </a:fillRef>
          <a:effectRef idx="1">
            <a:schemeClr val="dk1"/>
          </a:effectRef>
          <a:fontRef idx="minor">
            <a:schemeClr val="tx1"/>
          </a:fontRef>
        </p:style>
      </p:cxnSp>
      <p:sp>
        <p:nvSpPr>
          <p:cNvPr id="23" name="Rectangle 22"/>
          <p:cNvSpPr>
            <a:spLocks noChangeArrowheads="1"/>
          </p:cNvSpPr>
          <p:nvPr/>
        </p:nvSpPr>
        <p:spPr bwMode="auto">
          <a:xfrm>
            <a:off x="2753728" y="1593258"/>
            <a:ext cx="824258" cy="395563"/>
          </a:xfrm>
          <a:prstGeom prst="rect">
            <a:avLst/>
          </a:prstGeom>
          <a:noFill/>
          <a:ln w="9525">
            <a:noFill/>
            <a:miter lim="800000"/>
            <a:headEnd/>
            <a:tailEnd/>
          </a:ln>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750" b="1" dirty="0">
                <a:solidFill>
                  <a:srgbClr val="000000"/>
                </a:solidFill>
                <a:latin typeface="Arial" panose="020B0604020202020204" pitchFamily="34" charset="0"/>
                <a:cs typeface="Arial" panose="020B0604020202020204" pitchFamily="34" charset="0"/>
              </a:rPr>
              <a:t>Nancy Gayton</a:t>
            </a:r>
            <a:endParaRPr lang="en-US" sz="656" b="1" dirty="0">
              <a:solidFill>
                <a:srgbClr val="000000"/>
              </a:solidFill>
              <a:latin typeface="Arial" panose="020B0604020202020204" pitchFamily="34" charset="0"/>
              <a:cs typeface="Arial" panose="020B0604020202020204" pitchFamily="34" charset="0"/>
            </a:endParaRPr>
          </a:p>
          <a:p>
            <a:pPr>
              <a:defRPr/>
            </a:pPr>
            <a:r>
              <a:rPr lang="en-US" sz="656" i="1" dirty="0">
                <a:solidFill>
                  <a:srgbClr val="000000"/>
                </a:solidFill>
                <a:latin typeface="Arial" panose="020B0604020202020204" pitchFamily="34" charset="0"/>
                <a:cs typeface="Arial" panose="020B0604020202020204" pitchFamily="34" charset="0"/>
              </a:rPr>
              <a:t>Associate Director </a:t>
            </a:r>
          </a:p>
          <a:p>
            <a:pPr>
              <a:defRPr/>
            </a:pPr>
            <a:r>
              <a:rPr lang="en-US" sz="656" i="1" dirty="0">
                <a:solidFill>
                  <a:srgbClr val="000000"/>
                </a:solidFill>
                <a:latin typeface="Arial" panose="020B0604020202020204" pitchFamily="34" charset="0"/>
                <a:ea typeface="Calibri"/>
                <a:cs typeface="Arial" panose="020B0604020202020204" pitchFamily="34" charset="0"/>
              </a:rPr>
              <a:t>Health Affairs &amp; COM</a:t>
            </a:r>
            <a:endParaRPr lang="en-US" sz="656" i="1" dirty="0">
              <a:solidFill>
                <a:srgbClr val="000000"/>
              </a:solidFill>
              <a:latin typeface="Arial" panose="020B0604020202020204" pitchFamily="34" charset="0"/>
              <a:cs typeface="Arial" panose="020B0604020202020204" pitchFamily="34" charset="0"/>
            </a:endParaRPr>
          </a:p>
        </p:txBody>
      </p:sp>
      <p:cxnSp>
        <p:nvCxnSpPr>
          <p:cNvPr id="43" name="Straight Connector 42"/>
          <p:cNvCxnSpPr/>
          <p:nvPr/>
        </p:nvCxnSpPr>
        <p:spPr>
          <a:xfrm>
            <a:off x="171124" y="1451315"/>
            <a:ext cx="0" cy="171450"/>
          </a:xfrm>
          <a:prstGeom prst="line">
            <a:avLst/>
          </a:prstGeom>
        </p:spPr>
        <p:style>
          <a:lnRef idx="2">
            <a:schemeClr val="dk1"/>
          </a:lnRef>
          <a:fillRef idx="0">
            <a:schemeClr val="dk1"/>
          </a:fillRef>
          <a:effectRef idx="1">
            <a:schemeClr val="dk1"/>
          </a:effectRef>
          <a:fontRef idx="minor">
            <a:schemeClr val="tx1"/>
          </a:fontRef>
        </p:style>
      </p:cxnSp>
      <p:sp>
        <p:nvSpPr>
          <p:cNvPr id="1036" name="TextBox 1035"/>
          <p:cNvSpPr txBox="1"/>
          <p:nvPr/>
        </p:nvSpPr>
        <p:spPr>
          <a:xfrm>
            <a:off x="863276" y="1620304"/>
            <a:ext cx="762908" cy="317266"/>
          </a:xfrm>
          <a:prstGeom prst="rect">
            <a:avLst/>
          </a:prstGeom>
          <a:noFill/>
        </p:spPr>
        <p:txBody>
          <a:bodyPr wrap="square" lIns="0" tIns="0" rIns="0" bIns="0" rtlCol="0">
            <a:spAutoFit/>
          </a:bodyPr>
          <a:lstStyle/>
          <a:p>
            <a:r>
              <a:rPr lang="en-US" sz="750" b="1" dirty="0">
                <a:solidFill>
                  <a:srgbClr val="000000"/>
                </a:solidFill>
                <a:latin typeface="Arial" panose="020B0604020202020204" pitchFamily="34" charset="0"/>
                <a:cs typeface="Arial" panose="020B0604020202020204" pitchFamily="34" charset="0"/>
              </a:rPr>
              <a:t>Sarah Lovel</a:t>
            </a:r>
          </a:p>
          <a:p>
            <a:r>
              <a:rPr lang="en-US" sz="656" i="1" dirty="0">
                <a:solidFill>
                  <a:srgbClr val="000000"/>
                </a:solidFill>
                <a:latin typeface="Arial" panose="020B0604020202020204" pitchFamily="34" charset="0"/>
                <a:cs typeface="Arial" panose="020B0604020202020204" pitchFamily="34" charset="0"/>
              </a:rPr>
              <a:t>Assistant Director</a:t>
            </a:r>
          </a:p>
          <a:p>
            <a:r>
              <a:rPr lang="en-US" sz="656" i="1" dirty="0">
                <a:solidFill>
                  <a:srgbClr val="000000"/>
                </a:solidFill>
                <a:latin typeface="Arial" panose="020B0604020202020204" pitchFamily="34" charset="0"/>
                <a:cs typeface="Arial" panose="020B0604020202020204" pitchFamily="34" charset="0"/>
              </a:rPr>
              <a:t>Compensation</a:t>
            </a:r>
            <a:endParaRPr lang="en-US" sz="750" dirty="0">
              <a:solidFill>
                <a:srgbClr val="000000"/>
              </a:solidFill>
              <a:latin typeface="Arial" panose="020B0604020202020204" pitchFamily="34" charset="0"/>
              <a:cs typeface="Arial" panose="020B0604020202020204" pitchFamily="34" charset="0"/>
            </a:endParaRPr>
          </a:p>
        </p:txBody>
      </p:sp>
      <p:sp>
        <p:nvSpPr>
          <p:cNvPr id="1049" name="TextBox 1048"/>
          <p:cNvSpPr txBox="1"/>
          <p:nvPr/>
        </p:nvSpPr>
        <p:spPr>
          <a:xfrm>
            <a:off x="1762147" y="1627217"/>
            <a:ext cx="714170" cy="317266"/>
          </a:xfrm>
          <a:prstGeom prst="rect">
            <a:avLst/>
          </a:prstGeom>
          <a:noFill/>
        </p:spPr>
        <p:txBody>
          <a:bodyPr wrap="square" lIns="0" tIns="0" rIns="0" bIns="0" rtlCol="0">
            <a:spAutoFit/>
          </a:bodyPr>
          <a:lstStyle/>
          <a:p>
            <a:r>
              <a:rPr lang="en-US" sz="750" b="1" dirty="0">
                <a:solidFill>
                  <a:srgbClr val="000000"/>
                </a:solidFill>
                <a:latin typeface="Arial" panose="020B0604020202020204" pitchFamily="34" charset="0"/>
                <a:cs typeface="Arial" panose="020B0604020202020204" pitchFamily="34" charset="0"/>
              </a:rPr>
              <a:t>Douglas Lewis</a:t>
            </a:r>
          </a:p>
          <a:p>
            <a:r>
              <a:rPr lang="en-US" sz="656" i="1" dirty="0" smtClean="0">
                <a:solidFill>
                  <a:srgbClr val="000000"/>
                </a:solidFill>
                <a:latin typeface="Arial" panose="020B0604020202020204" pitchFamily="34" charset="0"/>
                <a:cs typeface="Arial" panose="020B0604020202020204" pitchFamily="34" charset="0"/>
              </a:rPr>
              <a:t>Associate </a:t>
            </a:r>
            <a:r>
              <a:rPr lang="en-US" sz="656" i="1" dirty="0">
                <a:solidFill>
                  <a:srgbClr val="000000"/>
                </a:solidFill>
                <a:latin typeface="Arial" panose="020B0604020202020204" pitchFamily="34" charset="0"/>
                <a:cs typeface="Arial" panose="020B0604020202020204" pitchFamily="34" charset="0"/>
              </a:rPr>
              <a:t>Director </a:t>
            </a:r>
          </a:p>
          <a:p>
            <a:r>
              <a:rPr lang="en-US" sz="656" i="1" dirty="0">
                <a:solidFill>
                  <a:srgbClr val="000000"/>
                </a:solidFill>
                <a:latin typeface="Arial" panose="020B0604020202020204" pitchFamily="34" charset="0"/>
                <a:cs typeface="Arial" panose="020B0604020202020204" pitchFamily="34" charset="0"/>
              </a:rPr>
              <a:t>Facilities &amp; Safety</a:t>
            </a:r>
          </a:p>
        </p:txBody>
      </p:sp>
      <p:cxnSp>
        <p:nvCxnSpPr>
          <p:cNvPr id="20" name="Straight Connector 19"/>
          <p:cNvCxnSpPr/>
          <p:nvPr/>
        </p:nvCxnSpPr>
        <p:spPr>
          <a:xfrm>
            <a:off x="8536051" y="1458346"/>
            <a:ext cx="0" cy="171450"/>
          </a:xfrm>
          <a:prstGeom prst="line">
            <a:avLst/>
          </a:prstGeom>
        </p:spPr>
        <p:style>
          <a:lnRef idx="2">
            <a:schemeClr val="dk1"/>
          </a:lnRef>
          <a:fillRef idx="0">
            <a:schemeClr val="dk1"/>
          </a:fillRef>
          <a:effectRef idx="1">
            <a:schemeClr val="dk1"/>
          </a:effectRef>
          <a:fontRef idx="minor">
            <a:schemeClr val="tx1"/>
          </a:fontRef>
        </p:style>
      </p:cxnSp>
      <p:sp>
        <p:nvSpPr>
          <p:cNvPr id="1042" name="TextBox 1041"/>
          <p:cNvSpPr txBox="1"/>
          <p:nvPr/>
        </p:nvSpPr>
        <p:spPr>
          <a:xfrm>
            <a:off x="8130452" y="1620304"/>
            <a:ext cx="954651" cy="418191"/>
          </a:xfrm>
          <a:prstGeom prst="rect">
            <a:avLst/>
          </a:prstGeom>
          <a:noFill/>
        </p:spPr>
        <p:txBody>
          <a:bodyPr wrap="square" lIns="0" tIns="0" rIns="0" bIns="0" rtlCol="0">
            <a:spAutoFit/>
          </a:bodyPr>
          <a:lstStyle/>
          <a:p>
            <a:r>
              <a:rPr lang="en-US" sz="750" b="1" dirty="0">
                <a:solidFill>
                  <a:srgbClr val="000000"/>
                </a:solidFill>
                <a:latin typeface="Arial" panose="020B0604020202020204" pitchFamily="34" charset="0"/>
                <a:cs typeface="Arial" panose="020B0604020202020204" pitchFamily="34" charset="0"/>
              </a:rPr>
              <a:t>Michelle Brooks</a:t>
            </a:r>
          </a:p>
          <a:p>
            <a:r>
              <a:rPr lang="en-US" sz="656" i="1" dirty="0">
                <a:solidFill>
                  <a:srgbClr val="000000"/>
                </a:solidFill>
                <a:latin typeface="Arial" panose="020B0604020202020204" pitchFamily="34" charset="0"/>
                <a:cs typeface="Arial" panose="020B0604020202020204" pitchFamily="34" charset="0"/>
              </a:rPr>
              <a:t>Associate Director </a:t>
            </a:r>
            <a:endParaRPr lang="en-US" sz="656" i="1" dirty="0" smtClean="0">
              <a:solidFill>
                <a:srgbClr val="000000"/>
              </a:solidFill>
              <a:latin typeface="Arial" panose="020B0604020202020204" pitchFamily="34" charset="0"/>
              <a:cs typeface="Arial" panose="020B0604020202020204" pitchFamily="34" charset="0"/>
            </a:endParaRPr>
          </a:p>
          <a:p>
            <a:r>
              <a:rPr lang="en-US" sz="656" i="1" dirty="0" smtClean="0">
                <a:solidFill>
                  <a:srgbClr val="000000"/>
                </a:solidFill>
                <a:latin typeface="Arial" panose="020B0604020202020204" pitchFamily="34" charset="0"/>
                <a:cs typeface="Arial" panose="020B0604020202020204" pitchFamily="34" charset="0"/>
              </a:rPr>
              <a:t>Employee </a:t>
            </a:r>
            <a:r>
              <a:rPr lang="en-US" sz="656" i="1" dirty="0">
                <a:solidFill>
                  <a:srgbClr val="000000"/>
                </a:solidFill>
                <a:latin typeface="Arial" panose="020B0604020202020204" pitchFamily="34" charset="0"/>
                <a:cs typeface="Arial" panose="020B0604020202020204" pitchFamily="34" charset="0"/>
              </a:rPr>
              <a:t>Relations &amp; </a:t>
            </a:r>
            <a:endParaRPr lang="en-US" sz="656" i="1" dirty="0" smtClean="0">
              <a:solidFill>
                <a:srgbClr val="000000"/>
              </a:solidFill>
              <a:latin typeface="Arial" panose="020B0604020202020204" pitchFamily="34" charset="0"/>
              <a:cs typeface="Arial" panose="020B0604020202020204" pitchFamily="34" charset="0"/>
            </a:endParaRPr>
          </a:p>
          <a:p>
            <a:r>
              <a:rPr lang="en-US" sz="656" i="1" dirty="0" smtClean="0">
                <a:solidFill>
                  <a:srgbClr val="000000"/>
                </a:solidFill>
                <a:latin typeface="Arial" panose="020B0604020202020204" pitchFamily="34" charset="0"/>
                <a:cs typeface="Arial" panose="020B0604020202020204" pitchFamily="34" charset="0"/>
              </a:rPr>
              <a:t>HR </a:t>
            </a:r>
            <a:r>
              <a:rPr lang="en-US" sz="656" i="1" dirty="0">
                <a:solidFill>
                  <a:srgbClr val="000000"/>
                </a:solidFill>
                <a:latin typeface="Arial" panose="020B0604020202020204" pitchFamily="34" charset="0"/>
                <a:cs typeface="Arial" panose="020B0604020202020204" pitchFamily="34" charset="0"/>
              </a:rPr>
              <a:t>Compliance</a:t>
            </a:r>
          </a:p>
        </p:txBody>
      </p:sp>
      <p:cxnSp>
        <p:nvCxnSpPr>
          <p:cNvPr id="78" name="Straight Connector 77"/>
          <p:cNvCxnSpPr/>
          <p:nvPr/>
        </p:nvCxnSpPr>
        <p:spPr>
          <a:xfrm>
            <a:off x="4606988" y="1271867"/>
            <a:ext cx="0" cy="190872"/>
          </a:xfrm>
          <a:prstGeom prst="line">
            <a:avLst/>
          </a:prstGeom>
          <a:ln w="38100">
            <a:solidFill>
              <a:schemeClr val="tx1"/>
            </a:solidFill>
          </a:ln>
        </p:spPr>
        <p:style>
          <a:lnRef idx="2">
            <a:schemeClr val="dk1"/>
          </a:lnRef>
          <a:fillRef idx="0">
            <a:schemeClr val="dk1"/>
          </a:fillRef>
          <a:effectRef idx="1">
            <a:schemeClr val="dk1"/>
          </a:effectRef>
          <a:fontRef idx="minor">
            <a:schemeClr val="tx1"/>
          </a:fontRef>
        </p:style>
      </p:cxnSp>
      <p:cxnSp>
        <p:nvCxnSpPr>
          <p:cNvPr id="60" name="Straight Connector 59"/>
          <p:cNvCxnSpPr/>
          <p:nvPr/>
        </p:nvCxnSpPr>
        <p:spPr>
          <a:xfrm>
            <a:off x="2035238" y="1463467"/>
            <a:ext cx="0" cy="171450"/>
          </a:xfrm>
          <a:prstGeom prst="line">
            <a:avLst/>
          </a:prstGeom>
          <a:ln>
            <a:prstDash val="sysDot"/>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5892476" y="1633692"/>
            <a:ext cx="1020773" cy="216341"/>
          </a:xfrm>
          <a:prstGeom prst="rect">
            <a:avLst/>
          </a:prstGeom>
          <a:noFill/>
        </p:spPr>
        <p:txBody>
          <a:bodyPr wrap="square" lIns="0" tIns="0" rIns="0" bIns="0" rtlCol="0">
            <a:spAutoFit/>
          </a:bodyPr>
          <a:lstStyle/>
          <a:p>
            <a:r>
              <a:rPr lang="en-US" sz="750" b="1" dirty="0">
                <a:solidFill>
                  <a:srgbClr val="000000"/>
                </a:solidFill>
                <a:latin typeface="Arial" panose="020B0604020202020204" pitchFamily="34" charset="0"/>
                <a:cs typeface="Arial" panose="020B0604020202020204" pitchFamily="34" charset="0"/>
              </a:rPr>
              <a:t>Elizabeth Richner</a:t>
            </a:r>
          </a:p>
          <a:p>
            <a:r>
              <a:rPr lang="en-US" sz="656" i="1" dirty="0">
                <a:solidFill>
                  <a:srgbClr val="000000"/>
                </a:solidFill>
                <a:latin typeface="Arial" panose="020B0604020202020204" pitchFamily="34" charset="0"/>
                <a:cs typeface="Arial" panose="020B0604020202020204" pitchFamily="34" charset="0"/>
              </a:rPr>
              <a:t>Assistant to CHRO</a:t>
            </a:r>
          </a:p>
        </p:txBody>
      </p:sp>
      <p:cxnSp>
        <p:nvCxnSpPr>
          <p:cNvPr id="75" name="Straight Connector 74"/>
          <p:cNvCxnSpPr/>
          <p:nvPr/>
        </p:nvCxnSpPr>
        <p:spPr>
          <a:xfrm>
            <a:off x="6142172" y="1458346"/>
            <a:ext cx="0" cy="171450"/>
          </a:xfrm>
          <a:prstGeom prst="line">
            <a:avLst/>
          </a:prstGeom>
        </p:spPr>
        <p:style>
          <a:lnRef idx="2">
            <a:schemeClr val="dk1"/>
          </a:lnRef>
          <a:fillRef idx="0">
            <a:schemeClr val="dk1"/>
          </a:fillRef>
          <a:effectRef idx="1">
            <a:schemeClr val="dk1"/>
          </a:effectRef>
          <a:fontRef idx="minor">
            <a:schemeClr val="tx1"/>
          </a:fontRef>
        </p:style>
      </p:cxnSp>
      <p:sp>
        <p:nvSpPr>
          <p:cNvPr id="57" name="TextBox 56"/>
          <p:cNvSpPr txBox="1"/>
          <p:nvPr/>
        </p:nvSpPr>
        <p:spPr>
          <a:xfrm>
            <a:off x="6986299" y="1628254"/>
            <a:ext cx="1082183" cy="418191"/>
          </a:xfrm>
          <a:prstGeom prst="rect">
            <a:avLst/>
          </a:prstGeom>
          <a:noFill/>
        </p:spPr>
        <p:txBody>
          <a:bodyPr wrap="square" lIns="0" tIns="0" rIns="0" bIns="0" rtlCol="0">
            <a:spAutoFit/>
          </a:bodyPr>
          <a:lstStyle/>
          <a:p>
            <a:r>
              <a:rPr lang="en-US" sz="750" b="1" dirty="0">
                <a:solidFill>
                  <a:srgbClr val="000000"/>
                </a:solidFill>
                <a:latin typeface="Arial" panose="020B0604020202020204" pitchFamily="34" charset="0"/>
                <a:cs typeface="Arial" panose="020B0604020202020204" pitchFamily="34" charset="0"/>
              </a:rPr>
              <a:t>Millicent Downer</a:t>
            </a:r>
          </a:p>
          <a:p>
            <a:r>
              <a:rPr lang="en-US" sz="656" i="1" dirty="0">
                <a:solidFill>
                  <a:srgbClr val="000000"/>
                </a:solidFill>
                <a:latin typeface="Arial" panose="020B0604020202020204" pitchFamily="34" charset="0"/>
                <a:cs typeface="Arial" panose="020B0604020202020204" pitchFamily="34" charset="0"/>
              </a:rPr>
              <a:t>Associate Director</a:t>
            </a:r>
          </a:p>
          <a:p>
            <a:r>
              <a:rPr lang="en-US" sz="656" i="1" dirty="0" smtClean="0">
                <a:solidFill>
                  <a:srgbClr val="000000"/>
                </a:solidFill>
                <a:latin typeface="Arial" panose="020B0604020202020204" pitchFamily="34" charset="0"/>
                <a:cs typeface="Arial" panose="020B0604020202020204" pitchFamily="34" charset="0"/>
              </a:rPr>
              <a:t>HR Accounting &amp; Operations</a:t>
            </a:r>
            <a:endParaRPr lang="en-US" sz="656" i="1" dirty="0">
              <a:solidFill>
                <a:srgbClr val="000000"/>
              </a:solidFill>
              <a:latin typeface="Arial" panose="020B0604020202020204" pitchFamily="34" charset="0"/>
              <a:cs typeface="Arial" panose="020B0604020202020204" pitchFamily="34" charset="0"/>
            </a:endParaRPr>
          </a:p>
          <a:p>
            <a:r>
              <a:rPr lang="en-US" sz="656" i="1" dirty="0">
                <a:solidFill>
                  <a:srgbClr val="000000"/>
                </a:solidFill>
                <a:latin typeface="Arial" panose="020B0604020202020204" pitchFamily="34" charset="0"/>
                <a:cs typeface="Arial" panose="020B0604020202020204" pitchFamily="34" charset="0"/>
              </a:rPr>
              <a:t> </a:t>
            </a:r>
          </a:p>
        </p:txBody>
      </p:sp>
      <p:cxnSp>
        <p:nvCxnSpPr>
          <p:cNvPr id="80" name="Straight Connector 79"/>
          <p:cNvCxnSpPr/>
          <p:nvPr/>
        </p:nvCxnSpPr>
        <p:spPr>
          <a:xfrm>
            <a:off x="7162800" y="1463467"/>
            <a:ext cx="0" cy="171450"/>
          </a:xfrm>
          <a:prstGeom prst="line">
            <a:avLst/>
          </a:prstGeom>
        </p:spPr>
        <p:style>
          <a:lnRef idx="2">
            <a:schemeClr val="dk1"/>
          </a:lnRef>
          <a:fillRef idx="0">
            <a:schemeClr val="dk1"/>
          </a:fillRef>
          <a:effectRef idx="1">
            <a:schemeClr val="dk1"/>
          </a:effectRef>
          <a:fontRef idx="minor">
            <a:schemeClr val="tx1"/>
          </a:fontRef>
        </p:style>
      </p:cxnSp>
      <p:cxnSp>
        <p:nvCxnSpPr>
          <p:cNvPr id="86" name="Straight Connector 85"/>
          <p:cNvCxnSpPr/>
          <p:nvPr/>
        </p:nvCxnSpPr>
        <p:spPr>
          <a:xfrm>
            <a:off x="1143000" y="1456700"/>
            <a:ext cx="0" cy="171450"/>
          </a:xfrm>
          <a:prstGeom prst="line">
            <a:avLst/>
          </a:prstGeom>
        </p:spPr>
        <p:style>
          <a:lnRef idx="2">
            <a:schemeClr val="dk1"/>
          </a:lnRef>
          <a:fillRef idx="0">
            <a:schemeClr val="dk1"/>
          </a:fillRef>
          <a:effectRef idx="1">
            <a:schemeClr val="dk1"/>
          </a:effectRef>
          <a:fontRef idx="minor">
            <a:schemeClr val="tx1"/>
          </a:fontRef>
        </p:style>
      </p:cxnSp>
      <p:cxnSp>
        <p:nvCxnSpPr>
          <p:cNvPr id="66" name="Straight Connector 65"/>
          <p:cNvCxnSpPr/>
          <p:nvPr/>
        </p:nvCxnSpPr>
        <p:spPr>
          <a:xfrm>
            <a:off x="171124" y="1465191"/>
            <a:ext cx="8364927" cy="7776"/>
          </a:xfrm>
          <a:prstGeom prst="line">
            <a:avLst/>
          </a:prstGeom>
          <a:ln w="34925">
            <a:miter lim="800000"/>
          </a:ln>
        </p:spPr>
        <p:style>
          <a:lnRef idx="2">
            <a:schemeClr val="dk1"/>
          </a:lnRef>
          <a:fillRef idx="0">
            <a:schemeClr val="dk1"/>
          </a:fillRef>
          <a:effectRef idx="1">
            <a:schemeClr val="dk1"/>
          </a:effectRef>
          <a:fontRef idx="minor">
            <a:schemeClr val="tx1"/>
          </a:fontRef>
        </p:style>
      </p:cxnSp>
      <p:cxnSp>
        <p:nvCxnSpPr>
          <p:cNvPr id="1045" name="Straight Connector 1044"/>
          <p:cNvCxnSpPr/>
          <p:nvPr/>
        </p:nvCxnSpPr>
        <p:spPr>
          <a:xfrm flipH="1">
            <a:off x="3686229" y="2058805"/>
            <a:ext cx="12924" cy="2482447"/>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3699280" y="1466733"/>
            <a:ext cx="0" cy="171450"/>
          </a:xfrm>
          <a:prstGeom prst="line">
            <a:avLst/>
          </a:prstGeom>
        </p:spPr>
        <p:style>
          <a:lnRef idx="2">
            <a:schemeClr val="dk1"/>
          </a:lnRef>
          <a:fillRef idx="0">
            <a:schemeClr val="dk1"/>
          </a:fillRef>
          <a:effectRef idx="1">
            <a:schemeClr val="dk1"/>
          </a:effectRef>
          <a:fontRef idx="minor">
            <a:schemeClr val="tx1"/>
          </a:fontRef>
        </p:style>
      </p:cxnSp>
      <p:cxnSp>
        <p:nvCxnSpPr>
          <p:cNvPr id="96" name="Straight Connector 95"/>
          <p:cNvCxnSpPr/>
          <p:nvPr/>
        </p:nvCxnSpPr>
        <p:spPr>
          <a:xfrm>
            <a:off x="3690175" y="2133600"/>
            <a:ext cx="857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3" name="TextBox 1042"/>
          <p:cNvSpPr txBox="1"/>
          <p:nvPr/>
        </p:nvSpPr>
        <p:spPr>
          <a:xfrm>
            <a:off x="3622559" y="1632976"/>
            <a:ext cx="1342705" cy="418191"/>
          </a:xfrm>
          <a:prstGeom prst="rect">
            <a:avLst/>
          </a:prstGeom>
          <a:noFill/>
        </p:spPr>
        <p:txBody>
          <a:bodyPr wrap="square" lIns="0" tIns="0" rIns="0" bIns="0" rtlCol="0">
            <a:spAutoFit/>
          </a:bodyPr>
          <a:lstStyle/>
          <a:p>
            <a:r>
              <a:rPr lang="en-US" sz="750" b="1" dirty="0">
                <a:solidFill>
                  <a:srgbClr val="000000"/>
                </a:solidFill>
                <a:latin typeface="Arial" panose="020B0604020202020204" pitchFamily="34" charset="0"/>
                <a:cs typeface="Arial" panose="020B0604020202020204" pitchFamily="34" charset="0"/>
              </a:rPr>
              <a:t>Becky Moulton</a:t>
            </a:r>
          </a:p>
          <a:p>
            <a:r>
              <a:rPr lang="en-US" sz="656" i="1" dirty="0">
                <a:solidFill>
                  <a:srgbClr val="000000"/>
                </a:solidFill>
                <a:latin typeface="Arial" panose="020B0604020202020204" pitchFamily="34" charset="0"/>
                <a:cs typeface="Arial" panose="020B0604020202020204" pitchFamily="34" charset="0"/>
              </a:rPr>
              <a:t>Director </a:t>
            </a:r>
          </a:p>
          <a:p>
            <a:r>
              <a:rPr lang="en-US" sz="656" i="1" dirty="0" smtClean="0">
                <a:solidFill>
                  <a:srgbClr val="000000"/>
                </a:solidFill>
                <a:latin typeface="Arial" panose="020B0604020202020204" pitchFamily="34" charset="0"/>
                <a:cs typeface="Arial" panose="020B0604020202020204" pitchFamily="34" charset="0"/>
              </a:rPr>
              <a:t>Workforce Administration &amp; Technology</a:t>
            </a:r>
            <a:endParaRPr lang="en-US" sz="656" i="1" dirty="0">
              <a:solidFill>
                <a:srgbClr val="000000"/>
              </a:solidFill>
              <a:latin typeface="Arial" panose="020B0604020202020204" pitchFamily="34" charset="0"/>
              <a:cs typeface="Arial" panose="020B0604020202020204" pitchFamily="34" charset="0"/>
            </a:endParaRPr>
          </a:p>
        </p:txBody>
      </p:sp>
      <p:sp>
        <p:nvSpPr>
          <p:cNvPr id="48" name="TextBox 47"/>
          <p:cNvSpPr txBox="1"/>
          <p:nvPr/>
        </p:nvSpPr>
        <p:spPr>
          <a:xfrm>
            <a:off x="4860892" y="1635833"/>
            <a:ext cx="731790" cy="216341"/>
          </a:xfrm>
          <a:prstGeom prst="rect">
            <a:avLst/>
          </a:prstGeom>
          <a:noFill/>
        </p:spPr>
        <p:txBody>
          <a:bodyPr wrap="square" lIns="0" tIns="0" rIns="0" bIns="0" rtlCol="0">
            <a:spAutoFit/>
          </a:bodyPr>
          <a:lstStyle/>
          <a:p>
            <a:r>
              <a:rPr lang="en-US" sz="750" b="1" dirty="0">
                <a:solidFill>
                  <a:srgbClr val="000000"/>
                </a:solidFill>
                <a:latin typeface="Arial" panose="020B0604020202020204" pitchFamily="34" charset="0"/>
                <a:cs typeface="Arial" panose="020B0604020202020204" pitchFamily="34" charset="0"/>
              </a:rPr>
              <a:t>Shelia Daniels</a:t>
            </a:r>
          </a:p>
          <a:p>
            <a:r>
              <a:rPr lang="en-US" sz="656" i="1" dirty="0">
                <a:solidFill>
                  <a:srgbClr val="000000"/>
                </a:solidFill>
                <a:latin typeface="Arial" panose="020B0604020202020204" pitchFamily="34" charset="0"/>
                <a:cs typeface="Arial" panose="020B0604020202020204" pitchFamily="34" charset="0"/>
              </a:rPr>
              <a:t>Executive Director</a:t>
            </a:r>
          </a:p>
        </p:txBody>
      </p:sp>
      <p:cxnSp>
        <p:nvCxnSpPr>
          <p:cNvPr id="67" name="Straight Connector 66"/>
          <p:cNvCxnSpPr/>
          <p:nvPr/>
        </p:nvCxnSpPr>
        <p:spPr>
          <a:xfrm>
            <a:off x="5176549" y="1467582"/>
            <a:ext cx="0" cy="171450"/>
          </a:xfrm>
          <a:prstGeom prst="line">
            <a:avLst/>
          </a:prstGeom>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5267577" y="1943555"/>
            <a:ext cx="1209432" cy="318549"/>
          </a:xfrm>
          <a:prstGeom prst="rect">
            <a:avLst/>
          </a:prstGeom>
          <a:noFill/>
        </p:spPr>
        <p:txBody>
          <a:bodyPr wrap="square" lIns="0" tIns="0" rIns="0" bIns="0" rtlCol="0">
            <a:spAutoFit/>
          </a:bodyPr>
          <a:lstStyle/>
          <a:p>
            <a:r>
              <a:rPr lang="en-US" sz="750" b="1" dirty="0">
                <a:solidFill>
                  <a:srgbClr val="000000"/>
                </a:solidFill>
                <a:latin typeface="Arial" panose="020B0604020202020204" pitchFamily="34" charset="0"/>
                <a:cs typeface="Arial" panose="020B0604020202020204" pitchFamily="34" charset="0"/>
              </a:rPr>
              <a:t>Ashley Longoria</a:t>
            </a:r>
          </a:p>
          <a:p>
            <a:r>
              <a:rPr lang="en-US" sz="660" i="1" dirty="0">
                <a:solidFill>
                  <a:srgbClr val="000000"/>
                </a:solidFill>
                <a:latin typeface="Arial" panose="020B0604020202020204" pitchFamily="34" charset="0"/>
                <a:cs typeface="Arial" panose="020B0604020202020204" pitchFamily="34" charset="0"/>
              </a:rPr>
              <a:t>Associate Director</a:t>
            </a:r>
          </a:p>
          <a:p>
            <a:r>
              <a:rPr lang="en-US" sz="660" i="1" dirty="0">
                <a:solidFill>
                  <a:srgbClr val="000000"/>
                </a:solidFill>
                <a:latin typeface="Arial" panose="020B0604020202020204" pitchFamily="34" charset="0"/>
                <a:cs typeface="Arial" panose="020B0604020202020204" pitchFamily="34" charset="0"/>
              </a:rPr>
              <a:t>Benefits &amp; Leave </a:t>
            </a:r>
            <a:r>
              <a:rPr lang="en-US" sz="660" i="1" dirty="0" smtClean="0">
                <a:solidFill>
                  <a:srgbClr val="000000"/>
                </a:solidFill>
                <a:latin typeface="Arial" panose="020B0604020202020204" pitchFamily="34" charset="0"/>
                <a:cs typeface="Arial" panose="020B0604020202020204" pitchFamily="34" charset="0"/>
              </a:rPr>
              <a:t>Administration</a:t>
            </a:r>
            <a:endParaRPr lang="en-US" sz="660" i="1" dirty="0">
              <a:solidFill>
                <a:srgbClr val="000000"/>
              </a:solidFill>
              <a:latin typeface="Arial" panose="020B0604020202020204" pitchFamily="34" charset="0"/>
              <a:cs typeface="Arial" panose="020B0604020202020204" pitchFamily="34" charset="0"/>
            </a:endParaRPr>
          </a:p>
        </p:txBody>
      </p:sp>
      <p:sp>
        <p:nvSpPr>
          <p:cNvPr id="70" name="TextBox 69"/>
          <p:cNvSpPr txBox="1"/>
          <p:nvPr/>
        </p:nvSpPr>
        <p:spPr>
          <a:xfrm>
            <a:off x="5499721" y="2275449"/>
            <a:ext cx="953493" cy="908326"/>
          </a:xfrm>
          <a:prstGeom prst="rect">
            <a:avLst/>
          </a:prstGeom>
          <a:noFill/>
        </p:spPr>
        <p:txBody>
          <a:bodyPr wrap="square" lIns="0" tIns="0" rIns="0" bIns="0" rtlCol="0">
            <a:spAutoFit/>
          </a:bodyPr>
          <a:lstStyle/>
          <a:p>
            <a:r>
              <a:rPr lang="en-US" sz="656" b="1" dirty="0">
                <a:solidFill>
                  <a:srgbClr val="000000"/>
                </a:solidFill>
                <a:latin typeface="Arial" panose="020B0604020202020204" pitchFamily="34" charset="0"/>
                <a:cs typeface="Arial" panose="020B0604020202020204" pitchFamily="34" charset="0"/>
              </a:rPr>
              <a:t>Aisha Morfe-Benscome</a:t>
            </a:r>
          </a:p>
          <a:p>
            <a:r>
              <a:rPr lang="en-US" sz="656" i="1" dirty="0">
                <a:solidFill>
                  <a:srgbClr val="000000"/>
                </a:solidFill>
                <a:latin typeface="Arial" panose="020B0604020202020204" pitchFamily="34" charset="0"/>
                <a:cs typeface="Arial" panose="020B0604020202020204" pitchFamily="34" charset="0"/>
              </a:rPr>
              <a:t>Assistant Manager</a:t>
            </a:r>
          </a:p>
          <a:p>
            <a:pPr marL="180083" indent="-180083"/>
            <a:r>
              <a:rPr lang="en-US" sz="656" b="1" dirty="0">
                <a:solidFill>
                  <a:srgbClr val="000000"/>
                </a:solidFill>
                <a:latin typeface="Arial" panose="020B0604020202020204" pitchFamily="34" charset="0"/>
                <a:cs typeface="Arial" panose="020B0604020202020204" pitchFamily="34" charset="0"/>
              </a:rPr>
              <a:t>Keven Ayala</a:t>
            </a:r>
          </a:p>
          <a:p>
            <a:pPr marL="180083" indent="-180083"/>
            <a:r>
              <a:rPr lang="en-US" sz="656" b="1" dirty="0">
                <a:solidFill>
                  <a:srgbClr val="000000"/>
                </a:solidFill>
                <a:latin typeface="Arial" panose="020B0604020202020204" pitchFamily="34" charset="0"/>
                <a:cs typeface="Arial" panose="020B0604020202020204" pitchFamily="34" charset="0"/>
              </a:rPr>
              <a:t>Samuel Ensenat</a:t>
            </a:r>
          </a:p>
          <a:p>
            <a:pPr marL="180083" indent="-180083"/>
            <a:r>
              <a:rPr lang="en-US" sz="656" b="1" dirty="0">
                <a:solidFill>
                  <a:srgbClr val="000000"/>
                </a:solidFill>
                <a:latin typeface="Arial" panose="020B0604020202020204" pitchFamily="34" charset="0"/>
                <a:cs typeface="Arial" panose="020B0604020202020204" pitchFamily="34" charset="0"/>
              </a:rPr>
              <a:t>Emanuel Torres</a:t>
            </a:r>
          </a:p>
          <a:p>
            <a:pPr marL="180083" indent="-180083"/>
            <a:r>
              <a:rPr lang="en-US" sz="656" b="1" dirty="0">
                <a:solidFill>
                  <a:srgbClr val="000000"/>
                </a:solidFill>
                <a:latin typeface="Arial" panose="020B0604020202020204" pitchFamily="34" charset="0"/>
                <a:cs typeface="Arial" panose="020B0604020202020204" pitchFamily="34" charset="0"/>
              </a:rPr>
              <a:t>Venessa Williams</a:t>
            </a:r>
          </a:p>
          <a:p>
            <a:pPr marL="180083" indent="-180083"/>
            <a:r>
              <a:rPr lang="en-US" sz="656" i="1" dirty="0">
                <a:solidFill>
                  <a:srgbClr val="000000"/>
                </a:solidFill>
                <a:latin typeface="Arial" panose="020B0604020202020204" pitchFamily="34" charset="0"/>
                <a:cs typeface="Arial" panose="020B0604020202020204" pitchFamily="34" charset="0"/>
              </a:rPr>
              <a:t>Benefits Coordinators</a:t>
            </a:r>
          </a:p>
          <a:p>
            <a:pPr marL="180083" indent="-180083"/>
            <a:r>
              <a:rPr lang="en-US" sz="656" b="1" dirty="0">
                <a:solidFill>
                  <a:srgbClr val="000000"/>
                </a:solidFill>
                <a:latin typeface="Arial" panose="020B0604020202020204" pitchFamily="34" charset="0"/>
                <a:cs typeface="Arial" panose="020B0604020202020204" pitchFamily="34" charset="0"/>
              </a:rPr>
              <a:t>Jon Richman</a:t>
            </a:r>
          </a:p>
          <a:p>
            <a:pPr marL="180083" indent="-180083"/>
            <a:r>
              <a:rPr lang="en-US" sz="656" i="1" dirty="0">
                <a:solidFill>
                  <a:srgbClr val="000000"/>
                </a:solidFill>
                <a:latin typeface="Arial" panose="020B0604020202020204" pitchFamily="34" charset="0"/>
                <a:cs typeface="Arial" panose="020B0604020202020204" pitchFamily="34" charset="0"/>
              </a:rPr>
              <a:t>Benefits Analyst</a:t>
            </a:r>
            <a:endParaRPr lang="en-US" sz="656" b="1" dirty="0">
              <a:solidFill>
                <a:srgbClr val="000000"/>
              </a:solidFill>
              <a:latin typeface="Arial" panose="020B0604020202020204" pitchFamily="34" charset="0"/>
              <a:cs typeface="Arial" panose="020B0604020202020204" pitchFamily="34" charset="0"/>
            </a:endParaRPr>
          </a:p>
        </p:txBody>
      </p:sp>
      <p:cxnSp>
        <p:nvCxnSpPr>
          <p:cNvPr id="62" name="Straight Connector 61"/>
          <p:cNvCxnSpPr/>
          <p:nvPr/>
        </p:nvCxnSpPr>
        <p:spPr>
          <a:xfrm flipH="1">
            <a:off x="5169350" y="1852238"/>
            <a:ext cx="8958" cy="3606245"/>
          </a:xfrm>
          <a:prstGeom prst="line">
            <a:avLst/>
          </a:prstGeom>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5449120" y="3232578"/>
            <a:ext cx="1579047" cy="216982"/>
          </a:xfrm>
          <a:prstGeom prst="rect">
            <a:avLst/>
          </a:prstGeom>
          <a:noFill/>
        </p:spPr>
        <p:txBody>
          <a:bodyPr wrap="square" lIns="0" tIns="0" rIns="0" bIns="0" rtlCol="0">
            <a:spAutoFit/>
          </a:bodyPr>
          <a:lstStyle/>
          <a:p>
            <a:r>
              <a:rPr lang="en-US" sz="750" b="1" dirty="0">
                <a:solidFill>
                  <a:srgbClr val="000000"/>
                </a:solidFill>
                <a:latin typeface="Arial" panose="020B0604020202020204" pitchFamily="34" charset="0"/>
                <a:cs typeface="Arial" panose="020B0604020202020204" pitchFamily="34" charset="0"/>
              </a:rPr>
              <a:t>Ben Anderson</a:t>
            </a:r>
          </a:p>
          <a:p>
            <a:r>
              <a:rPr lang="en-US" sz="660" i="1" dirty="0">
                <a:solidFill>
                  <a:srgbClr val="000000"/>
                </a:solidFill>
                <a:latin typeface="Arial" panose="020B0604020202020204" pitchFamily="34" charset="0"/>
                <a:cs typeface="Arial" panose="020B0604020202020204" pitchFamily="34" charset="0"/>
              </a:rPr>
              <a:t>Assistant Director, Leave </a:t>
            </a:r>
            <a:r>
              <a:rPr lang="en-US" sz="660" i="1" dirty="0" smtClean="0">
                <a:solidFill>
                  <a:srgbClr val="000000"/>
                </a:solidFill>
                <a:latin typeface="Arial" panose="020B0604020202020204" pitchFamily="34" charset="0"/>
                <a:cs typeface="Arial" panose="020B0604020202020204" pitchFamily="34" charset="0"/>
              </a:rPr>
              <a:t>Administration</a:t>
            </a:r>
            <a:endParaRPr lang="en-US" sz="660" i="1" dirty="0">
              <a:solidFill>
                <a:srgbClr val="000000"/>
              </a:solidFill>
              <a:latin typeface="Arial" panose="020B0604020202020204" pitchFamily="34" charset="0"/>
              <a:cs typeface="Arial" panose="020B0604020202020204" pitchFamily="34" charset="0"/>
            </a:endParaRPr>
          </a:p>
        </p:txBody>
      </p:sp>
      <p:cxnSp>
        <p:nvCxnSpPr>
          <p:cNvPr id="101" name="Straight Connector 100"/>
          <p:cNvCxnSpPr/>
          <p:nvPr/>
        </p:nvCxnSpPr>
        <p:spPr>
          <a:xfrm>
            <a:off x="5360748" y="2269597"/>
            <a:ext cx="2095" cy="1027680"/>
          </a:xfrm>
          <a:prstGeom prst="line">
            <a:avLst/>
          </a:prstGeom>
          <a:ln w="19050"/>
        </p:spPr>
        <p:style>
          <a:lnRef idx="2">
            <a:schemeClr val="dk1"/>
          </a:lnRef>
          <a:fillRef idx="0">
            <a:schemeClr val="dk1"/>
          </a:fillRef>
          <a:effectRef idx="1">
            <a:schemeClr val="dk1"/>
          </a:effectRef>
          <a:fontRef idx="minor">
            <a:schemeClr val="tx1"/>
          </a:fontRef>
        </p:style>
      </p:cxnSp>
      <p:grpSp>
        <p:nvGrpSpPr>
          <p:cNvPr id="25" name="Group 24"/>
          <p:cNvGrpSpPr/>
          <p:nvPr/>
        </p:nvGrpSpPr>
        <p:grpSpPr>
          <a:xfrm>
            <a:off x="5174080" y="5393360"/>
            <a:ext cx="1274908" cy="924099"/>
            <a:chOff x="5178306" y="3965018"/>
            <a:chExt cx="1274908" cy="924099"/>
          </a:xfrm>
        </p:grpSpPr>
        <p:cxnSp>
          <p:nvCxnSpPr>
            <p:cNvPr id="104" name="Straight Connector 103"/>
            <p:cNvCxnSpPr/>
            <p:nvPr/>
          </p:nvCxnSpPr>
          <p:spPr>
            <a:xfrm>
              <a:off x="5178306" y="4030141"/>
              <a:ext cx="8572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5272141" y="3965018"/>
              <a:ext cx="1181073" cy="318549"/>
            </a:xfrm>
            <a:prstGeom prst="rect">
              <a:avLst/>
            </a:prstGeom>
            <a:noFill/>
          </p:spPr>
          <p:txBody>
            <a:bodyPr wrap="square" lIns="0" tIns="0" rIns="0" bIns="0" rtlCol="0">
              <a:spAutoFit/>
            </a:bodyPr>
            <a:lstStyle/>
            <a:p>
              <a:r>
                <a:rPr lang="en-US" sz="750" b="1" dirty="0">
                  <a:solidFill>
                    <a:srgbClr val="000000"/>
                  </a:solidFill>
                  <a:latin typeface="Arial" panose="020B0604020202020204" pitchFamily="34" charset="0"/>
                  <a:cs typeface="Arial" panose="020B0604020202020204" pitchFamily="34" charset="0"/>
                </a:rPr>
                <a:t>TBA</a:t>
              </a:r>
            </a:p>
            <a:p>
              <a:r>
                <a:rPr lang="en-US" sz="660" i="1" dirty="0">
                  <a:solidFill>
                    <a:srgbClr val="000000"/>
                  </a:solidFill>
                  <a:latin typeface="Arial" panose="020B0604020202020204" pitchFamily="34" charset="0"/>
                  <a:cs typeface="Arial" panose="020B0604020202020204" pitchFamily="34" charset="0"/>
                </a:rPr>
                <a:t>Associate Director</a:t>
              </a:r>
            </a:p>
            <a:p>
              <a:r>
                <a:rPr lang="en-US" sz="660" i="1" dirty="0">
                  <a:solidFill>
                    <a:srgbClr val="000000"/>
                  </a:solidFill>
                  <a:latin typeface="Arial" panose="020B0604020202020204" pitchFamily="34" charset="0"/>
                  <a:cs typeface="Arial" panose="020B0604020202020204" pitchFamily="34" charset="0"/>
                </a:rPr>
                <a:t>Research &amp; Commercialization</a:t>
              </a:r>
            </a:p>
          </p:txBody>
        </p:sp>
        <p:sp>
          <p:nvSpPr>
            <p:cNvPr id="106" name="TextBox 105"/>
            <p:cNvSpPr txBox="1"/>
            <p:nvPr/>
          </p:nvSpPr>
          <p:spPr>
            <a:xfrm>
              <a:off x="5377703" y="4283567"/>
              <a:ext cx="778591" cy="605550"/>
            </a:xfrm>
            <a:prstGeom prst="rect">
              <a:avLst/>
            </a:prstGeom>
            <a:noFill/>
          </p:spPr>
          <p:txBody>
            <a:bodyPr wrap="square" lIns="0" tIns="0" rIns="0" bIns="0" rtlCol="0">
              <a:spAutoFit/>
            </a:bodyPr>
            <a:lstStyle/>
            <a:p>
              <a:r>
                <a:rPr lang="en-US" sz="656" b="1" dirty="0">
                  <a:solidFill>
                    <a:srgbClr val="000000"/>
                  </a:solidFill>
                  <a:latin typeface="Arial" panose="020B0604020202020204" pitchFamily="34" charset="0"/>
                  <a:cs typeface="Arial" panose="020B0604020202020204" pitchFamily="34" charset="0"/>
                </a:rPr>
                <a:t>Jennifer McKay</a:t>
              </a:r>
            </a:p>
            <a:p>
              <a:r>
                <a:rPr lang="en-US" sz="656" i="1" dirty="0">
                  <a:solidFill>
                    <a:srgbClr val="000000"/>
                  </a:solidFill>
                  <a:latin typeface="Arial" panose="020B0604020202020204" pitchFamily="34" charset="0"/>
                  <a:cs typeface="Arial" panose="020B0604020202020204" pitchFamily="34" charset="0"/>
                </a:rPr>
                <a:t>HR Recruiter</a:t>
              </a:r>
            </a:p>
            <a:p>
              <a:r>
                <a:rPr lang="en-US" sz="656" b="1" dirty="0">
                  <a:solidFill>
                    <a:srgbClr val="000000"/>
                  </a:solidFill>
                  <a:latin typeface="Arial" panose="020B0604020202020204" pitchFamily="34" charset="0"/>
                  <a:cs typeface="Arial" panose="020B0604020202020204" pitchFamily="34" charset="0"/>
                </a:rPr>
                <a:t>Karen Norum</a:t>
              </a:r>
            </a:p>
            <a:p>
              <a:r>
                <a:rPr lang="en-US" sz="656" i="1" dirty="0">
                  <a:solidFill>
                    <a:srgbClr val="000000"/>
                  </a:solidFill>
                  <a:latin typeface="Arial" panose="020B0604020202020204" pitchFamily="34" charset="0"/>
                  <a:cs typeface="Arial" panose="020B0604020202020204" pitchFamily="34" charset="0"/>
                </a:rPr>
                <a:t>Web Designer</a:t>
              </a:r>
            </a:p>
            <a:p>
              <a:r>
                <a:rPr lang="en-US" sz="656" b="1" dirty="0" smtClean="0">
                  <a:solidFill>
                    <a:srgbClr val="000000"/>
                  </a:solidFill>
                  <a:latin typeface="Arial" panose="020B0604020202020204" pitchFamily="34" charset="0"/>
                  <a:cs typeface="Arial" panose="020B0604020202020204" pitchFamily="34" charset="0"/>
                </a:rPr>
                <a:t>Doshie </a:t>
              </a:r>
              <a:r>
                <a:rPr lang="en-US" sz="656" b="1" dirty="0">
                  <a:solidFill>
                    <a:srgbClr val="000000"/>
                  </a:solidFill>
                  <a:latin typeface="Arial" panose="020B0604020202020204" pitchFamily="34" charset="0"/>
                  <a:cs typeface="Arial" panose="020B0604020202020204" pitchFamily="34" charset="0"/>
                </a:rPr>
                <a:t>Walker</a:t>
              </a:r>
            </a:p>
            <a:p>
              <a:r>
                <a:rPr lang="en-US" sz="656" i="1" dirty="0">
                  <a:solidFill>
                    <a:srgbClr val="000000"/>
                  </a:solidFill>
                  <a:latin typeface="Arial" panose="020B0604020202020204" pitchFamily="34" charset="0"/>
                  <a:cs typeface="Arial" panose="020B0604020202020204" pitchFamily="34" charset="0"/>
                </a:rPr>
                <a:t>Training Manager</a:t>
              </a:r>
            </a:p>
          </p:txBody>
        </p:sp>
      </p:grpSp>
      <p:cxnSp>
        <p:nvCxnSpPr>
          <p:cNvPr id="107" name="Straight Connector 106"/>
          <p:cNvCxnSpPr/>
          <p:nvPr/>
        </p:nvCxnSpPr>
        <p:spPr>
          <a:xfrm>
            <a:off x="5178313" y="4101143"/>
            <a:ext cx="857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5259805" y="5072258"/>
            <a:ext cx="1443481" cy="216341"/>
          </a:xfrm>
          <a:prstGeom prst="rect">
            <a:avLst/>
          </a:prstGeom>
          <a:noFill/>
        </p:spPr>
        <p:txBody>
          <a:bodyPr wrap="square" lIns="0" tIns="0" rIns="0" bIns="0" rtlCol="0">
            <a:spAutoFit/>
          </a:bodyPr>
          <a:lstStyle/>
          <a:p>
            <a:r>
              <a:rPr lang="en-US" sz="750" b="1" dirty="0">
                <a:solidFill>
                  <a:srgbClr val="000000"/>
                </a:solidFill>
                <a:latin typeface="Arial" panose="020B0604020202020204" pitchFamily="34" charset="0"/>
                <a:cs typeface="Arial" panose="020B0604020202020204" pitchFamily="34" charset="0"/>
              </a:rPr>
              <a:t>TBA</a:t>
            </a:r>
          </a:p>
          <a:p>
            <a:r>
              <a:rPr lang="en-US" sz="656" i="1" dirty="0">
                <a:solidFill>
                  <a:srgbClr val="000000"/>
                </a:solidFill>
                <a:latin typeface="Arial" panose="020B0604020202020204" pitchFamily="34" charset="0"/>
                <a:cs typeface="Arial" panose="020B0604020202020204" pitchFamily="34" charset="0"/>
              </a:rPr>
              <a:t>Sr. HR Communications Coordinator</a:t>
            </a:r>
          </a:p>
        </p:txBody>
      </p:sp>
      <p:cxnSp>
        <p:nvCxnSpPr>
          <p:cNvPr id="110" name="Straight Connector 109"/>
          <p:cNvCxnSpPr/>
          <p:nvPr/>
        </p:nvCxnSpPr>
        <p:spPr>
          <a:xfrm>
            <a:off x="5179789" y="5132972"/>
            <a:ext cx="857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810998" y="1976979"/>
            <a:ext cx="859783" cy="908326"/>
          </a:xfrm>
          <a:prstGeom prst="rect">
            <a:avLst/>
          </a:prstGeom>
          <a:noFill/>
        </p:spPr>
        <p:txBody>
          <a:bodyPr wrap="square" lIns="0" tIns="0" rIns="0" bIns="0" rtlCol="0">
            <a:spAutoFit/>
          </a:bodyPr>
          <a:lstStyle/>
          <a:p>
            <a:r>
              <a:rPr lang="en-US" sz="656" b="1" dirty="0" smtClean="0">
                <a:solidFill>
                  <a:srgbClr val="000000"/>
                </a:solidFill>
                <a:latin typeface="Arial" panose="020B0604020202020204" pitchFamily="34" charset="0"/>
                <a:cs typeface="Arial" panose="020B0604020202020204" pitchFamily="34" charset="0"/>
              </a:rPr>
              <a:t>Floyd Sturdifen</a:t>
            </a:r>
          </a:p>
          <a:p>
            <a:r>
              <a:rPr lang="en-US" sz="656" i="1" dirty="0" smtClean="0">
                <a:solidFill>
                  <a:srgbClr val="000000"/>
                </a:solidFill>
                <a:latin typeface="Arial" panose="020B0604020202020204" pitchFamily="34" charset="0"/>
                <a:cs typeface="Arial" panose="020B0604020202020204" pitchFamily="34" charset="0"/>
              </a:rPr>
              <a:t>Lead Coordinator</a:t>
            </a:r>
          </a:p>
          <a:p>
            <a:pPr indent="112713"/>
            <a:r>
              <a:rPr lang="en-US" sz="656" b="1" dirty="0" smtClean="0">
                <a:solidFill>
                  <a:srgbClr val="000000"/>
                </a:solidFill>
                <a:latin typeface="Arial" panose="020B0604020202020204" pitchFamily="34" charset="0"/>
                <a:cs typeface="Arial" panose="020B0604020202020204" pitchFamily="34" charset="0"/>
              </a:rPr>
              <a:t>Tara Herget</a:t>
            </a:r>
            <a:endParaRPr lang="en-US" sz="656" dirty="0" smtClean="0">
              <a:solidFill>
                <a:srgbClr val="000000"/>
              </a:solidFill>
              <a:latin typeface="Arial" panose="020B0604020202020204" pitchFamily="34" charset="0"/>
              <a:cs typeface="Arial" panose="020B0604020202020204" pitchFamily="34" charset="0"/>
            </a:endParaRPr>
          </a:p>
          <a:p>
            <a:pPr indent="112713"/>
            <a:r>
              <a:rPr lang="en-US" sz="656" i="1" dirty="0" smtClean="0">
                <a:solidFill>
                  <a:srgbClr val="000000"/>
                </a:solidFill>
                <a:latin typeface="Arial" panose="020B0604020202020204" pitchFamily="34" charset="0"/>
                <a:cs typeface="Arial" panose="020B0604020202020204" pitchFamily="34" charset="0"/>
              </a:rPr>
              <a:t>Office Manager</a:t>
            </a:r>
            <a:endParaRPr lang="en-US" sz="656" i="1" dirty="0">
              <a:solidFill>
                <a:srgbClr val="000000"/>
              </a:solidFill>
              <a:latin typeface="Arial" panose="020B0604020202020204" pitchFamily="34" charset="0"/>
              <a:cs typeface="Arial" panose="020B0604020202020204" pitchFamily="34" charset="0"/>
            </a:endParaRPr>
          </a:p>
          <a:p>
            <a:r>
              <a:rPr lang="en-US" sz="656" b="1" dirty="0" smtClean="0">
                <a:solidFill>
                  <a:srgbClr val="000000"/>
                </a:solidFill>
                <a:latin typeface="Arial" panose="020B0604020202020204" pitchFamily="34" charset="0"/>
                <a:cs typeface="Arial" panose="020B0604020202020204" pitchFamily="34" charset="0"/>
              </a:rPr>
              <a:t>Danielle Chung</a:t>
            </a:r>
          </a:p>
          <a:p>
            <a:r>
              <a:rPr lang="en-US" sz="656" b="1" dirty="0" smtClean="0">
                <a:solidFill>
                  <a:srgbClr val="000000"/>
                </a:solidFill>
                <a:latin typeface="Arial" panose="020B0604020202020204" pitchFamily="34" charset="0"/>
                <a:cs typeface="Arial" panose="020B0604020202020204" pitchFamily="34" charset="0"/>
              </a:rPr>
              <a:t>Annya Baerga</a:t>
            </a:r>
          </a:p>
          <a:p>
            <a:r>
              <a:rPr lang="en-US" sz="656" b="1" dirty="0" smtClean="0">
                <a:solidFill>
                  <a:srgbClr val="000000"/>
                </a:solidFill>
                <a:latin typeface="Arial" panose="020B0604020202020204" pitchFamily="34" charset="0"/>
                <a:cs typeface="Arial" panose="020B0604020202020204" pitchFamily="34" charset="0"/>
              </a:rPr>
              <a:t>Brittany Hofmann</a:t>
            </a:r>
            <a:endParaRPr lang="en-US" sz="656" b="1" dirty="0">
              <a:solidFill>
                <a:srgbClr val="000000"/>
              </a:solidFill>
              <a:latin typeface="Arial" panose="020B0604020202020204" pitchFamily="34" charset="0"/>
              <a:cs typeface="Arial" panose="020B0604020202020204" pitchFamily="34" charset="0"/>
            </a:endParaRPr>
          </a:p>
          <a:p>
            <a:r>
              <a:rPr lang="en-US" sz="656" i="1" dirty="0" smtClean="0">
                <a:solidFill>
                  <a:srgbClr val="000000"/>
                </a:solidFill>
                <a:latin typeface="Arial" panose="020B0604020202020204" pitchFamily="34" charset="0"/>
                <a:cs typeface="Arial" panose="020B0604020202020204" pitchFamily="34" charset="0"/>
              </a:rPr>
              <a:t>Coordinators</a:t>
            </a:r>
            <a:endParaRPr lang="en-US" sz="656" i="1" dirty="0">
              <a:solidFill>
                <a:srgbClr val="000000"/>
              </a:solidFill>
              <a:latin typeface="Arial" panose="020B0604020202020204" pitchFamily="34" charset="0"/>
              <a:cs typeface="Arial" panose="020B0604020202020204" pitchFamily="34" charset="0"/>
            </a:endParaRPr>
          </a:p>
          <a:p>
            <a:endParaRPr lang="en-US" sz="656" i="1" dirty="0">
              <a:solidFill>
                <a:srgbClr val="000000"/>
              </a:solidFill>
              <a:latin typeface="Arial" panose="020B0604020202020204" pitchFamily="34" charset="0"/>
              <a:cs typeface="Arial" panose="020B0604020202020204" pitchFamily="34" charset="0"/>
            </a:endParaRPr>
          </a:p>
        </p:txBody>
      </p:sp>
      <p:sp>
        <p:nvSpPr>
          <p:cNvPr id="56" name="TextBox 55"/>
          <p:cNvSpPr txBox="1"/>
          <p:nvPr/>
        </p:nvSpPr>
        <p:spPr>
          <a:xfrm>
            <a:off x="1803091" y="1963135"/>
            <a:ext cx="973575" cy="1009251"/>
          </a:xfrm>
          <a:prstGeom prst="rect">
            <a:avLst/>
          </a:prstGeom>
          <a:noFill/>
        </p:spPr>
        <p:txBody>
          <a:bodyPr wrap="square" lIns="0" tIns="0" rIns="0" bIns="0" rtlCol="0">
            <a:spAutoFit/>
          </a:bodyPr>
          <a:lstStyle/>
          <a:p>
            <a:r>
              <a:rPr lang="en-US" sz="656" b="1" dirty="0" smtClean="0">
                <a:solidFill>
                  <a:srgbClr val="000000"/>
                </a:solidFill>
                <a:latin typeface="Arial" panose="020B0604020202020204" pitchFamily="34" charset="0"/>
                <a:cs typeface="Arial" panose="020B0604020202020204" pitchFamily="34" charset="0"/>
              </a:rPr>
              <a:t>Tania Gutierrez-Catasus</a:t>
            </a:r>
          </a:p>
          <a:p>
            <a:r>
              <a:rPr lang="en-US" sz="656" b="1" dirty="0" smtClean="0">
                <a:solidFill>
                  <a:srgbClr val="000000"/>
                </a:solidFill>
                <a:latin typeface="Arial" panose="020B0604020202020204" pitchFamily="34" charset="0"/>
                <a:cs typeface="Arial" panose="020B0604020202020204" pitchFamily="34" charset="0"/>
              </a:rPr>
              <a:t>Cristina Rever</a:t>
            </a:r>
          </a:p>
          <a:p>
            <a:r>
              <a:rPr lang="en-US" sz="656" b="1" dirty="0" smtClean="0">
                <a:solidFill>
                  <a:srgbClr val="000000"/>
                </a:solidFill>
                <a:latin typeface="Arial" panose="020B0604020202020204" pitchFamily="34" charset="0"/>
                <a:cs typeface="Arial" panose="020B0604020202020204" pitchFamily="34" charset="0"/>
              </a:rPr>
              <a:t>Farrah Torres</a:t>
            </a:r>
          </a:p>
          <a:p>
            <a:r>
              <a:rPr lang="en-US" sz="656" b="1" dirty="0" smtClean="0">
                <a:solidFill>
                  <a:srgbClr val="000000"/>
                </a:solidFill>
                <a:latin typeface="Arial" panose="020B0604020202020204" pitchFamily="34" charset="0"/>
                <a:cs typeface="Arial" panose="020B0604020202020204" pitchFamily="34" charset="0"/>
              </a:rPr>
              <a:t>Annie Brown</a:t>
            </a:r>
          </a:p>
          <a:p>
            <a:r>
              <a:rPr lang="en-US" sz="656" b="1" dirty="0" smtClean="0">
                <a:solidFill>
                  <a:srgbClr val="000000"/>
                </a:solidFill>
                <a:latin typeface="Arial" panose="020B0604020202020204" pitchFamily="34" charset="0"/>
                <a:cs typeface="Arial" panose="020B0604020202020204" pitchFamily="34" charset="0"/>
              </a:rPr>
              <a:t>Cassetta Phillips</a:t>
            </a:r>
          </a:p>
          <a:p>
            <a:r>
              <a:rPr lang="en-US" sz="656" i="1" dirty="0" smtClean="0">
                <a:solidFill>
                  <a:srgbClr val="000000"/>
                </a:solidFill>
                <a:latin typeface="Arial" panose="020B0604020202020204" pitchFamily="34" charset="0"/>
                <a:cs typeface="Arial" panose="020B0604020202020204" pitchFamily="34" charset="0"/>
              </a:rPr>
              <a:t>Coordinators</a:t>
            </a:r>
          </a:p>
          <a:p>
            <a:r>
              <a:rPr lang="en-US" sz="656" b="1" dirty="0" smtClean="0">
                <a:solidFill>
                  <a:srgbClr val="000000"/>
                </a:solidFill>
                <a:latin typeface="Arial" panose="020B0604020202020204" pitchFamily="34" charset="0"/>
                <a:cs typeface="Arial" panose="020B0604020202020204" pitchFamily="34" charset="0"/>
              </a:rPr>
              <a:t>Liz Harris</a:t>
            </a:r>
          </a:p>
          <a:p>
            <a:r>
              <a:rPr lang="en-US" sz="656" b="1" dirty="0" smtClean="0">
                <a:solidFill>
                  <a:srgbClr val="000000"/>
                </a:solidFill>
                <a:latin typeface="Arial" panose="020B0604020202020204" pitchFamily="34" charset="0"/>
                <a:cs typeface="Arial" panose="020B0604020202020204" pitchFamily="34" charset="0"/>
              </a:rPr>
              <a:t>Stephanie Santiago</a:t>
            </a:r>
            <a:endParaRPr lang="en-US" sz="656" b="1" dirty="0">
              <a:solidFill>
                <a:srgbClr val="000000"/>
              </a:solidFill>
              <a:latin typeface="Arial" panose="020B0604020202020204" pitchFamily="34" charset="0"/>
              <a:cs typeface="Arial" panose="020B0604020202020204" pitchFamily="34" charset="0"/>
            </a:endParaRPr>
          </a:p>
          <a:p>
            <a:r>
              <a:rPr lang="en-US" sz="656" i="1" dirty="0" smtClean="0">
                <a:solidFill>
                  <a:srgbClr val="000000"/>
                </a:solidFill>
                <a:latin typeface="Arial" panose="020B0604020202020204" pitchFamily="34" charset="0"/>
                <a:cs typeface="Arial" panose="020B0604020202020204" pitchFamily="34" charset="0"/>
              </a:rPr>
              <a:t>HR Assistants</a:t>
            </a:r>
            <a:endParaRPr lang="en-US" sz="656" i="1" dirty="0">
              <a:solidFill>
                <a:srgbClr val="000000"/>
              </a:solidFill>
              <a:latin typeface="Arial" panose="020B0604020202020204" pitchFamily="34" charset="0"/>
              <a:cs typeface="Arial" panose="020B0604020202020204" pitchFamily="34" charset="0"/>
            </a:endParaRPr>
          </a:p>
          <a:p>
            <a:endParaRPr lang="en-US" sz="656" i="1" dirty="0">
              <a:solidFill>
                <a:srgbClr val="000000"/>
              </a:solidFill>
              <a:latin typeface="Arial" panose="020B0604020202020204" pitchFamily="34" charset="0"/>
              <a:cs typeface="Arial" panose="020B0604020202020204" pitchFamily="34" charset="0"/>
            </a:endParaRPr>
          </a:p>
        </p:txBody>
      </p:sp>
      <p:grpSp>
        <p:nvGrpSpPr>
          <p:cNvPr id="4" name="Group 3"/>
          <p:cNvGrpSpPr/>
          <p:nvPr/>
        </p:nvGrpSpPr>
        <p:grpSpPr>
          <a:xfrm>
            <a:off x="3679412" y="2102829"/>
            <a:ext cx="1425303" cy="4119664"/>
            <a:chOff x="3656417" y="1980171"/>
            <a:chExt cx="1425303" cy="4119664"/>
          </a:xfrm>
        </p:grpSpPr>
        <p:sp>
          <p:nvSpPr>
            <p:cNvPr id="64" name="TextBox 63"/>
            <p:cNvSpPr txBox="1"/>
            <p:nvPr/>
          </p:nvSpPr>
          <p:spPr>
            <a:xfrm>
              <a:off x="3757746" y="4369618"/>
              <a:ext cx="1323974" cy="317266"/>
            </a:xfrm>
            <a:prstGeom prst="rect">
              <a:avLst/>
            </a:prstGeom>
            <a:noFill/>
          </p:spPr>
          <p:txBody>
            <a:bodyPr wrap="square" lIns="0" tIns="0" rIns="0" bIns="0" rtlCol="0">
              <a:spAutoFit/>
            </a:bodyPr>
            <a:lstStyle/>
            <a:p>
              <a:r>
                <a:rPr lang="en-US" sz="750" b="1" dirty="0">
                  <a:solidFill>
                    <a:srgbClr val="000000"/>
                  </a:solidFill>
                  <a:latin typeface="Arial" panose="020B0604020202020204" pitchFamily="34" charset="0"/>
                  <a:cs typeface="Arial" panose="020B0604020202020204" pitchFamily="34" charset="0"/>
                </a:rPr>
                <a:t>Abbee Camen</a:t>
              </a:r>
            </a:p>
            <a:p>
              <a:r>
                <a:rPr lang="en-US" sz="656" i="1" dirty="0">
                  <a:solidFill>
                    <a:srgbClr val="000000"/>
                  </a:solidFill>
                  <a:latin typeface="Arial" panose="020B0604020202020204" pitchFamily="34" charset="0"/>
                  <a:cs typeface="Arial" panose="020B0604020202020204" pitchFamily="34" charset="0"/>
                </a:rPr>
                <a:t>Assistant Director,</a:t>
              </a:r>
            </a:p>
            <a:p>
              <a:r>
                <a:rPr lang="en-US" sz="656" i="1" dirty="0">
                  <a:solidFill>
                    <a:srgbClr val="000000"/>
                  </a:solidFill>
                  <a:latin typeface="Arial" panose="020B0604020202020204" pitchFamily="34" charset="0"/>
                  <a:cs typeface="Arial" panose="020B0604020202020204" pitchFamily="34" charset="0"/>
                </a:rPr>
                <a:t>Employment Services &amp; Records</a:t>
              </a:r>
            </a:p>
          </p:txBody>
        </p:sp>
        <p:sp>
          <p:nvSpPr>
            <p:cNvPr id="36" name="TextBox 35"/>
            <p:cNvSpPr txBox="1"/>
            <p:nvPr/>
          </p:nvSpPr>
          <p:spPr>
            <a:xfrm>
              <a:off x="3769512" y="1980171"/>
              <a:ext cx="1235601" cy="922817"/>
            </a:xfrm>
            <a:prstGeom prst="rect">
              <a:avLst/>
            </a:prstGeom>
            <a:noFill/>
          </p:spPr>
          <p:txBody>
            <a:bodyPr wrap="square" lIns="0" tIns="0" rIns="0" bIns="0" rtlCol="0">
              <a:spAutoFit/>
            </a:bodyPr>
            <a:lstStyle/>
            <a:p>
              <a:r>
                <a:rPr lang="en-US" sz="750" b="1" dirty="0">
                  <a:solidFill>
                    <a:srgbClr val="000000"/>
                  </a:solidFill>
                  <a:latin typeface="Arial" panose="020B0604020202020204" pitchFamily="34" charset="0"/>
                  <a:cs typeface="Arial" panose="020B0604020202020204" pitchFamily="34" charset="0"/>
                </a:rPr>
                <a:t>Terri Smith</a:t>
              </a:r>
            </a:p>
            <a:p>
              <a:r>
                <a:rPr lang="en-US" sz="656" i="1" dirty="0">
                  <a:solidFill>
                    <a:srgbClr val="000000"/>
                  </a:solidFill>
                  <a:latin typeface="Arial" panose="020B0604020202020204" pitchFamily="34" charset="0"/>
                  <a:cs typeface="Arial" panose="020B0604020202020204" pitchFamily="34" charset="0"/>
                </a:rPr>
                <a:t>Assistant Director HRIS</a:t>
              </a:r>
              <a:endParaRPr lang="en-US" sz="656" b="1" dirty="0">
                <a:solidFill>
                  <a:srgbClr val="000000"/>
                </a:solidFill>
                <a:latin typeface="Arial" panose="020B0604020202020204" pitchFamily="34" charset="0"/>
                <a:cs typeface="Arial" panose="020B0604020202020204" pitchFamily="34" charset="0"/>
              </a:endParaRPr>
            </a:p>
            <a:p>
              <a:pPr marL="171153" indent="-63997"/>
              <a:r>
                <a:rPr lang="en-US" sz="656" b="1" dirty="0">
                  <a:solidFill>
                    <a:srgbClr val="000000"/>
                  </a:solidFill>
                  <a:latin typeface="Arial" panose="020B0604020202020204" pitchFamily="34" charset="0"/>
                  <a:cs typeface="Arial" panose="020B0604020202020204" pitchFamily="34" charset="0"/>
                </a:rPr>
                <a:t>Daren Hill</a:t>
              </a:r>
            </a:p>
            <a:p>
              <a:pPr marL="171153" indent="-63997"/>
              <a:r>
                <a:rPr lang="en-US" sz="656" b="1" dirty="0">
                  <a:solidFill>
                    <a:srgbClr val="000000"/>
                  </a:solidFill>
                  <a:latin typeface="Arial" panose="020B0604020202020204" pitchFamily="34" charset="0"/>
                  <a:cs typeface="Arial" panose="020B0604020202020204" pitchFamily="34" charset="0"/>
                </a:rPr>
                <a:t>Monica Alvarado-Rodriguez</a:t>
              </a:r>
            </a:p>
            <a:p>
              <a:pPr marL="171153" indent="-63997"/>
              <a:r>
                <a:rPr lang="en-US" sz="656" b="1" dirty="0">
                  <a:solidFill>
                    <a:srgbClr val="000000"/>
                  </a:solidFill>
                  <a:latin typeface="Arial" panose="020B0604020202020204" pitchFamily="34" charset="0"/>
                  <a:cs typeface="Arial" panose="020B0604020202020204" pitchFamily="34" charset="0"/>
                </a:rPr>
                <a:t>Molly Myers</a:t>
              </a:r>
            </a:p>
            <a:p>
              <a:pPr marL="171153" indent="-63997"/>
              <a:r>
                <a:rPr lang="en-US" sz="656" b="1" dirty="0">
                  <a:solidFill>
                    <a:srgbClr val="000000"/>
                  </a:solidFill>
                  <a:latin typeface="Arial" panose="020B0604020202020204" pitchFamily="34" charset="0"/>
                  <a:cs typeface="Arial" panose="020B0604020202020204" pitchFamily="34" charset="0"/>
                </a:rPr>
                <a:t>Jamie Makowski</a:t>
              </a:r>
            </a:p>
            <a:p>
              <a:pPr marL="171153" indent="-63997"/>
              <a:r>
                <a:rPr lang="en-US" sz="656" i="1" dirty="0">
                  <a:solidFill>
                    <a:srgbClr val="000000"/>
                  </a:solidFill>
                  <a:latin typeface="Arial" panose="020B0604020202020204" pitchFamily="34" charset="0"/>
                  <a:cs typeface="Arial" panose="020B0604020202020204" pitchFamily="34" charset="0"/>
                </a:rPr>
                <a:t>Senior Analysts</a:t>
              </a:r>
            </a:p>
            <a:p>
              <a:pPr marL="171153" indent="-63997"/>
              <a:r>
                <a:rPr lang="en-US" sz="656" b="1" dirty="0" smtClean="0">
                  <a:solidFill>
                    <a:srgbClr val="000000"/>
                  </a:solidFill>
                  <a:latin typeface="Arial" panose="020B0604020202020204" pitchFamily="34" charset="0"/>
                  <a:cs typeface="Arial" panose="020B0604020202020204" pitchFamily="34" charset="0"/>
                </a:rPr>
                <a:t>TBA</a:t>
              </a:r>
              <a:endParaRPr lang="en-US" sz="656" b="1" dirty="0">
                <a:solidFill>
                  <a:srgbClr val="000000"/>
                </a:solidFill>
                <a:latin typeface="Arial" panose="020B0604020202020204" pitchFamily="34" charset="0"/>
                <a:cs typeface="Arial" panose="020B0604020202020204" pitchFamily="34" charset="0"/>
              </a:endParaRPr>
            </a:p>
            <a:p>
              <a:pPr marL="171153" indent="-63997"/>
              <a:r>
                <a:rPr lang="en-US" sz="656" dirty="0">
                  <a:solidFill>
                    <a:srgbClr val="000000"/>
                  </a:solidFill>
                  <a:latin typeface="Arial" panose="020B0604020202020204" pitchFamily="34" charset="0"/>
                  <a:cs typeface="Arial" panose="020B0604020202020204" pitchFamily="34" charset="0"/>
                </a:rPr>
                <a:t>IT Manager</a:t>
              </a:r>
            </a:p>
          </p:txBody>
        </p:sp>
        <p:sp>
          <p:nvSpPr>
            <p:cNvPr id="38" name="TextBox 37"/>
            <p:cNvSpPr txBox="1"/>
            <p:nvPr/>
          </p:nvSpPr>
          <p:spPr>
            <a:xfrm>
              <a:off x="3913470" y="4686884"/>
              <a:ext cx="950998" cy="1412951"/>
            </a:xfrm>
            <a:prstGeom prst="rect">
              <a:avLst/>
            </a:prstGeom>
            <a:noFill/>
          </p:spPr>
          <p:txBody>
            <a:bodyPr wrap="square" lIns="0" tIns="0" rIns="0" bIns="0" rtlCol="0">
              <a:spAutoFit/>
            </a:bodyPr>
            <a:lstStyle/>
            <a:p>
              <a:r>
                <a:rPr lang="en-US" sz="656" b="1" dirty="0">
                  <a:solidFill>
                    <a:srgbClr val="000000"/>
                  </a:solidFill>
                  <a:latin typeface="Arial" panose="020B0604020202020204" pitchFamily="34" charset="0"/>
                  <a:cs typeface="Arial" panose="020B0604020202020204" pitchFamily="34" charset="0"/>
                </a:rPr>
                <a:t>Garnette Garricks</a:t>
              </a:r>
            </a:p>
            <a:p>
              <a:r>
                <a:rPr lang="en-US" sz="656" i="1" dirty="0">
                  <a:solidFill>
                    <a:srgbClr val="000000"/>
                  </a:solidFill>
                  <a:latin typeface="Arial" panose="020B0604020202020204" pitchFamily="34" charset="0"/>
                  <a:cs typeface="Arial" panose="020B0604020202020204" pitchFamily="34" charset="0"/>
                </a:rPr>
                <a:t>Assistant Manager</a:t>
              </a:r>
            </a:p>
            <a:p>
              <a:pPr marL="180083" indent="-69950"/>
              <a:r>
                <a:rPr lang="en-US" sz="656" b="1" dirty="0">
                  <a:solidFill>
                    <a:srgbClr val="000000"/>
                  </a:solidFill>
                  <a:latin typeface="Arial" panose="020B0604020202020204" pitchFamily="34" charset="0"/>
                  <a:cs typeface="Arial" panose="020B0604020202020204" pitchFamily="34" charset="0"/>
                </a:rPr>
                <a:t>Kelly Fernandez</a:t>
              </a:r>
            </a:p>
            <a:p>
              <a:pPr marL="180083" indent="-69950"/>
              <a:r>
                <a:rPr lang="en-US" sz="656" b="1" dirty="0">
                  <a:solidFill>
                    <a:srgbClr val="000000"/>
                  </a:solidFill>
                  <a:latin typeface="Arial" panose="020B0604020202020204" pitchFamily="34" charset="0"/>
                  <a:cs typeface="Arial" panose="020B0604020202020204" pitchFamily="34" charset="0"/>
                </a:rPr>
                <a:t>Tia Lloyd</a:t>
              </a:r>
            </a:p>
            <a:p>
              <a:pPr marL="180083" indent="-69950"/>
              <a:r>
                <a:rPr lang="en-US" sz="656" i="1" dirty="0">
                  <a:solidFill>
                    <a:srgbClr val="000000"/>
                  </a:solidFill>
                  <a:latin typeface="Arial" panose="020B0604020202020204" pitchFamily="34" charset="0"/>
                  <a:cs typeface="Arial" panose="020B0604020202020204" pitchFamily="34" charset="0"/>
                </a:rPr>
                <a:t>HR Coordinators</a:t>
              </a:r>
            </a:p>
            <a:p>
              <a:pPr marL="180083" indent="-69950"/>
              <a:r>
                <a:rPr lang="en-US" sz="656" b="1" dirty="0">
                  <a:solidFill>
                    <a:srgbClr val="000000"/>
                  </a:solidFill>
                  <a:latin typeface="Arial" panose="020B0604020202020204" pitchFamily="34" charset="0"/>
                  <a:cs typeface="Arial" panose="020B0604020202020204" pitchFamily="34" charset="0"/>
                </a:rPr>
                <a:t>Fiona M. Murphy</a:t>
              </a:r>
            </a:p>
            <a:p>
              <a:pPr marL="180083" indent="-69950"/>
              <a:r>
                <a:rPr lang="en-US" sz="656" b="1" dirty="0">
                  <a:solidFill>
                    <a:srgbClr val="000000"/>
                  </a:solidFill>
                  <a:latin typeface="Arial" panose="020B0604020202020204" pitchFamily="34" charset="0"/>
                  <a:cs typeface="Arial" panose="020B0604020202020204" pitchFamily="34" charset="0"/>
                </a:rPr>
                <a:t>Lorena Perez</a:t>
              </a:r>
            </a:p>
            <a:p>
              <a:pPr marL="180083" indent="-69950"/>
              <a:r>
                <a:rPr lang="en-US" sz="656" b="1" dirty="0" smtClean="0">
                  <a:solidFill>
                    <a:srgbClr val="000000"/>
                  </a:solidFill>
                  <a:latin typeface="Arial" panose="020B0604020202020204" pitchFamily="34" charset="0"/>
                  <a:cs typeface="Arial" panose="020B0604020202020204" pitchFamily="34" charset="0"/>
                </a:rPr>
                <a:t>Connie Gauthreaux</a:t>
              </a:r>
            </a:p>
            <a:p>
              <a:pPr marL="180083" indent="-69950"/>
              <a:r>
                <a:rPr lang="en-US" sz="656" b="1" dirty="0">
                  <a:solidFill>
                    <a:srgbClr val="000000"/>
                  </a:solidFill>
                  <a:latin typeface="Arial" panose="020B0604020202020204" pitchFamily="34" charset="0"/>
                  <a:cs typeface="Arial" panose="020B0604020202020204" pitchFamily="34" charset="0"/>
                </a:rPr>
                <a:t>Karen Sgambati</a:t>
              </a:r>
            </a:p>
            <a:p>
              <a:pPr marL="180083" indent="-69950"/>
              <a:r>
                <a:rPr lang="en-US" sz="656" i="1" dirty="0" smtClean="0">
                  <a:solidFill>
                    <a:srgbClr val="000000"/>
                  </a:solidFill>
                  <a:latin typeface="Arial" panose="020B0604020202020204" pitchFamily="34" charset="0"/>
                  <a:cs typeface="Arial" panose="020B0604020202020204" pitchFamily="34" charset="0"/>
                </a:rPr>
                <a:t>HR </a:t>
              </a:r>
              <a:r>
                <a:rPr lang="en-US" sz="656" i="1" dirty="0">
                  <a:solidFill>
                    <a:srgbClr val="000000"/>
                  </a:solidFill>
                  <a:latin typeface="Arial" panose="020B0604020202020204" pitchFamily="34" charset="0"/>
                  <a:cs typeface="Arial" panose="020B0604020202020204" pitchFamily="34" charset="0"/>
                </a:rPr>
                <a:t>Representatives</a:t>
              </a:r>
            </a:p>
            <a:p>
              <a:pPr marL="180083" indent="-69950"/>
              <a:r>
                <a:rPr lang="en-US" sz="656" b="1" dirty="0">
                  <a:solidFill>
                    <a:srgbClr val="000000"/>
                  </a:solidFill>
                  <a:latin typeface="Arial" panose="020B0604020202020204" pitchFamily="34" charset="0"/>
                  <a:cs typeface="Arial" panose="020B0604020202020204" pitchFamily="34" charset="0"/>
                </a:rPr>
                <a:t>Karen Black</a:t>
              </a:r>
            </a:p>
            <a:p>
              <a:pPr marL="180083" indent="-69950"/>
              <a:r>
                <a:rPr lang="en-US" sz="656" b="1" dirty="0">
                  <a:solidFill>
                    <a:srgbClr val="000000"/>
                  </a:solidFill>
                  <a:latin typeface="Arial" panose="020B0604020202020204" pitchFamily="34" charset="0"/>
                  <a:cs typeface="Arial" panose="020B0604020202020204" pitchFamily="34" charset="0"/>
                </a:rPr>
                <a:t>Shay Vickers</a:t>
              </a:r>
            </a:p>
            <a:p>
              <a:pPr marL="180083" indent="-69950"/>
              <a:r>
                <a:rPr lang="en-US" sz="656" i="1" dirty="0">
                  <a:solidFill>
                    <a:srgbClr val="000000"/>
                  </a:solidFill>
                  <a:latin typeface="Arial" panose="020B0604020202020204" pitchFamily="34" charset="0"/>
                  <a:cs typeface="Arial" panose="020B0604020202020204" pitchFamily="34" charset="0"/>
                </a:rPr>
                <a:t>Program Assistants</a:t>
              </a:r>
            </a:p>
            <a:p>
              <a:pPr marL="181239"/>
              <a:endParaRPr lang="en-US" sz="656" b="1" dirty="0">
                <a:solidFill>
                  <a:srgbClr val="000000"/>
                </a:solidFill>
                <a:latin typeface="Arial" panose="020B0604020202020204" pitchFamily="34" charset="0"/>
                <a:cs typeface="Arial" panose="020B0604020202020204" pitchFamily="34" charset="0"/>
              </a:endParaRPr>
            </a:p>
          </p:txBody>
        </p:sp>
        <p:cxnSp>
          <p:nvCxnSpPr>
            <p:cNvPr id="98" name="Straight Connector 97"/>
            <p:cNvCxnSpPr/>
            <p:nvPr/>
          </p:nvCxnSpPr>
          <p:spPr>
            <a:xfrm>
              <a:off x="3656417" y="4418594"/>
              <a:ext cx="857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50" name="TextBox 1049"/>
            <p:cNvSpPr txBox="1"/>
            <p:nvPr/>
          </p:nvSpPr>
          <p:spPr>
            <a:xfrm>
              <a:off x="3765765" y="2982542"/>
              <a:ext cx="1292645" cy="318549"/>
            </a:xfrm>
            <a:prstGeom prst="rect">
              <a:avLst/>
            </a:prstGeom>
            <a:noFill/>
          </p:spPr>
          <p:txBody>
            <a:bodyPr wrap="square" lIns="0" tIns="0" rIns="0" bIns="0" rtlCol="0">
              <a:spAutoFit/>
            </a:bodyPr>
            <a:lstStyle/>
            <a:p>
              <a:r>
                <a:rPr lang="en-US" sz="750" b="1" dirty="0">
                  <a:solidFill>
                    <a:srgbClr val="000000"/>
                  </a:solidFill>
                  <a:latin typeface="Arial" panose="020B0604020202020204" pitchFamily="34" charset="0"/>
                  <a:cs typeface="Arial" panose="020B0604020202020204" pitchFamily="34" charset="0"/>
                </a:rPr>
                <a:t>Isha Guerrero-Londeree</a:t>
              </a:r>
              <a:endParaRPr lang="en-US" sz="750" b="1" i="1" dirty="0">
                <a:solidFill>
                  <a:srgbClr val="000000"/>
                </a:solidFill>
                <a:latin typeface="Arial" panose="020B0604020202020204" pitchFamily="34" charset="0"/>
                <a:cs typeface="Arial" panose="020B0604020202020204" pitchFamily="34" charset="0"/>
              </a:endParaRPr>
            </a:p>
            <a:p>
              <a:r>
                <a:rPr lang="en-US" sz="660" i="1" dirty="0">
                  <a:solidFill>
                    <a:srgbClr val="000000"/>
                  </a:solidFill>
                  <a:latin typeface="Arial" panose="020B0604020202020204" pitchFamily="34" charset="0"/>
                  <a:cs typeface="Arial" panose="020B0604020202020204" pitchFamily="34" charset="0"/>
                </a:rPr>
                <a:t>Assistant Director</a:t>
              </a:r>
            </a:p>
            <a:p>
              <a:r>
                <a:rPr lang="en-US" sz="660" i="1" dirty="0">
                  <a:solidFill>
                    <a:srgbClr val="000000"/>
                  </a:solidFill>
                  <a:latin typeface="Arial" panose="020B0604020202020204" pitchFamily="34" charset="0"/>
                  <a:cs typeface="Arial" panose="020B0604020202020204" pitchFamily="34" charset="0"/>
                </a:rPr>
                <a:t>Payroll Services</a:t>
              </a:r>
            </a:p>
          </p:txBody>
        </p:sp>
        <p:sp>
          <p:nvSpPr>
            <p:cNvPr id="35" name="TextBox 34"/>
            <p:cNvSpPr txBox="1"/>
            <p:nvPr/>
          </p:nvSpPr>
          <p:spPr>
            <a:xfrm>
              <a:off x="3913470" y="3302891"/>
              <a:ext cx="1125506" cy="1010533"/>
            </a:xfrm>
            <a:prstGeom prst="rect">
              <a:avLst/>
            </a:prstGeom>
            <a:noFill/>
          </p:spPr>
          <p:txBody>
            <a:bodyPr wrap="square" lIns="0" tIns="0" rIns="0" bIns="0" rtlCol="0">
              <a:spAutoFit/>
            </a:bodyPr>
            <a:lstStyle/>
            <a:p>
              <a:r>
                <a:rPr lang="en-US" sz="660" b="1" dirty="0">
                  <a:solidFill>
                    <a:srgbClr val="000000"/>
                  </a:solidFill>
                  <a:latin typeface="Arial" panose="020B0604020202020204" pitchFamily="34" charset="0"/>
                  <a:cs typeface="Arial" panose="020B0604020202020204" pitchFamily="34" charset="0"/>
                </a:rPr>
                <a:t>Maribeth Kerr</a:t>
              </a:r>
            </a:p>
            <a:p>
              <a:r>
                <a:rPr lang="en-US" sz="660" i="1" dirty="0">
                  <a:solidFill>
                    <a:srgbClr val="000000"/>
                  </a:solidFill>
                  <a:latin typeface="Arial" panose="020B0604020202020204" pitchFamily="34" charset="0"/>
                  <a:cs typeface="Arial" panose="020B0604020202020204" pitchFamily="34" charset="0"/>
                </a:rPr>
                <a:t>Assistant Manager</a:t>
              </a:r>
            </a:p>
            <a:p>
              <a:pPr marL="180083" indent="-69950"/>
              <a:r>
                <a:rPr lang="en-US" sz="656" b="1" dirty="0">
                  <a:solidFill>
                    <a:srgbClr val="000000"/>
                  </a:solidFill>
                  <a:latin typeface="Arial" panose="020B0604020202020204" pitchFamily="34" charset="0"/>
                  <a:cs typeface="Arial" panose="020B0604020202020204" pitchFamily="34" charset="0"/>
                </a:rPr>
                <a:t>Michael Minutelli</a:t>
              </a:r>
            </a:p>
            <a:p>
              <a:pPr marL="180083" indent="-69950"/>
              <a:r>
                <a:rPr lang="en-US" sz="656" b="1" dirty="0">
                  <a:solidFill>
                    <a:srgbClr val="000000"/>
                  </a:solidFill>
                  <a:latin typeface="Arial" panose="020B0604020202020204" pitchFamily="34" charset="0"/>
                  <a:cs typeface="Arial" panose="020B0604020202020204" pitchFamily="34" charset="0"/>
                </a:rPr>
                <a:t>LaToya Anderson</a:t>
              </a:r>
            </a:p>
            <a:p>
              <a:pPr marL="180083" indent="-69950"/>
              <a:r>
                <a:rPr lang="en-US" sz="656" b="1" dirty="0" smtClean="0">
                  <a:solidFill>
                    <a:srgbClr val="000000"/>
                  </a:solidFill>
                  <a:latin typeface="Arial" panose="020B0604020202020204" pitchFamily="34" charset="0"/>
                  <a:cs typeface="Arial" panose="020B0604020202020204" pitchFamily="34" charset="0"/>
                </a:rPr>
                <a:t>Michael </a:t>
              </a:r>
              <a:r>
                <a:rPr lang="en-US" sz="656" b="1" dirty="0">
                  <a:solidFill>
                    <a:srgbClr val="000000"/>
                  </a:solidFill>
                  <a:latin typeface="Arial" panose="020B0604020202020204" pitchFamily="34" charset="0"/>
                  <a:cs typeface="Arial" panose="020B0604020202020204" pitchFamily="34" charset="0"/>
                </a:rPr>
                <a:t>Lieblong</a:t>
              </a:r>
            </a:p>
            <a:p>
              <a:pPr marL="180083" indent="-69950"/>
              <a:r>
                <a:rPr lang="en-US" sz="656" b="1" dirty="0">
                  <a:solidFill>
                    <a:srgbClr val="000000"/>
                  </a:solidFill>
                  <a:latin typeface="Arial" panose="020B0604020202020204" pitchFamily="34" charset="0"/>
                  <a:cs typeface="Arial" panose="020B0604020202020204" pitchFamily="34" charset="0"/>
                </a:rPr>
                <a:t>Jordan </a:t>
              </a:r>
              <a:r>
                <a:rPr lang="en-US" sz="656" b="1" dirty="0" smtClean="0">
                  <a:solidFill>
                    <a:srgbClr val="000000"/>
                  </a:solidFill>
                  <a:latin typeface="Arial" panose="020B0604020202020204" pitchFamily="34" charset="0"/>
                  <a:cs typeface="Arial" panose="020B0604020202020204" pitchFamily="34" charset="0"/>
                </a:rPr>
                <a:t>Castillo</a:t>
              </a:r>
            </a:p>
            <a:p>
              <a:pPr marL="180083" indent="-69950"/>
              <a:r>
                <a:rPr lang="en-US" sz="656" b="1" dirty="0" smtClean="0">
                  <a:solidFill>
                    <a:srgbClr val="000000"/>
                  </a:solidFill>
                  <a:latin typeface="Arial" panose="020B0604020202020204" pitchFamily="34" charset="0"/>
                  <a:cs typeface="Arial" panose="020B0604020202020204" pitchFamily="34" charset="0"/>
                </a:rPr>
                <a:t>Jeremy Armstrong</a:t>
              </a:r>
              <a:endParaRPr lang="en-US" sz="656" b="1" dirty="0">
                <a:solidFill>
                  <a:srgbClr val="000000"/>
                </a:solidFill>
                <a:latin typeface="Arial" panose="020B0604020202020204" pitchFamily="34" charset="0"/>
                <a:cs typeface="Arial" panose="020B0604020202020204" pitchFamily="34" charset="0"/>
              </a:endParaRPr>
            </a:p>
            <a:p>
              <a:pPr marL="180083" indent="-69950"/>
              <a:r>
                <a:rPr lang="en-US" sz="656" i="1" dirty="0">
                  <a:solidFill>
                    <a:srgbClr val="000000"/>
                  </a:solidFill>
                  <a:latin typeface="Arial" panose="020B0604020202020204" pitchFamily="34" charset="0"/>
                  <a:cs typeface="Arial" panose="020B0604020202020204" pitchFamily="34" charset="0"/>
                </a:rPr>
                <a:t>QC Coordinators</a:t>
              </a:r>
            </a:p>
            <a:p>
              <a:pPr marL="180083" indent="-69950"/>
              <a:r>
                <a:rPr lang="en-US" sz="656" b="1" dirty="0">
                  <a:solidFill>
                    <a:srgbClr val="000000"/>
                  </a:solidFill>
                  <a:latin typeface="Arial" panose="020B0604020202020204" pitchFamily="34" charset="0"/>
                  <a:cs typeface="Arial" panose="020B0604020202020204" pitchFamily="34" charset="0"/>
                </a:rPr>
                <a:t>Bonnie Belot</a:t>
              </a:r>
            </a:p>
            <a:p>
              <a:pPr marL="180083" indent="-69950"/>
              <a:r>
                <a:rPr lang="en-US" sz="656" i="1" dirty="0">
                  <a:solidFill>
                    <a:srgbClr val="000000"/>
                  </a:solidFill>
                  <a:latin typeface="Arial" panose="020B0604020202020204" pitchFamily="34" charset="0"/>
                  <a:cs typeface="Arial" panose="020B0604020202020204" pitchFamily="34" charset="0"/>
                </a:rPr>
                <a:t>Senior HR Representative</a:t>
              </a:r>
              <a:endParaRPr lang="en-US" sz="750" b="1" dirty="0">
                <a:solidFill>
                  <a:srgbClr val="000000"/>
                </a:solidFill>
                <a:latin typeface="Arial" panose="020B0604020202020204" pitchFamily="34" charset="0"/>
                <a:cs typeface="Arial" panose="020B0604020202020204" pitchFamily="34" charset="0"/>
              </a:endParaRPr>
            </a:p>
          </p:txBody>
        </p:sp>
        <p:cxnSp>
          <p:nvCxnSpPr>
            <p:cNvPr id="59" name="Straight Connector 58"/>
            <p:cNvCxnSpPr/>
            <p:nvPr/>
          </p:nvCxnSpPr>
          <p:spPr>
            <a:xfrm>
              <a:off x="3673324" y="3048000"/>
              <a:ext cx="857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171124" y="6629400"/>
            <a:ext cx="2305193" cy="215444"/>
          </a:xfrm>
          <a:prstGeom prst="rect">
            <a:avLst/>
          </a:prstGeom>
          <a:noFill/>
        </p:spPr>
        <p:txBody>
          <a:bodyPr wrap="square" rtlCol="0">
            <a:spAutoFit/>
          </a:bodyPr>
          <a:lstStyle/>
          <a:p>
            <a:r>
              <a:rPr lang="en-US" sz="800" dirty="0" smtClean="0">
                <a:solidFill>
                  <a:schemeClr val="bg1"/>
                </a:solidFill>
              </a:rPr>
              <a:t>Last updated: 10/02/2017</a:t>
            </a:r>
            <a:endParaRPr lang="en-US" sz="800" dirty="0">
              <a:solidFill>
                <a:schemeClr val="bg1"/>
              </a:solidFill>
            </a:endParaRPr>
          </a:p>
        </p:txBody>
      </p:sp>
    </p:spTree>
    <p:extLst>
      <p:ext uri="{BB962C8B-B14F-4D97-AF65-F5344CB8AC3E}">
        <p14:creationId xmlns:p14="http://schemas.microsoft.com/office/powerpoint/2010/main" val="3975438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cruitment-software-partner-page-up-people.f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55" y="0"/>
            <a:ext cx="4279001" cy="28526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4728411" y="508644"/>
            <a:ext cx="4258370" cy="5532461"/>
          </a:xfrm>
          <a:prstGeom prst="rect">
            <a:avLst/>
          </a:prstGeom>
        </p:spPr>
      </p:pic>
      <p:sp>
        <p:nvSpPr>
          <p:cNvPr id="8" name="TextBox 7"/>
          <p:cNvSpPr txBox="1"/>
          <p:nvPr/>
        </p:nvSpPr>
        <p:spPr>
          <a:xfrm>
            <a:off x="299355" y="2514600"/>
            <a:ext cx="4717813" cy="261084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smtClean="0"/>
              <a:t>Recruitment management</a:t>
            </a:r>
          </a:p>
          <a:p>
            <a:pPr marL="285750" indent="-285750">
              <a:lnSpc>
                <a:spcPct val="150000"/>
              </a:lnSpc>
              <a:buFont typeface="Arial" panose="020B0604020202020204" pitchFamily="34" charset="0"/>
              <a:buChar char="•"/>
            </a:pPr>
            <a:r>
              <a:rPr lang="en-US" sz="2800" dirty="0" smtClean="0"/>
              <a:t>Onboarding</a:t>
            </a:r>
          </a:p>
          <a:p>
            <a:pPr marL="285750" indent="-285750">
              <a:lnSpc>
                <a:spcPct val="150000"/>
              </a:lnSpc>
              <a:buFont typeface="Arial" panose="020B0604020202020204" pitchFamily="34" charset="0"/>
              <a:buChar char="•"/>
            </a:pPr>
            <a:r>
              <a:rPr lang="en-US" sz="2800" dirty="0" smtClean="0"/>
              <a:t>Performance management</a:t>
            </a:r>
          </a:p>
          <a:p>
            <a:pPr marL="285750" indent="-285750">
              <a:lnSpc>
                <a:spcPct val="150000"/>
              </a:lnSpc>
              <a:buFont typeface="Arial" panose="020B0604020202020204" pitchFamily="34" charset="0"/>
              <a:buChar char="•"/>
            </a:pPr>
            <a:r>
              <a:rPr lang="en-US" sz="2800" dirty="0" smtClean="0"/>
              <a:t>Data and reporting</a:t>
            </a:r>
            <a:endParaRPr lang="en-US" sz="2800" dirty="0"/>
          </a:p>
        </p:txBody>
      </p:sp>
      <p:sp>
        <p:nvSpPr>
          <p:cNvPr id="9" name="Rectangle 8"/>
          <p:cNvSpPr/>
          <p:nvPr/>
        </p:nvSpPr>
        <p:spPr>
          <a:xfrm>
            <a:off x="6665495" y="300789"/>
            <a:ext cx="409073" cy="409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40472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99061" y="317083"/>
            <a:ext cx="7968557" cy="5770896"/>
          </a:xfrm>
          <a:prstGeom prst="rect">
            <a:avLst/>
          </a:prstGeom>
        </p:spPr>
      </p:pic>
    </p:spTree>
    <p:extLst>
      <p:ext uri="{BB962C8B-B14F-4D97-AF65-F5344CB8AC3E}">
        <p14:creationId xmlns:p14="http://schemas.microsoft.com/office/powerpoint/2010/main" val="3089376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A404354-1C83-A941-BD6B-EFF3AA82C30D}" vid="{D9AEB95B-2F2D-6B4F-B5FB-49A25E0A326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estThemeUpdated">
  <a:themeElements>
    <a:clrScheme name="West Corporate Final 2">
      <a:dk1>
        <a:sysClr val="windowText" lastClr="000000"/>
      </a:dk1>
      <a:lt1>
        <a:sysClr val="window" lastClr="FFFFFF"/>
      </a:lt1>
      <a:dk2>
        <a:srgbClr val="E9001B"/>
      </a:dk2>
      <a:lt2>
        <a:srgbClr val="192024"/>
      </a:lt2>
      <a:accent1>
        <a:srgbClr val="000E28"/>
      </a:accent1>
      <a:accent2>
        <a:srgbClr val="08479C"/>
      </a:accent2>
      <a:accent3>
        <a:srgbClr val="0080C0"/>
      </a:accent3>
      <a:accent4>
        <a:srgbClr val="A2B1B8"/>
      </a:accent4>
      <a:accent5>
        <a:srgbClr val="687982"/>
      </a:accent5>
      <a:accent6>
        <a:srgbClr val="2D383F"/>
      </a:accent6>
      <a:hlink>
        <a:srgbClr val="636463"/>
      </a:hlink>
      <a:folHlink>
        <a:srgbClr val="2727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UCF Brand-Standard Size Powerpoint</Template>
  <TotalTime>348</TotalTime>
  <Words>2161</Words>
  <Application>Microsoft Office PowerPoint</Application>
  <PresentationFormat>On-screen Show (4:3)</PresentationFormat>
  <Paragraphs>650</Paragraphs>
  <Slides>66</Slides>
  <Notes>66</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66</vt:i4>
      </vt:variant>
    </vt:vector>
  </HeadingPairs>
  <TitlesOfParts>
    <vt:vector size="85" baseType="lpstr">
      <vt:lpstr>FangSong</vt:lpstr>
      <vt:lpstr>MS PGothic</vt:lpstr>
      <vt:lpstr>MS PGothic</vt:lpstr>
      <vt:lpstr>Arial</vt:lpstr>
      <vt:lpstr>Arial Black</vt:lpstr>
      <vt:lpstr>Calibri</vt:lpstr>
      <vt:lpstr>Calibri Light</vt:lpstr>
      <vt:lpstr>Courier New</vt:lpstr>
      <vt:lpstr>Helvetica</vt:lpstr>
      <vt:lpstr>Helvetica Neue</vt:lpstr>
      <vt:lpstr>Helvetica Neue Medium</vt:lpstr>
      <vt:lpstr>Lucida Grande</vt:lpstr>
      <vt:lpstr>Monotype Sorts</vt:lpstr>
      <vt:lpstr>Techno</vt:lpstr>
      <vt:lpstr>Wingdings</vt:lpstr>
      <vt:lpstr>Office Theme</vt:lpstr>
      <vt:lpstr>1_Office Theme</vt:lpstr>
      <vt:lpstr>WestThemeUpdated</vt:lpstr>
      <vt:lpstr>6_Default Design</vt:lpstr>
      <vt:lpstr>Human Resources Liaison Network November 14, 2017</vt:lpstr>
      <vt:lpstr>  Welcome to the HR Liaison Network Meeting November 14, 2017</vt:lpstr>
      <vt:lpstr>     Shelia Daniels, Executive Director UCF Human Resources  Welcome</vt:lpstr>
      <vt:lpstr>     Maureen Binder, CHRO and Assoc. Vice President Human Resources  HR – 2018 and Beyond</vt:lpstr>
      <vt:lpstr> 2017 Looking Back</vt:lpstr>
      <vt:lpstr>2018 Looking Ahead</vt:lpstr>
      <vt:lpstr>PowerPoint Presentation</vt:lpstr>
      <vt:lpstr>PowerPoint Presentation</vt:lpstr>
      <vt:lpstr>PowerPoint Presentation</vt:lpstr>
      <vt:lpstr>Classification &amp; Compensation Update</vt:lpstr>
      <vt:lpstr>PowerPoint Presentation</vt:lpstr>
      <vt:lpstr>New HR Liaison Training </vt:lpstr>
      <vt:lpstr>Questions?</vt:lpstr>
      <vt:lpstr>     Rhonda Bishop and Christina Serra, Compliance, Ethics and Risk Office ucf code of conduct </vt:lpstr>
      <vt:lpstr>Employee Code of Conduct</vt:lpstr>
      <vt:lpstr>     Cindy Persico, Health Advocate Ucf Employee assistance program</vt:lpstr>
      <vt:lpstr>PowerPoint Presentation</vt:lpstr>
      <vt:lpstr>EAP+Work/Life Program Features</vt:lpstr>
      <vt:lpstr>Work/Life Support</vt:lpstr>
      <vt:lpstr>Employee Assistance Program (EAP)</vt:lpstr>
      <vt:lpstr> Employee Benefit </vt:lpstr>
      <vt:lpstr>How Can Health Advocate Help?</vt:lpstr>
      <vt:lpstr> Staff Qualifications</vt:lpstr>
      <vt:lpstr>PowerPoint Presentation</vt:lpstr>
      <vt:lpstr>     Matt Verdecchia, Senior Trainer/OD for Health Advocate  Guest Speaker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Thank you</vt:lpstr>
      <vt:lpstr>Pick up your new Point of Contact Card </vt:lpstr>
      <vt:lpstr>Dismiss to Break-Out Sessions  PageUp Focus Group – Recruiting and Onboarding Garden Key Room 221   UCF International Hiring Paperwork, Process and Practices Egmont Key Room 224   New Composite Fringe Benefit Rate Cedar Key Room 223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Title VERSION A</dc:title>
  <dc:creator>Microsoft Office User</dc:creator>
  <cp:lastModifiedBy>Debbie Frankenbach</cp:lastModifiedBy>
  <cp:revision>44</cp:revision>
  <cp:lastPrinted>2017-11-13T20:20:30Z</cp:lastPrinted>
  <dcterms:created xsi:type="dcterms:W3CDTF">2016-09-13T13:48:41Z</dcterms:created>
  <dcterms:modified xsi:type="dcterms:W3CDTF">2017-11-13T20:21:11Z</dcterms:modified>
</cp:coreProperties>
</file>