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7" r:id="rId3"/>
    <p:sldMasterId id="2147483679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1" r:id="rId10"/>
  </p:sldMasterIdLst>
  <p:notesMasterIdLst>
    <p:notesMasterId r:id="rId54"/>
  </p:notesMasterIdLst>
  <p:handoutMasterIdLst>
    <p:handoutMasterId r:id="rId55"/>
  </p:handoutMasterIdLst>
  <p:sldIdLst>
    <p:sldId id="265" r:id="rId11"/>
    <p:sldId id="260" r:id="rId12"/>
    <p:sldId id="259" r:id="rId13"/>
    <p:sldId id="268" r:id="rId14"/>
    <p:sldId id="276" r:id="rId15"/>
    <p:sldId id="271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19" r:id="rId24"/>
    <p:sldId id="274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279" r:id="rId51"/>
    <p:sldId id="280" r:id="rId52"/>
    <p:sldId id="25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/>
    <p:restoredTop sz="94635"/>
  </p:normalViewPr>
  <p:slideViewPr>
    <p:cSldViewPr snapToGrid="0" snapToObjects="1">
      <p:cViewPr varScale="1">
        <p:scale>
          <a:sx n="114" d="100"/>
          <a:sy n="114" d="100"/>
        </p:scale>
        <p:origin x="173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F6ABF-75A4-44B5-96BA-C55F1D1F7D3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734A3-C356-41F4-8250-172BF21DB152}">
      <dgm:prSet phldrT="[Text]" custT="1"/>
      <dgm:spPr>
        <a:solidFill>
          <a:srgbClr val="FFCA29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Analysis and Planning</a:t>
          </a:r>
        </a:p>
      </dgm:t>
    </dgm:pt>
    <dgm:pt modelId="{AA953A9D-3142-4DBA-A78E-1D1E5BA2798C}" type="parTrans" cxnId="{23B4F606-3B6E-422D-9FF3-3817F35D73CC}">
      <dgm:prSet/>
      <dgm:spPr/>
      <dgm:t>
        <a:bodyPr/>
        <a:lstStyle/>
        <a:p>
          <a:endParaRPr lang="en-US"/>
        </a:p>
      </dgm:t>
    </dgm:pt>
    <dgm:pt modelId="{2F562A05-9017-4E5E-9D79-2102565AF84D}" type="sibTrans" cxnId="{23B4F606-3B6E-422D-9FF3-3817F35D73CC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2BADEB0A-CE33-41AC-BB4D-F51D5BCD4F13}">
      <dgm:prSet phldrT="[Text]" custT="1"/>
      <dgm:spPr>
        <a:solidFill>
          <a:srgbClr val="FFCA29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Design and Development</a:t>
          </a:r>
          <a:endParaRPr lang="en-US" sz="1000" dirty="0"/>
        </a:p>
      </dgm:t>
    </dgm:pt>
    <dgm:pt modelId="{E8C79757-F06B-40FC-9C34-241A8BAA19E8}" type="parTrans" cxnId="{21819CEB-A862-45BA-B434-341E40DCFF1B}">
      <dgm:prSet/>
      <dgm:spPr/>
      <dgm:t>
        <a:bodyPr/>
        <a:lstStyle/>
        <a:p>
          <a:endParaRPr lang="en-US"/>
        </a:p>
      </dgm:t>
    </dgm:pt>
    <dgm:pt modelId="{825EFC33-1AE5-4AC2-AF2E-7205A4A402E1}" type="sibTrans" cxnId="{21819CEB-A862-45BA-B434-341E40DCFF1B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FA9B647-9C17-428D-BD68-D5E3E630FB10}">
      <dgm:prSet phldrT="[Text]" custT="1"/>
      <dgm:spPr>
        <a:solidFill>
          <a:srgbClr val="FFCA2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Integrations and Testing</a:t>
          </a:r>
        </a:p>
      </dgm:t>
    </dgm:pt>
    <dgm:pt modelId="{E3695B56-78CA-4587-B0C3-1993462E655A}" type="parTrans" cxnId="{63DF6B36-EEA3-4018-B809-D831D26250EE}">
      <dgm:prSet/>
      <dgm:spPr/>
      <dgm:t>
        <a:bodyPr/>
        <a:lstStyle/>
        <a:p>
          <a:endParaRPr lang="en-US"/>
        </a:p>
      </dgm:t>
    </dgm:pt>
    <dgm:pt modelId="{BA41C6C7-D32E-4907-8932-FD794C22E51E}" type="sibTrans" cxnId="{63DF6B36-EEA3-4018-B809-D831D26250EE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47B18088-114B-4DA4-89FB-7EEA30BD99C2}">
      <dgm:prSet phldrT="[Text]" custT="1"/>
      <dgm:spPr>
        <a:solidFill>
          <a:srgbClr val="FFCA29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Maintenance and Support</a:t>
          </a:r>
        </a:p>
      </dgm:t>
    </dgm:pt>
    <dgm:pt modelId="{4A6B8C86-243C-4F8F-9C83-3ECBCF90953E}" type="parTrans" cxnId="{B7F2D067-BD9D-4EB4-9375-2C10297BD1D4}">
      <dgm:prSet/>
      <dgm:spPr/>
      <dgm:t>
        <a:bodyPr/>
        <a:lstStyle/>
        <a:p>
          <a:endParaRPr lang="en-US"/>
        </a:p>
      </dgm:t>
    </dgm:pt>
    <dgm:pt modelId="{EC1739DF-C9DE-4633-A874-C2AF9C3E0D0E}" type="sibTrans" cxnId="{B7F2D067-BD9D-4EB4-9375-2C10297BD1D4}">
      <dgm:prSet/>
      <dgm:spPr/>
      <dgm:t>
        <a:bodyPr/>
        <a:lstStyle/>
        <a:p>
          <a:endParaRPr lang="en-US"/>
        </a:p>
      </dgm:t>
    </dgm:pt>
    <dgm:pt modelId="{197FA401-DF72-4496-8BD7-B43ED882F3B4}">
      <dgm:prSet phldrT="[Text]"/>
      <dgm:spPr/>
      <dgm:t>
        <a:bodyPr/>
        <a:lstStyle/>
        <a:p>
          <a:endParaRPr lang="en-US" dirty="0"/>
        </a:p>
      </dgm:t>
    </dgm:pt>
    <dgm:pt modelId="{B55F393A-A9ED-477A-AD22-5D54A744E223}" type="parTrans" cxnId="{116FFE9F-771E-4FEF-968E-CAD53538C313}">
      <dgm:prSet/>
      <dgm:spPr/>
      <dgm:t>
        <a:bodyPr/>
        <a:lstStyle/>
        <a:p>
          <a:endParaRPr lang="en-US"/>
        </a:p>
      </dgm:t>
    </dgm:pt>
    <dgm:pt modelId="{029F3767-DCD5-43B0-9300-F98AB53357C8}" type="sibTrans" cxnId="{116FFE9F-771E-4FEF-968E-CAD53538C313}">
      <dgm:prSet/>
      <dgm:spPr/>
      <dgm:t>
        <a:bodyPr/>
        <a:lstStyle/>
        <a:p>
          <a:endParaRPr lang="en-US"/>
        </a:p>
      </dgm:t>
    </dgm:pt>
    <dgm:pt modelId="{CFD90A9B-69E3-41F0-B494-BE10F2B16A38}">
      <dgm:prSet phldrT="[Text]" custT="1"/>
      <dgm:spPr>
        <a:solidFill>
          <a:srgbClr val="FFCA2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Training and Implementation</a:t>
          </a:r>
          <a:endParaRPr lang="en-US" sz="1000" dirty="0"/>
        </a:p>
      </dgm:t>
    </dgm:pt>
    <dgm:pt modelId="{BD468BC0-FFE6-4759-BD97-CFAEC84072BB}" type="parTrans" cxnId="{6B2376A3-EF09-4490-8FC0-56D6A138379B}">
      <dgm:prSet/>
      <dgm:spPr/>
      <dgm:t>
        <a:bodyPr/>
        <a:lstStyle/>
        <a:p>
          <a:endParaRPr lang="en-US"/>
        </a:p>
      </dgm:t>
    </dgm:pt>
    <dgm:pt modelId="{1381E1C4-01B1-4454-8407-AD9CF84E45AD}" type="sibTrans" cxnId="{6B2376A3-EF09-4490-8FC0-56D6A138379B}">
      <dgm:prSet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40FFE2F4-CC99-44E5-9C93-5515C140FADD}" type="pres">
      <dgm:prSet presAssocID="{F61F6ABF-75A4-44B5-96BA-C55F1D1F7D3F}" presName="outerComposite" presStyleCnt="0">
        <dgm:presLayoutVars>
          <dgm:chMax val="5"/>
          <dgm:dir/>
          <dgm:resizeHandles val="exact"/>
        </dgm:presLayoutVars>
      </dgm:prSet>
      <dgm:spPr/>
    </dgm:pt>
    <dgm:pt modelId="{DD5D5F7F-3B14-4E11-B5B8-83CBF81A7717}" type="pres">
      <dgm:prSet presAssocID="{F61F6ABF-75A4-44B5-96BA-C55F1D1F7D3F}" presName="dummyMaxCanvas" presStyleCnt="0">
        <dgm:presLayoutVars/>
      </dgm:prSet>
      <dgm:spPr/>
    </dgm:pt>
    <dgm:pt modelId="{11652912-90E8-4958-B2AA-C1E977BFC4F5}" type="pres">
      <dgm:prSet presAssocID="{F61F6ABF-75A4-44B5-96BA-C55F1D1F7D3F}" presName="FiveNodes_1" presStyleLbl="node1" presStyleIdx="0" presStyleCnt="5">
        <dgm:presLayoutVars>
          <dgm:bulletEnabled val="1"/>
        </dgm:presLayoutVars>
      </dgm:prSet>
      <dgm:spPr/>
    </dgm:pt>
    <dgm:pt modelId="{962A1665-4A0B-4BBE-A5E3-FE9718B048F4}" type="pres">
      <dgm:prSet presAssocID="{F61F6ABF-75A4-44B5-96BA-C55F1D1F7D3F}" presName="FiveNodes_2" presStyleLbl="node1" presStyleIdx="1" presStyleCnt="5" custLinFactNeighborX="-899">
        <dgm:presLayoutVars>
          <dgm:bulletEnabled val="1"/>
        </dgm:presLayoutVars>
      </dgm:prSet>
      <dgm:spPr/>
    </dgm:pt>
    <dgm:pt modelId="{9E7DCCFA-95FE-4167-B4D6-EDA2B318C781}" type="pres">
      <dgm:prSet presAssocID="{F61F6ABF-75A4-44B5-96BA-C55F1D1F7D3F}" presName="FiveNodes_3" presStyleLbl="node1" presStyleIdx="2" presStyleCnt="5">
        <dgm:presLayoutVars>
          <dgm:bulletEnabled val="1"/>
        </dgm:presLayoutVars>
      </dgm:prSet>
      <dgm:spPr/>
    </dgm:pt>
    <dgm:pt modelId="{C64329C2-E007-40F2-9996-ADB05371F3FE}" type="pres">
      <dgm:prSet presAssocID="{F61F6ABF-75A4-44B5-96BA-C55F1D1F7D3F}" presName="FiveNodes_4" presStyleLbl="node1" presStyleIdx="3" presStyleCnt="5">
        <dgm:presLayoutVars>
          <dgm:bulletEnabled val="1"/>
        </dgm:presLayoutVars>
      </dgm:prSet>
      <dgm:spPr/>
    </dgm:pt>
    <dgm:pt modelId="{779302B0-8DBD-436E-BD9C-323177373801}" type="pres">
      <dgm:prSet presAssocID="{F61F6ABF-75A4-44B5-96BA-C55F1D1F7D3F}" presName="FiveNodes_5" presStyleLbl="node1" presStyleIdx="4" presStyleCnt="5">
        <dgm:presLayoutVars>
          <dgm:bulletEnabled val="1"/>
        </dgm:presLayoutVars>
      </dgm:prSet>
      <dgm:spPr/>
    </dgm:pt>
    <dgm:pt modelId="{A11580A3-D061-42E0-96EE-9FC90C17663E}" type="pres">
      <dgm:prSet presAssocID="{F61F6ABF-75A4-44B5-96BA-C55F1D1F7D3F}" presName="FiveConn_1-2" presStyleLbl="fgAccFollowNode1" presStyleIdx="0" presStyleCnt="4" custLinFactNeighborY="-3041">
        <dgm:presLayoutVars>
          <dgm:bulletEnabled val="1"/>
        </dgm:presLayoutVars>
      </dgm:prSet>
      <dgm:spPr/>
    </dgm:pt>
    <dgm:pt modelId="{83C9C88F-0C2F-464C-988A-CB3F5A05EA8E}" type="pres">
      <dgm:prSet presAssocID="{F61F6ABF-75A4-44B5-96BA-C55F1D1F7D3F}" presName="FiveConn_2-3" presStyleLbl="fgAccFollowNode1" presStyleIdx="1" presStyleCnt="4">
        <dgm:presLayoutVars>
          <dgm:bulletEnabled val="1"/>
        </dgm:presLayoutVars>
      </dgm:prSet>
      <dgm:spPr/>
    </dgm:pt>
    <dgm:pt modelId="{A1E99944-14D5-41A8-B6D5-3B540CC48AFA}" type="pres">
      <dgm:prSet presAssocID="{F61F6ABF-75A4-44B5-96BA-C55F1D1F7D3F}" presName="FiveConn_3-4" presStyleLbl="fgAccFollowNode1" presStyleIdx="2" presStyleCnt="4">
        <dgm:presLayoutVars>
          <dgm:bulletEnabled val="1"/>
        </dgm:presLayoutVars>
      </dgm:prSet>
      <dgm:spPr/>
    </dgm:pt>
    <dgm:pt modelId="{99BAEE91-37A5-4779-BDCA-9E2AAFB70BB8}" type="pres">
      <dgm:prSet presAssocID="{F61F6ABF-75A4-44B5-96BA-C55F1D1F7D3F}" presName="FiveConn_4-5" presStyleLbl="fgAccFollowNode1" presStyleIdx="3" presStyleCnt="4">
        <dgm:presLayoutVars>
          <dgm:bulletEnabled val="1"/>
        </dgm:presLayoutVars>
      </dgm:prSet>
      <dgm:spPr/>
    </dgm:pt>
    <dgm:pt modelId="{FC19A13D-19E0-45C3-9697-7E0AAE73B8C4}" type="pres">
      <dgm:prSet presAssocID="{F61F6ABF-75A4-44B5-96BA-C55F1D1F7D3F}" presName="FiveNodes_1_text" presStyleLbl="node1" presStyleIdx="4" presStyleCnt="5">
        <dgm:presLayoutVars>
          <dgm:bulletEnabled val="1"/>
        </dgm:presLayoutVars>
      </dgm:prSet>
      <dgm:spPr/>
    </dgm:pt>
    <dgm:pt modelId="{2FF87D58-55A2-484D-AA77-8E718965A3AB}" type="pres">
      <dgm:prSet presAssocID="{F61F6ABF-75A4-44B5-96BA-C55F1D1F7D3F}" presName="FiveNodes_2_text" presStyleLbl="node1" presStyleIdx="4" presStyleCnt="5">
        <dgm:presLayoutVars>
          <dgm:bulletEnabled val="1"/>
        </dgm:presLayoutVars>
      </dgm:prSet>
      <dgm:spPr/>
    </dgm:pt>
    <dgm:pt modelId="{FFC876F8-212B-482D-B550-1601A39094BC}" type="pres">
      <dgm:prSet presAssocID="{F61F6ABF-75A4-44B5-96BA-C55F1D1F7D3F}" presName="FiveNodes_3_text" presStyleLbl="node1" presStyleIdx="4" presStyleCnt="5">
        <dgm:presLayoutVars>
          <dgm:bulletEnabled val="1"/>
        </dgm:presLayoutVars>
      </dgm:prSet>
      <dgm:spPr/>
    </dgm:pt>
    <dgm:pt modelId="{671FAD84-709D-4298-ABA5-7240D2831FF1}" type="pres">
      <dgm:prSet presAssocID="{F61F6ABF-75A4-44B5-96BA-C55F1D1F7D3F}" presName="FiveNodes_4_text" presStyleLbl="node1" presStyleIdx="4" presStyleCnt="5">
        <dgm:presLayoutVars>
          <dgm:bulletEnabled val="1"/>
        </dgm:presLayoutVars>
      </dgm:prSet>
      <dgm:spPr/>
    </dgm:pt>
    <dgm:pt modelId="{87C8F523-A43D-4FA0-8658-44CEE283A00B}" type="pres">
      <dgm:prSet presAssocID="{F61F6ABF-75A4-44B5-96BA-C55F1D1F7D3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3B4F606-3B6E-422D-9FF3-3817F35D73CC}" srcId="{F61F6ABF-75A4-44B5-96BA-C55F1D1F7D3F}" destId="{FBF734A3-C356-41F4-8250-172BF21DB152}" srcOrd="0" destOrd="0" parTransId="{AA953A9D-3142-4DBA-A78E-1D1E5BA2798C}" sibTransId="{2F562A05-9017-4E5E-9D79-2102565AF84D}"/>
    <dgm:cxn modelId="{78255D12-C35C-46B2-BD61-C450390E1E14}" type="presOf" srcId="{CFD90A9B-69E3-41F0-B494-BE10F2B16A38}" destId="{C64329C2-E007-40F2-9996-ADB05371F3FE}" srcOrd="0" destOrd="0" presId="urn:microsoft.com/office/officeart/2005/8/layout/vProcess5"/>
    <dgm:cxn modelId="{BD98B21B-6C61-4E3F-B993-D070619010EE}" type="presOf" srcId="{FBF734A3-C356-41F4-8250-172BF21DB152}" destId="{11652912-90E8-4958-B2AA-C1E977BFC4F5}" srcOrd="0" destOrd="0" presId="urn:microsoft.com/office/officeart/2005/8/layout/vProcess5"/>
    <dgm:cxn modelId="{3B3FD51F-1233-498B-BB49-24FA0EE52161}" type="presOf" srcId="{F61F6ABF-75A4-44B5-96BA-C55F1D1F7D3F}" destId="{40FFE2F4-CC99-44E5-9C93-5515C140FADD}" srcOrd="0" destOrd="0" presId="urn:microsoft.com/office/officeart/2005/8/layout/vProcess5"/>
    <dgm:cxn modelId="{41E1BD27-DF1F-47D1-81D6-4B5FB1785E48}" type="presOf" srcId="{47B18088-114B-4DA4-89FB-7EEA30BD99C2}" destId="{87C8F523-A43D-4FA0-8658-44CEE283A00B}" srcOrd="1" destOrd="0" presId="urn:microsoft.com/office/officeart/2005/8/layout/vProcess5"/>
    <dgm:cxn modelId="{031BAF2E-94CF-49D7-899B-815F0EE884EE}" type="presOf" srcId="{2BADEB0A-CE33-41AC-BB4D-F51D5BCD4F13}" destId="{962A1665-4A0B-4BBE-A5E3-FE9718B048F4}" srcOrd="0" destOrd="0" presId="urn:microsoft.com/office/officeart/2005/8/layout/vProcess5"/>
    <dgm:cxn modelId="{4A4BF232-8D29-4FB1-9548-7F20E57FDC50}" type="presOf" srcId="{1381E1C4-01B1-4454-8407-AD9CF84E45AD}" destId="{99BAEE91-37A5-4779-BDCA-9E2AAFB70BB8}" srcOrd="0" destOrd="0" presId="urn:microsoft.com/office/officeart/2005/8/layout/vProcess5"/>
    <dgm:cxn modelId="{63DF6B36-EEA3-4018-B809-D831D26250EE}" srcId="{F61F6ABF-75A4-44B5-96BA-C55F1D1F7D3F}" destId="{7FA9B647-9C17-428D-BD68-D5E3E630FB10}" srcOrd="2" destOrd="0" parTransId="{E3695B56-78CA-4587-B0C3-1993462E655A}" sibTransId="{BA41C6C7-D32E-4907-8932-FD794C22E51E}"/>
    <dgm:cxn modelId="{0C46B539-6972-4B20-A110-995F8C433315}" type="presOf" srcId="{825EFC33-1AE5-4AC2-AF2E-7205A4A402E1}" destId="{83C9C88F-0C2F-464C-988A-CB3F5A05EA8E}" srcOrd="0" destOrd="0" presId="urn:microsoft.com/office/officeart/2005/8/layout/vProcess5"/>
    <dgm:cxn modelId="{C767E83F-EADA-4335-BA05-44C76DBA8D75}" type="presOf" srcId="{CFD90A9B-69E3-41F0-B494-BE10F2B16A38}" destId="{671FAD84-709D-4298-ABA5-7240D2831FF1}" srcOrd="1" destOrd="0" presId="urn:microsoft.com/office/officeart/2005/8/layout/vProcess5"/>
    <dgm:cxn modelId="{B7F2D067-BD9D-4EB4-9375-2C10297BD1D4}" srcId="{F61F6ABF-75A4-44B5-96BA-C55F1D1F7D3F}" destId="{47B18088-114B-4DA4-89FB-7EEA30BD99C2}" srcOrd="4" destOrd="0" parTransId="{4A6B8C86-243C-4F8F-9C83-3ECBCF90953E}" sibTransId="{EC1739DF-C9DE-4633-A874-C2AF9C3E0D0E}"/>
    <dgm:cxn modelId="{01F7F48A-B84A-4E0D-B4E2-C813C45A621A}" type="presOf" srcId="{2BADEB0A-CE33-41AC-BB4D-F51D5BCD4F13}" destId="{2FF87D58-55A2-484D-AA77-8E718965A3AB}" srcOrd="1" destOrd="0" presId="urn:microsoft.com/office/officeart/2005/8/layout/vProcess5"/>
    <dgm:cxn modelId="{116FFE9F-771E-4FEF-968E-CAD53538C313}" srcId="{F61F6ABF-75A4-44B5-96BA-C55F1D1F7D3F}" destId="{197FA401-DF72-4496-8BD7-B43ED882F3B4}" srcOrd="5" destOrd="0" parTransId="{B55F393A-A9ED-477A-AD22-5D54A744E223}" sibTransId="{029F3767-DCD5-43B0-9300-F98AB53357C8}"/>
    <dgm:cxn modelId="{6B2376A3-EF09-4490-8FC0-56D6A138379B}" srcId="{F61F6ABF-75A4-44B5-96BA-C55F1D1F7D3F}" destId="{CFD90A9B-69E3-41F0-B494-BE10F2B16A38}" srcOrd="3" destOrd="0" parTransId="{BD468BC0-FFE6-4759-BD97-CFAEC84072BB}" sibTransId="{1381E1C4-01B1-4454-8407-AD9CF84E45AD}"/>
    <dgm:cxn modelId="{5515FCB5-CDFE-4AEE-A770-589E0F8BBBB0}" type="presOf" srcId="{47B18088-114B-4DA4-89FB-7EEA30BD99C2}" destId="{779302B0-8DBD-436E-BD9C-323177373801}" srcOrd="0" destOrd="0" presId="urn:microsoft.com/office/officeart/2005/8/layout/vProcess5"/>
    <dgm:cxn modelId="{69FEA3BC-3619-4A10-B45E-9C4EB3061B10}" type="presOf" srcId="{7FA9B647-9C17-428D-BD68-D5E3E630FB10}" destId="{FFC876F8-212B-482D-B550-1601A39094BC}" srcOrd="1" destOrd="0" presId="urn:microsoft.com/office/officeart/2005/8/layout/vProcess5"/>
    <dgm:cxn modelId="{C974B0C9-D354-4676-B8DC-808C59D1C6D8}" type="presOf" srcId="{7FA9B647-9C17-428D-BD68-D5E3E630FB10}" destId="{9E7DCCFA-95FE-4167-B4D6-EDA2B318C781}" srcOrd="0" destOrd="0" presId="urn:microsoft.com/office/officeart/2005/8/layout/vProcess5"/>
    <dgm:cxn modelId="{920586E8-7993-4730-9423-BAE41B74E958}" type="presOf" srcId="{FBF734A3-C356-41F4-8250-172BF21DB152}" destId="{FC19A13D-19E0-45C3-9697-7E0AAE73B8C4}" srcOrd="1" destOrd="0" presId="urn:microsoft.com/office/officeart/2005/8/layout/vProcess5"/>
    <dgm:cxn modelId="{C1492EE9-7055-4F87-9CF2-98091088A4CC}" type="presOf" srcId="{BA41C6C7-D32E-4907-8932-FD794C22E51E}" destId="{A1E99944-14D5-41A8-B6D5-3B540CC48AFA}" srcOrd="0" destOrd="0" presId="urn:microsoft.com/office/officeart/2005/8/layout/vProcess5"/>
    <dgm:cxn modelId="{21819CEB-A862-45BA-B434-341E40DCFF1B}" srcId="{F61F6ABF-75A4-44B5-96BA-C55F1D1F7D3F}" destId="{2BADEB0A-CE33-41AC-BB4D-F51D5BCD4F13}" srcOrd="1" destOrd="0" parTransId="{E8C79757-F06B-40FC-9C34-241A8BAA19E8}" sibTransId="{825EFC33-1AE5-4AC2-AF2E-7205A4A402E1}"/>
    <dgm:cxn modelId="{11ABEDF5-EFC8-4746-8516-BE9035F0AEB7}" type="presOf" srcId="{2F562A05-9017-4E5E-9D79-2102565AF84D}" destId="{A11580A3-D061-42E0-96EE-9FC90C17663E}" srcOrd="0" destOrd="0" presId="urn:microsoft.com/office/officeart/2005/8/layout/vProcess5"/>
    <dgm:cxn modelId="{F62DBB66-E3F9-474F-B3E1-FC9C436D9970}" type="presParOf" srcId="{40FFE2F4-CC99-44E5-9C93-5515C140FADD}" destId="{DD5D5F7F-3B14-4E11-B5B8-83CBF81A7717}" srcOrd="0" destOrd="0" presId="urn:microsoft.com/office/officeart/2005/8/layout/vProcess5"/>
    <dgm:cxn modelId="{077C20C8-8C7A-4B4A-B8BA-7A5BF97B05E3}" type="presParOf" srcId="{40FFE2F4-CC99-44E5-9C93-5515C140FADD}" destId="{11652912-90E8-4958-B2AA-C1E977BFC4F5}" srcOrd="1" destOrd="0" presId="urn:microsoft.com/office/officeart/2005/8/layout/vProcess5"/>
    <dgm:cxn modelId="{13F062BA-03B3-445A-ADC4-B613792C72B5}" type="presParOf" srcId="{40FFE2F4-CC99-44E5-9C93-5515C140FADD}" destId="{962A1665-4A0B-4BBE-A5E3-FE9718B048F4}" srcOrd="2" destOrd="0" presId="urn:microsoft.com/office/officeart/2005/8/layout/vProcess5"/>
    <dgm:cxn modelId="{9D612AD3-6D60-4B92-BBC1-5218DBD78A28}" type="presParOf" srcId="{40FFE2F4-CC99-44E5-9C93-5515C140FADD}" destId="{9E7DCCFA-95FE-4167-B4D6-EDA2B318C781}" srcOrd="3" destOrd="0" presId="urn:microsoft.com/office/officeart/2005/8/layout/vProcess5"/>
    <dgm:cxn modelId="{C1BA3570-DE17-420D-9F19-0D6811C491B9}" type="presParOf" srcId="{40FFE2F4-CC99-44E5-9C93-5515C140FADD}" destId="{C64329C2-E007-40F2-9996-ADB05371F3FE}" srcOrd="4" destOrd="0" presId="urn:microsoft.com/office/officeart/2005/8/layout/vProcess5"/>
    <dgm:cxn modelId="{47099AA5-DE8C-4643-9CFD-52A440C85528}" type="presParOf" srcId="{40FFE2F4-CC99-44E5-9C93-5515C140FADD}" destId="{779302B0-8DBD-436E-BD9C-323177373801}" srcOrd="5" destOrd="0" presId="urn:microsoft.com/office/officeart/2005/8/layout/vProcess5"/>
    <dgm:cxn modelId="{0794601E-03D4-4564-88DA-1624F48586CF}" type="presParOf" srcId="{40FFE2F4-CC99-44E5-9C93-5515C140FADD}" destId="{A11580A3-D061-42E0-96EE-9FC90C17663E}" srcOrd="6" destOrd="0" presId="urn:microsoft.com/office/officeart/2005/8/layout/vProcess5"/>
    <dgm:cxn modelId="{B2151F95-92EA-4F4B-9EB5-552BD8218030}" type="presParOf" srcId="{40FFE2F4-CC99-44E5-9C93-5515C140FADD}" destId="{83C9C88F-0C2F-464C-988A-CB3F5A05EA8E}" srcOrd="7" destOrd="0" presId="urn:microsoft.com/office/officeart/2005/8/layout/vProcess5"/>
    <dgm:cxn modelId="{A493C2D9-DB86-4AB1-8010-0A66314EE149}" type="presParOf" srcId="{40FFE2F4-CC99-44E5-9C93-5515C140FADD}" destId="{A1E99944-14D5-41A8-B6D5-3B540CC48AFA}" srcOrd="8" destOrd="0" presId="urn:microsoft.com/office/officeart/2005/8/layout/vProcess5"/>
    <dgm:cxn modelId="{9224316F-C434-4D6E-9CA2-695272B7D12C}" type="presParOf" srcId="{40FFE2F4-CC99-44E5-9C93-5515C140FADD}" destId="{99BAEE91-37A5-4779-BDCA-9E2AAFB70BB8}" srcOrd="9" destOrd="0" presId="urn:microsoft.com/office/officeart/2005/8/layout/vProcess5"/>
    <dgm:cxn modelId="{AE804813-0635-4B00-B73D-BE167E554D82}" type="presParOf" srcId="{40FFE2F4-CC99-44E5-9C93-5515C140FADD}" destId="{FC19A13D-19E0-45C3-9697-7E0AAE73B8C4}" srcOrd="10" destOrd="0" presId="urn:microsoft.com/office/officeart/2005/8/layout/vProcess5"/>
    <dgm:cxn modelId="{7C3290A8-29C9-4B88-BF65-94FB2C2F83C5}" type="presParOf" srcId="{40FFE2F4-CC99-44E5-9C93-5515C140FADD}" destId="{2FF87D58-55A2-484D-AA77-8E718965A3AB}" srcOrd="11" destOrd="0" presId="urn:microsoft.com/office/officeart/2005/8/layout/vProcess5"/>
    <dgm:cxn modelId="{688C7FE2-8A2E-4AC1-B420-395CBE714720}" type="presParOf" srcId="{40FFE2F4-CC99-44E5-9C93-5515C140FADD}" destId="{FFC876F8-212B-482D-B550-1601A39094BC}" srcOrd="12" destOrd="0" presId="urn:microsoft.com/office/officeart/2005/8/layout/vProcess5"/>
    <dgm:cxn modelId="{BC74624A-E235-4F34-BAA2-F157F568F2D0}" type="presParOf" srcId="{40FFE2F4-CC99-44E5-9C93-5515C140FADD}" destId="{671FAD84-709D-4298-ABA5-7240D2831FF1}" srcOrd="13" destOrd="0" presId="urn:microsoft.com/office/officeart/2005/8/layout/vProcess5"/>
    <dgm:cxn modelId="{885BFD80-7884-4DDE-97AA-C3BC29172906}" type="presParOf" srcId="{40FFE2F4-CC99-44E5-9C93-5515C140FADD}" destId="{87C8F523-A43D-4FA0-8658-44CEE283A0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3734F-E22C-41F0-ACB6-537E2CDE56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3F37F06-C212-4E3F-BC02-7070F3172A6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August 2017</a:t>
          </a:r>
        </a:p>
      </dgm:t>
    </dgm:pt>
    <dgm:pt modelId="{7A74C1A6-BF58-4A74-A0A8-4A3CEC0E002F}" type="parTrans" cxnId="{57AAB788-A762-4EED-9898-D22210EC291D}">
      <dgm:prSet/>
      <dgm:spPr/>
      <dgm:t>
        <a:bodyPr/>
        <a:lstStyle/>
        <a:p>
          <a:endParaRPr lang="en-US"/>
        </a:p>
      </dgm:t>
    </dgm:pt>
    <dgm:pt modelId="{F8119A57-48F0-47F3-89BA-98EAFC55BE1E}" type="sibTrans" cxnId="{57AAB788-A762-4EED-9898-D22210EC291D}">
      <dgm:prSet/>
      <dgm:spPr>
        <a:solidFill>
          <a:srgbClr val="FFCA29"/>
        </a:solidFill>
      </dgm:spPr>
      <dgm:t>
        <a:bodyPr/>
        <a:lstStyle/>
        <a:p>
          <a:endParaRPr lang="en-US" dirty="0"/>
        </a:p>
      </dgm:t>
    </dgm:pt>
    <dgm:pt modelId="{B329A390-9430-4E2F-8164-6B218169630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/>
            <a:t>Summer 2018</a:t>
          </a:r>
        </a:p>
      </dgm:t>
    </dgm:pt>
    <dgm:pt modelId="{94B35253-3B85-43F4-9E3C-0EA1A949ABA7}" type="parTrans" cxnId="{8B9F754C-F723-45FB-A129-E7932CB886BA}">
      <dgm:prSet/>
      <dgm:spPr/>
      <dgm:t>
        <a:bodyPr/>
        <a:lstStyle/>
        <a:p>
          <a:endParaRPr lang="en-US"/>
        </a:p>
      </dgm:t>
    </dgm:pt>
    <dgm:pt modelId="{463AA4D0-5F93-479E-8353-40E67A758FD8}" type="sibTrans" cxnId="{8B9F754C-F723-45FB-A129-E7932CB886BA}">
      <dgm:prSet/>
      <dgm:spPr/>
      <dgm:t>
        <a:bodyPr/>
        <a:lstStyle/>
        <a:p>
          <a:endParaRPr lang="en-US"/>
        </a:p>
      </dgm:t>
    </dgm:pt>
    <dgm:pt modelId="{142B7F2F-2A74-423B-841E-0F4AE147D1AD}" type="pres">
      <dgm:prSet presAssocID="{4643734F-E22C-41F0-ACB6-537E2CDE5677}" presName="linearFlow" presStyleCnt="0">
        <dgm:presLayoutVars>
          <dgm:resizeHandles val="exact"/>
        </dgm:presLayoutVars>
      </dgm:prSet>
      <dgm:spPr/>
    </dgm:pt>
    <dgm:pt modelId="{D3608F79-2F72-4AC1-838E-E6F69E209C58}" type="pres">
      <dgm:prSet presAssocID="{23F37F06-C212-4E3F-BC02-7070F3172A60}" presName="node" presStyleLbl="node1" presStyleIdx="0" presStyleCnt="2">
        <dgm:presLayoutVars>
          <dgm:bulletEnabled val="1"/>
        </dgm:presLayoutVars>
      </dgm:prSet>
      <dgm:spPr/>
    </dgm:pt>
    <dgm:pt modelId="{E8132134-6920-42CA-BB2A-4DE83DD156F2}" type="pres">
      <dgm:prSet presAssocID="{F8119A57-48F0-47F3-89BA-98EAFC55BE1E}" presName="sibTrans" presStyleLbl="sibTrans2D1" presStyleIdx="0" presStyleCnt="1"/>
      <dgm:spPr/>
    </dgm:pt>
    <dgm:pt modelId="{4F3D0B3B-7CFC-40DD-8BBF-0F6FAB5D6240}" type="pres">
      <dgm:prSet presAssocID="{F8119A57-48F0-47F3-89BA-98EAFC55BE1E}" presName="connectorText" presStyleLbl="sibTrans2D1" presStyleIdx="0" presStyleCnt="1"/>
      <dgm:spPr/>
    </dgm:pt>
    <dgm:pt modelId="{9ED8B42B-62EB-4D84-8868-AF1D8D98F320}" type="pres">
      <dgm:prSet presAssocID="{B329A390-9430-4E2F-8164-6B2181696306}" presName="node" presStyleLbl="node1" presStyleIdx="1" presStyleCnt="2" custLinFactNeighborX="0" custLinFactNeighborY="51738">
        <dgm:presLayoutVars>
          <dgm:bulletEnabled val="1"/>
        </dgm:presLayoutVars>
      </dgm:prSet>
      <dgm:spPr/>
    </dgm:pt>
  </dgm:ptLst>
  <dgm:cxnLst>
    <dgm:cxn modelId="{3C3F2B41-DBA2-4CF0-AB42-DD4D1D4FA35B}" type="presOf" srcId="{B329A390-9430-4E2F-8164-6B2181696306}" destId="{9ED8B42B-62EB-4D84-8868-AF1D8D98F320}" srcOrd="0" destOrd="0" presId="urn:microsoft.com/office/officeart/2005/8/layout/process2"/>
    <dgm:cxn modelId="{8B9F754C-F723-45FB-A129-E7932CB886BA}" srcId="{4643734F-E22C-41F0-ACB6-537E2CDE5677}" destId="{B329A390-9430-4E2F-8164-6B2181696306}" srcOrd="1" destOrd="0" parTransId="{94B35253-3B85-43F4-9E3C-0EA1A949ABA7}" sibTransId="{463AA4D0-5F93-479E-8353-40E67A758FD8}"/>
    <dgm:cxn modelId="{D707576F-01AD-4CDD-95B5-47005953A46C}" type="presOf" srcId="{F8119A57-48F0-47F3-89BA-98EAFC55BE1E}" destId="{E8132134-6920-42CA-BB2A-4DE83DD156F2}" srcOrd="0" destOrd="0" presId="urn:microsoft.com/office/officeart/2005/8/layout/process2"/>
    <dgm:cxn modelId="{57AAB788-A762-4EED-9898-D22210EC291D}" srcId="{4643734F-E22C-41F0-ACB6-537E2CDE5677}" destId="{23F37F06-C212-4E3F-BC02-7070F3172A60}" srcOrd="0" destOrd="0" parTransId="{7A74C1A6-BF58-4A74-A0A8-4A3CEC0E002F}" sibTransId="{F8119A57-48F0-47F3-89BA-98EAFC55BE1E}"/>
    <dgm:cxn modelId="{BCA018A0-4A6D-428D-BAEE-661B10F1B353}" type="presOf" srcId="{F8119A57-48F0-47F3-89BA-98EAFC55BE1E}" destId="{4F3D0B3B-7CFC-40DD-8BBF-0F6FAB5D6240}" srcOrd="1" destOrd="0" presId="urn:microsoft.com/office/officeart/2005/8/layout/process2"/>
    <dgm:cxn modelId="{15BFE9AB-4BBF-4281-8DAE-3C20E050E507}" type="presOf" srcId="{23F37F06-C212-4E3F-BC02-7070F3172A60}" destId="{D3608F79-2F72-4AC1-838E-E6F69E209C58}" srcOrd="0" destOrd="0" presId="urn:microsoft.com/office/officeart/2005/8/layout/process2"/>
    <dgm:cxn modelId="{69CF7DE8-DD7D-4FEF-B566-67C1853B9D8A}" type="presOf" srcId="{4643734F-E22C-41F0-ACB6-537E2CDE5677}" destId="{142B7F2F-2A74-423B-841E-0F4AE147D1AD}" srcOrd="0" destOrd="0" presId="urn:microsoft.com/office/officeart/2005/8/layout/process2"/>
    <dgm:cxn modelId="{CBDEC716-6316-4AFA-951E-2B55E63A5374}" type="presParOf" srcId="{142B7F2F-2A74-423B-841E-0F4AE147D1AD}" destId="{D3608F79-2F72-4AC1-838E-E6F69E209C58}" srcOrd="0" destOrd="0" presId="urn:microsoft.com/office/officeart/2005/8/layout/process2"/>
    <dgm:cxn modelId="{A60C84DC-2951-49B3-B472-BD77601D2013}" type="presParOf" srcId="{142B7F2F-2A74-423B-841E-0F4AE147D1AD}" destId="{E8132134-6920-42CA-BB2A-4DE83DD156F2}" srcOrd="1" destOrd="0" presId="urn:microsoft.com/office/officeart/2005/8/layout/process2"/>
    <dgm:cxn modelId="{C71A28E3-6C5F-4A40-BC74-6870CE9731A2}" type="presParOf" srcId="{E8132134-6920-42CA-BB2A-4DE83DD156F2}" destId="{4F3D0B3B-7CFC-40DD-8BBF-0F6FAB5D6240}" srcOrd="0" destOrd="0" presId="urn:microsoft.com/office/officeart/2005/8/layout/process2"/>
    <dgm:cxn modelId="{FE8875AE-749C-48C6-9B94-72FAAEA050E3}" type="presParOf" srcId="{142B7F2F-2A74-423B-841E-0F4AE147D1AD}" destId="{9ED8B42B-62EB-4D84-8868-AF1D8D98F32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52912-90E8-4958-B2AA-C1E977BFC4F5}">
      <dsp:nvSpPr>
        <dsp:cNvPr id="0" name=""/>
        <dsp:cNvSpPr/>
      </dsp:nvSpPr>
      <dsp:spPr>
        <a:xfrm>
          <a:off x="0" y="0"/>
          <a:ext cx="1577984" cy="292877"/>
        </a:xfrm>
        <a:prstGeom prst="roundRect">
          <a:avLst>
            <a:gd name="adj" fmla="val 10000"/>
          </a:avLst>
        </a:prstGeom>
        <a:solidFill>
          <a:srgbClr val="FFCA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Analysis and Planning</a:t>
          </a:r>
        </a:p>
      </dsp:txBody>
      <dsp:txXfrm>
        <a:off x="8578" y="8578"/>
        <a:ext cx="1227681" cy="275721"/>
      </dsp:txXfrm>
    </dsp:sp>
    <dsp:sp modelId="{962A1665-4A0B-4BBE-A5E3-FE9718B048F4}">
      <dsp:nvSpPr>
        <dsp:cNvPr id="0" name=""/>
        <dsp:cNvSpPr/>
      </dsp:nvSpPr>
      <dsp:spPr>
        <a:xfrm>
          <a:off x="103650" y="333554"/>
          <a:ext cx="1577984" cy="292877"/>
        </a:xfrm>
        <a:prstGeom prst="roundRect">
          <a:avLst>
            <a:gd name="adj" fmla="val 10000"/>
          </a:avLst>
        </a:prstGeom>
        <a:solidFill>
          <a:srgbClr val="FFCA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Design and Development</a:t>
          </a:r>
          <a:endParaRPr lang="en-US" sz="1000" kern="1200" dirty="0"/>
        </a:p>
      </dsp:txBody>
      <dsp:txXfrm>
        <a:off x="112228" y="342132"/>
        <a:ext cx="1252622" cy="275721"/>
      </dsp:txXfrm>
    </dsp:sp>
    <dsp:sp modelId="{9E7DCCFA-95FE-4167-B4D6-EDA2B318C781}">
      <dsp:nvSpPr>
        <dsp:cNvPr id="0" name=""/>
        <dsp:cNvSpPr/>
      </dsp:nvSpPr>
      <dsp:spPr>
        <a:xfrm>
          <a:off x="235673" y="667108"/>
          <a:ext cx="1577984" cy="292877"/>
        </a:xfrm>
        <a:prstGeom prst="roundRect">
          <a:avLst>
            <a:gd name="adj" fmla="val 10000"/>
          </a:avLst>
        </a:prstGeom>
        <a:solidFill>
          <a:srgbClr val="FFCA2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Integrations and Testing</a:t>
          </a:r>
        </a:p>
      </dsp:txBody>
      <dsp:txXfrm>
        <a:off x="244251" y="675686"/>
        <a:ext cx="1252622" cy="275721"/>
      </dsp:txXfrm>
    </dsp:sp>
    <dsp:sp modelId="{C64329C2-E007-40F2-9996-ADB05371F3FE}">
      <dsp:nvSpPr>
        <dsp:cNvPr id="0" name=""/>
        <dsp:cNvSpPr/>
      </dsp:nvSpPr>
      <dsp:spPr>
        <a:xfrm>
          <a:off x="353509" y="1000663"/>
          <a:ext cx="1577984" cy="292877"/>
        </a:xfrm>
        <a:prstGeom prst="roundRect">
          <a:avLst>
            <a:gd name="adj" fmla="val 10000"/>
          </a:avLst>
        </a:prstGeom>
        <a:solidFill>
          <a:srgbClr val="FFCA2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Training and Implementation</a:t>
          </a:r>
          <a:endParaRPr lang="en-US" sz="1000" kern="1200" dirty="0"/>
        </a:p>
      </dsp:txBody>
      <dsp:txXfrm>
        <a:off x="362087" y="1009241"/>
        <a:ext cx="1252622" cy="275721"/>
      </dsp:txXfrm>
    </dsp:sp>
    <dsp:sp modelId="{779302B0-8DBD-436E-BD9C-323177373801}">
      <dsp:nvSpPr>
        <dsp:cNvPr id="0" name=""/>
        <dsp:cNvSpPr/>
      </dsp:nvSpPr>
      <dsp:spPr>
        <a:xfrm>
          <a:off x="471346" y="1334217"/>
          <a:ext cx="1577984" cy="292877"/>
        </a:xfrm>
        <a:prstGeom prst="roundRect">
          <a:avLst>
            <a:gd name="adj" fmla="val 10000"/>
          </a:avLst>
        </a:prstGeom>
        <a:solidFill>
          <a:srgbClr val="FFCA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Maintenance and Support</a:t>
          </a:r>
        </a:p>
      </dsp:txBody>
      <dsp:txXfrm>
        <a:off x="479924" y="1342795"/>
        <a:ext cx="1252622" cy="275721"/>
      </dsp:txXfrm>
    </dsp:sp>
    <dsp:sp modelId="{A11580A3-D061-42E0-96EE-9FC90C17663E}">
      <dsp:nvSpPr>
        <dsp:cNvPr id="0" name=""/>
        <dsp:cNvSpPr/>
      </dsp:nvSpPr>
      <dsp:spPr>
        <a:xfrm>
          <a:off x="1387614" y="208173"/>
          <a:ext cx="190370" cy="19037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30447" y="208173"/>
        <a:ext cx="104704" cy="143253"/>
      </dsp:txXfrm>
    </dsp:sp>
    <dsp:sp modelId="{83C9C88F-0C2F-464C-988A-CB3F5A05EA8E}">
      <dsp:nvSpPr>
        <dsp:cNvPr id="0" name=""/>
        <dsp:cNvSpPr/>
      </dsp:nvSpPr>
      <dsp:spPr>
        <a:xfrm>
          <a:off x="1505451" y="547517"/>
          <a:ext cx="190370" cy="19037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48284" y="547517"/>
        <a:ext cx="104704" cy="143253"/>
      </dsp:txXfrm>
    </dsp:sp>
    <dsp:sp modelId="{A1E99944-14D5-41A8-B6D5-3B540CC48AFA}">
      <dsp:nvSpPr>
        <dsp:cNvPr id="0" name=""/>
        <dsp:cNvSpPr/>
      </dsp:nvSpPr>
      <dsp:spPr>
        <a:xfrm>
          <a:off x="1623287" y="876190"/>
          <a:ext cx="190370" cy="19037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66120" y="876190"/>
        <a:ext cx="104704" cy="143253"/>
      </dsp:txXfrm>
    </dsp:sp>
    <dsp:sp modelId="{99BAEE91-37A5-4779-BDCA-9E2AAFB70BB8}">
      <dsp:nvSpPr>
        <dsp:cNvPr id="0" name=""/>
        <dsp:cNvSpPr/>
      </dsp:nvSpPr>
      <dsp:spPr>
        <a:xfrm>
          <a:off x="1741124" y="1212999"/>
          <a:ext cx="190370" cy="19037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83957" y="1212999"/>
        <a:ext cx="104704" cy="143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08F79-2F72-4AC1-838E-E6F69E209C58}">
      <dsp:nvSpPr>
        <dsp:cNvPr id="0" name=""/>
        <dsp:cNvSpPr/>
      </dsp:nvSpPr>
      <dsp:spPr>
        <a:xfrm>
          <a:off x="0" y="980"/>
          <a:ext cx="1223683" cy="64198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August 2017</a:t>
          </a:r>
        </a:p>
      </dsp:txBody>
      <dsp:txXfrm>
        <a:off x="18803" y="19783"/>
        <a:ext cx="1186077" cy="604374"/>
      </dsp:txXfrm>
    </dsp:sp>
    <dsp:sp modelId="{E8132134-6920-42CA-BB2A-4DE83DD156F2}">
      <dsp:nvSpPr>
        <dsp:cNvPr id="0" name=""/>
        <dsp:cNvSpPr/>
      </dsp:nvSpPr>
      <dsp:spPr>
        <a:xfrm rot="5400000">
          <a:off x="491102" y="659500"/>
          <a:ext cx="241478" cy="288891"/>
        </a:xfrm>
        <a:prstGeom prst="rightArrow">
          <a:avLst>
            <a:gd name="adj1" fmla="val 60000"/>
            <a:gd name="adj2" fmla="val 50000"/>
          </a:avLst>
        </a:prstGeom>
        <a:solidFill>
          <a:srgbClr val="FFCA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525174" y="683207"/>
        <a:ext cx="173335" cy="169035"/>
      </dsp:txXfrm>
    </dsp:sp>
    <dsp:sp modelId="{9ED8B42B-62EB-4D84-8868-AF1D8D98F320}">
      <dsp:nvSpPr>
        <dsp:cNvPr id="0" name=""/>
        <dsp:cNvSpPr/>
      </dsp:nvSpPr>
      <dsp:spPr>
        <a:xfrm>
          <a:off x="0" y="964931"/>
          <a:ext cx="1223683" cy="64198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Summer 2018</a:t>
          </a:r>
        </a:p>
      </dsp:txBody>
      <dsp:txXfrm>
        <a:off x="18803" y="983734"/>
        <a:ext cx="1186077" cy="604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5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1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7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1AEB7-DF1E-074E-AD3C-BD912806E15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85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4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0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2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really excited about the new hire onboarding</a:t>
            </a:r>
            <a:r>
              <a:rPr lang="en-US" baseline="0" dirty="0"/>
              <a:t> features. We are currently completing integrations with our background check vendor, Truescreen, and with the </a:t>
            </a:r>
            <a:r>
              <a:rPr lang="en-US" baseline="0" dirty="0" err="1"/>
              <a:t>ePAF</a:t>
            </a:r>
            <a:r>
              <a:rPr lang="en-US" baseline="0" dirty="0"/>
              <a:t> system.</a:t>
            </a:r>
          </a:p>
          <a:p>
            <a:pPr marL="0" indent="0">
              <a:buNone/>
            </a:pPr>
            <a:r>
              <a:rPr lang="en-US" dirty="0"/>
              <a:t>Benefits:</a:t>
            </a:r>
          </a:p>
          <a:p>
            <a:r>
              <a:rPr lang="en-US" dirty="0"/>
              <a:t>Create a better employee experience – immerse in UCF culture from the start</a:t>
            </a:r>
          </a:p>
          <a:p>
            <a:r>
              <a:rPr lang="en-US" dirty="0"/>
              <a:t>More consistency in business processes</a:t>
            </a:r>
          </a:p>
          <a:p>
            <a:r>
              <a:rPr lang="en-US" dirty="0"/>
              <a:t>Improved efficiency of adding/updating personal and payroll data</a:t>
            </a:r>
          </a:p>
          <a:p>
            <a:r>
              <a:rPr lang="en-US" dirty="0"/>
              <a:t>Improved data integrity</a:t>
            </a:r>
          </a:p>
          <a:p>
            <a:r>
              <a:rPr lang="en-US" dirty="0"/>
              <a:t>Better tracking </a:t>
            </a:r>
          </a:p>
          <a:p>
            <a:r>
              <a:rPr lang="en-US" dirty="0"/>
              <a:t>Eliminate need for paper</a:t>
            </a:r>
          </a:p>
          <a:p>
            <a:r>
              <a:rPr lang="en-US" dirty="0"/>
              <a:t>Different checklists for different stages of the process (Before start date, first day, first 30 days…)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24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1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2017 Legislative Session, the Florida Legislature directed the Department of Management Services to contract for dependent eligibility verification services for the State Group Insurance Program. A third-party vendor will administer the dependent eligibility verification services in the form of an audit,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will begin on March 14, 2018.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1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91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1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0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8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3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2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3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5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0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2447-D4A9-4605-97DD-EDD418804D6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9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2447-D4A9-4605-97DD-EDD418804D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5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2017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39ABDBC-2B3B-4034-9566-D7A3FFD84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E89498-2EE1-4E46-8383-31C9B8DE7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4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12" y="6567986"/>
            <a:ext cx="551738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365126"/>
            <a:ext cx="7096625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939895"/>
            <a:ext cx="8472500" cy="405070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81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2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746125" indent="-1762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3pPr>
      <a:lvl4pPr marL="1082675" indent="-1682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100">
          <a:solidFill>
            <a:schemeClr val="tx1"/>
          </a:solidFill>
          <a:latin typeface="+mn-lt"/>
        </a:defRPr>
      </a:lvl4pPr>
      <a:lvl5pPr marL="1427163" indent="-1682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39ABDBC-2B3B-4034-9566-D7A3FFD84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E89498-2EE1-4E46-8383-31C9B8DE7F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4/8/2019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irs.gov/individuals/get-transcri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lcheck.com/" TargetMode="External"/><Relationship Id="rId2" Type="http://schemas.openxmlformats.org/officeDocument/2006/relationships/hyperlink" Target="http://www.floridahealt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cid:image009.png@01D388B5.DD460CD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benefits.myflorida.com/content/download/140485/906434/VerifyOS_DEVA_participant_guide122817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verifyos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benefits.myflorida.com/health/dependent_eligibility_verification" TargetMode="External"/><Relationship Id="rId2" Type="http://schemas.openxmlformats.org/officeDocument/2006/relationships/hyperlink" Target="http://www.verifyo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efits@ucf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76" y="2825024"/>
            <a:ext cx="8468842" cy="120795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HR Liaison Meeting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November 13, 2018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0">
              <a:buNone/>
            </a:pPr>
            <a:endParaRPr lang="en-US" sz="1800" dirty="0"/>
          </a:p>
          <a:p>
            <a:pPr marL="227013" indent="0">
              <a:buNone/>
            </a:pPr>
            <a:r>
              <a:rPr lang="en-US" sz="1800" dirty="0"/>
              <a:t>The University of Central Florida is undertaking a project to redesign its classification and compensation structure for approximately 3,300 staff in Executive Services, A&amp;P and USPS employees and vacant positions spanning across the University</a:t>
            </a:r>
            <a:endParaRPr lang="en-US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227013" indent="0">
              <a:buNone/>
            </a:pPr>
            <a:b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Project Purpose</a:t>
            </a:r>
          </a:p>
          <a:p>
            <a:pPr marL="209550" lvl="1" indent="-209550">
              <a:spcBef>
                <a:spcPct val="65000"/>
              </a:spcBef>
              <a:buFont typeface="Wingdings" pitchFamily="34" charset="2"/>
              <a:buChar char="Ø"/>
            </a:pPr>
            <a:r>
              <a:rPr lang="en-US" sz="1500" dirty="0"/>
              <a:t>A new, more modern approach to compensation that promotes market alignment and clear career progressions</a:t>
            </a:r>
          </a:p>
          <a:p>
            <a:pPr marL="209550" lvl="1" indent="-209550">
              <a:spcBef>
                <a:spcPct val="65000"/>
              </a:spcBef>
              <a:buFont typeface="Wingdings" pitchFamily="34" charset="2"/>
              <a:buChar char="Ø"/>
            </a:pPr>
            <a:r>
              <a:rPr lang="en-US" sz="1500" dirty="0"/>
              <a:t>A system empowering managers and Job Family Leaders to make more informed and comprehensive compensation decisions</a:t>
            </a:r>
          </a:p>
          <a:p>
            <a:pPr marL="209550" lvl="1" indent="-209550">
              <a:spcBef>
                <a:spcPct val="65000"/>
              </a:spcBef>
              <a:buFont typeface="Wingdings" pitchFamily="34" charset="2"/>
              <a:buChar char="Ø"/>
            </a:pPr>
            <a:r>
              <a:rPr lang="en-US" sz="1500" dirty="0"/>
              <a:t>Clearer guidelines for management of common employment situations like title and job changes, reclassification requests, and salary adjustments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of This Project</a:t>
            </a:r>
          </a:p>
        </p:txBody>
      </p:sp>
    </p:spTree>
    <p:extLst>
      <p:ext uri="{BB962C8B-B14F-4D97-AF65-F5344CB8AC3E}">
        <p14:creationId xmlns:p14="http://schemas.microsoft.com/office/powerpoint/2010/main" val="99686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7013" lvl="0">
              <a:spcBef>
                <a:spcPts val="1000"/>
              </a:spcBef>
            </a:pPr>
            <a:r>
              <a:rPr lang="en-US" sz="2800" dirty="0"/>
              <a:t>UCF Staff Classification &amp; Compensation Study Project Phases - </a:t>
            </a:r>
            <a:r>
              <a:rPr lang="en-US" sz="3100" dirty="0">
                <a:solidFill>
                  <a:prstClr val="white"/>
                </a:solidFill>
                <a:latin typeface="Helvetica Neue" charset="0"/>
              </a:rPr>
              <a:t>Project estimated timeline:</a:t>
            </a:r>
            <a:br>
              <a:rPr lang="en-US" sz="2000" dirty="0">
                <a:solidFill>
                  <a:prstClr val="white"/>
                </a:solidFill>
                <a:latin typeface="Helvetica Neue" charset="0"/>
              </a:rPr>
            </a:b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82885"/>
              </p:ext>
            </p:extLst>
          </p:nvPr>
        </p:nvGraphicFramePr>
        <p:xfrm>
          <a:off x="392432" y="1514647"/>
          <a:ext cx="8122918" cy="5109196"/>
        </p:xfrm>
        <a:graphic>
          <a:graphicData uri="http://schemas.openxmlformats.org/drawingml/2006/table">
            <a:tbl>
              <a:tblPr/>
              <a:tblGrid>
                <a:gridCol w="122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0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Classification &amp; Compensation Project Timeline</a:t>
                      </a:r>
                    </a:p>
                  </a:txBody>
                  <a:tcPr marL="8114" marR="8114" marT="8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Establish Compensation Philosophy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Determine Job Architecture, Including Job Families and Career-Leveling Frameworks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Collect Position Descriptions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Match Positions to Benchmark Jobs, Determine Job Titles, and Update Job Descriptions to Reflect Current Jobs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Estimated completion June 2018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Conduct Market Competitiveness Assessment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Estimated completion August 2018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 Salary Structure, Job Evaluation System, and Pay Guidelines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Estimated completion September 2018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2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 Training, Communicate New Pay Plan and Guidelines, Implement New Plan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Estimated completion Fall 2018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25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4207" y="1272615"/>
            <a:ext cx="8709657" cy="883011"/>
          </a:xfrm>
        </p:spPr>
        <p:txBody>
          <a:bodyPr/>
          <a:lstStyle/>
          <a:p>
            <a:pPr marL="230188" indent="0">
              <a:buNone/>
            </a:pPr>
            <a:r>
              <a:rPr lang="en-US" dirty="0"/>
              <a:t>We are following this general process for position description collection and analysis: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6224" y="335392"/>
            <a:ext cx="8715375" cy="502807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we now?</a:t>
            </a:r>
          </a:p>
        </p:txBody>
      </p:sp>
      <p:cxnSp>
        <p:nvCxnSpPr>
          <p:cNvPr id="17" name="Elbow Connector 16"/>
          <p:cNvCxnSpPr>
            <a:stCxn id="22" idx="1"/>
            <a:endCxn id="25" idx="0"/>
          </p:cNvCxnSpPr>
          <p:nvPr/>
        </p:nvCxnSpPr>
        <p:spPr bwMode="ltGray">
          <a:xfrm rot="5400000">
            <a:off x="3656019" y="964388"/>
            <a:ext cx="692152" cy="681288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ound Diagonal Corner Rectangle 19"/>
          <p:cNvSpPr/>
          <p:nvPr/>
        </p:nvSpPr>
        <p:spPr bwMode="ltGray">
          <a:xfrm>
            <a:off x="539510" y="2621638"/>
            <a:ext cx="2401624" cy="1440062"/>
          </a:xfrm>
          <a:prstGeom prst="round2Diag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51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Employees and supervisors will be notified of the collection timeline </a:t>
            </a:r>
            <a:br>
              <a:rPr lang="en-US" sz="1400" dirty="0">
                <a:solidFill>
                  <a:prstClr val="white"/>
                </a:solidFill>
              </a:rPr>
            </a:br>
            <a:r>
              <a:rPr lang="en-US" sz="1400" dirty="0">
                <a:solidFill>
                  <a:prstClr val="white"/>
                </a:solidFill>
              </a:rPr>
              <a:t>for their positions</a:t>
            </a:r>
          </a:p>
        </p:txBody>
      </p:sp>
      <p:sp>
        <p:nvSpPr>
          <p:cNvPr id="21" name="Round Diagonal Corner Rectangle 20"/>
          <p:cNvSpPr/>
          <p:nvPr/>
        </p:nvSpPr>
        <p:spPr bwMode="ltGray">
          <a:xfrm>
            <a:off x="3380123" y="2621638"/>
            <a:ext cx="2401624" cy="1440062"/>
          </a:xfrm>
          <a:prstGeom prst="round2Diag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51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Employees will complete, review, and submit the position description form to their supervisor</a:t>
            </a:r>
          </a:p>
        </p:txBody>
      </p:sp>
      <p:sp>
        <p:nvSpPr>
          <p:cNvPr id="22" name="Round Diagonal Corner Rectangle 21"/>
          <p:cNvSpPr/>
          <p:nvPr/>
        </p:nvSpPr>
        <p:spPr bwMode="ltGray">
          <a:xfrm>
            <a:off x="6207726" y="2584693"/>
            <a:ext cx="2401624" cy="1440062"/>
          </a:xfrm>
          <a:prstGeom prst="round2Diag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51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prstClr val="white"/>
                </a:solidFill>
              </a:rPr>
              <a:t>Supervisor will review employee’s position description to ensure it does not under- or over-estimate duties. If appropriate, supervisor submits for final approval</a:t>
            </a:r>
          </a:p>
        </p:txBody>
      </p:sp>
      <p:sp>
        <p:nvSpPr>
          <p:cNvPr id="23" name="Round Diagonal Corner Rectangle 22"/>
          <p:cNvSpPr/>
          <p:nvPr/>
        </p:nvSpPr>
        <p:spPr bwMode="auto">
          <a:xfrm>
            <a:off x="3354628" y="4601808"/>
            <a:ext cx="2401624" cy="1440062"/>
          </a:xfrm>
          <a:prstGeom prst="round2Diag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51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prstClr val="white"/>
                </a:solidFill>
              </a:rPr>
              <a:t>Present analysis to SMEs to ensure job descriptions capture generic duties of job and that employees are mapped appropriately</a:t>
            </a:r>
          </a:p>
        </p:txBody>
      </p:sp>
      <p:sp>
        <p:nvSpPr>
          <p:cNvPr id="24" name="Round Diagonal Corner Rectangle 23"/>
          <p:cNvSpPr/>
          <p:nvPr/>
        </p:nvSpPr>
        <p:spPr bwMode="auto">
          <a:xfrm>
            <a:off x="6293583" y="4601808"/>
            <a:ext cx="2401624" cy="1440062"/>
          </a:xfrm>
          <a:prstGeom prst="round2Diag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51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prstClr val="white"/>
                </a:solidFill>
              </a:rPr>
              <a:t>Finalize job descriptions and university pay structure.</a:t>
            </a:r>
          </a:p>
        </p:txBody>
      </p:sp>
      <p:sp>
        <p:nvSpPr>
          <p:cNvPr id="27" name="Oval 26"/>
          <p:cNvSpPr/>
          <p:nvPr/>
        </p:nvSpPr>
        <p:spPr bwMode="ltGray">
          <a:xfrm>
            <a:off x="366689" y="2736738"/>
            <a:ext cx="460856" cy="460856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 bwMode="ltGray">
          <a:xfrm>
            <a:off x="3220373" y="2736738"/>
            <a:ext cx="460856" cy="460856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 bwMode="ltGray">
          <a:xfrm>
            <a:off x="6008374" y="2736738"/>
            <a:ext cx="460856" cy="460856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  <p:cxnSp>
        <p:nvCxnSpPr>
          <p:cNvPr id="31" name="Straight Arrow Connector 30"/>
          <p:cNvCxnSpPr>
            <a:stCxn id="20" idx="0"/>
            <a:endCxn id="21" idx="2"/>
          </p:cNvCxnSpPr>
          <p:nvPr/>
        </p:nvCxnSpPr>
        <p:spPr bwMode="ltGray">
          <a:xfrm>
            <a:off x="2941134" y="3341669"/>
            <a:ext cx="4389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1" idx="0"/>
            <a:endCxn id="22" idx="2"/>
          </p:cNvCxnSpPr>
          <p:nvPr/>
        </p:nvCxnSpPr>
        <p:spPr bwMode="ltGray">
          <a:xfrm flipV="1">
            <a:off x="5781747" y="3304724"/>
            <a:ext cx="425979" cy="36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35"/>
          <p:cNvSpPr/>
          <p:nvPr/>
        </p:nvSpPr>
        <p:spPr bwMode="ltGray">
          <a:xfrm>
            <a:off x="3124200" y="4716907"/>
            <a:ext cx="460856" cy="460856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37" name="Oval 36"/>
          <p:cNvSpPr/>
          <p:nvPr/>
        </p:nvSpPr>
        <p:spPr bwMode="ltGray">
          <a:xfrm>
            <a:off x="6119764" y="4716907"/>
            <a:ext cx="460856" cy="460856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6</a:t>
            </a:r>
          </a:p>
        </p:txBody>
      </p:sp>
      <p:cxnSp>
        <p:nvCxnSpPr>
          <p:cNvPr id="38" name="Straight Arrow Connector 37"/>
          <p:cNvCxnSpPr>
            <a:stCxn id="23" idx="0"/>
            <a:endCxn id="24" idx="2"/>
          </p:cNvCxnSpPr>
          <p:nvPr/>
        </p:nvCxnSpPr>
        <p:spPr bwMode="ltGray">
          <a:xfrm>
            <a:off x="5756252" y="5321839"/>
            <a:ext cx="53733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ound Diagonal Corner Rectangle 18"/>
          <p:cNvSpPr/>
          <p:nvPr/>
        </p:nvSpPr>
        <p:spPr bwMode="ltGray">
          <a:xfrm>
            <a:off x="570176" y="4601807"/>
            <a:ext cx="2401624" cy="1440062"/>
          </a:xfrm>
          <a:prstGeom prst="round2Diag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51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rgbClr val="FF0000"/>
                </a:solidFill>
              </a:rPr>
              <a:t>Review each position description and begin initial grouping of similar position descriptions to create job descriptions and map employees to job descriptions</a:t>
            </a:r>
          </a:p>
        </p:txBody>
      </p:sp>
      <p:sp>
        <p:nvSpPr>
          <p:cNvPr id="25" name="Oval 24"/>
          <p:cNvSpPr/>
          <p:nvPr/>
        </p:nvSpPr>
        <p:spPr bwMode="ltGray">
          <a:xfrm>
            <a:off x="365224" y="4716907"/>
            <a:ext cx="460856" cy="460856"/>
          </a:xfrm>
          <a:prstGeom prst="ellipse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cxnSp>
        <p:nvCxnSpPr>
          <p:cNvPr id="30" name="Straight Arrow Connector 29"/>
          <p:cNvCxnSpPr/>
          <p:nvPr/>
        </p:nvCxnSpPr>
        <p:spPr bwMode="ltGray">
          <a:xfrm>
            <a:off x="2971800" y="5321839"/>
            <a:ext cx="4389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672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6694"/>
            <a:ext cx="7886700" cy="5052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Overview of Study Objectives and Outcomes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i="1" dirty="0"/>
              <a:t>Project Phases</a:t>
            </a:r>
            <a:endParaRPr lang="en-US" sz="2800" dirty="0"/>
          </a:p>
        </p:txBody>
      </p:sp>
      <p:grpSp>
        <p:nvGrpSpPr>
          <p:cNvPr id="43" name="Group 42"/>
          <p:cNvGrpSpPr/>
          <p:nvPr/>
        </p:nvGrpSpPr>
        <p:grpSpPr bwMode="gray">
          <a:xfrm>
            <a:off x="2481106" y="1613021"/>
            <a:ext cx="1991838" cy="2047218"/>
            <a:chOff x="2488722" y="1143000"/>
            <a:chExt cx="1991838" cy="2047218"/>
          </a:xfrm>
        </p:grpSpPr>
        <p:sp>
          <p:nvSpPr>
            <p:cNvPr id="44" name="Rectangle 43"/>
            <p:cNvSpPr/>
            <p:nvPr/>
          </p:nvSpPr>
          <p:spPr bwMode="gray">
            <a:xfrm>
              <a:off x="2514600" y="1143000"/>
              <a:ext cx="1965960" cy="1747143"/>
            </a:xfrm>
            <a:prstGeom prst="rect">
              <a:avLst/>
            </a:prstGeom>
            <a:gradFill flip="none" rotWithShape="1">
              <a:gsLst>
                <a:gs pos="0">
                  <a:srgbClr val="A0CFEB">
                    <a:tint val="66000"/>
                    <a:satMod val="160000"/>
                    <a:alpha val="73000"/>
                  </a:srgbClr>
                </a:gs>
                <a:gs pos="50000">
                  <a:srgbClr val="A0CFEB">
                    <a:tint val="44500"/>
                    <a:satMod val="160000"/>
                    <a:alpha val="41000"/>
                  </a:srgbClr>
                </a:gs>
                <a:gs pos="100000">
                  <a:srgbClr val="A0CFEB">
                    <a:tint val="23500"/>
                    <a:satMod val="160000"/>
                    <a:alpha val="0"/>
                  </a:srgb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gray">
            <a:xfrm>
              <a:off x="2488722" y="2239242"/>
              <a:ext cx="1965960" cy="950976"/>
            </a:xfrm>
            <a:prstGeom prst="rect">
              <a:avLst/>
            </a:prstGeom>
            <a:solidFill>
              <a:srgbClr val="FFCA06">
                <a:lumMod val="75000"/>
              </a:srgbClr>
            </a:solidFill>
            <a:ln w="9525" cap="flat" cmpd="sng" algn="ctr">
              <a:solidFill>
                <a:srgbClr val="FFCA0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22238" indent="-9525" algn="ctr">
                <a:buClr>
                  <a:srgbClr val="C4262E"/>
                </a:buClr>
                <a:defRPr/>
              </a:pPr>
              <a:r>
                <a:rPr lang="en-US" altLang="en-US" sz="1400" b="1" kern="0" dirty="0">
                  <a:solidFill>
                    <a:prstClr val="white"/>
                  </a:solidFill>
                  <a:sym typeface="Wingdings" pitchFamily="34" charset="2"/>
                </a:rPr>
                <a:t>COLLECT POSITION DESCRIPTIONS</a:t>
              </a:r>
            </a:p>
          </p:txBody>
        </p:sp>
        <p:grpSp>
          <p:nvGrpSpPr>
            <p:cNvPr id="46" name="Group 45"/>
            <p:cNvGrpSpPr/>
            <p:nvPr/>
          </p:nvGrpSpPr>
          <p:grpSpPr bwMode="gray">
            <a:xfrm>
              <a:off x="3001192" y="1371600"/>
              <a:ext cx="992777" cy="819213"/>
              <a:chOff x="7350125" y="1335088"/>
              <a:chExt cx="681038" cy="561974"/>
            </a:xfrm>
          </p:grpSpPr>
          <p:sp>
            <p:nvSpPr>
              <p:cNvPr id="47" name="Freeform 6"/>
              <p:cNvSpPr>
                <a:spLocks/>
              </p:cNvSpPr>
              <p:nvPr/>
            </p:nvSpPr>
            <p:spPr bwMode="gray">
              <a:xfrm>
                <a:off x="7642225" y="1457325"/>
                <a:ext cx="100013" cy="123825"/>
              </a:xfrm>
              <a:custGeom>
                <a:avLst/>
                <a:gdLst>
                  <a:gd name="T0" fmla="*/ 13 w 27"/>
                  <a:gd name="T1" fmla="*/ 0 h 33"/>
                  <a:gd name="T2" fmla="*/ 0 w 27"/>
                  <a:gd name="T3" fmla="*/ 8 h 33"/>
                  <a:gd name="T4" fmla="*/ 13 w 27"/>
                  <a:gd name="T5" fmla="*/ 33 h 33"/>
                  <a:gd name="T6" fmla="*/ 26 w 27"/>
                  <a:gd name="T7" fmla="*/ 8 h 33"/>
                  <a:gd name="T8" fmla="*/ 13 w 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13" y="0"/>
                    </a:moveTo>
                    <a:cubicBezTo>
                      <a:pt x="3" y="0"/>
                      <a:pt x="0" y="8"/>
                      <a:pt x="0" y="8"/>
                    </a:cubicBezTo>
                    <a:cubicBezTo>
                      <a:pt x="0" y="8"/>
                      <a:pt x="0" y="26"/>
                      <a:pt x="13" y="33"/>
                    </a:cubicBezTo>
                    <a:cubicBezTo>
                      <a:pt x="27" y="26"/>
                      <a:pt x="26" y="8"/>
                      <a:pt x="26" y="8"/>
                    </a:cubicBezTo>
                    <a:cubicBezTo>
                      <a:pt x="26" y="8"/>
                      <a:pt x="23" y="0"/>
                      <a:pt x="13" y="0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gray">
              <a:xfrm>
                <a:off x="7934325" y="1492250"/>
                <a:ext cx="55563" cy="66675"/>
              </a:xfrm>
              <a:custGeom>
                <a:avLst/>
                <a:gdLst>
                  <a:gd name="T0" fmla="*/ 7 w 15"/>
                  <a:gd name="T1" fmla="*/ 18 h 18"/>
                  <a:gd name="T2" fmla="*/ 15 w 15"/>
                  <a:gd name="T3" fmla="*/ 5 h 18"/>
                  <a:gd name="T4" fmla="*/ 7 w 15"/>
                  <a:gd name="T5" fmla="*/ 0 h 18"/>
                  <a:gd name="T6" fmla="*/ 0 w 15"/>
                  <a:gd name="T7" fmla="*/ 5 h 18"/>
                  <a:gd name="T8" fmla="*/ 7 w 1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7" y="18"/>
                    </a:moveTo>
                    <a:cubicBezTo>
                      <a:pt x="15" y="14"/>
                      <a:pt x="15" y="5"/>
                      <a:pt x="15" y="5"/>
                    </a:cubicBezTo>
                    <a:cubicBezTo>
                      <a:pt x="15" y="5"/>
                      <a:pt x="13" y="0"/>
                      <a:pt x="7" y="0"/>
                    </a:cubicBezTo>
                    <a:cubicBezTo>
                      <a:pt x="2" y="0"/>
                      <a:pt x="0" y="5"/>
                      <a:pt x="0" y="5"/>
                    </a:cubicBezTo>
                    <a:cubicBezTo>
                      <a:pt x="0" y="5"/>
                      <a:pt x="0" y="14"/>
                      <a:pt x="7" y="18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gray">
              <a:xfrm>
                <a:off x="7350125" y="1335088"/>
                <a:ext cx="681038" cy="561974"/>
              </a:xfrm>
              <a:custGeom>
                <a:avLst/>
                <a:gdLst>
                  <a:gd name="T0" fmla="*/ 152 w 182"/>
                  <a:gd name="T1" fmla="*/ 98 h 150"/>
                  <a:gd name="T2" fmla="*/ 175 w 182"/>
                  <a:gd name="T3" fmla="*/ 98 h 150"/>
                  <a:gd name="T4" fmla="*/ 182 w 182"/>
                  <a:gd name="T5" fmla="*/ 83 h 150"/>
                  <a:gd name="T6" fmla="*/ 175 w 182"/>
                  <a:gd name="T7" fmla="*/ 63 h 150"/>
                  <a:gd name="T8" fmla="*/ 168 w 182"/>
                  <a:gd name="T9" fmla="*/ 63 h 150"/>
                  <a:gd name="T10" fmla="*/ 163 w 182"/>
                  <a:gd name="T11" fmla="*/ 73 h 150"/>
                  <a:gd name="T12" fmla="*/ 159 w 182"/>
                  <a:gd name="T13" fmla="*/ 63 h 150"/>
                  <a:gd name="T14" fmla="*/ 152 w 182"/>
                  <a:gd name="T15" fmla="*/ 63 h 150"/>
                  <a:gd name="T16" fmla="*/ 134 w 182"/>
                  <a:gd name="T17" fmla="*/ 24 h 150"/>
                  <a:gd name="T18" fmla="*/ 48 w 182"/>
                  <a:gd name="T19" fmla="*/ 24 h 150"/>
                  <a:gd name="T20" fmla="*/ 30 w 182"/>
                  <a:gd name="T21" fmla="*/ 63 h 150"/>
                  <a:gd name="T22" fmla="*/ 24 w 182"/>
                  <a:gd name="T23" fmla="*/ 63 h 150"/>
                  <a:gd name="T24" fmla="*/ 19 w 182"/>
                  <a:gd name="T25" fmla="*/ 73 h 150"/>
                  <a:gd name="T26" fmla="*/ 15 w 182"/>
                  <a:gd name="T27" fmla="*/ 63 h 150"/>
                  <a:gd name="T28" fmla="*/ 8 w 182"/>
                  <a:gd name="T29" fmla="*/ 63 h 150"/>
                  <a:gd name="T30" fmla="*/ 0 w 182"/>
                  <a:gd name="T31" fmla="*/ 83 h 150"/>
                  <a:gd name="T32" fmla="*/ 8 w 182"/>
                  <a:gd name="T33" fmla="*/ 98 h 150"/>
                  <a:gd name="T34" fmla="*/ 31 w 182"/>
                  <a:gd name="T35" fmla="*/ 98 h 150"/>
                  <a:gd name="T36" fmla="*/ 35 w 182"/>
                  <a:gd name="T37" fmla="*/ 90 h 150"/>
                  <a:gd name="T38" fmla="*/ 48 w 182"/>
                  <a:gd name="T39" fmla="*/ 110 h 150"/>
                  <a:gd name="T40" fmla="*/ 129 w 182"/>
                  <a:gd name="T41" fmla="*/ 114 h 150"/>
                  <a:gd name="T42" fmla="*/ 137 w 182"/>
                  <a:gd name="T43" fmla="*/ 122 h 150"/>
                  <a:gd name="T44" fmla="*/ 133 w 182"/>
                  <a:gd name="T45" fmla="*/ 127 h 150"/>
                  <a:gd name="T46" fmla="*/ 152 w 182"/>
                  <a:gd name="T47" fmla="*/ 146 h 150"/>
                  <a:gd name="T48" fmla="*/ 165 w 182"/>
                  <a:gd name="T49" fmla="*/ 146 h 150"/>
                  <a:gd name="T50" fmla="*/ 171 w 182"/>
                  <a:gd name="T51" fmla="*/ 140 h 150"/>
                  <a:gd name="T52" fmla="*/ 171 w 182"/>
                  <a:gd name="T53" fmla="*/ 128 h 150"/>
                  <a:gd name="T54" fmla="*/ 151 w 182"/>
                  <a:gd name="T55" fmla="*/ 108 h 150"/>
                  <a:gd name="T56" fmla="*/ 147 w 182"/>
                  <a:gd name="T57" fmla="*/ 113 h 150"/>
                  <a:gd name="T58" fmla="*/ 139 w 182"/>
                  <a:gd name="T59" fmla="*/ 105 h 150"/>
                  <a:gd name="T60" fmla="*/ 148 w 182"/>
                  <a:gd name="T61" fmla="*/ 90 h 150"/>
                  <a:gd name="T62" fmla="*/ 152 w 182"/>
                  <a:gd name="T63" fmla="*/ 98 h 150"/>
                  <a:gd name="T64" fmla="*/ 122 w 182"/>
                  <a:gd name="T65" fmla="*/ 98 h 150"/>
                  <a:gd name="T66" fmla="*/ 122 w 182"/>
                  <a:gd name="T67" fmla="*/ 98 h 150"/>
                  <a:gd name="T68" fmla="*/ 112 w 182"/>
                  <a:gd name="T69" fmla="*/ 70 h 150"/>
                  <a:gd name="T70" fmla="*/ 99 w 182"/>
                  <a:gd name="T71" fmla="*/ 70 h 150"/>
                  <a:gd name="T72" fmla="*/ 91 w 182"/>
                  <a:gd name="T73" fmla="*/ 88 h 150"/>
                  <a:gd name="T74" fmla="*/ 83 w 182"/>
                  <a:gd name="T75" fmla="*/ 70 h 150"/>
                  <a:gd name="T76" fmla="*/ 71 w 182"/>
                  <a:gd name="T77" fmla="*/ 70 h 150"/>
                  <a:gd name="T78" fmla="*/ 61 w 182"/>
                  <a:gd name="T79" fmla="*/ 98 h 150"/>
                  <a:gd name="T80" fmla="*/ 60 w 182"/>
                  <a:gd name="T81" fmla="*/ 98 h 150"/>
                  <a:gd name="T82" fmla="*/ 48 w 182"/>
                  <a:gd name="T83" fmla="*/ 67 h 150"/>
                  <a:gd name="T84" fmla="*/ 60 w 182"/>
                  <a:gd name="T85" fmla="*/ 36 h 150"/>
                  <a:gd name="T86" fmla="*/ 91 w 182"/>
                  <a:gd name="T87" fmla="*/ 23 h 150"/>
                  <a:gd name="T88" fmla="*/ 122 w 182"/>
                  <a:gd name="T89" fmla="*/ 36 h 150"/>
                  <a:gd name="T90" fmla="*/ 135 w 182"/>
                  <a:gd name="T91" fmla="*/ 67 h 150"/>
                  <a:gd name="T92" fmla="*/ 122 w 182"/>
                  <a:gd name="T93" fmla="*/ 9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2" h="150">
                    <a:moveTo>
                      <a:pt x="152" y="98"/>
                    </a:moveTo>
                    <a:cubicBezTo>
                      <a:pt x="175" y="98"/>
                      <a:pt x="175" y="98"/>
                      <a:pt x="175" y="98"/>
                    </a:cubicBezTo>
                    <a:cubicBezTo>
                      <a:pt x="182" y="83"/>
                      <a:pt x="182" y="83"/>
                      <a:pt x="182" y="83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68" y="63"/>
                      <a:pt x="168" y="63"/>
                      <a:pt x="168" y="63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1" y="48"/>
                      <a:pt x="145" y="34"/>
                      <a:pt x="134" y="24"/>
                    </a:cubicBezTo>
                    <a:cubicBezTo>
                      <a:pt x="110" y="0"/>
                      <a:pt x="72" y="0"/>
                      <a:pt x="48" y="24"/>
                    </a:cubicBezTo>
                    <a:cubicBezTo>
                      <a:pt x="37" y="34"/>
                      <a:pt x="31" y="48"/>
                      <a:pt x="30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8" y="97"/>
                      <a:pt x="42" y="104"/>
                      <a:pt x="48" y="110"/>
                    </a:cubicBezTo>
                    <a:cubicBezTo>
                      <a:pt x="70" y="132"/>
                      <a:pt x="105" y="134"/>
                      <a:pt x="129" y="114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6" y="150"/>
                      <a:pt x="161" y="150"/>
                      <a:pt x="165" y="146"/>
                    </a:cubicBezTo>
                    <a:cubicBezTo>
                      <a:pt x="171" y="140"/>
                      <a:pt x="171" y="140"/>
                      <a:pt x="171" y="140"/>
                    </a:cubicBezTo>
                    <a:cubicBezTo>
                      <a:pt x="174" y="137"/>
                      <a:pt x="174" y="131"/>
                      <a:pt x="171" y="128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42" y="100"/>
                      <a:pt x="145" y="95"/>
                      <a:pt x="148" y="90"/>
                    </a:cubicBezTo>
                    <a:lnTo>
                      <a:pt x="152" y="98"/>
                    </a:lnTo>
                    <a:close/>
                    <a:moveTo>
                      <a:pt x="122" y="98"/>
                    </a:moveTo>
                    <a:cubicBezTo>
                      <a:pt x="122" y="98"/>
                      <a:pt x="122" y="98"/>
                      <a:pt x="122" y="98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1" y="98"/>
                      <a:pt x="61" y="98"/>
                      <a:pt x="61" y="98"/>
                    </a:cubicBezTo>
                    <a:cubicBezTo>
                      <a:pt x="61" y="98"/>
                      <a:pt x="60" y="98"/>
                      <a:pt x="60" y="98"/>
                    </a:cubicBezTo>
                    <a:cubicBezTo>
                      <a:pt x="52" y="89"/>
                      <a:pt x="48" y="78"/>
                      <a:pt x="48" y="67"/>
                    </a:cubicBezTo>
                    <a:cubicBezTo>
                      <a:pt x="48" y="56"/>
                      <a:pt x="52" y="44"/>
                      <a:pt x="60" y="36"/>
                    </a:cubicBezTo>
                    <a:cubicBezTo>
                      <a:pt x="69" y="27"/>
                      <a:pt x="80" y="23"/>
                      <a:pt x="91" y="23"/>
                    </a:cubicBezTo>
                    <a:cubicBezTo>
                      <a:pt x="102" y="23"/>
                      <a:pt x="113" y="27"/>
                      <a:pt x="122" y="36"/>
                    </a:cubicBezTo>
                    <a:cubicBezTo>
                      <a:pt x="130" y="44"/>
                      <a:pt x="135" y="56"/>
                      <a:pt x="135" y="67"/>
                    </a:cubicBezTo>
                    <a:cubicBezTo>
                      <a:pt x="135" y="78"/>
                      <a:pt x="130" y="89"/>
                      <a:pt x="122" y="98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gray">
              <a:xfrm>
                <a:off x="7394575" y="1492250"/>
                <a:ext cx="55563" cy="66675"/>
              </a:xfrm>
              <a:custGeom>
                <a:avLst/>
                <a:gdLst>
                  <a:gd name="T0" fmla="*/ 7 w 15"/>
                  <a:gd name="T1" fmla="*/ 18 h 18"/>
                  <a:gd name="T2" fmla="*/ 15 w 15"/>
                  <a:gd name="T3" fmla="*/ 5 h 18"/>
                  <a:gd name="T4" fmla="*/ 7 w 15"/>
                  <a:gd name="T5" fmla="*/ 0 h 18"/>
                  <a:gd name="T6" fmla="*/ 0 w 15"/>
                  <a:gd name="T7" fmla="*/ 5 h 18"/>
                  <a:gd name="T8" fmla="*/ 7 w 1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7" y="18"/>
                    </a:moveTo>
                    <a:cubicBezTo>
                      <a:pt x="15" y="14"/>
                      <a:pt x="15" y="5"/>
                      <a:pt x="15" y="5"/>
                    </a:cubicBezTo>
                    <a:cubicBezTo>
                      <a:pt x="15" y="5"/>
                      <a:pt x="13" y="0"/>
                      <a:pt x="7" y="0"/>
                    </a:cubicBezTo>
                    <a:cubicBezTo>
                      <a:pt x="2" y="0"/>
                      <a:pt x="0" y="5"/>
                      <a:pt x="0" y="5"/>
                    </a:cubicBezTo>
                    <a:cubicBezTo>
                      <a:pt x="0" y="5"/>
                      <a:pt x="0" y="14"/>
                      <a:pt x="7" y="18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0162"/>
              </p:ext>
            </p:extLst>
          </p:nvPr>
        </p:nvGraphicFramePr>
        <p:xfrm>
          <a:off x="369576" y="3717134"/>
          <a:ext cx="1992624" cy="2854544"/>
        </p:xfrm>
        <a:graphic>
          <a:graphicData uri="http://schemas.openxmlformats.org/drawingml/2006/table">
            <a:tbl>
              <a:tblPr firstRow="1" bandRow="1"/>
              <a:tblGrid>
                <a:gridCol w="19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Design template for position descriptions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Develop online position description collection tool</a:t>
                      </a:r>
                      <a:endParaRPr kumimoji="0" lang="en-US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Test and pilot online position description collection tool</a:t>
                      </a:r>
                      <a:endParaRPr kumimoji="0" lang="en-US" sz="1400" b="0" i="0" u="none" strike="noStrike" kern="0" cap="none" spc="0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2" name="Group 51"/>
          <p:cNvGrpSpPr/>
          <p:nvPr/>
        </p:nvGrpSpPr>
        <p:grpSpPr bwMode="gray">
          <a:xfrm>
            <a:off x="6773597" y="1613021"/>
            <a:ext cx="1974163" cy="2051507"/>
            <a:chOff x="6773597" y="1143000"/>
            <a:chExt cx="1974163" cy="2051507"/>
          </a:xfrm>
        </p:grpSpPr>
        <p:sp>
          <p:nvSpPr>
            <p:cNvPr id="53" name="Rectangle 52"/>
            <p:cNvSpPr/>
            <p:nvPr/>
          </p:nvSpPr>
          <p:spPr bwMode="gray">
            <a:xfrm>
              <a:off x="6781800" y="1143000"/>
              <a:ext cx="1965960" cy="1747144"/>
            </a:xfrm>
            <a:prstGeom prst="rect">
              <a:avLst/>
            </a:prstGeom>
            <a:gradFill flip="none" rotWithShape="1">
              <a:gsLst>
                <a:gs pos="0">
                  <a:srgbClr val="A0CFEB">
                    <a:tint val="66000"/>
                    <a:satMod val="160000"/>
                    <a:alpha val="73000"/>
                  </a:srgbClr>
                </a:gs>
                <a:gs pos="50000">
                  <a:srgbClr val="A0CFEB">
                    <a:tint val="44500"/>
                    <a:satMod val="160000"/>
                    <a:alpha val="41000"/>
                  </a:srgbClr>
                </a:gs>
                <a:gs pos="100000">
                  <a:srgbClr val="A0CFEB">
                    <a:tint val="23500"/>
                    <a:satMod val="160000"/>
                    <a:alpha val="0"/>
                  </a:srgb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gray">
            <a:xfrm>
              <a:off x="6773597" y="2243531"/>
              <a:ext cx="1965960" cy="950976"/>
            </a:xfrm>
            <a:prstGeom prst="rect">
              <a:avLst/>
            </a:prstGeom>
            <a:solidFill>
              <a:srgbClr val="FFCA06">
                <a:lumMod val="75000"/>
              </a:srgbClr>
            </a:solidFill>
            <a:ln w="9525" cap="flat" cmpd="sng" algn="ctr">
              <a:solidFill>
                <a:srgbClr val="FFCA0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22238" indent="-9525" algn="ctr">
                <a:buClr>
                  <a:srgbClr val="C4262E"/>
                </a:buClr>
                <a:defRPr/>
              </a:pPr>
              <a:r>
                <a:rPr lang="en-US" altLang="en-US" sz="1400" b="1" kern="0" dirty="0">
                  <a:solidFill>
                    <a:prstClr val="white"/>
                  </a:solidFill>
                  <a:sym typeface="Wingdings" pitchFamily="34" charset="2"/>
                </a:rPr>
                <a:t>SALARY STRUCTURE AND IMPLEMENTATION</a:t>
              </a:r>
            </a:p>
          </p:txBody>
        </p:sp>
        <p:grpSp>
          <p:nvGrpSpPr>
            <p:cNvPr id="55" name="Group 54"/>
            <p:cNvGrpSpPr/>
            <p:nvPr/>
          </p:nvGrpSpPr>
          <p:grpSpPr bwMode="gray">
            <a:xfrm>
              <a:off x="7403387" y="1371600"/>
              <a:ext cx="777240" cy="775528"/>
              <a:chOff x="6932612" y="2286000"/>
              <a:chExt cx="557213" cy="547962"/>
            </a:xfrm>
            <a:solidFill>
              <a:srgbClr val="C4262E"/>
            </a:solidFill>
          </p:grpSpPr>
          <p:sp>
            <p:nvSpPr>
              <p:cNvPr id="56" name="Freeform 6"/>
              <p:cNvSpPr>
                <a:spLocks/>
              </p:cNvSpPr>
              <p:nvPr/>
            </p:nvSpPr>
            <p:spPr bwMode="gray">
              <a:xfrm>
                <a:off x="7239000" y="2286000"/>
                <a:ext cx="250825" cy="250825"/>
              </a:xfrm>
              <a:custGeom>
                <a:avLst/>
                <a:gdLst>
                  <a:gd name="T0" fmla="*/ 67 w 67"/>
                  <a:gd name="T1" fmla="*/ 67 h 67"/>
                  <a:gd name="T2" fmla="*/ 67 w 67"/>
                  <a:gd name="T3" fmla="*/ 67 h 67"/>
                  <a:gd name="T4" fmla="*/ 0 w 67"/>
                  <a:gd name="T5" fmla="*/ 0 h 67"/>
                  <a:gd name="T6" fmla="*/ 0 w 67"/>
                  <a:gd name="T7" fmla="*/ 67 h 67"/>
                  <a:gd name="T8" fmla="*/ 67 w 67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67" y="67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30"/>
                      <a:pt x="37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" name="Freeform 7"/>
              <p:cNvSpPr>
                <a:spLocks noEditPoints="1"/>
              </p:cNvSpPr>
              <p:nvPr/>
            </p:nvSpPr>
            <p:spPr bwMode="gray">
              <a:xfrm>
                <a:off x="6932612" y="2329137"/>
                <a:ext cx="506413" cy="504825"/>
              </a:xfrm>
              <a:custGeom>
                <a:avLst/>
                <a:gdLst>
                  <a:gd name="T0" fmla="*/ 67 w 135"/>
                  <a:gd name="T1" fmla="*/ 68 h 135"/>
                  <a:gd name="T2" fmla="*/ 67 w 135"/>
                  <a:gd name="T3" fmla="*/ 0 h 135"/>
                  <a:gd name="T4" fmla="*/ 0 w 135"/>
                  <a:gd name="T5" fmla="*/ 68 h 135"/>
                  <a:gd name="T6" fmla="*/ 67 w 135"/>
                  <a:gd name="T7" fmla="*/ 135 h 135"/>
                  <a:gd name="T8" fmla="*/ 135 w 135"/>
                  <a:gd name="T9" fmla="*/ 68 h 135"/>
                  <a:gd name="T10" fmla="*/ 67 w 135"/>
                  <a:gd name="T11" fmla="*/ 68 h 135"/>
                  <a:gd name="T12" fmla="*/ 53 w 135"/>
                  <a:gd name="T13" fmla="*/ 94 h 135"/>
                  <a:gd name="T14" fmla="*/ 40 w 135"/>
                  <a:gd name="T15" fmla="*/ 101 h 135"/>
                  <a:gd name="T16" fmla="*/ 40 w 135"/>
                  <a:gd name="T17" fmla="*/ 107 h 135"/>
                  <a:gd name="T18" fmla="*/ 33 w 135"/>
                  <a:gd name="T19" fmla="*/ 107 h 135"/>
                  <a:gd name="T20" fmla="*/ 33 w 135"/>
                  <a:gd name="T21" fmla="*/ 100 h 135"/>
                  <a:gd name="T22" fmla="*/ 21 w 135"/>
                  <a:gd name="T23" fmla="*/ 95 h 135"/>
                  <a:gd name="T24" fmla="*/ 16 w 135"/>
                  <a:gd name="T25" fmla="*/ 80 h 135"/>
                  <a:gd name="T26" fmla="*/ 16 w 135"/>
                  <a:gd name="T27" fmla="*/ 77 h 135"/>
                  <a:gd name="T28" fmla="*/ 33 w 135"/>
                  <a:gd name="T29" fmla="*/ 77 h 135"/>
                  <a:gd name="T30" fmla="*/ 33 w 135"/>
                  <a:gd name="T31" fmla="*/ 81 h 135"/>
                  <a:gd name="T32" fmla="*/ 33 w 135"/>
                  <a:gd name="T33" fmla="*/ 89 h 135"/>
                  <a:gd name="T34" fmla="*/ 36 w 135"/>
                  <a:gd name="T35" fmla="*/ 91 h 135"/>
                  <a:gd name="T36" fmla="*/ 38 w 135"/>
                  <a:gd name="T37" fmla="*/ 89 h 135"/>
                  <a:gd name="T38" fmla="*/ 39 w 135"/>
                  <a:gd name="T39" fmla="*/ 86 h 135"/>
                  <a:gd name="T40" fmla="*/ 38 w 135"/>
                  <a:gd name="T41" fmla="*/ 78 h 135"/>
                  <a:gd name="T42" fmla="*/ 33 w 135"/>
                  <a:gd name="T43" fmla="*/ 73 h 135"/>
                  <a:gd name="T44" fmla="*/ 23 w 135"/>
                  <a:gd name="T45" fmla="*/ 66 h 135"/>
                  <a:gd name="T46" fmla="*/ 18 w 135"/>
                  <a:gd name="T47" fmla="*/ 60 h 135"/>
                  <a:gd name="T48" fmla="*/ 16 w 135"/>
                  <a:gd name="T49" fmla="*/ 51 h 135"/>
                  <a:gd name="T50" fmla="*/ 20 w 135"/>
                  <a:gd name="T51" fmla="*/ 39 h 135"/>
                  <a:gd name="T52" fmla="*/ 33 w 135"/>
                  <a:gd name="T53" fmla="*/ 34 h 135"/>
                  <a:gd name="T54" fmla="*/ 33 w 135"/>
                  <a:gd name="T55" fmla="*/ 28 h 135"/>
                  <a:gd name="T56" fmla="*/ 40 w 135"/>
                  <a:gd name="T57" fmla="*/ 28 h 135"/>
                  <a:gd name="T58" fmla="*/ 40 w 135"/>
                  <a:gd name="T59" fmla="*/ 34 h 135"/>
                  <a:gd name="T60" fmla="*/ 52 w 135"/>
                  <a:gd name="T61" fmla="*/ 39 h 135"/>
                  <a:gd name="T62" fmla="*/ 55 w 135"/>
                  <a:gd name="T63" fmla="*/ 51 h 135"/>
                  <a:gd name="T64" fmla="*/ 55 w 135"/>
                  <a:gd name="T65" fmla="*/ 54 h 135"/>
                  <a:gd name="T66" fmla="*/ 39 w 135"/>
                  <a:gd name="T67" fmla="*/ 54 h 135"/>
                  <a:gd name="T68" fmla="*/ 39 w 135"/>
                  <a:gd name="T69" fmla="*/ 51 h 135"/>
                  <a:gd name="T70" fmla="*/ 38 w 135"/>
                  <a:gd name="T71" fmla="*/ 45 h 135"/>
                  <a:gd name="T72" fmla="*/ 36 w 135"/>
                  <a:gd name="T73" fmla="*/ 44 h 135"/>
                  <a:gd name="T74" fmla="*/ 34 w 135"/>
                  <a:gd name="T75" fmla="*/ 45 h 135"/>
                  <a:gd name="T76" fmla="*/ 33 w 135"/>
                  <a:gd name="T77" fmla="*/ 49 h 135"/>
                  <a:gd name="T78" fmla="*/ 35 w 135"/>
                  <a:gd name="T79" fmla="*/ 54 h 135"/>
                  <a:gd name="T80" fmla="*/ 43 w 135"/>
                  <a:gd name="T81" fmla="*/ 60 h 135"/>
                  <a:gd name="T82" fmla="*/ 52 w 135"/>
                  <a:gd name="T83" fmla="*/ 66 h 135"/>
                  <a:gd name="T84" fmla="*/ 56 w 135"/>
                  <a:gd name="T85" fmla="*/ 71 h 135"/>
                  <a:gd name="T86" fmla="*/ 57 w 135"/>
                  <a:gd name="T87" fmla="*/ 81 h 135"/>
                  <a:gd name="T88" fmla="*/ 53 w 135"/>
                  <a:gd name="T89" fmla="*/ 9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35">
                    <a:moveTo>
                      <a:pt x="67" y="68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5"/>
                      <a:pt x="30" y="135"/>
                      <a:pt x="67" y="135"/>
                    </a:cubicBezTo>
                    <a:cubicBezTo>
                      <a:pt x="105" y="135"/>
                      <a:pt x="135" y="105"/>
                      <a:pt x="135" y="68"/>
                    </a:cubicBezTo>
                    <a:lnTo>
                      <a:pt x="67" y="68"/>
                    </a:lnTo>
                    <a:close/>
                    <a:moveTo>
                      <a:pt x="53" y="94"/>
                    </a:moveTo>
                    <a:cubicBezTo>
                      <a:pt x="50" y="98"/>
                      <a:pt x="46" y="100"/>
                      <a:pt x="40" y="101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28" y="100"/>
                      <a:pt x="25" y="98"/>
                      <a:pt x="21" y="95"/>
                    </a:cubicBezTo>
                    <a:cubicBezTo>
                      <a:pt x="18" y="92"/>
                      <a:pt x="16" y="87"/>
                      <a:pt x="16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5"/>
                      <a:pt x="33" y="88"/>
                      <a:pt x="33" y="89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37" y="91"/>
                      <a:pt x="38" y="90"/>
                      <a:pt x="38" y="89"/>
                    </a:cubicBezTo>
                    <a:cubicBezTo>
                      <a:pt x="39" y="89"/>
                      <a:pt x="39" y="88"/>
                      <a:pt x="39" y="86"/>
                    </a:cubicBezTo>
                    <a:cubicBezTo>
                      <a:pt x="39" y="82"/>
                      <a:pt x="39" y="80"/>
                      <a:pt x="38" y="78"/>
                    </a:cubicBezTo>
                    <a:cubicBezTo>
                      <a:pt x="38" y="77"/>
                      <a:pt x="36" y="75"/>
                      <a:pt x="33" y="73"/>
                    </a:cubicBezTo>
                    <a:cubicBezTo>
                      <a:pt x="28" y="70"/>
                      <a:pt x="25" y="68"/>
                      <a:pt x="23" y="66"/>
                    </a:cubicBezTo>
                    <a:cubicBezTo>
                      <a:pt x="21" y="65"/>
                      <a:pt x="20" y="63"/>
                      <a:pt x="18" y="60"/>
                    </a:cubicBezTo>
                    <a:cubicBezTo>
                      <a:pt x="17" y="57"/>
                      <a:pt x="16" y="54"/>
                      <a:pt x="16" y="51"/>
                    </a:cubicBezTo>
                    <a:cubicBezTo>
                      <a:pt x="16" y="46"/>
                      <a:pt x="18" y="42"/>
                      <a:pt x="20" y="39"/>
                    </a:cubicBezTo>
                    <a:cubicBezTo>
                      <a:pt x="23" y="37"/>
                      <a:pt x="27" y="35"/>
                      <a:pt x="33" y="34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5" y="35"/>
                      <a:pt x="49" y="37"/>
                      <a:pt x="52" y="39"/>
                    </a:cubicBezTo>
                    <a:cubicBezTo>
                      <a:pt x="54" y="42"/>
                      <a:pt x="55" y="46"/>
                      <a:pt x="55" y="51"/>
                    </a:cubicBezTo>
                    <a:cubicBezTo>
                      <a:pt x="55" y="51"/>
                      <a:pt x="55" y="52"/>
                      <a:pt x="55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48"/>
                      <a:pt x="39" y="46"/>
                      <a:pt x="38" y="45"/>
                    </a:cubicBezTo>
                    <a:cubicBezTo>
                      <a:pt x="38" y="45"/>
                      <a:pt x="37" y="44"/>
                      <a:pt x="36" y="44"/>
                    </a:cubicBezTo>
                    <a:cubicBezTo>
                      <a:pt x="35" y="44"/>
                      <a:pt x="34" y="44"/>
                      <a:pt x="34" y="45"/>
                    </a:cubicBezTo>
                    <a:cubicBezTo>
                      <a:pt x="33" y="46"/>
                      <a:pt x="33" y="47"/>
                      <a:pt x="33" y="49"/>
                    </a:cubicBezTo>
                    <a:cubicBezTo>
                      <a:pt x="33" y="51"/>
                      <a:pt x="33" y="53"/>
                      <a:pt x="35" y="54"/>
                    </a:cubicBezTo>
                    <a:cubicBezTo>
                      <a:pt x="36" y="55"/>
                      <a:pt x="38" y="57"/>
                      <a:pt x="43" y="60"/>
                    </a:cubicBezTo>
                    <a:cubicBezTo>
                      <a:pt x="47" y="63"/>
                      <a:pt x="50" y="64"/>
                      <a:pt x="52" y="66"/>
                    </a:cubicBezTo>
                    <a:cubicBezTo>
                      <a:pt x="53" y="67"/>
                      <a:pt x="55" y="69"/>
                      <a:pt x="56" y="71"/>
                    </a:cubicBezTo>
                    <a:cubicBezTo>
                      <a:pt x="57" y="74"/>
                      <a:pt x="57" y="77"/>
                      <a:pt x="57" y="81"/>
                    </a:cubicBezTo>
                    <a:cubicBezTo>
                      <a:pt x="57" y="86"/>
                      <a:pt x="56" y="91"/>
                      <a:pt x="53" y="94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 bwMode="gray">
          <a:xfrm>
            <a:off x="4644392" y="1613021"/>
            <a:ext cx="1965960" cy="1747144"/>
            <a:chOff x="4691742" y="1143000"/>
            <a:chExt cx="1965960" cy="1747144"/>
          </a:xfrm>
        </p:grpSpPr>
        <p:sp>
          <p:nvSpPr>
            <p:cNvPr id="59" name="Rectangle 58"/>
            <p:cNvSpPr/>
            <p:nvPr/>
          </p:nvSpPr>
          <p:spPr bwMode="gray">
            <a:xfrm>
              <a:off x="4691742" y="1143000"/>
              <a:ext cx="1965960" cy="1747144"/>
            </a:xfrm>
            <a:prstGeom prst="rect">
              <a:avLst/>
            </a:prstGeom>
            <a:gradFill flip="none" rotWithShape="1">
              <a:gsLst>
                <a:gs pos="0">
                  <a:srgbClr val="A0CFEB">
                    <a:tint val="66000"/>
                    <a:satMod val="160000"/>
                    <a:alpha val="73000"/>
                  </a:srgbClr>
                </a:gs>
                <a:gs pos="50000">
                  <a:srgbClr val="A0CFEB">
                    <a:tint val="44500"/>
                    <a:satMod val="160000"/>
                    <a:alpha val="41000"/>
                  </a:srgbClr>
                </a:gs>
                <a:gs pos="100000">
                  <a:srgbClr val="A0CFEB">
                    <a:tint val="23500"/>
                    <a:satMod val="160000"/>
                    <a:alpha val="0"/>
                  </a:srgb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 bwMode="gray">
            <a:xfrm>
              <a:off x="5211021" y="1284067"/>
              <a:ext cx="927403" cy="827659"/>
              <a:chOff x="4222750" y="3121025"/>
              <a:chExt cx="693738" cy="619125"/>
            </a:xfrm>
            <a:solidFill>
              <a:srgbClr val="C4262E"/>
            </a:solidFill>
          </p:grpSpPr>
          <p:sp>
            <p:nvSpPr>
              <p:cNvPr id="61" name="Freeform 60"/>
              <p:cNvSpPr>
                <a:spLocks/>
              </p:cNvSpPr>
              <p:nvPr/>
            </p:nvSpPr>
            <p:spPr bwMode="gray">
              <a:xfrm>
                <a:off x="4522788" y="3121025"/>
                <a:ext cx="88900" cy="112713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8 h 30"/>
                  <a:gd name="T4" fmla="*/ 12 w 24"/>
                  <a:gd name="T5" fmla="*/ 0 h 30"/>
                  <a:gd name="T6" fmla="*/ 1 w 24"/>
                  <a:gd name="T7" fmla="*/ 8 h 30"/>
                  <a:gd name="T8" fmla="*/ 12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cubicBezTo>
                      <a:pt x="24" y="23"/>
                      <a:pt x="24" y="8"/>
                      <a:pt x="24" y="8"/>
                    </a:cubicBezTo>
                    <a:cubicBezTo>
                      <a:pt x="24" y="8"/>
                      <a:pt x="21" y="0"/>
                      <a:pt x="12" y="0"/>
                    </a:cubicBezTo>
                    <a:cubicBezTo>
                      <a:pt x="3" y="0"/>
                      <a:pt x="1" y="8"/>
                      <a:pt x="1" y="8"/>
                    </a:cubicBezTo>
                    <a:cubicBezTo>
                      <a:pt x="1" y="8"/>
                      <a:pt x="0" y="23"/>
                      <a:pt x="12" y="30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gray">
              <a:xfrm>
                <a:off x="4289425" y="3406775"/>
                <a:ext cx="90488" cy="107950"/>
              </a:xfrm>
              <a:custGeom>
                <a:avLst/>
                <a:gdLst>
                  <a:gd name="T0" fmla="*/ 12 w 24"/>
                  <a:gd name="T1" fmla="*/ 29 h 29"/>
                  <a:gd name="T2" fmla="*/ 23 w 24"/>
                  <a:gd name="T3" fmla="*/ 7 h 29"/>
                  <a:gd name="T4" fmla="*/ 12 w 24"/>
                  <a:gd name="T5" fmla="*/ 0 h 29"/>
                  <a:gd name="T6" fmla="*/ 0 w 24"/>
                  <a:gd name="T7" fmla="*/ 7 h 29"/>
                  <a:gd name="T8" fmla="*/ 12 w 24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12" y="29"/>
                    </a:moveTo>
                    <a:cubicBezTo>
                      <a:pt x="24" y="23"/>
                      <a:pt x="23" y="7"/>
                      <a:pt x="23" y="7"/>
                    </a:cubicBezTo>
                    <a:cubicBezTo>
                      <a:pt x="23" y="7"/>
                      <a:pt x="20" y="0"/>
                      <a:pt x="12" y="0"/>
                    </a:cubicBezTo>
                    <a:cubicBezTo>
                      <a:pt x="3" y="0"/>
                      <a:pt x="0" y="7"/>
                      <a:pt x="0" y="7"/>
                    </a:cubicBezTo>
                    <a:cubicBezTo>
                      <a:pt x="0" y="7"/>
                      <a:pt x="0" y="23"/>
                      <a:pt x="12" y="29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gray">
              <a:xfrm>
                <a:off x="4757738" y="3406775"/>
                <a:ext cx="90488" cy="107950"/>
              </a:xfrm>
              <a:custGeom>
                <a:avLst/>
                <a:gdLst>
                  <a:gd name="T0" fmla="*/ 12 w 24"/>
                  <a:gd name="T1" fmla="*/ 29 h 29"/>
                  <a:gd name="T2" fmla="*/ 23 w 24"/>
                  <a:gd name="T3" fmla="*/ 7 h 29"/>
                  <a:gd name="T4" fmla="*/ 12 w 24"/>
                  <a:gd name="T5" fmla="*/ 0 h 29"/>
                  <a:gd name="T6" fmla="*/ 0 w 24"/>
                  <a:gd name="T7" fmla="*/ 7 h 29"/>
                  <a:gd name="T8" fmla="*/ 12 w 24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12" y="29"/>
                    </a:moveTo>
                    <a:cubicBezTo>
                      <a:pt x="24" y="23"/>
                      <a:pt x="23" y="7"/>
                      <a:pt x="23" y="7"/>
                    </a:cubicBezTo>
                    <a:cubicBezTo>
                      <a:pt x="23" y="7"/>
                      <a:pt x="20" y="0"/>
                      <a:pt x="12" y="0"/>
                    </a:cubicBezTo>
                    <a:cubicBezTo>
                      <a:pt x="3" y="0"/>
                      <a:pt x="0" y="7"/>
                      <a:pt x="0" y="7"/>
                    </a:cubicBezTo>
                    <a:cubicBezTo>
                      <a:pt x="0" y="7"/>
                      <a:pt x="0" y="23"/>
                      <a:pt x="12" y="29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gray">
              <a:xfrm>
                <a:off x="4222750" y="3244850"/>
                <a:ext cx="693738" cy="495300"/>
              </a:xfrm>
              <a:custGeom>
                <a:avLst/>
                <a:gdLst>
                  <a:gd name="T0" fmla="*/ 408 w 437"/>
                  <a:gd name="T1" fmla="*/ 180 h 312"/>
                  <a:gd name="T2" fmla="*/ 382 w 437"/>
                  <a:gd name="T3" fmla="*/ 180 h 312"/>
                  <a:gd name="T4" fmla="*/ 366 w 437"/>
                  <a:gd name="T5" fmla="*/ 218 h 312"/>
                  <a:gd name="T6" fmla="*/ 349 w 437"/>
                  <a:gd name="T7" fmla="*/ 180 h 312"/>
                  <a:gd name="T8" fmla="*/ 323 w 437"/>
                  <a:gd name="T9" fmla="*/ 180 h 312"/>
                  <a:gd name="T10" fmla="*/ 302 w 437"/>
                  <a:gd name="T11" fmla="*/ 234 h 312"/>
                  <a:gd name="T12" fmla="*/ 229 w 437"/>
                  <a:gd name="T13" fmla="*/ 194 h 312"/>
                  <a:gd name="T14" fmla="*/ 229 w 437"/>
                  <a:gd name="T15" fmla="*/ 133 h 312"/>
                  <a:gd name="T16" fmla="*/ 260 w 437"/>
                  <a:gd name="T17" fmla="*/ 133 h 312"/>
                  <a:gd name="T18" fmla="*/ 288 w 437"/>
                  <a:gd name="T19" fmla="*/ 78 h 312"/>
                  <a:gd name="T20" fmla="*/ 260 w 437"/>
                  <a:gd name="T21" fmla="*/ 0 h 312"/>
                  <a:gd name="T22" fmla="*/ 234 w 437"/>
                  <a:gd name="T23" fmla="*/ 0 h 312"/>
                  <a:gd name="T24" fmla="*/ 217 w 437"/>
                  <a:gd name="T25" fmla="*/ 38 h 312"/>
                  <a:gd name="T26" fmla="*/ 201 w 437"/>
                  <a:gd name="T27" fmla="*/ 0 h 312"/>
                  <a:gd name="T28" fmla="*/ 175 w 437"/>
                  <a:gd name="T29" fmla="*/ 0 h 312"/>
                  <a:gd name="T30" fmla="*/ 146 w 437"/>
                  <a:gd name="T31" fmla="*/ 78 h 312"/>
                  <a:gd name="T32" fmla="*/ 175 w 437"/>
                  <a:gd name="T33" fmla="*/ 133 h 312"/>
                  <a:gd name="T34" fmla="*/ 205 w 437"/>
                  <a:gd name="T35" fmla="*/ 133 h 312"/>
                  <a:gd name="T36" fmla="*/ 205 w 437"/>
                  <a:gd name="T37" fmla="*/ 194 h 312"/>
                  <a:gd name="T38" fmla="*/ 132 w 437"/>
                  <a:gd name="T39" fmla="*/ 234 h 312"/>
                  <a:gd name="T40" fmla="*/ 113 w 437"/>
                  <a:gd name="T41" fmla="*/ 180 h 312"/>
                  <a:gd name="T42" fmla="*/ 87 w 437"/>
                  <a:gd name="T43" fmla="*/ 180 h 312"/>
                  <a:gd name="T44" fmla="*/ 71 w 437"/>
                  <a:gd name="T45" fmla="*/ 218 h 312"/>
                  <a:gd name="T46" fmla="*/ 54 w 437"/>
                  <a:gd name="T47" fmla="*/ 180 h 312"/>
                  <a:gd name="T48" fmla="*/ 28 w 437"/>
                  <a:gd name="T49" fmla="*/ 180 h 312"/>
                  <a:gd name="T50" fmla="*/ 0 w 437"/>
                  <a:gd name="T51" fmla="*/ 258 h 312"/>
                  <a:gd name="T52" fmla="*/ 28 w 437"/>
                  <a:gd name="T53" fmla="*/ 312 h 312"/>
                  <a:gd name="T54" fmla="*/ 113 w 437"/>
                  <a:gd name="T55" fmla="*/ 312 h 312"/>
                  <a:gd name="T56" fmla="*/ 142 w 437"/>
                  <a:gd name="T57" fmla="*/ 258 h 312"/>
                  <a:gd name="T58" fmla="*/ 142 w 437"/>
                  <a:gd name="T59" fmla="*/ 258 h 312"/>
                  <a:gd name="T60" fmla="*/ 217 w 437"/>
                  <a:gd name="T61" fmla="*/ 213 h 312"/>
                  <a:gd name="T62" fmla="*/ 295 w 437"/>
                  <a:gd name="T63" fmla="*/ 258 h 312"/>
                  <a:gd name="T64" fmla="*/ 295 w 437"/>
                  <a:gd name="T65" fmla="*/ 258 h 312"/>
                  <a:gd name="T66" fmla="*/ 323 w 437"/>
                  <a:gd name="T67" fmla="*/ 312 h 312"/>
                  <a:gd name="T68" fmla="*/ 408 w 437"/>
                  <a:gd name="T69" fmla="*/ 312 h 312"/>
                  <a:gd name="T70" fmla="*/ 437 w 437"/>
                  <a:gd name="T71" fmla="*/ 258 h 312"/>
                  <a:gd name="T72" fmla="*/ 408 w 437"/>
                  <a:gd name="T73" fmla="*/ 18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7" h="312">
                    <a:moveTo>
                      <a:pt x="408" y="180"/>
                    </a:moveTo>
                    <a:lnTo>
                      <a:pt x="382" y="180"/>
                    </a:lnTo>
                    <a:lnTo>
                      <a:pt x="366" y="218"/>
                    </a:lnTo>
                    <a:lnTo>
                      <a:pt x="349" y="180"/>
                    </a:lnTo>
                    <a:lnTo>
                      <a:pt x="323" y="180"/>
                    </a:lnTo>
                    <a:lnTo>
                      <a:pt x="302" y="234"/>
                    </a:lnTo>
                    <a:lnTo>
                      <a:pt x="229" y="194"/>
                    </a:lnTo>
                    <a:lnTo>
                      <a:pt x="229" y="133"/>
                    </a:lnTo>
                    <a:lnTo>
                      <a:pt x="260" y="133"/>
                    </a:lnTo>
                    <a:lnTo>
                      <a:pt x="288" y="78"/>
                    </a:lnTo>
                    <a:lnTo>
                      <a:pt x="260" y="0"/>
                    </a:lnTo>
                    <a:lnTo>
                      <a:pt x="234" y="0"/>
                    </a:lnTo>
                    <a:lnTo>
                      <a:pt x="217" y="38"/>
                    </a:lnTo>
                    <a:lnTo>
                      <a:pt x="201" y="0"/>
                    </a:lnTo>
                    <a:lnTo>
                      <a:pt x="175" y="0"/>
                    </a:lnTo>
                    <a:lnTo>
                      <a:pt x="146" y="78"/>
                    </a:lnTo>
                    <a:lnTo>
                      <a:pt x="175" y="133"/>
                    </a:lnTo>
                    <a:lnTo>
                      <a:pt x="205" y="133"/>
                    </a:lnTo>
                    <a:lnTo>
                      <a:pt x="205" y="194"/>
                    </a:lnTo>
                    <a:lnTo>
                      <a:pt x="132" y="234"/>
                    </a:lnTo>
                    <a:lnTo>
                      <a:pt x="113" y="180"/>
                    </a:lnTo>
                    <a:lnTo>
                      <a:pt x="87" y="180"/>
                    </a:lnTo>
                    <a:lnTo>
                      <a:pt x="71" y="218"/>
                    </a:lnTo>
                    <a:lnTo>
                      <a:pt x="54" y="180"/>
                    </a:lnTo>
                    <a:lnTo>
                      <a:pt x="28" y="180"/>
                    </a:lnTo>
                    <a:lnTo>
                      <a:pt x="0" y="258"/>
                    </a:lnTo>
                    <a:lnTo>
                      <a:pt x="28" y="312"/>
                    </a:lnTo>
                    <a:lnTo>
                      <a:pt x="113" y="312"/>
                    </a:lnTo>
                    <a:lnTo>
                      <a:pt x="142" y="258"/>
                    </a:lnTo>
                    <a:lnTo>
                      <a:pt x="142" y="258"/>
                    </a:lnTo>
                    <a:lnTo>
                      <a:pt x="217" y="213"/>
                    </a:lnTo>
                    <a:lnTo>
                      <a:pt x="295" y="258"/>
                    </a:lnTo>
                    <a:lnTo>
                      <a:pt x="295" y="258"/>
                    </a:lnTo>
                    <a:lnTo>
                      <a:pt x="323" y="312"/>
                    </a:lnTo>
                    <a:lnTo>
                      <a:pt x="408" y="312"/>
                    </a:lnTo>
                    <a:lnTo>
                      <a:pt x="437" y="258"/>
                    </a:lnTo>
                    <a:lnTo>
                      <a:pt x="408" y="180"/>
                    </a:ln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 bwMode="gray">
          <a:xfrm>
            <a:off x="369576" y="1613021"/>
            <a:ext cx="1965960" cy="2059602"/>
            <a:chOff x="369576" y="1143000"/>
            <a:chExt cx="1965960" cy="2059602"/>
          </a:xfrm>
        </p:grpSpPr>
        <p:sp>
          <p:nvSpPr>
            <p:cNvPr id="66" name="Rectangle 65"/>
            <p:cNvSpPr/>
            <p:nvPr/>
          </p:nvSpPr>
          <p:spPr bwMode="gray">
            <a:xfrm>
              <a:off x="369576" y="1143000"/>
              <a:ext cx="1965960" cy="1747144"/>
            </a:xfrm>
            <a:prstGeom prst="rect">
              <a:avLst/>
            </a:prstGeom>
            <a:gradFill flip="none" rotWithShape="1">
              <a:gsLst>
                <a:gs pos="0">
                  <a:srgbClr val="A0CFEB">
                    <a:tint val="66000"/>
                    <a:satMod val="160000"/>
                    <a:alpha val="73000"/>
                  </a:srgbClr>
                </a:gs>
                <a:gs pos="50000">
                  <a:srgbClr val="A0CFEB">
                    <a:tint val="44500"/>
                    <a:satMod val="160000"/>
                    <a:alpha val="41000"/>
                  </a:srgbClr>
                </a:gs>
                <a:gs pos="100000">
                  <a:srgbClr val="A0CFEB">
                    <a:tint val="23500"/>
                    <a:satMod val="160000"/>
                    <a:alpha val="0"/>
                  </a:srgb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gray">
            <a:xfrm>
              <a:off x="369576" y="2248495"/>
              <a:ext cx="1965960" cy="954107"/>
            </a:xfrm>
            <a:prstGeom prst="rect">
              <a:avLst/>
            </a:prstGeom>
            <a:solidFill>
              <a:srgbClr val="FFCA06">
                <a:lumMod val="75000"/>
              </a:srgbClr>
            </a:solidFill>
            <a:ln w="9525" cap="flat" cmpd="sng" algn="ctr">
              <a:solidFill>
                <a:srgbClr val="FFCA0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folHlink"/>
                </a:buClr>
                <a:buFont typeface="Symbol" pitchFamily="18" charset="2"/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22238" indent="-9525" algn="ctr">
                <a:buClr>
                  <a:srgbClr val="C4262E"/>
                </a:buClr>
                <a:defRPr/>
              </a:pPr>
              <a:r>
                <a:rPr lang="en-US" altLang="en-US" sz="1400" b="1" kern="0" dirty="0">
                  <a:solidFill>
                    <a:prstClr val="white"/>
                  </a:solidFill>
                  <a:sym typeface="Wingdings" pitchFamily="34" charset="2"/>
                </a:rPr>
                <a:t>DEVELOP POSITION DESCRIPTION TOOL</a:t>
              </a:r>
            </a:p>
          </p:txBody>
        </p:sp>
        <p:grpSp>
          <p:nvGrpSpPr>
            <p:cNvPr id="68" name="Group 67"/>
            <p:cNvGrpSpPr/>
            <p:nvPr/>
          </p:nvGrpSpPr>
          <p:grpSpPr bwMode="gray">
            <a:xfrm>
              <a:off x="961525" y="1383410"/>
              <a:ext cx="782062" cy="838200"/>
              <a:chOff x="3205162" y="3638551"/>
              <a:chExt cx="1206501" cy="1538287"/>
            </a:xfrm>
            <a:solidFill>
              <a:srgbClr val="C4262E"/>
            </a:solidFill>
          </p:grpSpPr>
          <p:sp>
            <p:nvSpPr>
              <p:cNvPr id="69" name="Freeform 31"/>
              <p:cNvSpPr>
                <a:spLocks/>
              </p:cNvSpPr>
              <p:nvPr/>
            </p:nvSpPr>
            <p:spPr bwMode="gray">
              <a:xfrm>
                <a:off x="4032250" y="3994150"/>
                <a:ext cx="379413" cy="890587"/>
              </a:xfrm>
              <a:custGeom>
                <a:avLst/>
                <a:gdLst>
                  <a:gd name="T0" fmla="*/ 216 w 230"/>
                  <a:gd name="T1" fmla="*/ 515 h 540"/>
                  <a:gd name="T2" fmla="*/ 215 w 230"/>
                  <a:gd name="T3" fmla="*/ 508 h 540"/>
                  <a:gd name="T4" fmla="*/ 229 w 230"/>
                  <a:gd name="T5" fmla="*/ 458 h 540"/>
                  <a:gd name="T6" fmla="*/ 204 w 230"/>
                  <a:gd name="T7" fmla="*/ 394 h 540"/>
                  <a:gd name="T8" fmla="*/ 204 w 230"/>
                  <a:gd name="T9" fmla="*/ 390 h 540"/>
                  <a:gd name="T10" fmla="*/ 205 w 230"/>
                  <a:gd name="T11" fmla="*/ 390 h 540"/>
                  <a:gd name="T12" fmla="*/ 212 w 230"/>
                  <a:gd name="T13" fmla="*/ 378 h 540"/>
                  <a:gd name="T14" fmla="*/ 200 w 230"/>
                  <a:gd name="T15" fmla="*/ 368 h 540"/>
                  <a:gd name="T16" fmla="*/ 200 w 230"/>
                  <a:gd name="T17" fmla="*/ 368 h 540"/>
                  <a:gd name="T18" fmla="*/ 199 w 230"/>
                  <a:gd name="T19" fmla="*/ 366 h 540"/>
                  <a:gd name="T20" fmla="*/ 198 w 230"/>
                  <a:gd name="T21" fmla="*/ 364 h 540"/>
                  <a:gd name="T22" fmla="*/ 141 w 230"/>
                  <a:gd name="T23" fmla="*/ 197 h 540"/>
                  <a:gd name="T24" fmla="*/ 179 w 230"/>
                  <a:gd name="T25" fmla="*/ 197 h 540"/>
                  <a:gd name="T26" fmla="*/ 199 w 230"/>
                  <a:gd name="T27" fmla="*/ 170 h 540"/>
                  <a:gd name="T28" fmla="*/ 176 w 230"/>
                  <a:gd name="T29" fmla="*/ 143 h 540"/>
                  <a:gd name="T30" fmla="*/ 137 w 230"/>
                  <a:gd name="T31" fmla="*/ 143 h 540"/>
                  <a:gd name="T32" fmla="*/ 137 w 230"/>
                  <a:gd name="T33" fmla="*/ 142 h 540"/>
                  <a:gd name="T34" fmla="*/ 179 w 230"/>
                  <a:gd name="T35" fmla="*/ 75 h 540"/>
                  <a:gd name="T36" fmla="*/ 105 w 230"/>
                  <a:gd name="T37" fmla="*/ 0 h 540"/>
                  <a:gd name="T38" fmla="*/ 31 w 230"/>
                  <a:gd name="T39" fmla="*/ 75 h 540"/>
                  <a:gd name="T40" fmla="*/ 73 w 230"/>
                  <a:gd name="T41" fmla="*/ 142 h 540"/>
                  <a:gd name="T42" fmla="*/ 73 w 230"/>
                  <a:gd name="T43" fmla="*/ 143 h 540"/>
                  <a:gd name="T44" fmla="*/ 33 w 230"/>
                  <a:gd name="T45" fmla="*/ 143 h 540"/>
                  <a:gd name="T46" fmla="*/ 11 w 230"/>
                  <a:gd name="T47" fmla="*/ 170 h 540"/>
                  <a:gd name="T48" fmla="*/ 30 w 230"/>
                  <a:gd name="T49" fmla="*/ 197 h 540"/>
                  <a:gd name="T50" fmla="*/ 68 w 230"/>
                  <a:gd name="T51" fmla="*/ 197 h 540"/>
                  <a:gd name="T52" fmla="*/ 20 w 230"/>
                  <a:gd name="T53" fmla="*/ 362 h 540"/>
                  <a:gd name="T54" fmla="*/ 16 w 230"/>
                  <a:gd name="T55" fmla="*/ 368 h 540"/>
                  <a:gd name="T56" fmla="*/ 14 w 230"/>
                  <a:gd name="T57" fmla="*/ 368 h 540"/>
                  <a:gd name="T58" fmla="*/ 2 w 230"/>
                  <a:gd name="T59" fmla="*/ 378 h 540"/>
                  <a:gd name="T60" fmla="*/ 10 w 230"/>
                  <a:gd name="T61" fmla="*/ 390 h 540"/>
                  <a:gd name="T62" fmla="*/ 10 w 230"/>
                  <a:gd name="T63" fmla="*/ 390 h 540"/>
                  <a:gd name="T64" fmla="*/ 10 w 230"/>
                  <a:gd name="T65" fmla="*/ 393 h 540"/>
                  <a:gd name="T66" fmla="*/ 9 w 230"/>
                  <a:gd name="T67" fmla="*/ 394 h 540"/>
                  <a:gd name="T68" fmla="*/ 5 w 230"/>
                  <a:gd name="T69" fmla="*/ 400 h 540"/>
                  <a:gd name="T70" fmla="*/ 21 w 230"/>
                  <a:gd name="T71" fmla="*/ 437 h 540"/>
                  <a:gd name="T72" fmla="*/ 48 w 230"/>
                  <a:gd name="T73" fmla="*/ 467 h 540"/>
                  <a:gd name="T74" fmla="*/ 42 w 230"/>
                  <a:gd name="T75" fmla="*/ 498 h 540"/>
                  <a:gd name="T76" fmla="*/ 50 w 230"/>
                  <a:gd name="T77" fmla="*/ 515 h 540"/>
                  <a:gd name="T78" fmla="*/ 56 w 230"/>
                  <a:gd name="T79" fmla="*/ 529 h 540"/>
                  <a:gd name="T80" fmla="*/ 61 w 230"/>
                  <a:gd name="T81" fmla="*/ 540 h 540"/>
                  <a:gd name="T82" fmla="*/ 61 w 230"/>
                  <a:gd name="T83" fmla="*/ 540 h 540"/>
                  <a:gd name="T84" fmla="*/ 226 w 230"/>
                  <a:gd name="T85" fmla="*/ 540 h 540"/>
                  <a:gd name="T86" fmla="*/ 224 w 230"/>
                  <a:gd name="T87" fmla="*/ 525 h 540"/>
                  <a:gd name="T88" fmla="*/ 216 w 230"/>
                  <a:gd name="T89" fmla="*/ 51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0" h="540">
                    <a:moveTo>
                      <a:pt x="216" y="515"/>
                    </a:moveTo>
                    <a:cubicBezTo>
                      <a:pt x="215" y="508"/>
                      <a:pt x="215" y="508"/>
                      <a:pt x="215" y="508"/>
                    </a:cubicBezTo>
                    <a:cubicBezTo>
                      <a:pt x="225" y="494"/>
                      <a:pt x="230" y="478"/>
                      <a:pt x="229" y="458"/>
                    </a:cubicBezTo>
                    <a:cubicBezTo>
                      <a:pt x="228" y="436"/>
                      <a:pt x="216" y="412"/>
                      <a:pt x="204" y="394"/>
                    </a:cubicBezTo>
                    <a:cubicBezTo>
                      <a:pt x="204" y="390"/>
                      <a:pt x="204" y="390"/>
                      <a:pt x="204" y="390"/>
                    </a:cubicBezTo>
                    <a:cubicBezTo>
                      <a:pt x="205" y="390"/>
                      <a:pt x="205" y="390"/>
                      <a:pt x="205" y="390"/>
                    </a:cubicBezTo>
                    <a:cubicBezTo>
                      <a:pt x="207" y="390"/>
                      <a:pt x="214" y="385"/>
                      <a:pt x="212" y="378"/>
                    </a:cubicBezTo>
                    <a:cubicBezTo>
                      <a:pt x="210" y="370"/>
                      <a:pt x="203" y="368"/>
                      <a:pt x="200" y="368"/>
                    </a:cubicBezTo>
                    <a:cubicBezTo>
                      <a:pt x="200" y="368"/>
                      <a:pt x="200" y="368"/>
                      <a:pt x="200" y="368"/>
                    </a:cubicBezTo>
                    <a:cubicBezTo>
                      <a:pt x="199" y="366"/>
                      <a:pt x="199" y="366"/>
                      <a:pt x="199" y="366"/>
                    </a:cubicBezTo>
                    <a:cubicBezTo>
                      <a:pt x="198" y="364"/>
                      <a:pt x="198" y="364"/>
                      <a:pt x="198" y="364"/>
                    </a:cubicBezTo>
                    <a:cubicBezTo>
                      <a:pt x="176" y="324"/>
                      <a:pt x="149" y="242"/>
                      <a:pt x="141" y="197"/>
                    </a:cubicBezTo>
                    <a:cubicBezTo>
                      <a:pt x="161" y="197"/>
                      <a:pt x="179" y="197"/>
                      <a:pt x="179" y="197"/>
                    </a:cubicBezTo>
                    <a:cubicBezTo>
                      <a:pt x="181" y="196"/>
                      <a:pt x="200" y="187"/>
                      <a:pt x="199" y="170"/>
                    </a:cubicBezTo>
                    <a:cubicBezTo>
                      <a:pt x="198" y="150"/>
                      <a:pt x="178" y="143"/>
                      <a:pt x="176" y="143"/>
                    </a:cubicBezTo>
                    <a:cubicBezTo>
                      <a:pt x="176" y="143"/>
                      <a:pt x="156" y="143"/>
                      <a:pt x="137" y="143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62" y="130"/>
                      <a:pt x="179" y="104"/>
                      <a:pt x="179" y="75"/>
                    </a:cubicBezTo>
                    <a:cubicBezTo>
                      <a:pt x="179" y="33"/>
                      <a:pt x="146" y="0"/>
                      <a:pt x="105" y="0"/>
                    </a:cubicBezTo>
                    <a:cubicBezTo>
                      <a:pt x="64" y="0"/>
                      <a:pt x="31" y="33"/>
                      <a:pt x="31" y="75"/>
                    </a:cubicBezTo>
                    <a:cubicBezTo>
                      <a:pt x="31" y="104"/>
                      <a:pt x="48" y="130"/>
                      <a:pt x="73" y="142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54" y="143"/>
                      <a:pt x="34" y="143"/>
                      <a:pt x="33" y="143"/>
                    </a:cubicBezTo>
                    <a:cubicBezTo>
                      <a:pt x="31" y="143"/>
                      <a:pt x="12" y="150"/>
                      <a:pt x="11" y="170"/>
                    </a:cubicBezTo>
                    <a:cubicBezTo>
                      <a:pt x="9" y="187"/>
                      <a:pt x="28" y="196"/>
                      <a:pt x="30" y="197"/>
                    </a:cubicBezTo>
                    <a:cubicBezTo>
                      <a:pt x="30" y="197"/>
                      <a:pt x="49" y="197"/>
                      <a:pt x="68" y="197"/>
                    </a:cubicBezTo>
                    <a:cubicBezTo>
                      <a:pt x="61" y="241"/>
                      <a:pt x="39" y="316"/>
                      <a:pt x="20" y="362"/>
                    </a:cubicBezTo>
                    <a:cubicBezTo>
                      <a:pt x="16" y="368"/>
                      <a:pt x="16" y="368"/>
                      <a:pt x="16" y="368"/>
                    </a:cubicBezTo>
                    <a:cubicBezTo>
                      <a:pt x="14" y="368"/>
                      <a:pt x="14" y="368"/>
                      <a:pt x="14" y="368"/>
                    </a:cubicBezTo>
                    <a:cubicBezTo>
                      <a:pt x="12" y="368"/>
                      <a:pt x="4" y="370"/>
                      <a:pt x="2" y="378"/>
                    </a:cubicBezTo>
                    <a:cubicBezTo>
                      <a:pt x="0" y="385"/>
                      <a:pt x="7" y="390"/>
                      <a:pt x="10" y="390"/>
                    </a:cubicBezTo>
                    <a:cubicBezTo>
                      <a:pt x="10" y="390"/>
                      <a:pt x="10" y="390"/>
                      <a:pt x="10" y="390"/>
                    </a:cubicBezTo>
                    <a:cubicBezTo>
                      <a:pt x="10" y="393"/>
                      <a:pt x="10" y="393"/>
                      <a:pt x="10" y="393"/>
                    </a:cubicBezTo>
                    <a:cubicBezTo>
                      <a:pt x="9" y="394"/>
                      <a:pt x="9" y="394"/>
                      <a:pt x="9" y="394"/>
                    </a:cubicBezTo>
                    <a:cubicBezTo>
                      <a:pt x="8" y="396"/>
                      <a:pt x="6" y="398"/>
                      <a:pt x="5" y="400"/>
                    </a:cubicBezTo>
                    <a:cubicBezTo>
                      <a:pt x="10" y="412"/>
                      <a:pt x="15" y="425"/>
                      <a:pt x="21" y="437"/>
                    </a:cubicBezTo>
                    <a:cubicBezTo>
                      <a:pt x="36" y="443"/>
                      <a:pt x="45" y="454"/>
                      <a:pt x="48" y="467"/>
                    </a:cubicBezTo>
                    <a:cubicBezTo>
                      <a:pt x="50" y="475"/>
                      <a:pt x="50" y="486"/>
                      <a:pt x="42" y="498"/>
                    </a:cubicBezTo>
                    <a:cubicBezTo>
                      <a:pt x="45" y="504"/>
                      <a:pt x="48" y="509"/>
                      <a:pt x="50" y="515"/>
                    </a:cubicBezTo>
                    <a:cubicBezTo>
                      <a:pt x="52" y="520"/>
                      <a:pt x="54" y="524"/>
                      <a:pt x="56" y="529"/>
                    </a:cubicBezTo>
                    <a:cubicBezTo>
                      <a:pt x="58" y="532"/>
                      <a:pt x="59" y="536"/>
                      <a:pt x="61" y="540"/>
                    </a:cubicBezTo>
                    <a:cubicBezTo>
                      <a:pt x="61" y="540"/>
                      <a:pt x="61" y="540"/>
                      <a:pt x="61" y="540"/>
                    </a:cubicBezTo>
                    <a:cubicBezTo>
                      <a:pt x="226" y="540"/>
                      <a:pt x="226" y="540"/>
                      <a:pt x="226" y="540"/>
                    </a:cubicBezTo>
                    <a:cubicBezTo>
                      <a:pt x="226" y="540"/>
                      <a:pt x="226" y="530"/>
                      <a:pt x="224" y="525"/>
                    </a:cubicBezTo>
                    <a:lnTo>
                      <a:pt x="216" y="515"/>
                    </a:ln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gray">
              <a:xfrm>
                <a:off x="3205162" y="3994150"/>
                <a:ext cx="387350" cy="890587"/>
              </a:xfrm>
              <a:custGeom>
                <a:avLst/>
                <a:gdLst>
                  <a:gd name="T0" fmla="*/ 7 w 235"/>
                  <a:gd name="T1" fmla="*/ 524 h 540"/>
                  <a:gd name="T2" fmla="*/ 5 w 235"/>
                  <a:gd name="T3" fmla="*/ 540 h 540"/>
                  <a:gd name="T4" fmla="*/ 170 w 235"/>
                  <a:gd name="T5" fmla="*/ 540 h 540"/>
                  <a:gd name="T6" fmla="*/ 177 w 235"/>
                  <a:gd name="T7" fmla="*/ 527 h 540"/>
                  <a:gd name="T8" fmla="*/ 193 w 235"/>
                  <a:gd name="T9" fmla="*/ 499 h 540"/>
                  <a:gd name="T10" fmla="*/ 187 w 235"/>
                  <a:gd name="T11" fmla="*/ 477 h 540"/>
                  <a:gd name="T12" fmla="*/ 218 w 235"/>
                  <a:gd name="T13" fmla="*/ 436 h 540"/>
                  <a:gd name="T14" fmla="*/ 233 w 235"/>
                  <a:gd name="T15" fmla="*/ 409 h 540"/>
                  <a:gd name="T16" fmla="*/ 224 w 235"/>
                  <a:gd name="T17" fmla="*/ 394 h 540"/>
                  <a:gd name="T18" fmla="*/ 224 w 235"/>
                  <a:gd name="T19" fmla="*/ 390 h 540"/>
                  <a:gd name="T20" fmla="*/ 225 w 235"/>
                  <a:gd name="T21" fmla="*/ 390 h 540"/>
                  <a:gd name="T22" fmla="*/ 233 w 235"/>
                  <a:gd name="T23" fmla="*/ 378 h 540"/>
                  <a:gd name="T24" fmla="*/ 221 w 235"/>
                  <a:gd name="T25" fmla="*/ 368 h 540"/>
                  <a:gd name="T26" fmla="*/ 220 w 235"/>
                  <a:gd name="T27" fmla="*/ 368 h 540"/>
                  <a:gd name="T28" fmla="*/ 219 w 235"/>
                  <a:gd name="T29" fmla="*/ 366 h 540"/>
                  <a:gd name="T30" fmla="*/ 218 w 235"/>
                  <a:gd name="T31" fmla="*/ 364 h 540"/>
                  <a:gd name="T32" fmla="*/ 162 w 235"/>
                  <a:gd name="T33" fmla="*/ 197 h 540"/>
                  <a:gd name="T34" fmla="*/ 200 w 235"/>
                  <a:gd name="T35" fmla="*/ 197 h 540"/>
                  <a:gd name="T36" fmla="*/ 220 w 235"/>
                  <a:gd name="T37" fmla="*/ 170 h 540"/>
                  <a:gd name="T38" fmla="*/ 197 w 235"/>
                  <a:gd name="T39" fmla="*/ 143 h 540"/>
                  <a:gd name="T40" fmla="*/ 157 w 235"/>
                  <a:gd name="T41" fmla="*/ 143 h 540"/>
                  <a:gd name="T42" fmla="*/ 157 w 235"/>
                  <a:gd name="T43" fmla="*/ 142 h 540"/>
                  <a:gd name="T44" fmla="*/ 199 w 235"/>
                  <a:gd name="T45" fmla="*/ 75 h 540"/>
                  <a:gd name="T46" fmla="*/ 125 w 235"/>
                  <a:gd name="T47" fmla="*/ 0 h 540"/>
                  <a:gd name="T48" fmla="*/ 51 w 235"/>
                  <a:gd name="T49" fmla="*/ 75 h 540"/>
                  <a:gd name="T50" fmla="*/ 93 w 235"/>
                  <a:gd name="T51" fmla="*/ 142 h 540"/>
                  <a:gd name="T52" fmla="*/ 93 w 235"/>
                  <a:gd name="T53" fmla="*/ 143 h 540"/>
                  <a:gd name="T54" fmla="*/ 53 w 235"/>
                  <a:gd name="T55" fmla="*/ 143 h 540"/>
                  <a:gd name="T56" fmla="*/ 31 w 235"/>
                  <a:gd name="T57" fmla="*/ 170 h 540"/>
                  <a:gd name="T58" fmla="*/ 50 w 235"/>
                  <a:gd name="T59" fmla="*/ 197 h 540"/>
                  <a:gd name="T60" fmla="*/ 89 w 235"/>
                  <a:gd name="T61" fmla="*/ 197 h 540"/>
                  <a:gd name="T62" fmla="*/ 40 w 235"/>
                  <a:gd name="T63" fmla="*/ 362 h 540"/>
                  <a:gd name="T64" fmla="*/ 37 w 235"/>
                  <a:gd name="T65" fmla="*/ 368 h 540"/>
                  <a:gd name="T66" fmla="*/ 35 w 235"/>
                  <a:gd name="T67" fmla="*/ 368 h 540"/>
                  <a:gd name="T68" fmla="*/ 23 w 235"/>
                  <a:gd name="T69" fmla="*/ 378 h 540"/>
                  <a:gd name="T70" fmla="*/ 30 w 235"/>
                  <a:gd name="T71" fmla="*/ 390 h 540"/>
                  <a:gd name="T72" fmla="*/ 31 w 235"/>
                  <a:gd name="T73" fmla="*/ 390 h 540"/>
                  <a:gd name="T74" fmla="*/ 30 w 235"/>
                  <a:gd name="T75" fmla="*/ 393 h 540"/>
                  <a:gd name="T76" fmla="*/ 29 w 235"/>
                  <a:gd name="T77" fmla="*/ 394 h 540"/>
                  <a:gd name="T78" fmla="*/ 2 w 235"/>
                  <a:gd name="T79" fmla="*/ 454 h 540"/>
                  <a:gd name="T80" fmla="*/ 17 w 235"/>
                  <a:gd name="T81" fmla="*/ 509 h 540"/>
                  <a:gd name="T82" fmla="*/ 15 w 235"/>
                  <a:gd name="T83" fmla="*/ 514 h 540"/>
                  <a:gd name="T84" fmla="*/ 7 w 235"/>
                  <a:gd name="T85" fmla="*/ 524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" h="540">
                    <a:moveTo>
                      <a:pt x="7" y="524"/>
                    </a:moveTo>
                    <a:cubicBezTo>
                      <a:pt x="5" y="530"/>
                      <a:pt x="5" y="540"/>
                      <a:pt x="5" y="540"/>
                    </a:cubicBezTo>
                    <a:cubicBezTo>
                      <a:pt x="170" y="540"/>
                      <a:pt x="170" y="540"/>
                      <a:pt x="170" y="540"/>
                    </a:cubicBezTo>
                    <a:cubicBezTo>
                      <a:pt x="172" y="536"/>
                      <a:pt x="175" y="531"/>
                      <a:pt x="177" y="527"/>
                    </a:cubicBezTo>
                    <a:cubicBezTo>
                      <a:pt x="183" y="517"/>
                      <a:pt x="188" y="508"/>
                      <a:pt x="193" y="499"/>
                    </a:cubicBezTo>
                    <a:cubicBezTo>
                      <a:pt x="191" y="493"/>
                      <a:pt x="187" y="486"/>
                      <a:pt x="187" y="477"/>
                    </a:cubicBezTo>
                    <a:cubicBezTo>
                      <a:pt x="187" y="468"/>
                      <a:pt x="189" y="447"/>
                      <a:pt x="218" y="436"/>
                    </a:cubicBezTo>
                    <a:cubicBezTo>
                      <a:pt x="223" y="427"/>
                      <a:pt x="229" y="418"/>
                      <a:pt x="233" y="409"/>
                    </a:cubicBezTo>
                    <a:cubicBezTo>
                      <a:pt x="231" y="404"/>
                      <a:pt x="227" y="399"/>
                      <a:pt x="224" y="394"/>
                    </a:cubicBezTo>
                    <a:cubicBezTo>
                      <a:pt x="224" y="390"/>
                      <a:pt x="224" y="390"/>
                      <a:pt x="224" y="390"/>
                    </a:cubicBezTo>
                    <a:cubicBezTo>
                      <a:pt x="225" y="390"/>
                      <a:pt x="225" y="390"/>
                      <a:pt x="225" y="390"/>
                    </a:cubicBezTo>
                    <a:cubicBezTo>
                      <a:pt x="228" y="390"/>
                      <a:pt x="235" y="385"/>
                      <a:pt x="233" y="378"/>
                    </a:cubicBezTo>
                    <a:cubicBezTo>
                      <a:pt x="231" y="370"/>
                      <a:pt x="224" y="368"/>
                      <a:pt x="221" y="368"/>
                    </a:cubicBezTo>
                    <a:cubicBezTo>
                      <a:pt x="220" y="368"/>
                      <a:pt x="220" y="368"/>
                      <a:pt x="220" y="368"/>
                    </a:cubicBezTo>
                    <a:cubicBezTo>
                      <a:pt x="219" y="366"/>
                      <a:pt x="219" y="366"/>
                      <a:pt x="219" y="366"/>
                    </a:cubicBezTo>
                    <a:cubicBezTo>
                      <a:pt x="218" y="364"/>
                      <a:pt x="218" y="364"/>
                      <a:pt x="218" y="364"/>
                    </a:cubicBezTo>
                    <a:cubicBezTo>
                      <a:pt x="197" y="324"/>
                      <a:pt x="169" y="242"/>
                      <a:pt x="162" y="197"/>
                    </a:cubicBezTo>
                    <a:cubicBezTo>
                      <a:pt x="181" y="197"/>
                      <a:pt x="199" y="197"/>
                      <a:pt x="200" y="197"/>
                    </a:cubicBezTo>
                    <a:cubicBezTo>
                      <a:pt x="202" y="196"/>
                      <a:pt x="221" y="187"/>
                      <a:pt x="220" y="170"/>
                    </a:cubicBezTo>
                    <a:cubicBezTo>
                      <a:pt x="218" y="150"/>
                      <a:pt x="199" y="143"/>
                      <a:pt x="197" y="143"/>
                    </a:cubicBezTo>
                    <a:cubicBezTo>
                      <a:pt x="196" y="143"/>
                      <a:pt x="177" y="143"/>
                      <a:pt x="157" y="143"/>
                    </a:cubicBezTo>
                    <a:cubicBezTo>
                      <a:pt x="157" y="142"/>
                      <a:pt x="157" y="142"/>
                      <a:pt x="157" y="142"/>
                    </a:cubicBezTo>
                    <a:cubicBezTo>
                      <a:pt x="182" y="130"/>
                      <a:pt x="199" y="104"/>
                      <a:pt x="199" y="75"/>
                    </a:cubicBezTo>
                    <a:cubicBezTo>
                      <a:pt x="199" y="33"/>
                      <a:pt x="166" y="0"/>
                      <a:pt x="125" y="0"/>
                    </a:cubicBezTo>
                    <a:cubicBezTo>
                      <a:pt x="85" y="0"/>
                      <a:pt x="51" y="33"/>
                      <a:pt x="51" y="75"/>
                    </a:cubicBezTo>
                    <a:cubicBezTo>
                      <a:pt x="51" y="104"/>
                      <a:pt x="69" y="130"/>
                      <a:pt x="93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74" y="143"/>
                      <a:pt x="54" y="143"/>
                      <a:pt x="53" y="143"/>
                    </a:cubicBezTo>
                    <a:cubicBezTo>
                      <a:pt x="51" y="143"/>
                      <a:pt x="33" y="150"/>
                      <a:pt x="31" y="170"/>
                    </a:cubicBezTo>
                    <a:cubicBezTo>
                      <a:pt x="30" y="187"/>
                      <a:pt x="48" y="196"/>
                      <a:pt x="50" y="197"/>
                    </a:cubicBezTo>
                    <a:cubicBezTo>
                      <a:pt x="51" y="197"/>
                      <a:pt x="70" y="197"/>
                      <a:pt x="89" y="197"/>
                    </a:cubicBezTo>
                    <a:cubicBezTo>
                      <a:pt x="82" y="241"/>
                      <a:pt x="59" y="316"/>
                      <a:pt x="40" y="362"/>
                    </a:cubicBezTo>
                    <a:cubicBezTo>
                      <a:pt x="37" y="368"/>
                      <a:pt x="37" y="368"/>
                      <a:pt x="37" y="368"/>
                    </a:cubicBezTo>
                    <a:cubicBezTo>
                      <a:pt x="35" y="368"/>
                      <a:pt x="35" y="368"/>
                      <a:pt x="35" y="368"/>
                    </a:cubicBezTo>
                    <a:cubicBezTo>
                      <a:pt x="32" y="368"/>
                      <a:pt x="25" y="370"/>
                      <a:pt x="23" y="378"/>
                    </a:cubicBezTo>
                    <a:cubicBezTo>
                      <a:pt x="21" y="385"/>
                      <a:pt x="28" y="390"/>
                      <a:pt x="30" y="390"/>
                    </a:cubicBezTo>
                    <a:cubicBezTo>
                      <a:pt x="31" y="390"/>
                      <a:pt x="31" y="390"/>
                      <a:pt x="31" y="390"/>
                    </a:cubicBezTo>
                    <a:cubicBezTo>
                      <a:pt x="30" y="393"/>
                      <a:pt x="30" y="393"/>
                      <a:pt x="30" y="393"/>
                    </a:cubicBezTo>
                    <a:cubicBezTo>
                      <a:pt x="29" y="394"/>
                      <a:pt x="29" y="394"/>
                      <a:pt x="29" y="394"/>
                    </a:cubicBezTo>
                    <a:cubicBezTo>
                      <a:pt x="19" y="410"/>
                      <a:pt x="3" y="432"/>
                      <a:pt x="2" y="454"/>
                    </a:cubicBezTo>
                    <a:cubicBezTo>
                      <a:pt x="0" y="475"/>
                      <a:pt x="6" y="495"/>
                      <a:pt x="17" y="509"/>
                    </a:cubicBezTo>
                    <a:cubicBezTo>
                      <a:pt x="15" y="514"/>
                      <a:pt x="15" y="514"/>
                      <a:pt x="15" y="514"/>
                    </a:cubicBezTo>
                    <a:lnTo>
                      <a:pt x="7" y="524"/>
                    </a:ln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gray">
              <a:xfrm>
                <a:off x="3502025" y="3638551"/>
                <a:ext cx="619125" cy="1538287"/>
              </a:xfrm>
              <a:custGeom>
                <a:avLst/>
                <a:gdLst>
                  <a:gd name="T0" fmla="*/ 348 w 375"/>
                  <a:gd name="T1" fmla="*/ 877 h 932"/>
                  <a:gd name="T2" fmla="*/ 357 w 375"/>
                  <a:gd name="T3" fmla="*/ 766 h 932"/>
                  <a:gd name="T4" fmla="*/ 346 w 375"/>
                  <a:gd name="T5" fmla="*/ 741 h 932"/>
                  <a:gd name="T6" fmla="*/ 331 w 375"/>
                  <a:gd name="T7" fmla="*/ 709 h 932"/>
                  <a:gd name="T8" fmla="*/ 330 w 375"/>
                  <a:gd name="T9" fmla="*/ 677 h 932"/>
                  <a:gd name="T10" fmla="*/ 318 w 375"/>
                  <a:gd name="T11" fmla="*/ 665 h 932"/>
                  <a:gd name="T12" fmla="*/ 262 w 375"/>
                  <a:gd name="T13" fmla="*/ 508 h 932"/>
                  <a:gd name="T14" fmla="*/ 257 w 375"/>
                  <a:gd name="T15" fmla="*/ 479 h 932"/>
                  <a:gd name="T16" fmla="*/ 278 w 375"/>
                  <a:gd name="T17" fmla="*/ 479 h 932"/>
                  <a:gd name="T18" fmla="*/ 301 w 375"/>
                  <a:gd name="T19" fmla="*/ 460 h 932"/>
                  <a:gd name="T20" fmla="*/ 278 w 375"/>
                  <a:gd name="T21" fmla="*/ 435 h 932"/>
                  <a:gd name="T22" fmla="*/ 260 w 375"/>
                  <a:gd name="T23" fmla="*/ 435 h 932"/>
                  <a:gd name="T24" fmla="*/ 260 w 375"/>
                  <a:gd name="T25" fmla="*/ 377 h 932"/>
                  <a:gd name="T26" fmla="*/ 276 w 375"/>
                  <a:gd name="T27" fmla="*/ 361 h 932"/>
                  <a:gd name="T28" fmla="*/ 261 w 375"/>
                  <a:gd name="T29" fmla="*/ 342 h 932"/>
                  <a:gd name="T30" fmla="*/ 268 w 375"/>
                  <a:gd name="T31" fmla="*/ 334 h 932"/>
                  <a:gd name="T32" fmla="*/ 279 w 375"/>
                  <a:gd name="T33" fmla="*/ 230 h 932"/>
                  <a:gd name="T34" fmla="*/ 249 w 375"/>
                  <a:gd name="T35" fmla="*/ 186 h 932"/>
                  <a:gd name="T36" fmla="*/ 219 w 375"/>
                  <a:gd name="T37" fmla="*/ 148 h 932"/>
                  <a:gd name="T38" fmla="*/ 219 w 375"/>
                  <a:gd name="T39" fmla="*/ 120 h 932"/>
                  <a:gd name="T40" fmla="*/ 258 w 375"/>
                  <a:gd name="T41" fmla="*/ 120 h 932"/>
                  <a:gd name="T42" fmla="*/ 279 w 375"/>
                  <a:gd name="T43" fmla="*/ 99 h 932"/>
                  <a:gd name="T44" fmla="*/ 279 w 375"/>
                  <a:gd name="T45" fmla="*/ 81 h 932"/>
                  <a:gd name="T46" fmla="*/ 258 w 375"/>
                  <a:gd name="T47" fmla="*/ 60 h 932"/>
                  <a:gd name="T48" fmla="*/ 219 w 375"/>
                  <a:gd name="T49" fmla="*/ 60 h 932"/>
                  <a:gd name="T50" fmla="*/ 219 w 375"/>
                  <a:gd name="T51" fmla="*/ 22 h 932"/>
                  <a:gd name="T52" fmla="*/ 198 w 375"/>
                  <a:gd name="T53" fmla="*/ 0 h 932"/>
                  <a:gd name="T54" fmla="*/ 180 w 375"/>
                  <a:gd name="T55" fmla="*/ 0 h 932"/>
                  <a:gd name="T56" fmla="*/ 159 w 375"/>
                  <a:gd name="T57" fmla="*/ 22 h 932"/>
                  <a:gd name="T58" fmla="*/ 159 w 375"/>
                  <a:gd name="T59" fmla="*/ 60 h 932"/>
                  <a:gd name="T60" fmla="*/ 121 w 375"/>
                  <a:gd name="T61" fmla="*/ 60 h 932"/>
                  <a:gd name="T62" fmla="*/ 99 w 375"/>
                  <a:gd name="T63" fmla="*/ 81 h 932"/>
                  <a:gd name="T64" fmla="*/ 99 w 375"/>
                  <a:gd name="T65" fmla="*/ 99 h 932"/>
                  <a:gd name="T66" fmla="*/ 121 w 375"/>
                  <a:gd name="T67" fmla="*/ 120 h 932"/>
                  <a:gd name="T68" fmla="*/ 159 w 375"/>
                  <a:gd name="T69" fmla="*/ 120 h 932"/>
                  <a:gd name="T70" fmla="*/ 159 w 375"/>
                  <a:gd name="T71" fmla="*/ 150 h 932"/>
                  <a:gd name="T72" fmla="*/ 144 w 375"/>
                  <a:gd name="T73" fmla="*/ 169 h 932"/>
                  <a:gd name="T74" fmla="*/ 130 w 375"/>
                  <a:gd name="T75" fmla="*/ 188 h 932"/>
                  <a:gd name="T76" fmla="*/ 96 w 375"/>
                  <a:gd name="T77" fmla="*/ 236 h 932"/>
                  <a:gd name="T78" fmla="*/ 87 w 375"/>
                  <a:gd name="T79" fmla="*/ 284 h 932"/>
                  <a:gd name="T80" fmla="*/ 118 w 375"/>
                  <a:gd name="T81" fmla="*/ 342 h 932"/>
                  <a:gd name="T82" fmla="*/ 114 w 375"/>
                  <a:gd name="T83" fmla="*/ 375 h 932"/>
                  <a:gd name="T84" fmla="*/ 117 w 375"/>
                  <a:gd name="T85" fmla="*/ 380 h 932"/>
                  <a:gd name="T86" fmla="*/ 117 w 375"/>
                  <a:gd name="T87" fmla="*/ 435 h 932"/>
                  <a:gd name="T88" fmla="*/ 107 w 375"/>
                  <a:gd name="T89" fmla="*/ 435 h 932"/>
                  <a:gd name="T90" fmla="*/ 83 w 375"/>
                  <a:gd name="T91" fmla="*/ 458 h 932"/>
                  <a:gd name="T92" fmla="*/ 108 w 375"/>
                  <a:gd name="T93" fmla="*/ 479 h 932"/>
                  <a:gd name="T94" fmla="*/ 128 w 375"/>
                  <a:gd name="T95" fmla="*/ 479 h 932"/>
                  <a:gd name="T96" fmla="*/ 122 w 375"/>
                  <a:gd name="T97" fmla="*/ 526 h 932"/>
                  <a:gd name="T98" fmla="*/ 60 w 375"/>
                  <a:gd name="T99" fmla="*/ 668 h 932"/>
                  <a:gd name="T100" fmla="*/ 50 w 375"/>
                  <a:gd name="T101" fmla="*/ 676 h 932"/>
                  <a:gd name="T102" fmla="*/ 35 w 375"/>
                  <a:gd name="T103" fmla="*/ 691 h 932"/>
                  <a:gd name="T104" fmla="*/ 43 w 375"/>
                  <a:gd name="T105" fmla="*/ 711 h 932"/>
                  <a:gd name="T106" fmla="*/ 47 w 375"/>
                  <a:gd name="T107" fmla="*/ 711 h 932"/>
                  <a:gd name="T108" fmla="*/ 21 w 375"/>
                  <a:gd name="T109" fmla="*/ 755 h 932"/>
                  <a:gd name="T110" fmla="*/ 7 w 375"/>
                  <a:gd name="T111" fmla="*/ 834 h 932"/>
                  <a:gd name="T112" fmla="*/ 26 w 375"/>
                  <a:gd name="T113" fmla="*/ 883 h 932"/>
                  <a:gd name="T114" fmla="*/ 25 w 375"/>
                  <a:gd name="T115" fmla="*/ 896 h 932"/>
                  <a:gd name="T116" fmla="*/ 13 w 375"/>
                  <a:gd name="T117" fmla="*/ 932 h 932"/>
                  <a:gd name="T118" fmla="*/ 361 w 375"/>
                  <a:gd name="T119" fmla="*/ 932 h 932"/>
                  <a:gd name="T120" fmla="*/ 349 w 375"/>
                  <a:gd name="T121" fmla="*/ 900 h 932"/>
                  <a:gd name="T122" fmla="*/ 348 w 375"/>
                  <a:gd name="T123" fmla="*/ 877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5" h="932">
                    <a:moveTo>
                      <a:pt x="348" y="877"/>
                    </a:moveTo>
                    <a:cubicBezTo>
                      <a:pt x="369" y="842"/>
                      <a:pt x="375" y="805"/>
                      <a:pt x="357" y="766"/>
                    </a:cubicBezTo>
                    <a:cubicBezTo>
                      <a:pt x="353" y="758"/>
                      <a:pt x="350" y="750"/>
                      <a:pt x="346" y="741"/>
                    </a:cubicBezTo>
                    <a:cubicBezTo>
                      <a:pt x="341" y="731"/>
                      <a:pt x="336" y="720"/>
                      <a:pt x="331" y="709"/>
                    </a:cubicBezTo>
                    <a:cubicBezTo>
                      <a:pt x="347" y="695"/>
                      <a:pt x="347" y="682"/>
                      <a:pt x="330" y="677"/>
                    </a:cubicBezTo>
                    <a:cubicBezTo>
                      <a:pt x="323" y="675"/>
                      <a:pt x="320" y="671"/>
                      <a:pt x="318" y="665"/>
                    </a:cubicBezTo>
                    <a:cubicBezTo>
                      <a:pt x="295" y="614"/>
                      <a:pt x="276" y="562"/>
                      <a:pt x="262" y="508"/>
                    </a:cubicBezTo>
                    <a:cubicBezTo>
                      <a:pt x="260" y="499"/>
                      <a:pt x="259" y="489"/>
                      <a:pt x="257" y="479"/>
                    </a:cubicBezTo>
                    <a:cubicBezTo>
                      <a:pt x="265" y="479"/>
                      <a:pt x="272" y="479"/>
                      <a:pt x="278" y="479"/>
                    </a:cubicBezTo>
                    <a:cubicBezTo>
                      <a:pt x="290" y="479"/>
                      <a:pt x="300" y="470"/>
                      <a:pt x="301" y="460"/>
                    </a:cubicBezTo>
                    <a:cubicBezTo>
                      <a:pt x="301" y="449"/>
                      <a:pt x="290" y="436"/>
                      <a:pt x="278" y="435"/>
                    </a:cubicBezTo>
                    <a:cubicBezTo>
                      <a:pt x="272" y="435"/>
                      <a:pt x="266" y="435"/>
                      <a:pt x="260" y="435"/>
                    </a:cubicBezTo>
                    <a:cubicBezTo>
                      <a:pt x="260" y="414"/>
                      <a:pt x="260" y="396"/>
                      <a:pt x="260" y="377"/>
                    </a:cubicBezTo>
                    <a:cubicBezTo>
                      <a:pt x="268" y="374"/>
                      <a:pt x="275" y="371"/>
                      <a:pt x="276" y="361"/>
                    </a:cubicBezTo>
                    <a:cubicBezTo>
                      <a:pt x="278" y="350"/>
                      <a:pt x="270" y="346"/>
                      <a:pt x="261" y="342"/>
                    </a:cubicBezTo>
                    <a:cubicBezTo>
                      <a:pt x="264" y="339"/>
                      <a:pt x="266" y="336"/>
                      <a:pt x="268" y="334"/>
                    </a:cubicBezTo>
                    <a:cubicBezTo>
                      <a:pt x="295" y="303"/>
                      <a:pt x="299" y="265"/>
                      <a:pt x="279" y="230"/>
                    </a:cubicBezTo>
                    <a:cubicBezTo>
                      <a:pt x="270" y="215"/>
                      <a:pt x="259" y="200"/>
                      <a:pt x="249" y="186"/>
                    </a:cubicBezTo>
                    <a:cubicBezTo>
                      <a:pt x="239" y="173"/>
                      <a:pt x="229" y="161"/>
                      <a:pt x="219" y="148"/>
                    </a:cubicBezTo>
                    <a:cubicBezTo>
                      <a:pt x="219" y="120"/>
                      <a:pt x="219" y="120"/>
                      <a:pt x="219" y="120"/>
                    </a:cubicBezTo>
                    <a:cubicBezTo>
                      <a:pt x="258" y="120"/>
                      <a:pt x="258" y="120"/>
                      <a:pt x="258" y="120"/>
                    </a:cubicBezTo>
                    <a:cubicBezTo>
                      <a:pt x="269" y="120"/>
                      <a:pt x="279" y="111"/>
                      <a:pt x="279" y="99"/>
                    </a:cubicBezTo>
                    <a:cubicBezTo>
                      <a:pt x="279" y="81"/>
                      <a:pt x="279" y="81"/>
                      <a:pt x="279" y="81"/>
                    </a:cubicBezTo>
                    <a:cubicBezTo>
                      <a:pt x="279" y="70"/>
                      <a:pt x="269" y="60"/>
                      <a:pt x="258" y="60"/>
                    </a:cubicBezTo>
                    <a:cubicBezTo>
                      <a:pt x="219" y="60"/>
                      <a:pt x="219" y="60"/>
                      <a:pt x="219" y="60"/>
                    </a:cubicBezTo>
                    <a:cubicBezTo>
                      <a:pt x="219" y="22"/>
                      <a:pt x="219" y="22"/>
                      <a:pt x="219" y="22"/>
                    </a:cubicBezTo>
                    <a:cubicBezTo>
                      <a:pt x="219" y="10"/>
                      <a:pt x="210" y="0"/>
                      <a:pt x="198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68" y="0"/>
                      <a:pt x="159" y="10"/>
                      <a:pt x="159" y="22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09" y="60"/>
                      <a:pt x="99" y="70"/>
                      <a:pt x="99" y="81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11"/>
                      <a:pt x="109" y="120"/>
                      <a:pt x="121" y="12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50"/>
                      <a:pt x="159" y="150"/>
                      <a:pt x="159" y="150"/>
                    </a:cubicBezTo>
                    <a:cubicBezTo>
                      <a:pt x="154" y="156"/>
                      <a:pt x="149" y="162"/>
                      <a:pt x="144" y="169"/>
                    </a:cubicBezTo>
                    <a:cubicBezTo>
                      <a:pt x="139" y="174"/>
                      <a:pt x="145" y="167"/>
                      <a:pt x="130" y="188"/>
                    </a:cubicBezTo>
                    <a:cubicBezTo>
                      <a:pt x="118" y="204"/>
                      <a:pt x="107" y="220"/>
                      <a:pt x="96" y="236"/>
                    </a:cubicBezTo>
                    <a:cubicBezTo>
                      <a:pt x="85" y="250"/>
                      <a:pt x="84" y="267"/>
                      <a:pt x="87" y="284"/>
                    </a:cubicBezTo>
                    <a:cubicBezTo>
                      <a:pt x="91" y="307"/>
                      <a:pt x="102" y="326"/>
                      <a:pt x="118" y="342"/>
                    </a:cubicBezTo>
                    <a:cubicBezTo>
                      <a:pt x="98" y="352"/>
                      <a:pt x="97" y="363"/>
                      <a:pt x="114" y="375"/>
                    </a:cubicBezTo>
                    <a:cubicBezTo>
                      <a:pt x="116" y="376"/>
                      <a:pt x="117" y="378"/>
                      <a:pt x="117" y="380"/>
                    </a:cubicBezTo>
                    <a:cubicBezTo>
                      <a:pt x="118" y="398"/>
                      <a:pt x="117" y="416"/>
                      <a:pt x="117" y="435"/>
                    </a:cubicBezTo>
                    <a:cubicBezTo>
                      <a:pt x="114" y="435"/>
                      <a:pt x="110" y="435"/>
                      <a:pt x="107" y="435"/>
                    </a:cubicBezTo>
                    <a:cubicBezTo>
                      <a:pt x="94" y="436"/>
                      <a:pt x="83" y="447"/>
                      <a:pt x="83" y="458"/>
                    </a:cubicBezTo>
                    <a:cubicBezTo>
                      <a:pt x="83" y="470"/>
                      <a:pt x="94" y="479"/>
                      <a:pt x="108" y="479"/>
                    </a:cubicBezTo>
                    <a:cubicBezTo>
                      <a:pt x="114" y="479"/>
                      <a:pt x="120" y="479"/>
                      <a:pt x="128" y="479"/>
                    </a:cubicBezTo>
                    <a:cubicBezTo>
                      <a:pt x="126" y="496"/>
                      <a:pt x="125" y="511"/>
                      <a:pt x="122" y="526"/>
                    </a:cubicBezTo>
                    <a:cubicBezTo>
                      <a:pt x="112" y="578"/>
                      <a:pt x="86" y="623"/>
                      <a:pt x="60" y="668"/>
                    </a:cubicBezTo>
                    <a:cubicBezTo>
                      <a:pt x="58" y="671"/>
                      <a:pt x="54" y="674"/>
                      <a:pt x="50" y="676"/>
                    </a:cubicBezTo>
                    <a:cubicBezTo>
                      <a:pt x="42" y="678"/>
                      <a:pt x="34" y="683"/>
                      <a:pt x="35" y="691"/>
                    </a:cubicBezTo>
                    <a:cubicBezTo>
                      <a:pt x="35" y="698"/>
                      <a:pt x="40" y="704"/>
                      <a:pt x="43" y="711"/>
                    </a:cubicBezTo>
                    <a:cubicBezTo>
                      <a:pt x="44" y="711"/>
                      <a:pt x="46" y="711"/>
                      <a:pt x="47" y="711"/>
                    </a:cubicBezTo>
                    <a:cubicBezTo>
                      <a:pt x="38" y="726"/>
                      <a:pt x="30" y="741"/>
                      <a:pt x="21" y="755"/>
                    </a:cubicBezTo>
                    <a:cubicBezTo>
                      <a:pt x="7" y="780"/>
                      <a:pt x="0" y="806"/>
                      <a:pt x="7" y="834"/>
                    </a:cubicBezTo>
                    <a:cubicBezTo>
                      <a:pt x="12" y="851"/>
                      <a:pt x="19" y="867"/>
                      <a:pt x="26" y="883"/>
                    </a:cubicBezTo>
                    <a:cubicBezTo>
                      <a:pt x="29" y="888"/>
                      <a:pt x="30" y="891"/>
                      <a:pt x="25" y="896"/>
                    </a:cubicBezTo>
                    <a:cubicBezTo>
                      <a:pt x="14" y="905"/>
                      <a:pt x="12" y="918"/>
                      <a:pt x="13" y="932"/>
                    </a:cubicBezTo>
                    <a:cubicBezTo>
                      <a:pt x="128" y="932"/>
                      <a:pt x="243" y="932"/>
                      <a:pt x="361" y="932"/>
                    </a:cubicBezTo>
                    <a:cubicBezTo>
                      <a:pt x="357" y="920"/>
                      <a:pt x="354" y="909"/>
                      <a:pt x="349" y="900"/>
                    </a:cubicBezTo>
                    <a:cubicBezTo>
                      <a:pt x="344" y="892"/>
                      <a:pt x="343" y="886"/>
                      <a:pt x="348" y="877"/>
                    </a:cubicBezTo>
                    <a:close/>
                  </a:path>
                </a:pathLst>
              </a:custGeom>
              <a:solidFill>
                <a:srgbClr val="6163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6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72" name="Rectangle 71"/>
          <p:cNvSpPr/>
          <p:nvPr/>
        </p:nvSpPr>
        <p:spPr bwMode="gray">
          <a:xfrm>
            <a:off x="4580422" y="1461449"/>
            <a:ext cx="2133041" cy="5180771"/>
          </a:xfrm>
          <a:prstGeom prst="rect">
            <a:avLst/>
          </a:prstGeom>
          <a:noFill/>
          <a:ln w="38100" cap="flat" cmpd="sng" algn="ctr">
            <a:solidFill>
              <a:srgbClr val="FFCA06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11787"/>
              </p:ext>
            </p:extLst>
          </p:nvPr>
        </p:nvGraphicFramePr>
        <p:xfrm>
          <a:off x="2480320" y="3716662"/>
          <a:ext cx="1992624" cy="2854544"/>
        </p:xfrm>
        <a:graphic>
          <a:graphicData uri="http://schemas.openxmlformats.org/drawingml/2006/table">
            <a:tbl>
              <a:tblPr firstRow="1" bandRow="1"/>
              <a:tblGrid>
                <a:gridCol w="19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Facilitate division roll-out sessions with staff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Manage collection process of position descriptions</a:t>
                      </a:r>
                      <a:endParaRPr kumimoji="0" lang="en-US" sz="1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Review collected positions descriptions for content and accuracy</a:t>
                      </a:r>
                      <a:endParaRPr kumimoji="0" lang="en-US" sz="1400" b="0" i="0" u="none" strike="noStrike" kern="0" cap="none" spc="0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" name="Text Box 4"/>
          <p:cNvSpPr txBox="1">
            <a:spLocks noChangeArrowheads="1"/>
          </p:cNvSpPr>
          <p:nvPr/>
        </p:nvSpPr>
        <p:spPr bwMode="gray">
          <a:xfrm>
            <a:off x="4644392" y="2718515"/>
            <a:ext cx="1965960" cy="977325"/>
          </a:xfrm>
          <a:prstGeom prst="rect">
            <a:avLst/>
          </a:prstGeom>
          <a:solidFill>
            <a:srgbClr val="FFCA06">
              <a:lumMod val="75000"/>
            </a:srgbClr>
          </a:solidFill>
          <a:ln w="9525" cap="flat" cmpd="sng" algn="ctr">
            <a:solidFill>
              <a:srgbClr val="FFCA0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22238" indent="-9525" algn="ctr">
              <a:buClr>
                <a:srgbClr val="C4262E"/>
              </a:buClr>
              <a:defRPr/>
            </a:pPr>
            <a:r>
              <a:rPr lang="en-US" altLang="en-US" sz="1400" b="1" kern="0" dirty="0">
                <a:solidFill>
                  <a:prstClr val="white"/>
                </a:solidFill>
                <a:sym typeface="Wingdings" pitchFamily="34" charset="2"/>
              </a:rPr>
              <a:t>BENCHMARKING ASSESSMENT AND LEVELING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46801"/>
              </p:ext>
            </p:extLst>
          </p:nvPr>
        </p:nvGraphicFramePr>
        <p:xfrm>
          <a:off x="4642488" y="3718958"/>
          <a:ext cx="1992624" cy="2847064"/>
        </p:xfrm>
        <a:graphic>
          <a:graphicData uri="http://schemas.openxmlformats.org/drawingml/2006/table">
            <a:tbl>
              <a:tblPr firstRow="1" bandRow="1"/>
              <a:tblGrid>
                <a:gridCol w="19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Establish assessment methodology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Match UCF positions to survey descriptions and review with job family leaders</a:t>
                      </a:r>
                      <a:endParaRPr kumimoji="0" lang="en-US" sz="1400" b="1" i="0" u="none" strike="noStrike" kern="0" cap="none" spc="0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3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Conduct benchmarking assessment and job consolidation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4B3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165465"/>
                  </a:ext>
                </a:extLst>
              </a:tr>
              <a:tr h="4484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Level UCF jobs into a career framework</a:t>
                      </a:r>
                      <a:endParaRPr kumimoji="0" lang="en-US" sz="1400" b="0" i="0" u="none" strike="noStrike" kern="0" cap="none" spc="0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60445"/>
              </p:ext>
            </p:extLst>
          </p:nvPr>
        </p:nvGraphicFramePr>
        <p:xfrm>
          <a:off x="6768468" y="3707889"/>
          <a:ext cx="1992624" cy="2858132"/>
        </p:xfrm>
        <a:graphic>
          <a:graphicData uri="http://schemas.openxmlformats.org/drawingml/2006/table">
            <a:tbl>
              <a:tblPr firstRow="1" bandRow="1"/>
              <a:tblGrid>
                <a:gridCol w="199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Develop structure and preliminarily placement of jobs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Validate job placements in structure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Identify cost implications, implementation strategy, and pay guidelines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" name="Oval 5"/>
          <p:cNvSpPr>
            <a:spLocks noChangeArrowheads="1"/>
          </p:cNvSpPr>
          <p:nvPr/>
        </p:nvSpPr>
        <p:spPr bwMode="ltGray">
          <a:xfrm>
            <a:off x="73384" y="1414382"/>
            <a:ext cx="594360" cy="594360"/>
          </a:xfrm>
          <a:prstGeom prst="ellipse">
            <a:avLst/>
          </a:prstGeom>
          <a:solidFill>
            <a:srgbClr val="616365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kern="0" dirty="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78" name="Oval 5"/>
          <p:cNvSpPr>
            <a:spLocks noChangeArrowheads="1"/>
          </p:cNvSpPr>
          <p:nvPr/>
        </p:nvSpPr>
        <p:spPr bwMode="ltGray">
          <a:xfrm>
            <a:off x="2321923" y="1364578"/>
            <a:ext cx="594360" cy="594360"/>
          </a:xfrm>
          <a:prstGeom prst="ellipse">
            <a:avLst/>
          </a:prstGeom>
          <a:solidFill>
            <a:srgbClr val="616365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kern="0" dirty="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ltGray">
          <a:xfrm>
            <a:off x="4354778" y="1333522"/>
            <a:ext cx="594360" cy="594360"/>
          </a:xfrm>
          <a:prstGeom prst="ellipse">
            <a:avLst/>
          </a:prstGeom>
          <a:solidFill>
            <a:srgbClr val="616365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kern="0" dirty="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80" name="Oval 5"/>
          <p:cNvSpPr>
            <a:spLocks noChangeArrowheads="1"/>
          </p:cNvSpPr>
          <p:nvPr/>
        </p:nvSpPr>
        <p:spPr bwMode="ltGray">
          <a:xfrm>
            <a:off x="6523761" y="1287618"/>
            <a:ext cx="594360" cy="594360"/>
          </a:xfrm>
          <a:prstGeom prst="ellipse">
            <a:avLst/>
          </a:prstGeom>
          <a:solidFill>
            <a:srgbClr val="616365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kern="0" dirty="0">
                <a:solidFill>
                  <a:prstClr val="black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390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921" y="2825024"/>
            <a:ext cx="8142678" cy="1207951"/>
          </a:xfrm>
        </p:spPr>
        <p:txBody>
          <a:bodyPr>
            <a:noAutofit/>
          </a:bodyPr>
          <a:lstStyle/>
          <a:p>
            <a:pPr algn="r">
              <a:lnSpc>
                <a:spcPts val="3600"/>
              </a:lnSpc>
            </a:pPr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PageUp Update</a:t>
            </a:r>
            <a:b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April 17,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4090257"/>
            <a:ext cx="9005455" cy="1585751"/>
          </a:xfrm>
        </p:spPr>
        <p:txBody>
          <a:bodyPr anchor="t">
            <a:normAutofit fontScale="90000"/>
          </a:bodyPr>
          <a:lstStyle/>
          <a:p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Terri Smith,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Asst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 Dir HRIS 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Renee Grigor,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Asst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 Dir Talent Acquisition </a:t>
            </a: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6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993" y="163610"/>
            <a:ext cx="5915025" cy="565896"/>
          </a:xfrm>
        </p:spPr>
        <p:txBody>
          <a:bodyPr/>
          <a:lstStyle/>
          <a:p>
            <a:pPr algn="ctr"/>
            <a:r>
              <a:rPr lang="en-US" dirty="0" err="1"/>
              <a:t>PageUp</a:t>
            </a:r>
            <a:r>
              <a:rPr lang="en-US" dirty="0"/>
              <a:t>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9408" y="729505"/>
            <a:ext cx="4353208" cy="345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50" b="1" dirty="0">
                <a:solidFill>
                  <a:srgbClr val="EBB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 1: Recruitment, Hiring and Onboarding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Status: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 has been configured start to finish for the A&amp;P recruitment process.  Working now on USPS, Faculty and OPS.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Defining and building Permissions (what you can do) and Teams (who you can view)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Developing integrations – </a:t>
            </a:r>
            <a:r>
              <a:rPr lang="en-US" altLang="en-US" sz="1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Truscreen</a:t>
            </a: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PeopleSoft and Single Sign On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Working with vendor on Jobs &amp; Onboarding Portals and Emails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Testing, TESTING and </a:t>
            </a:r>
            <a:r>
              <a:rPr lang="en-US" altLang="en-US" sz="1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 SOME MORE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Developing specifications for reports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Upcoming: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Involve department users in testing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training materials and communication plan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Deliver training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Finalize Security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 Live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75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75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750" b="1" dirty="0">
              <a:solidFill>
                <a:srgbClr val="000000"/>
              </a:solidFill>
              <a:latin typeface="Segoe UI Black" panose="020B0A02040204020203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750" b="1" dirty="0">
              <a:solidFill>
                <a:srgbClr val="000000"/>
              </a:solidFill>
              <a:latin typeface="Segoe UI Black" panose="020B0A02040204020203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9408" y="4343486"/>
            <a:ext cx="3429000" cy="248529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50" b="1" dirty="0">
                <a:solidFill>
                  <a:srgbClr val="EBB7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 2: Performance Management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Goal: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Move from a paper performance appraisal to an automated one with workflow</a:t>
            </a:r>
            <a:b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altLang="en-US" sz="1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Status: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 sz="10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Formed team to work on configuring the system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 through 5-6 week process with </a:t>
            </a:r>
            <a:r>
              <a:rPr lang="en-US" altLang="en-US" sz="1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PageUp</a:t>
            </a: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build one performance appraisal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 thinking about where we want to be in the future!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 sz="750" b="1" dirty="0">
              <a:solidFill>
                <a:srgbClr val="000000"/>
              </a:solidFill>
              <a:latin typeface="Segoe UI Black" panose="020B0A02040204020203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en-US" altLang="en-US" sz="750" b="1" dirty="0">
              <a:solidFill>
                <a:srgbClr val="000000"/>
              </a:solidFill>
              <a:latin typeface="Segoe UI Black" panose="020B0A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30434" y="1346506"/>
            <a:ext cx="3261584" cy="1627095"/>
            <a:chOff x="4373879" y="1523999"/>
            <a:chExt cx="4348779" cy="2169460"/>
          </a:xfrm>
        </p:grpSpPr>
        <p:graphicFrame>
          <p:nvGraphicFramePr>
            <p:cNvPr id="10" name="Diagram 9"/>
            <p:cNvGraphicFramePr/>
            <p:nvPr>
              <p:extLst/>
            </p:nvPr>
          </p:nvGraphicFramePr>
          <p:xfrm>
            <a:off x="5990216" y="1523999"/>
            <a:ext cx="2732442" cy="2169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>
              <p:extLst/>
            </p:nvPr>
          </p:nvGraphicFramePr>
          <p:xfrm>
            <a:off x="4373879" y="1550909"/>
            <a:ext cx="1631578" cy="21425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3" name="Rounded Rectangle 12"/>
          <p:cNvSpPr/>
          <p:nvPr/>
        </p:nvSpPr>
        <p:spPr>
          <a:xfrm>
            <a:off x="5730433" y="4579071"/>
            <a:ext cx="1292981" cy="7146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>
                <a:solidFill>
                  <a:prstClr val="white"/>
                </a:solidFill>
              </a:rPr>
              <a:t>April 2018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03315" y="4262324"/>
            <a:ext cx="6374116" cy="1"/>
          </a:xfrm>
          <a:prstGeom prst="line">
            <a:avLst/>
          </a:prstGeom>
          <a:ln w="22225" cap="rnd" cmpd="thickThin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730433" y="5610496"/>
            <a:ext cx="1321491" cy="74122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900" dirty="0">
                <a:solidFill>
                  <a:prstClr val="white"/>
                </a:solidFill>
              </a:rPr>
              <a:t>December 2018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32477" y="5331384"/>
            <a:ext cx="288891" cy="241478"/>
            <a:chOff x="467395" y="683207"/>
            <a:chExt cx="288891" cy="241478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491102" y="659500"/>
              <a:ext cx="241478" cy="288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A2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 txBox="1"/>
            <p:nvPr/>
          </p:nvSpPr>
          <p:spPr>
            <a:xfrm>
              <a:off x="525174" y="683207"/>
              <a:ext cx="173335" cy="169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7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Modern, Appealing, Easy to Use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2894" r="4622" b="5096"/>
          <a:stretch/>
        </p:blipFill>
        <p:spPr>
          <a:xfrm>
            <a:off x="1000461" y="1506071"/>
            <a:ext cx="6551407" cy="4733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6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Modern, Appealing, Easy to Use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11974" r="17937"/>
          <a:stretch/>
        </p:blipFill>
        <p:spPr>
          <a:xfrm>
            <a:off x="1286465" y="1506758"/>
            <a:ext cx="6080690" cy="4917704"/>
          </a:xfrm>
        </p:spPr>
      </p:pic>
    </p:spTree>
    <p:extLst>
      <p:ext uri="{BB962C8B-B14F-4D97-AF65-F5344CB8AC3E}">
        <p14:creationId xmlns:p14="http://schemas.microsoft.com/office/powerpoint/2010/main" val="19669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Modern, Appealing, Easy to Use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95" y="1469258"/>
            <a:ext cx="3896592" cy="45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0257"/>
            <a:ext cx="9005455" cy="1585751"/>
          </a:xfrm>
        </p:spPr>
        <p:txBody>
          <a:bodyPr anchor="t">
            <a:normAutofit fontScale="90000"/>
          </a:bodyPr>
          <a:lstStyle/>
          <a:p>
            <a:br>
              <a:rPr lang="en-US" sz="32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Maureen Binder</a:t>
            </a:r>
            <a:br>
              <a:rPr lang="en-US" sz="32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CHRO and Assoc. VP Human Resources</a:t>
            </a: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0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Modern, Appealing, Easy to Use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7" y="1539330"/>
            <a:ext cx="6712772" cy="455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81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1985"/>
            <a:ext cx="7886700" cy="3734977"/>
          </a:xfrm>
        </p:spPr>
        <p:txBody>
          <a:bodyPr/>
          <a:lstStyle/>
          <a:p>
            <a:r>
              <a:rPr lang="en-US" dirty="0"/>
              <a:t>Please continue to give us feedback on the features that will make recruiting easier</a:t>
            </a:r>
          </a:p>
          <a:p>
            <a:r>
              <a:rPr lang="en-US" dirty="0"/>
              <a:t>Volunteer to help test the system</a:t>
            </a:r>
          </a:p>
          <a:p>
            <a:r>
              <a:rPr lang="en-US" dirty="0"/>
              <a:t>Send us your current templates for faculty offer letters so that we can provide a consistent, branded experience for all new hires</a:t>
            </a:r>
          </a:p>
        </p:txBody>
      </p:sp>
    </p:spTree>
    <p:extLst>
      <p:ext uri="{BB962C8B-B14F-4D97-AF65-F5344CB8AC3E}">
        <p14:creationId xmlns:p14="http://schemas.microsoft.com/office/powerpoint/2010/main" val="19592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6923" y="2741683"/>
            <a:ext cx="3842519" cy="678730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Questions?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067841"/>
            <a:ext cx="8749881" cy="1666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algn="l">
              <a:lnSpc>
                <a:spcPts val="3600"/>
              </a:lnSpc>
            </a:pPr>
            <a:r>
              <a:rPr lang="en-US" sz="36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Dependent Eligibility Verification Audit (DEVA)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0" y="124546"/>
            <a:ext cx="3913640" cy="9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56" y="613938"/>
            <a:ext cx="8004073" cy="5865520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  <a:ea typeface="Helvetica" charset="0"/>
                <a:cs typeface="Helvetica" charset="0"/>
              </a:rPr>
              <a:t>The State Group Health Insurance Program audit for UCF employees will begin on </a:t>
            </a:r>
            <a:r>
              <a:rPr lang="en-US">
                <a:solidFill>
                  <a:srgbClr val="FFCA29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March 26,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2018</a:t>
            </a:r>
            <a:r>
              <a:rPr lang="en-US" dirty="0">
                <a:latin typeface="Candara" panose="020E0502030303020204" pitchFamily="34" charset="0"/>
                <a:ea typeface="Helvetica" charset="0"/>
                <a:cs typeface="Helvetica" charset="0"/>
              </a:rPr>
              <a:t> for all State of Florida employees who have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dependents enrolled under their health insurance.</a:t>
            </a:r>
          </a:p>
          <a:p>
            <a:endParaRPr lang="en-US" dirty="0">
              <a:solidFill>
                <a:srgbClr val="FFCA29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Health Management Systems, Inc. (HMS) </a:t>
            </a:r>
            <a:r>
              <a:rPr lang="en-US" dirty="0">
                <a:latin typeface="Candara" panose="020E0502030303020204" pitchFamily="34" charset="0"/>
              </a:rPr>
              <a:t>is the third party company whom the State of Florida has contracted to conduct the audit and verify the eligibility of dependents.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	Do Not Send Documents to UCF Human Resources.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1000" dirty="0">
              <a:solidFill>
                <a:srgbClr val="FFCA29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0" y="5177118"/>
            <a:ext cx="178628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What will be required for enrollees under this audit?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Under the audit, enrollees will be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required to respond to any requests from HMS for documentation </a:t>
            </a:r>
            <a:r>
              <a:rPr lang="en-US" dirty="0">
                <a:latin typeface="Candara" panose="020E0502030303020204" pitchFamily="34" charset="0"/>
              </a:rPr>
              <a:t>to verify the eligibility of their dependent(s).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If enrollees do not send legible documents to the contracted audit vendor within the timeframe requested, or if their documents do not prove dependent eligibility, the insurance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coverage</a:t>
            </a:r>
            <a:r>
              <a:rPr lang="en-US" dirty="0">
                <a:latin typeface="Candara" panose="020E0502030303020204" pitchFamily="34" charset="0"/>
              </a:rPr>
              <a:t> for those particular dependents will be prospectively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terminated</a:t>
            </a:r>
            <a:r>
              <a:rPr lang="en-US" dirty="0">
                <a:latin typeface="Candara" panose="020E0502030303020204" pitchFamily="34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Required Documents: </a:t>
            </a: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</a:rPr>
              <a:t>Spouse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CA29"/>
                </a:solidFill>
                <a:latin typeface="Candara" panose="020E0502030303020204" pitchFamily="34" charset="0"/>
              </a:rPr>
              <a:t>If married for less than 12 months</a:t>
            </a:r>
            <a:r>
              <a:rPr lang="en-US" dirty="0">
                <a:latin typeface="Candara" panose="020E0502030303020204" pitchFamily="34" charset="0"/>
              </a:rPr>
              <a:t> and the enrollee and his or her spouse have not filed a joint federal income tax return, a government-issued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marriage certificate</a:t>
            </a:r>
            <a:r>
              <a:rPr lang="en-US" dirty="0">
                <a:latin typeface="Candara" panose="020E0502030303020204" pitchFamily="34" charset="0"/>
              </a:rPr>
              <a:t>;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or 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r>
              <a:rPr lang="en-US" u="sng" dirty="0">
                <a:solidFill>
                  <a:srgbClr val="FFCA29"/>
                </a:solidFill>
                <a:latin typeface="Candara" panose="020E0502030303020204" pitchFamily="34" charset="0"/>
              </a:rPr>
              <a:t>If married for 12 or more months</a:t>
            </a:r>
            <a:r>
              <a:rPr lang="en-US" dirty="0">
                <a:latin typeface="Candara" panose="020E0502030303020204" pitchFamily="34" charset="0"/>
              </a:rPr>
              <a:t>, a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transcript </a:t>
            </a:r>
            <a:r>
              <a:rPr lang="en-US" dirty="0">
                <a:latin typeface="Candara" panose="020E0502030303020204" pitchFamily="34" charset="0"/>
              </a:rPr>
              <a:t>of the most recently filed (2016 or 2017)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federal tax return</a:t>
            </a:r>
            <a:r>
              <a:rPr lang="en-US" dirty="0">
                <a:latin typeface="Candara" panose="020E0502030303020204" pitchFamily="34" charset="0"/>
              </a:rPr>
              <a:t> that shows you filed as married, either jointly or separately.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6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How to obtain tax transcript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andara" panose="020E0502030303020204" pitchFamily="34" charset="0"/>
              </a:rPr>
              <a:t>You can request a tax transcript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online </a:t>
            </a:r>
            <a:r>
              <a:rPr lang="en-US" dirty="0">
                <a:latin typeface="Candara" panose="020E0502030303020204" pitchFamily="34" charset="0"/>
              </a:rPr>
              <a:t>at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  <a:hlinkClick r:id="rId2"/>
              </a:rPr>
              <a:t>https://www.irs.gov/individuals/get-transcript</a:t>
            </a:r>
            <a:r>
              <a:rPr lang="en-US" dirty="0">
                <a:latin typeface="Candara" panose="020E0502030303020204" pitchFamily="34" charset="0"/>
              </a:rPr>
              <a:t>; or </a:t>
            </a:r>
          </a:p>
          <a:p>
            <a:pPr marL="0" indent="0">
              <a:buNone/>
            </a:pPr>
            <a:endParaRPr lang="en-US" sz="9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900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Call automated phone transcript service at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800-908-9946</a:t>
            </a:r>
            <a:r>
              <a:rPr lang="en-US" dirty="0">
                <a:latin typeface="Candara" panose="020E0502030303020204" pitchFamily="34" charset="0"/>
              </a:rPr>
              <a:t> to order a tax return transcript to be sent by mail. 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568325" indent="0">
              <a:buNone/>
            </a:pPr>
            <a:r>
              <a:rPr lang="en-US" sz="2600" dirty="0">
                <a:latin typeface="Candara" panose="020E0502030303020204" pitchFamily="34" charset="0"/>
              </a:rPr>
              <a:t>Select the “return transcript” for the most recent year filed (</a:t>
            </a:r>
            <a:r>
              <a:rPr lang="en-US" sz="2600" dirty="0">
                <a:solidFill>
                  <a:srgbClr val="FFCA29"/>
                </a:solidFill>
                <a:latin typeface="Candara" panose="020E0502030303020204" pitchFamily="34" charset="0"/>
              </a:rPr>
              <a:t>2016 or 2017</a:t>
            </a:r>
            <a:r>
              <a:rPr lang="en-US" sz="2600" dirty="0">
                <a:latin typeface="Candara" panose="020E0502030303020204" pitchFamily="34" charset="0"/>
              </a:rPr>
              <a:t>). </a:t>
            </a:r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" y="5118538"/>
            <a:ext cx="932301" cy="9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28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188" y="1690689"/>
            <a:ext cx="598893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12" y="2331218"/>
            <a:ext cx="2190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A29"/>
                </a:solidFill>
              </a:rPr>
              <a:t>Only top portion </a:t>
            </a:r>
            <a:r>
              <a:rPr lang="en-US" sz="2800" dirty="0"/>
              <a:t>with your dependents information is needed.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1922" y="392886"/>
            <a:ext cx="5779572" cy="75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Sample </a:t>
            </a: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Tax Transcript</a:t>
            </a:r>
          </a:p>
        </p:txBody>
      </p:sp>
    </p:spTree>
    <p:extLst>
      <p:ext uri="{BB962C8B-B14F-4D97-AF65-F5344CB8AC3E}">
        <p14:creationId xmlns:p14="http://schemas.microsoft.com/office/powerpoint/2010/main" val="189644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ndara" panose="020E0502030303020204" pitchFamily="34" charset="0"/>
              </a:rPr>
              <a:t>Required Documents: </a:t>
            </a:r>
            <a:r>
              <a:rPr lang="en-US" sz="4000" b="1" dirty="0">
                <a:solidFill>
                  <a:srgbClr val="FFCA29"/>
                </a:solidFill>
                <a:latin typeface="Candara" panose="020E0502030303020204" pitchFamily="34" charset="0"/>
              </a:rPr>
              <a:t>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Biological Child</a:t>
            </a:r>
          </a:p>
          <a:p>
            <a:r>
              <a:rPr lang="en-US" dirty="0">
                <a:latin typeface="Candara" panose="020E0502030303020204" pitchFamily="34" charset="0"/>
              </a:rPr>
              <a:t>Government-issued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birth certificate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Adopted Child</a:t>
            </a:r>
          </a:p>
          <a:p>
            <a:r>
              <a:rPr lang="en-US" dirty="0">
                <a:latin typeface="Candara" panose="020E0502030303020204" pitchFamily="34" charset="0"/>
              </a:rPr>
              <a:t>An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adoption certificate</a:t>
            </a:r>
            <a:r>
              <a:rPr lang="en-US" dirty="0">
                <a:latin typeface="Candara" panose="020E0502030303020204" pitchFamily="34" charset="0"/>
              </a:rPr>
              <a:t>, or</a:t>
            </a:r>
          </a:p>
          <a:p>
            <a:r>
              <a:rPr lang="en-US" dirty="0">
                <a:latin typeface="Candara" panose="020E0502030303020204" pitchFamily="34" charset="0"/>
              </a:rPr>
              <a:t>An adoption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placement agreement </a:t>
            </a:r>
            <a:r>
              <a:rPr lang="en-US" dirty="0">
                <a:latin typeface="Candara" panose="020E0502030303020204" pitchFamily="34" charset="0"/>
              </a:rPr>
              <a:t>and a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petition</a:t>
            </a:r>
            <a:r>
              <a:rPr lang="en-US" dirty="0">
                <a:latin typeface="Candara" panose="020E0502030303020204" pitchFamily="34" charset="0"/>
              </a:rPr>
              <a:t> for adoption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Stepchild</a:t>
            </a:r>
          </a:p>
          <a:p>
            <a:r>
              <a:rPr lang="en-US" dirty="0">
                <a:latin typeface="Candara" panose="020E0502030303020204" pitchFamily="34" charset="0"/>
              </a:rPr>
              <a:t>A government-issued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birth certificate </a:t>
            </a:r>
            <a:r>
              <a:rPr lang="en-US" dirty="0">
                <a:latin typeface="Candara" panose="020E0502030303020204" pitchFamily="34" charset="0"/>
              </a:rPr>
              <a:t>for the stepchild,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and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r>
              <a:rPr lang="en-US" dirty="0">
                <a:latin typeface="Candara" panose="020E0502030303020204" pitchFamily="34" charset="0"/>
              </a:rPr>
              <a:t>The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return transcript </a:t>
            </a:r>
            <a:r>
              <a:rPr lang="en-US" dirty="0">
                <a:latin typeface="Candara" panose="020E0502030303020204" pitchFamily="34" charset="0"/>
              </a:rPr>
              <a:t>of the enrollee’s most recently filed federal income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tax return to verify the marriage </a:t>
            </a:r>
            <a:r>
              <a:rPr lang="en-US" dirty="0">
                <a:latin typeface="Candara" panose="020E0502030303020204" pitchFamily="34" charset="0"/>
              </a:rPr>
              <a:t>of the enrollee and legal guardian.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8" y="-121298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80" y="83312"/>
            <a:ext cx="7543987" cy="69112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Power and Persuasion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7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6" y="18285"/>
            <a:ext cx="884971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Other Dependent Required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66" y="1072054"/>
            <a:ext cx="8849710" cy="57859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Ward</a:t>
            </a:r>
          </a:p>
          <a:p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Records</a:t>
            </a:r>
            <a:r>
              <a:rPr lang="en-US" dirty="0">
                <a:latin typeface="Candara" panose="020E0502030303020204" pitchFamily="34" charset="0"/>
              </a:rPr>
              <a:t> showing the enrollee or the enrollee’s spouse has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legal guardianship or court-ordered custody </a:t>
            </a:r>
            <a:r>
              <a:rPr lang="en-US" dirty="0">
                <a:latin typeface="Candara" panose="020E0502030303020204" pitchFamily="34" charset="0"/>
              </a:rPr>
              <a:t>of the dependent.</a:t>
            </a:r>
            <a:endParaRPr lang="en-US" dirty="0">
              <a:solidFill>
                <a:srgbClr val="FFCA29"/>
              </a:solidFill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Newborn Grandchild</a:t>
            </a:r>
          </a:p>
          <a:p>
            <a:r>
              <a:rPr lang="en-US" dirty="0">
                <a:latin typeface="Candara" panose="020E0502030303020204" pitchFamily="34" charset="0"/>
              </a:rPr>
              <a:t>A government issued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birth certificate </a:t>
            </a:r>
            <a:r>
              <a:rPr lang="en-US" dirty="0">
                <a:latin typeface="Candara" panose="020E0502030303020204" pitchFamily="34" charset="0"/>
              </a:rPr>
              <a:t>listing covered dependent as the child’s  parent. 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Foster Child</a:t>
            </a:r>
          </a:p>
          <a:p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Records</a:t>
            </a:r>
            <a:r>
              <a:rPr lang="en-US" dirty="0">
                <a:latin typeface="Candara" panose="020E0502030303020204" pitchFamily="34" charset="0"/>
              </a:rPr>
              <a:t> showing the enrollee or the enrollee’s spouse is the dependent’s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foster parent</a:t>
            </a:r>
            <a:r>
              <a:rPr lang="en-US" dirty="0">
                <a:latin typeface="Candara" panose="020E0502030303020204" pitchFamily="34" charset="0"/>
              </a:rPr>
              <a:t>.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Child with Disability</a:t>
            </a:r>
          </a:p>
          <a:p>
            <a:r>
              <a:rPr lang="en-US" dirty="0">
                <a:latin typeface="Candara" panose="020E0502030303020204" pitchFamily="34" charset="0"/>
              </a:rPr>
              <a:t>For age 26 or older, proof of eligibility, and</a:t>
            </a:r>
          </a:p>
          <a:p>
            <a:r>
              <a:rPr lang="en-US" dirty="0">
                <a:latin typeface="Candara" panose="020E0502030303020204" pitchFamily="34" charset="0"/>
              </a:rPr>
              <a:t>A transcript of the most recently filed (2016 or 2017) federal tax return.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Child age 26-30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i="1" dirty="0">
                <a:latin typeface="Candara" panose="020E0502030303020204" pitchFamily="34" charset="0"/>
              </a:rPr>
              <a:t>end of calendar year of the 30</a:t>
            </a:r>
            <a:r>
              <a:rPr lang="en-US" i="1" baseline="30000" dirty="0">
                <a:latin typeface="Candara" panose="020E0502030303020204" pitchFamily="34" charset="0"/>
              </a:rPr>
              <a:t>th</a:t>
            </a:r>
            <a:r>
              <a:rPr lang="en-US" i="1" dirty="0">
                <a:latin typeface="Candara" panose="020E0502030303020204" pitchFamily="34" charset="0"/>
              </a:rPr>
              <a:t> birthday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  <a:p>
            <a:r>
              <a:rPr lang="en-US" dirty="0">
                <a:latin typeface="Candara" panose="020E0502030303020204" pitchFamily="34" charset="0"/>
              </a:rPr>
              <a:t>Proof of eligibility, and</a:t>
            </a:r>
          </a:p>
          <a:p>
            <a:r>
              <a:rPr lang="en-US" dirty="0">
                <a:latin typeface="Candara" panose="020E0502030303020204" pitchFamily="34" charset="0"/>
              </a:rPr>
              <a:t>Certification that over-age dependent is unmarried, has no dependents, lives in Florida or attends school in another state and has no other health insurance.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06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To obtain copies of U.S. birth certificates: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0841"/>
            <a:ext cx="7886700" cy="4621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</a:rPr>
              <a:t>In Florida</a:t>
            </a:r>
            <a:endParaRPr lang="en-US" b="1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Visit the county of birth’s clerk of court’s website (</a:t>
            </a:r>
            <a:r>
              <a:rPr lang="en-US" dirty="0">
                <a:latin typeface="Candara" panose="020E0502030303020204" pitchFamily="34" charset="0"/>
                <a:hlinkClick r:id="rId2"/>
              </a:rPr>
              <a:t>www.floridahealth.gov</a:t>
            </a:r>
            <a:r>
              <a:rPr lang="en-US" dirty="0">
                <a:latin typeface="Candara" panose="020E0502030303020204" pitchFamily="34" charset="0"/>
              </a:rPr>
              <a:t>);  or</a:t>
            </a:r>
          </a:p>
          <a:p>
            <a:r>
              <a:rPr lang="en-US" dirty="0">
                <a:latin typeface="Candara" panose="020E0502030303020204" pitchFamily="34" charset="0"/>
                <a:hlinkClick r:id="rId3"/>
              </a:rPr>
              <a:t>www.vitalcheck.com</a:t>
            </a:r>
            <a:r>
              <a:rPr lang="en-US" dirty="0">
                <a:latin typeface="Candara" panose="020E0502030303020204" pitchFamily="34" charset="0"/>
              </a:rPr>
              <a:t>. </a:t>
            </a:r>
          </a:p>
          <a:p>
            <a:endParaRPr lang="en-US" sz="1000" dirty="0"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</a:rPr>
              <a:t>Out of state</a:t>
            </a:r>
          </a:p>
          <a:p>
            <a:r>
              <a:rPr lang="en-US" dirty="0">
                <a:latin typeface="Candara" panose="020E0502030303020204" pitchFamily="34" charset="0"/>
              </a:rPr>
              <a:t>Visit </a:t>
            </a:r>
            <a:r>
              <a:rPr lang="en-US" dirty="0">
                <a:latin typeface="Candara" panose="020E0502030303020204" pitchFamily="34" charset="0"/>
                <a:hlinkClick r:id="rId3"/>
              </a:rPr>
              <a:t>www.vitalcheck.com</a:t>
            </a:r>
            <a:r>
              <a:rPr lang="en-US" dirty="0">
                <a:latin typeface="Candara" panose="020E0502030303020204" pitchFamily="34" charset="0"/>
              </a:rPr>
              <a:t>; or </a:t>
            </a:r>
          </a:p>
          <a:p>
            <a:r>
              <a:rPr lang="en-US" dirty="0">
                <a:latin typeface="Candara" panose="020E0502030303020204" pitchFamily="34" charset="0"/>
              </a:rPr>
              <a:t>Call the county of birth’s clerk of court. </a:t>
            </a:r>
          </a:p>
          <a:p>
            <a:endParaRPr lang="en-US" sz="1000" dirty="0">
              <a:latin typeface="Candara" panose="020E0502030303020204" pitchFamily="34" charset="0"/>
            </a:endParaRPr>
          </a:p>
          <a:p>
            <a:pPr marL="568325" indent="0">
              <a:buNone/>
            </a:pPr>
            <a:r>
              <a:rPr lang="en-US" dirty="0">
                <a:latin typeface="Candara" panose="020E0502030303020204" pitchFamily="34" charset="0"/>
              </a:rPr>
              <a:t>All documents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must be in English </a:t>
            </a:r>
            <a:r>
              <a:rPr lang="en-US" dirty="0">
                <a:latin typeface="Candara" panose="020E0502030303020204" pitchFamily="34" charset="0"/>
              </a:rPr>
              <a:t>or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certified English translation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" name="Picture 12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" y="5391807"/>
            <a:ext cx="932301" cy="9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b="1" dirty="0">
                <a:latin typeface="Candara" panose="020E0502030303020204" pitchFamily="34" charset="0"/>
              </a:rPr>
              <a:t>How do I submit documentation to HMS?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3647"/>
            <a:ext cx="7886700" cy="4563316"/>
          </a:xfrm>
        </p:spPr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r>
              <a:rPr lang="en-US" dirty="0">
                <a:latin typeface="Candara" panose="020E0502030303020204" pitchFamily="34" charset="0"/>
              </a:rPr>
              <a:t>Instructions on how to submit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documentation, reference number, and deadline</a:t>
            </a:r>
            <a:r>
              <a:rPr lang="en-US" dirty="0">
                <a:latin typeface="Candara" panose="020E0502030303020204" pitchFamily="34" charset="0"/>
              </a:rPr>
              <a:t> to respond will be contained in the letter sent by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 HMS</a:t>
            </a:r>
            <a:r>
              <a:rPr lang="en-US" dirty="0">
                <a:latin typeface="Candara" panose="020E0502030303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pPr lvl="0"/>
            <a:r>
              <a:rPr lang="en-US" dirty="0">
                <a:latin typeface="Candara" panose="020E0502030303020204" pitchFamily="34" charset="0"/>
              </a:rPr>
              <a:t>There are three ways that documents can be submitted: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Mail (copies): 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HMS, P.O. Box 165308  Irving, TX 75016-9923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Fax: 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877-223-8478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Online Portal: 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www.verifyOS.com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99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31" y="865240"/>
            <a:ext cx="5226008" cy="57223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1149" y="141677"/>
            <a:ext cx="5779572" cy="75507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Sample </a:t>
            </a:r>
            <a:r>
              <a:rPr lang="en-US" sz="4000" b="1" dirty="0">
                <a:solidFill>
                  <a:srgbClr val="FFCA29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HMS Audit Letter</a:t>
            </a:r>
          </a:p>
        </p:txBody>
      </p:sp>
    </p:spTree>
    <p:extLst>
      <p:ext uri="{BB962C8B-B14F-4D97-AF65-F5344CB8AC3E}">
        <p14:creationId xmlns:p14="http://schemas.microsoft.com/office/powerpoint/2010/main" val="1167324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537" y="381837"/>
            <a:ext cx="5293205" cy="5838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210" y="1435077"/>
            <a:ext cx="29263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ndara" panose="020E0502030303020204" pitchFamily="34" charset="0"/>
              </a:rPr>
              <a:t>The</a:t>
            </a:r>
            <a:r>
              <a:rPr lang="en-US" sz="2600" dirty="0">
                <a:solidFill>
                  <a:srgbClr val="FFCA29"/>
                </a:solidFill>
                <a:latin typeface="Candara" panose="020E0502030303020204" pitchFamily="34" charset="0"/>
              </a:rPr>
              <a:t> Verification Form </a:t>
            </a:r>
            <a:r>
              <a:rPr lang="en-US" sz="2600" dirty="0">
                <a:latin typeface="Candara" panose="020E0502030303020204" pitchFamily="34" charset="0"/>
              </a:rPr>
              <a:t>will be included in the packet from HMS and must be </a:t>
            </a:r>
            <a:r>
              <a:rPr lang="en-US" sz="2600" dirty="0">
                <a:solidFill>
                  <a:srgbClr val="FFCA29"/>
                </a:solidFill>
                <a:latin typeface="Candara" panose="020E0502030303020204" pitchFamily="34" charset="0"/>
              </a:rPr>
              <a:t>signed and submitted </a:t>
            </a:r>
            <a:r>
              <a:rPr lang="en-US" sz="2600" dirty="0">
                <a:latin typeface="Candara" panose="020E0502030303020204" pitchFamily="34" charset="0"/>
              </a:rPr>
              <a:t>along with documents.</a:t>
            </a:r>
          </a:p>
          <a:p>
            <a:endParaRPr lang="en-US" sz="26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*Your Verification Form is available when logging into www.verifyOS.com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4923">
            <a:off x="213887" y="241999"/>
            <a:ext cx="1722809" cy="12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1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96" y="100334"/>
            <a:ext cx="7886700" cy="90371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ndara" panose="020E0502030303020204" pitchFamily="34" charset="0"/>
              </a:rPr>
              <a:t>Online Portal: </a:t>
            </a:r>
            <a:r>
              <a:rPr lang="en-US" sz="4000" b="1" dirty="0">
                <a:solidFill>
                  <a:srgbClr val="FFCA29"/>
                </a:solidFill>
                <a:latin typeface="Candara" panose="020E0502030303020204" pitchFamily="34" charset="0"/>
              </a:rPr>
              <a:t>www.verifyOS.com</a:t>
            </a:r>
            <a:endParaRPr lang="en-US" sz="4000" b="1" dirty="0">
              <a:solidFill>
                <a:srgbClr val="FFCA29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pic>
        <p:nvPicPr>
          <p:cNvPr id="5" name="Content Placeholder 4" descr="cid:image009.png@01D388B5.DD460CD0"/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2737515" y="819738"/>
            <a:ext cx="3634459" cy="3312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6428" y="4132053"/>
            <a:ext cx="84366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Participant Login:  </a:t>
            </a:r>
            <a:r>
              <a:rPr lang="en-US" sz="2800" dirty="0">
                <a:solidFill>
                  <a:srgbClr val="FFCA29"/>
                </a:solidFill>
              </a:rPr>
              <a:t>Reference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Only documents saved in </a:t>
            </a:r>
            <a:r>
              <a:rPr lang="en-US" sz="2800" dirty="0">
                <a:solidFill>
                  <a:srgbClr val="FFCA29"/>
                </a:solidFill>
                <a:latin typeface="Candara" panose="020E0502030303020204" pitchFamily="34" charset="0"/>
              </a:rPr>
              <a:t>.pdf and .jpeg formats </a:t>
            </a:r>
            <a:r>
              <a:rPr lang="en-US" sz="2800" dirty="0">
                <a:latin typeface="Candara" panose="020E0502030303020204" pitchFamily="34" charset="0"/>
              </a:rPr>
              <a:t>will be accepted.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A29"/>
                </a:solidFill>
              </a:rPr>
              <a:t>Online Tutorial </a:t>
            </a:r>
            <a:r>
              <a:rPr lang="en-US" sz="2800" dirty="0"/>
              <a:t>for Online Submission:  </a:t>
            </a:r>
            <a:r>
              <a:rPr lang="en-US" dirty="0">
                <a:hlinkClick r:id="rId4"/>
              </a:rPr>
              <a:t>https://www.mybenefits.myflorida.com/content/download/140485/906434/VerifyOS_DEVA_participant_guide122817.pdf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71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Once your documents are received by 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6455"/>
            <a:ext cx="7886700" cy="4624552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You may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check the status </a:t>
            </a:r>
            <a:r>
              <a:rPr lang="en-US" dirty="0">
                <a:latin typeface="Candara" panose="020E0502030303020204" pitchFamily="34" charset="0"/>
              </a:rPr>
              <a:t>of each of your dependents by logging on to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  <a:hlinkClick r:id="rId2"/>
              </a:rPr>
              <a:t>www.VerifyOS.com</a:t>
            </a:r>
            <a:r>
              <a:rPr lang="en-US" dirty="0">
                <a:latin typeface="Candara" panose="020E0502030303020204" pitchFamily="34" charset="0"/>
              </a:rPr>
              <a:t>.  </a:t>
            </a:r>
          </a:p>
          <a:p>
            <a:endParaRPr lang="en-US" sz="900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In addition, you will receive a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written communication</a:t>
            </a:r>
            <a:r>
              <a:rPr lang="en-US" dirty="0">
                <a:latin typeface="Candara" panose="020E0502030303020204" pitchFamily="34" charset="0"/>
              </a:rPr>
              <a:t> indicating that you have completed the dependent verification process or if additional information is needed.  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marL="568325" indent="0">
              <a:buNone/>
            </a:pPr>
            <a:r>
              <a:rPr lang="en-US" dirty="0">
                <a:latin typeface="Candara" panose="020E0502030303020204" pitchFamily="34" charset="0"/>
              </a:rPr>
              <a:t>Ultimately, it is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your responsibility </a:t>
            </a:r>
            <a:r>
              <a:rPr lang="en-US" dirty="0">
                <a:latin typeface="Candara" panose="020E0502030303020204" pitchFamily="34" charset="0"/>
              </a:rPr>
              <a:t>to ensure that your documents were successfully received prior to the deadline.</a:t>
            </a:r>
          </a:p>
          <a:p>
            <a:endParaRPr lang="en-US" dirty="0"/>
          </a:p>
        </p:txBody>
      </p:sp>
      <p:pic>
        <p:nvPicPr>
          <p:cNvPr id="4" name="Picture 12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9" y="5349765"/>
            <a:ext cx="932301" cy="9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86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984"/>
            <a:ext cx="7886700" cy="11982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What happens if I do not submit all required documents by the deadline or fail the audit?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0039"/>
            <a:ext cx="7886700" cy="500692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>
                <a:latin typeface="Candara" panose="020E0502030303020204" pitchFamily="34" charset="0"/>
              </a:rPr>
              <a:t>The affected dependent(s) will be </a:t>
            </a:r>
            <a:r>
              <a:rPr lang="en-US" sz="2400" dirty="0">
                <a:solidFill>
                  <a:srgbClr val="FFCA29"/>
                </a:solidFill>
                <a:latin typeface="Candara" panose="020E0502030303020204" pitchFamily="34" charset="0"/>
              </a:rPr>
              <a:t>removed from coverage</a:t>
            </a:r>
            <a:r>
              <a:rPr lang="en-US" sz="2400" dirty="0">
                <a:latin typeface="Candara" panose="020E0502030303020204" pitchFamily="34" charset="0"/>
              </a:rPr>
              <a:t>. 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The State of Florida may seek to </a:t>
            </a:r>
            <a:r>
              <a:rPr lang="en-US" sz="2400" dirty="0">
                <a:solidFill>
                  <a:srgbClr val="FFCA29"/>
                </a:solidFill>
                <a:latin typeface="Candara" panose="020E0502030303020204" pitchFamily="34" charset="0"/>
              </a:rPr>
              <a:t>recover any premiums or claims paid </a:t>
            </a:r>
            <a:r>
              <a:rPr lang="en-US" sz="2400" dirty="0">
                <a:latin typeface="Candara" panose="020E0502030303020204" pitchFamily="34" charset="0"/>
              </a:rPr>
              <a:t>during the period that the ineligible dependent was covered. </a:t>
            </a: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For late document submissions, the next opportunity to add the affected dependents back to coverage will be during </a:t>
            </a:r>
            <a:r>
              <a:rPr lang="en-US" sz="2400" dirty="0">
                <a:solidFill>
                  <a:srgbClr val="FFCA29"/>
                </a:solidFill>
                <a:latin typeface="Candara" panose="020E0502030303020204" pitchFamily="34" charset="0"/>
              </a:rPr>
              <a:t>Open Enrollment for 2019 coverage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621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85"/>
            <a:ext cx="7886700" cy="1325563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18" y="1343848"/>
            <a:ext cx="8092563" cy="51290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Do Not Send </a:t>
            </a:r>
            <a:r>
              <a:rPr lang="en-US" dirty="0">
                <a:latin typeface="Candara" panose="020E0502030303020204" pitchFamily="34" charset="0"/>
              </a:rPr>
              <a:t>Documents to UCF Human Resources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CA29"/>
              </a:solidFill>
              <a:latin typeface="Candara" panose="020E0502030303020204" pitchFamily="34" charset="0"/>
            </a:endParaRPr>
          </a:p>
          <a:p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You must respond</a:t>
            </a:r>
            <a:r>
              <a:rPr lang="en-US" dirty="0">
                <a:latin typeface="Candara" panose="020E0502030303020204" pitchFamily="34" charset="0"/>
              </a:rPr>
              <a:t> to any requests for documentation from HMS to verify the eligibility of your dependent(s).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lvl="0"/>
            <a:r>
              <a:rPr lang="en-US" dirty="0">
                <a:latin typeface="Candara" panose="020E0502030303020204" pitchFamily="34" charset="0"/>
              </a:rPr>
              <a:t>Instructions on how to submit required documentation along with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Verification Form </a:t>
            </a:r>
            <a:r>
              <a:rPr lang="en-US" dirty="0">
                <a:latin typeface="Candara" panose="020E0502030303020204" pitchFamily="34" charset="0"/>
              </a:rPr>
              <a:t>will be contained in the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letter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sent by HMS.</a:t>
            </a:r>
            <a:r>
              <a:rPr lang="en-US" dirty="0">
                <a:latin typeface="Candara" panose="020E0502030303020204" pitchFamily="34" charset="0"/>
              </a:rPr>
              <a:t>  </a:t>
            </a:r>
          </a:p>
          <a:p>
            <a:pPr marL="0" lv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It is </a:t>
            </a:r>
            <a:r>
              <a:rPr lang="en-US" dirty="0">
                <a:solidFill>
                  <a:srgbClr val="FFCA29"/>
                </a:solidFill>
                <a:latin typeface="Candara" panose="020E0502030303020204" pitchFamily="34" charset="0"/>
              </a:rPr>
              <a:t>your responsibility to follow up </a:t>
            </a:r>
            <a:r>
              <a:rPr lang="en-US" dirty="0">
                <a:latin typeface="Candara" panose="020E0502030303020204" pitchFamily="34" charset="0"/>
              </a:rPr>
              <a:t>and ensure that your documents were successfully received.</a:t>
            </a: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93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39305"/>
            <a:ext cx="8408276" cy="1325563"/>
          </a:xfrm>
        </p:spPr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Contact Information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19200"/>
            <a:ext cx="8513379" cy="54128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</a:rPr>
              <a:t>Health Management Systems, Inc. (HMS)</a:t>
            </a:r>
          </a:p>
          <a:p>
            <a:r>
              <a:rPr lang="en-US" dirty="0">
                <a:latin typeface="Candara" panose="020E0502030303020204" pitchFamily="34" charset="0"/>
                <a:hlinkClick r:id="rId2"/>
              </a:rPr>
              <a:t>www.verifyOS.com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r>
              <a:rPr lang="en-US" dirty="0">
                <a:latin typeface="Candara" panose="020E0502030303020204" pitchFamily="34" charset="0"/>
              </a:rPr>
              <a:t>(877) 577-4549</a:t>
            </a:r>
          </a:p>
          <a:p>
            <a:pPr lvl="0"/>
            <a:endParaRPr lang="en-US" sz="13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</a:rPr>
              <a:t>Division of State Group Insurance DEVA Page 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  <a:hlinkClick r:id="rId3"/>
              </a:rPr>
              <a:t>https://www.mybenefits.myflorida.com/health/dependent_eligibility_verification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A29"/>
                </a:solidFill>
                <a:latin typeface="Candara" panose="020E0502030303020204" pitchFamily="34" charset="0"/>
              </a:rPr>
              <a:t>UCF Human Resources Benefits Section</a:t>
            </a:r>
          </a:p>
          <a:p>
            <a:r>
              <a:rPr lang="en-US" dirty="0">
                <a:latin typeface="Candara" panose="020E0502030303020204" pitchFamily="34" charset="0"/>
              </a:rPr>
              <a:t>(407) 823-2771</a:t>
            </a:r>
          </a:p>
          <a:p>
            <a:r>
              <a:rPr lang="en-US" dirty="0">
                <a:latin typeface="Candara" panose="020E0502030303020204" pitchFamily="34" charset="0"/>
                <a:hlinkClick r:id="rId4"/>
              </a:rPr>
              <a:t>Benefits@ucf.edu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4090257"/>
            <a:ext cx="9005455" cy="1585751"/>
          </a:xfrm>
        </p:spPr>
        <p:txBody>
          <a:bodyPr anchor="t">
            <a:normAutofit fontScale="90000"/>
          </a:bodyPr>
          <a:lstStyle/>
          <a:p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Dr. Daniel Holsenbeck,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Ph.D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Senior Counsel to the President</a:t>
            </a: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6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651" y="2750270"/>
            <a:ext cx="1933171" cy="678730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Q &amp; 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0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37"/>
            <a:ext cx="7526733" cy="6787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Closing Remarks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48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4090257"/>
            <a:ext cx="9005455" cy="1585751"/>
          </a:xfrm>
        </p:spPr>
        <p:txBody>
          <a:bodyPr anchor="t">
            <a:normAutofit fontScale="90000"/>
          </a:bodyPr>
          <a:lstStyle/>
          <a:p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Shelia Daniels 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Executive Director Human Resources</a:t>
            </a: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77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8587"/>
            <a:ext cx="914129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526733" cy="1014984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Access to over 15,000 + Courses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4090257"/>
            <a:ext cx="9005455" cy="2767743"/>
          </a:xfrm>
        </p:spPr>
        <p:txBody>
          <a:bodyPr anchor="t">
            <a:normAutofit fontScale="90000"/>
          </a:bodyPr>
          <a:lstStyle/>
          <a:p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Anita Gabbard,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Coor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/UCF’s Center for Distributed Learning and 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Elma Clarke, Customer Service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Mgr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, Lynda.com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1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526733" cy="6787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HR Updates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4090257"/>
            <a:ext cx="9005455" cy="1585751"/>
          </a:xfrm>
        </p:spPr>
        <p:txBody>
          <a:bodyPr anchor="t">
            <a:normAutofit fontScale="90000"/>
          </a:bodyPr>
          <a:lstStyle/>
          <a:p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Sarah Lovel,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Asst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 Director HR – 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Classification &amp; Compensation </a:t>
            </a: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8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3657600"/>
            <a:ext cx="5244128" cy="1237262"/>
          </a:xfrm>
          <a:noFill/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SPRING 2018 		           </a:t>
            </a:r>
          </a:p>
          <a:p>
            <a:r>
              <a:rPr lang="en-US" b="0" dirty="0">
                <a:solidFill>
                  <a:schemeClr val="tx1"/>
                </a:solidFill>
              </a:rPr>
              <a:t>HR Liaison Meeting</a:t>
            </a:r>
          </a:p>
          <a:p>
            <a:r>
              <a:rPr lang="en-US" dirty="0">
                <a:solidFill>
                  <a:schemeClr val="tx1"/>
                </a:solidFill>
              </a:rPr>
              <a:t>Contact for questions: </a:t>
            </a:r>
            <a:r>
              <a:rPr lang="en-US" b="0" dirty="0">
                <a:solidFill>
                  <a:schemeClr val="tx1"/>
                </a:solidFill>
              </a:rPr>
              <a:t>compproject@ucf.edu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gray">
          <a:xfrm>
            <a:off x="0" y="2371531"/>
            <a:ext cx="9144000" cy="1066800"/>
          </a:xfrm>
          <a:prstGeom prst="rect">
            <a:avLst/>
          </a:prstGeom>
          <a:solidFill>
            <a:srgbClr val="FFCA29"/>
          </a:solidFill>
          <a:ln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>
                <a:solidFill>
                  <a:prstClr val="white"/>
                </a:solidFill>
              </a:rPr>
              <a:t>HUMAN RESOURCES CLASSIFICATION &amp; COMPENSATION PROJECT UPDATE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3443377"/>
            <a:ext cx="9144000" cy="76200"/>
          </a:xfrm>
          <a:prstGeom prst="rect">
            <a:avLst/>
          </a:prstGeom>
          <a:solidFill>
            <a:srgbClr val="231F2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1" y="304800"/>
            <a:ext cx="1950724" cy="19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UCF Brand-Standard Size Powerpoint</Template>
  <TotalTime>2010</TotalTime>
  <Words>1793</Words>
  <Application>Microsoft Office PowerPoint</Application>
  <PresentationFormat>On-screen Show (4:3)</PresentationFormat>
  <Paragraphs>275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43</vt:i4>
      </vt:variant>
    </vt:vector>
  </HeadingPairs>
  <TitlesOfParts>
    <vt:vector size="64" baseType="lpstr">
      <vt:lpstr>ＭＳ Ｐゴシック</vt:lpstr>
      <vt:lpstr>Arial</vt:lpstr>
      <vt:lpstr>Arial Black</vt:lpstr>
      <vt:lpstr>Calibri</vt:lpstr>
      <vt:lpstr>Calibri Light</vt:lpstr>
      <vt:lpstr>Candara</vt:lpstr>
      <vt:lpstr>Helvetica</vt:lpstr>
      <vt:lpstr>Helvetica Neue</vt:lpstr>
      <vt:lpstr>Helvetica Neue Medium</vt:lpstr>
      <vt:lpstr>Segoe UI Black</vt:lpstr>
      <vt:lpstr>Wingdings</vt:lpstr>
      <vt:lpstr>Office Theme</vt:lpstr>
      <vt:lpstr>6_Default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HR Liaison Meeting November 13, 2018 </vt:lpstr>
      <vt:lpstr> Maureen Binder CHRO and Assoc. VP Human Resources  </vt:lpstr>
      <vt:lpstr>Power and Persuasion</vt:lpstr>
      <vt:lpstr>   Dr. Daniel Holsenbeck, Ph.D Senior Counsel to the President  </vt:lpstr>
      <vt:lpstr>Access to over 15,000 + Courses</vt:lpstr>
      <vt:lpstr> Anita Gabbard, Coor/UCF’s Center for Distributed Learning and  Elma Clarke, Customer Service Mgr, Lynda.com   </vt:lpstr>
      <vt:lpstr>HR Updates </vt:lpstr>
      <vt:lpstr>   Sarah Lovel, Asst Director HR –  Classification &amp; Compensation   </vt:lpstr>
      <vt:lpstr>PowerPoint Presentation</vt:lpstr>
      <vt:lpstr>Intent of This Project</vt:lpstr>
      <vt:lpstr>UCF Staff Classification &amp; Compensation Study Project Phases - Project estimated timeline: </vt:lpstr>
      <vt:lpstr>Where are we now?</vt:lpstr>
      <vt:lpstr>Overview of Study Objectives and Outcomes  Project Phases</vt:lpstr>
      <vt:lpstr>PageUp Update April 17, 2018</vt:lpstr>
      <vt:lpstr> Terri Smith, Asst Dir HRIS  Renee Grigor, Asst Dir Talent Acquisition   </vt:lpstr>
      <vt:lpstr>PageUp Implementation</vt:lpstr>
      <vt:lpstr>Modern, Appealing, Easy to Use</vt:lpstr>
      <vt:lpstr>Modern, Appealing, Easy to Use</vt:lpstr>
      <vt:lpstr>Modern, Appealing, Easy to Use</vt:lpstr>
      <vt:lpstr>Modern, Appealing, Easy to Use</vt:lpstr>
      <vt:lpstr>We Need You</vt:lpstr>
      <vt:lpstr>Questions?</vt:lpstr>
      <vt:lpstr>PowerPoint Presentation</vt:lpstr>
      <vt:lpstr>PowerPoint Presentation</vt:lpstr>
      <vt:lpstr>What will be required for enrollees under this audit?</vt:lpstr>
      <vt:lpstr>Required Documents: Spouse</vt:lpstr>
      <vt:lpstr>How to obtain tax transcript</vt:lpstr>
      <vt:lpstr>PowerPoint Presentation</vt:lpstr>
      <vt:lpstr>Required Documents: Children</vt:lpstr>
      <vt:lpstr>Other Dependent Required Documents</vt:lpstr>
      <vt:lpstr>To obtain copies of U.S. birth certificates: </vt:lpstr>
      <vt:lpstr>How do I submit documentation to HMS?</vt:lpstr>
      <vt:lpstr>Sample HMS Audit Letter</vt:lpstr>
      <vt:lpstr>PowerPoint Presentation</vt:lpstr>
      <vt:lpstr>Online Portal: www.verifyOS.com</vt:lpstr>
      <vt:lpstr>Once your documents are received by HMS</vt:lpstr>
      <vt:lpstr>What happens if I do not submit all required documents by the deadline or fail the audit?</vt:lpstr>
      <vt:lpstr>Summary</vt:lpstr>
      <vt:lpstr>Contact Information &amp; Resources</vt:lpstr>
      <vt:lpstr>Q &amp; A</vt:lpstr>
      <vt:lpstr>Closing Remarks</vt:lpstr>
      <vt:lpstr>   Shelia Daniels  Executive Director Human Resources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Title VERSION A</dc:title>
  <dc:creator>Microsoft Office User</dc:creator>
  <cp:lastModifiedBy>Debbie Frankenbach</cp:lastModifiedBy>
  <cp:revision>29</cp:revision>
  <cp:lastPrinted>2016-08-29T20:41:10Z</cp:lastPrinted>
  <dcterms:created xsi:type="dcterms:W3CDTF">2016-09-13T13:48:41Z</dcterms:created>
  <dcterms:modified xsi:type="dcterms:W3CDTF">2019-04-08T13:21:15Z</dcterms:modified>
</cp:coreProperties>
</file>