
<file path=[Content_Types].xml><?xml version="1.0" encoding="utf-8"?>
<Types xmlns="http://schemas.openxmlformats.org/package/2006/content-types">
  <Default Extension="png" ContentType="image/png"/>
  <Default Extension="emf" ContentType="image/x-emf"/>
  <Default Extension="jpeg" ContentType="image/jpeg"/>
  <Default Extension="xls" ContentType="application/vnd.ms-excel"/>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ags/tag1.xml" ContentType="application/vnd.openxmlformats-officedocument.presentationml.tags+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tags/tag2.xml" ContentType="application/vnd.openxmlformats-officedocument.presentationml.tags+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1.xml" ContentType="application/vnd.openxmlformats-officedocument.drawingml.chart+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2.xml" ContentType="application/vnd.openxmlformats-officedocument.drawingml.chart+xml"/>
  <Override PartName="/ppt/notesSlides/notesSlide18.xml" ContentType="application/vnd.openxmlformats-officedocument.presentationml.notesSlide+xml"/>
  <Override PartName="/ppt/charts/chart3.xml" ContentType="application/vnd.openxmlformats-officedocument.drawingml.chart+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4.xml" ContentType="application/vnd.openxmlformats-officedocument.drawingml.chart+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72" r:id="rId1"/>
    <p:sldMasterId id="2147484247" r:id="rId2"/>
    <p:sldMasterId id="2147484254" r:id="rId3"/>
  </p:sldMasterIdLst>
  <p:notesMasterIdLst>
    <p:notesMasterId r:id="rId62"/>
  </p:notesMasterIdLst>
  <p:handoutMasterIdLst>
    <p:handoutMasterId r:id="rId63"/>
  </p:handoutMasterIdLst>
  <p:sldIdLst>
    <p:sldId id="277" r:id="rId4"/>
    <p:sldId id="278" r:id="rId5"/>
    <p:sldId id="302" r:id="rId6"/>
    <p:sldId id="407" r:id="rId7"/>
    <p:sldId id="457" r:id="rId8"/>
    <p:sldId id="462" r:id="rId9"/>
    <p:sldId id="463" r:id="rId10"/>
    <p:sldId id="464" r:id="rId11"/>
    <p:sldId id="412" r:id="rId12"/>
    <p:sldId id="413" r:id="rId13"/>
    <p:sldId id="414" r:id="rId14"/>
    <p:sldId id="415" r:id="rId15"/>
    <p:sldId id="469" r:id="rId16"/>
    <p:sldId id="491" r:id="rId17"/>
    <p:sldId id="465" r:id="rId18"/>
    <p:sldId id="418" r:id="rId19"/>
    <p:sldId id="484" r:id="rId20"/>
    <p:sldId id="420" r:id="rId21"/>
    <p:sldId id="421" r:id="rId22"/>
    <p:sldId id="483" r:id="rId23"/>
    <p:sldId id="423" r:id="rId24"/>
    <p:sldId id="425" r:id="rId25"/>
    <p:sldId id="427" r:id="rId26"/>
    <p:sldId id="428" r:id="rId27"/>
    <p:sldId id="470" r:id="rId28"/>
    <p:sldId id="429" r:id="rId29"/>
    <p:sldId id="430" r:id="rId30"/>
    <p:sldId id="431" r:id="rId31"/>
    <p:sldId id="432" r:id="rId32"/>
    <p:sldId id="433" r:id="rId33"/>
    <p:sldId id="434" r:id="rId34"/>
    <p:sldId id="435" r:id="rId35"/>
    <p:sldId id="426" r:id="rId36"/>
    <p:sldId id="438" r:id="rId37"/>
    <p:sldId id="477" r:id="rId38"/>
    <p:sldId id="439" r:id="rId39"/>
    <p:sldId id="488" r:id="rId40"/>
    <p:sldId id="440" r:id="rId41"/>
    <p:sldId id="442" r:id="rId42"/>
    <p:sldId id="489" r:id="rId43"/>
    <p:sldId id="490" r:id="rId44"/>
    <p:sldId id="443" r:id="rId45"/>
    <p:sldId id="444" r:id="rId46"/>
    <p:sldId id="478" r:id="rId47"/>
    <p:sldId id="481" r:id="rId48"/>
    <p:sldId id="480" r:id="rId49"/>
    <p:sldId id="468" r:id="rId50"/>
    <p:sldId id="445" r:id="rId51"/>
    <p:sldId id="466" r:id="rId52"/>
    <p:sldId id="447" r:id="rId53"/>
    <p:sldId id="448" r:id="rId54"/>
    <p:sldId id="449" r:id="rId55"/>
    <p:sldId id="485" r:id="rId56"/>
    <p:sldId id="486" r:id="rId57"/>
    <p:sldId id="450" r:id="rId58"/>
    <p:sldId id="451" r:id="rId59"/>
    <p:sldId id="356" r:id="rId60"/>
    <p:sldId id="404" r:id="rId61"/>
  </p:sldIdLst>
  <p:sldSz cx="9144000" cy="6858000" type="screen4x3"/>
  <p:notesSz cx="7315200" cy="9601200"/>
  <p:defaultTex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3995">
          <p15:clr>
            <a:srgbClr val="A4A3A4"/>
          </p15:clr>
        </p15:guide>
        <p15:guide id="2" orient="horz" pos="4089">
          <p15:clr>
            <a:srgbClr val="A4A3A4"/>
          </p15:clr>
        </p15:guide>
        <p15:guide id="3" orient="horz" pos="1809">
          <p15:clr>
            <a:srgbClr val="A4A3A4"/>
          </p15:clr>
        </p15:guide>
        <p15:guide id="4" orient="horz" pos="1413">
          <p15:clr>
            <a:srgbClr val="A4A3A4"/>
          </p15:clr>
        </p15:guide>
        <p15:guide id="5" orient="horz" pos="3887">
          <p15:clr>
            <a:srgbClr val="A4A3A4"/>
          </p15:clr>
        </p15:guide>
        <p15:guide id="6" orient="horz" pos="1456">
          <p15:clr>
            <a:srgbClr val="A4A3A4"/>
          </p15:clr>
        </p15:guide>
        <p15:guide id="7" orient="horz" pos="3064">
          <p15:clr>
            <a:srgbClr val="A4A3A4"/>
          </p15:clr>
        </p15:guide>
        <p15:guide id="8" orient="horz" pos="1597">
          <p15:clr>
            <a:srgbClr val="A4A3A4"/>
          </p15:clr>
        </p15:guide>
        <p15:guide id="9" orient="horz" pos="2505">
          <p15:clr>
            <a:srgbClr val="A4A3A4"/>
          </p15:clr>
        </p15:guide>
        <p15:guide id="10" pos="337">
          <p15:clr>
            <a:srgbClr val="A4A3A4"/>
          </p15:clr>
        </p15:guide>
        <p15:guide id="11" pos="410">
          <p15:clr>
            <a:srgbClr val="A4A3A4"/>
          </p15:clr>
        </p15:guide>
        <p15:guide id="12" pos="5078">
          <p15:clr>
            <a:srgbClr val="A4A3A4"/>
          </p15:clr>
        </p15:guide>
        <p15:guide id="13" pos="2884">
          <p15:clr>
            <a:srgbClr val="A4A3A4"/>
          </p15:clr>
        </p15:guide>
        <p15:guide id="14" pos="4133">
          <p15:clr>
            <a:srgbClr val="A4A3A4"/>
          </p15:clr>
        </p15:guide>
      </p15:sldGuideLst>
    </p:ext>
    <p:ext uri="{2D200454-40CA-4A62-9FC3-DE9A4176ACB9}">
      <p15:notesGuideLst xmlns:p15="http://schemas.microsoft.com/office/powerpoint/2012/main">
        <p15:guide id="1" orient="horz" pos="3024">
          <p15:clr>
            <a:srgbClr val="A4A3A4"/>
          </p15:clr>
        </p15:guide>
        <p15:guide id="2" pos="230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9423"/>
    <a:srgbClr val="E36F1E"/>
    <a:srgbClr val="F5CAAD"/>
    <a:srgbClr val="F2BB96"/>
    <a:srgbClr val="5F5F5F"/>
    <a:srgbClr val="737373"/>
    <a:srgbClr val="CCECFF"/>
    <a:srgbClr val="78A22F"/>
    <a:srgbClr val="0073AE"/>
    <a:srgbClr val="A6A6A6"/>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658" autoAdjust="0"/>
    <p:restoredTop sz="89520" autoAdjust="0"/>
  </p:normalViewPr>
  <p:slideViewPr>
    <p:cSldViewPr snapToGrid="0" showGuides="1">
      <p:cViewPr varScale="1">
        <p:scale>
          <a:sx n="115" d="100"/>
          <a:sy n="115" d="100"/>
        </p:scale>
        <p:origin x="845" y="67"/>
      </p:cViewPr>
      <p:guideLst>
        <p:guide orient="horz" pos="3995"/>
        <p:guide orient="horz" pos="4089"/>
        <p:guide orient="horz" pos="1809"/>
        <p:guide orient="horz" pos="1413"/>
        <p:guide orient="horz" pos="3887"/>
        <p:guide orient="horz" pos="1456"/>
        <p:guide orient="horz" pos="3064"/>
        <p:guide orient="horz" pos="1597"/>
        <p:guide orient="horz" pos="2505"/>
        <p:guide pos="337"/>
        <p:guide pos="410"/>
        <p:guide pos="5078"/>
        <p:guide pos="2884"/>
        <p:guide pos="4133"/>
      </p:guideLst>
    </p:cSldViewPr>
  </p:slideViewPr>
  <p:notesTextViewPr>
    <p:cViewPr>
      <p:scale>
        <a:sx n="100" d="100"/>
        <a:sy n="100" d="100"/>
      </p:scale>
      <p:origin x="0" y="0"/>
    </p:cViewPr>
  </p:notesTextViewPr>
  <p:sorterViewPr>
    <p:cViewPr>
      <p:scale>
        <a:sx n="66" d="100"/>
        <a:sy n="66" d="100"/>
      </p:scale>
      <p:origin x="0" y="0"/>
    </p:cViewPr>
  </p:sorterViewPr>
  <p:notesViewPr>
    <p:cSldViewPr snapToGrid="0" showGuides="1">
      <p:cViewPr>
        <p:scale>
          <a:sx n="90" d="100"/>
          <a:sy n="90" d="100"/>
        </p:scale>
        <p:origin x="-1782" y="2268"/>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handoutMaster" Target="handoutMasters/handoutMaster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61" Type="http://schemas.openxmlformats.org/officeDocument/2006/relationships/slide" Target="slides/slide58.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tableStyles" Target="tableStyle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explosion val="25"/>
          <c:dPt>
            <c:idx val="0"/>
            <c:bubble3D val="0"/>
            <c:explosion val="0"/>
            <c:spPr>
              <a:solidFill>
                <a:schemeClr val="bg1">
                  <a:lumMod val="75000"/>
                </a:schemeClr>
              </a:solidFill>
            </c:spPr>
          </c:dPt>
          <c:dPt>
            <c:idx val="1"/>
            <c:bubble3D val="0"/>
            <c:explosion val="24"/>
            <c:spPr>
              <a:solidFill>
                <a:schemeClr val="accent3"/>
              </a:solidFill>
            </c:spPr>
          </c:dPt>
          <c:cat>
            <c:strRef>
              <c:f>Sheet1!$A$2:$A$3</c:f>
              <c:strCache>
                <c:ptCount val="2"/>
                <c:pt idx="0">
                  <c:v>1st Qtr</c:v>
                </c:pt>
                <c:pt idx="1">
                  <c:v>2nd Qtr</c:v>
                </c:pt>
              </c:strCache>
            </c:strRef>
          </c:cat>
          <c:val>
            <c:numRef>
              <c:f>Sheet1!$B$2:$B$3</c:f>
              <c:numCache>
                <c:formatCode>0%</c:formatCode>
                <c:ptCount val="2"/>
                <c:pt idx="0">
                  <c:v>0.2</c:v>
                </c:pt>
                <c:pt idx="1">
                  <c:v>0.8</c:v>
                </c:pt>
              </c:numCache>
            </c:numRef>
          </c:val>
        </c:ser>
        <c:dLbls>
          <c:showLegendKey val="0"/>
          <c:showVal val="0"/>
          <c:showCatName val="0"/>
          <c:showSerName val="0"/>
          <c:showPercent val="0"/>
          <c:showBubbleSize val="0"/>
          <c:showLeaderLines val="1"/>
        </c:dLbls>
        <c:firstSliceAng val="0"/>
        <c:holeSize val="50"/>
      </c:doughnutChart>
    </c:plotArea>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Column1</c:v>
                </c:pt>
              </c:strCache>
            </c:strRef>
          </c:tx>
          <c:spPr>
            <a:ln w="19050">
              <a:solidFill>
                <a:schemeClr val="bg1"/>
              </a:solidFill>
            </a:ln>
          </c:spPr>
          <c:dPt>
            <c:idx val="1"/>
            <c:bubble3D val="0"/>
            <c:spPr>
              <a:solidFill>
                <a:schemeClr val="tx2">
                  <a:lumMod val="40000"/>
                  <a:lumOff val="60000"/>
                </a:schemeClr>
              </a:solidFill>
              <a:ln w="19050">
                <a:solidFill>
                  <a:schemeClr val="bg1"/>
                </a:solidFill>
              </a:ln>
            </c:spPr>
          </c:dPt>
          <c:dPt>
            <c:idx val="2"/>
            <c:bubble3D val="0"/>
            <c:spPr>
              <a:solidFill>
                <a:srgbClr val="00B0F0"/>
              </a:solidFill>
              <a:ln w="19050">
                <a:solidFill>
                  <a:schemeClr val="bg1"/>
                </a:solidFill>
              </a:ln>
            </c:spPr>
          </c:dPt>
          <c:dPt>
            <c:idx val="3"/>
            <c:bubble3D val="0"/>
            <c:spPr>
              <a:solidFill>
                <a:schemeClr val="tx2"/>
              </a:solidFill>
              <a:ln w="19050">
                <a:solidFill>
                  <a:schemeClr val="bg1"/>
                </a:solidFill>
              </a:ln>
            </c:spPr>
          </c:dPt>
          <c:dLbls>
            <c:dLbl>
              <c:idx val="0"/>
              <c:layout>
                <c:manualLayout>
                  <c:x val="-0.17224392935303179"/>
                  <c:y val="0.11421577894687408"/>
                </c:manualLayout>
              </c:layout>
              <c:showLegendKey val="0"/>
              <c:showVal val="1"/>
              <c:showCatName val="0"/>
              <c:showSerName val="0"/>
              <c:showPercent val="0"/>
              <c:showBubbleSize val="0"/>
              <c:extLst>
                <c:ext xmlns:c15="http://schemas.microsoft.com/office/drawing/2012/chart" uri="{CE6537A1-D6FC-4f65-9D91-7224C49458BB}"/>
              </c:extLst>
            </c:dLbl>
            <c:dLbl>
              <c:idx val="1"/>
              <c:layout>
                <c:manualLayout>
                  <c:x val="-0.11196490213331528"/>
                  <c:y val="-0.17705316685551759"/>
                </c:manualLayout>
              </c:layout>
              <c:spPr/>
              <c:txPr>
                <a:bodyPr/>
                <a:lstStyle/>
                <a:p>
                  <a:pPr>
                    <a:defRPr sz="2000" b="1">
                      <a:solidFill>
                        <a:schemeClr val="tx2"/>
                      </a:solidFill>
                    </a:defRPr>
                  </a:pPr>
                  <a:endParaRPr lang="en-US"/>
                </a:p>
              </c:txPr>
              <c:showLegendKey val="0"/>
              <c:showVal val="1"/>
              <c:showCatName val="0"/>
              <c:showSerName val="0"/>
              <c:showPercent val="0"/>
              <c:showBubbleSize val="0"/>
              <c:extLst>
                <c:ext xmlns:c15="http://schemas.microsoft.com/office/drawing/2012/chart" uri="{CE6537A1-D6FC-4f65-9D91-7224C49458BB}"/>
              </c:extLst>
            </c:dLbl>
            <c:dLbl>
              <c:idx val="2"/>
              <c:layout>
                <c:manualLayout>
                  <c:x val="0.1091338136933367"/>
                  <c:y val="-0.18592745475103586"/>
                </c:manualLayout>
              </c:layout>
              <c:showLegendKey val="0"/>
              <c:showVal val="1"/>
              <c:showCatName val="0"/>
              <c:showSerName val="0"/>
              <c:showPercent val="0"/>
              <c:showBubbleSize val="0"/>
              <c:extLst>
                <c:ext xmlns:c15="http://schemas.microsoft.com/office/drawing/2012/chart" uri="{CE6537A1-D6FC-4f65-9D91-7224C49458BB}"/>
              </c:extLst>
            </c:dLbl>
            <c:dLbl>
              <c:idx val="3"/>
              <c:layout>
                <c:manualLayout>
                  <c:x val="0.1791502837651856"/>
                  <c:y val="0.12896180555137449"/>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a:lstStyle/>
              <a:p>
                <a:pPr>
                  <a:defRPr sz="2000" b="1">
                    <a:solidFill>
                      <a:schemeClr val="bg1"/>
                    </a:solidFill>
                  </a:defRPr>
                </a:pPr>
                <a:endParaRPr lang="en-US"/>
              </a:p>
            </c:txPr>
            <c:showLegendKey val="0"/>
            <c:showVal val="1"/>
            <c:showCatName val="0"/>
            <c:showSerName val="0"/>
            <c:showPercent val="0"/>
            <c:showBubbleSize val="0"/>
            <c:showLeaderLines val="1"/>
            <c:extLst>
              <c:ext xmlns:c15="http://schemas.microsoft.com/office/drawing/2012/chart" uri="{CE6537A1-D6FC-4f65-9D91-7224C49458BB}"/>
            </c:extLst>
          </c:dLbls>
          <c:cat>
            <c:strRef>
              <c:f>Sheet1!$A$2:$A$5</c:f>
              <c:strCache>
                <c:ptCount val="4"/>
                <c:pt idx="0">
                  <c:v>Social Security</c:v>
                </c:pt>
                <c:pt idx="1">
                  <c:v>Assets/other</c:v>
                </c:pt>
                <c:pt idx="2">
                  <c:v>Pension plan</c:v>
                </c:pt>
                <c:pt idx="3">
                  <c:v>Earnings</c:v>
                </c:pt>
              </c:strCache>
            </c:strRef>
          </c:cat>
          <c:val>
            <c:numRef>
              <c:f>Sheet1!$B$2:$B$5</c:f>
              <c:numCache>
                <c:formatCode>0%</c:formatCode>
                <c:ptCount val="4"/>
                <c:pt idx="0">
                  <c:v>0.33</c:v>
                </c:pt>
                <c:pt idx="1">
                  <c:v>0.13</c:v>
                </c:pt>
                <c:pt idx="2">
                  <c:v>0.2</c:v>
                </c:pt>
                <c:pt idx="3">
                  <c:v>0.34</c:v>
                </c:pt>
              </c:numCache>
            </c:numRef>
          </c:val>
        </c:ser>
        <c:dLbls>
          <c:showLegendKey val="0"/>
          <c:showVal val="0"/>
          <c:showCatName val="0"/>
          <c:showSerName val="0"/>
          <c:showPercent val="0"/>
          <c:showBubbleSize val="0"/>
          <c:showLeaderLines val="1"/>
        </c:dLbls>
        <c:firstSliceAng val="360"/>
      </c:pieChart>
    </c:plotArea>
    <c:plotVisOnly val="1"/>
    <c:dispBlanksAs val="gap"/>
    <c:showDLblsOverMax val="0"/>
  </c:chart>
  <c:txPr>
    <a:bodyPr/>
    <a:lstStyle/>
    <a:p>
      <a:pPr>
        <a:defRPr sz="18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chemeClr val="accent1"/>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Sheet1!$A$2:$A$7</c:f>
              <c:numCache>
                <c:formatCode>General</c:formatCode>
                <c:ptCount val="6"/>
                <c:pt idx="0">
                  <c:v>1940</c:v>
                </c:pt>
                <c:pt idx="1">
                  <c:v>1960</c:v>
                </c:pt>
                <c:pt idx="2">
                  <c:v>1980</c:v>
                </c:pt>
                <c:pt idx="3">
                  <c:v>2000</c:v>
                </c:pt>
                <c:pt idx="4">
                  <c:v>2010</c:v>
                </c:pt>
                <c:pt idx="5">
                  <c:v>2016</c:v>
                </c:pt>
              </c:numCache>
            </c:numRef>
          </c:cat>
          <c:val>
            <c:numRef>
              <c:f>Sheet1!$B$2:$B$7</c:f>
              <c:numCache>
                <c:formatCode>"$"#,##0</c:formatCode>
                <c:ptCount val="6"/>
                <c:pt idx="0">
                  <c:v>273</c:v>
                </c:pt>
                <c:pt idx="1">
                  <c:v>981</c:v>
                </c:pt>
                <c:pt idx="2">
                  <c:v>3853</c:v>
                </c:pt>
                <c:pt idx="3">
                  <c:v>10135</c:v>
                </c:pt>
                <c:pt idx="4">
                  <c:v>14160</c:v>
                </c:pt>
                <c:pt idx="5">
                  <c:v>16092</c:v>
                </c:pt>
              </c:numCache>
            </c:numRef>
          </c:val>
        </c:ser>
        <c:dLbls>
          <c:showLegendKey val="0"/>
          <c:showVal val="0"/>
          <c:showCatName val="0"/>
          <c:showSerName val="0"/>
          <c:showPercent val="0"/>
          <c:showBubbleSize val="0"/>
        </c:dLbls>
        <c:gapWidth val="45"/>
        <c:axId val="345863424"/>
        <c:axId val="345864208"/>
      </c:barChart>
      <c:catAx>
        <c:axId val="345863424"/>
        <c:scaling>
          <c:orientation val="minMax"/>
        </c:scaling>
        <c:delete val="0"/>
        <c:axPos val="b"/>
        <c:numFmt formatCode="General" sourceLinked="1"/>
        <c:majorTickMark val="out"/>
        <c:minorTickMark val="none"/>
        <c:tickLblPos val="nextTo"/>
        <c:crossAx val="345864208"/>
        <c:crosses val="autoZero"/>
        <c:auto val="1"/>
        <c:lblAlgn val="ctr"/>
        <c:lblOffset val="100"/>
        <c:noMultiLvlLbl val="0"/>
      </c:catAx>
      <c:valAx>
        <c:axId val="345864208"/>
        <c:scaling>
          <c:orientation val="minMax"/>
        </c:scaling>
        <c:delete val="1"/>
        <c:axPos val="l"/>
        <c:numFmt formatCode="&quot;$&quot;#,##0" sourceLinked="1"/>
        <c:majorTickMark val="out"/>
        <c:minorTickMark val="none"/>
        <c:tickLblPos val="nextTo"/>
        <c:crossAx val="345863424"/>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34017809619797"/>
          <c:y val="4.3503559014955909E-2"/>
          <c:w val="0.72618476392188103"/>
          <c:h val="0.95649642703349713"/>
        </c:manualLayout>
      </c:layout>
      <c:doughnutChart>
        <c:varyColors val="1"/>
        <c:ser>
          <c:idx val="0"/>
          <c:order val="0"/>
          <c:tx>
            <c:strRef>
              <c:f>Sheet1!$B$1</c:f>
              <c:strCache>
                <c:ptCount val="1"/>
                <c:pt idx="0">
                  <c:v>Sales</c:v>
                </c:pt>
              </c:strCache>
            </c:strRef>
          </c:tx>
          <c:spPr>
            <a:solidFill>
              <a:schemeClr val="accent5"/>
            </a:solidFill>
          </c:spPr>
          <c:explosion val="8"/>
          <c:dPt>
            <c:idx val="0"/>
            <c:bubble3D val="0"/>
            <c:spPr>
              <a:solidFill>
                <a:schemeClr val="accent3">
                  <a:lumMod val="75000"/>
                </a:schemeClr>
              </a:solidFill>
            </c:spPr>
          </c:dPt>
          <c:dPt>
            <c:idx val="1"/>
            <c:bubble3D val="0"/>
            <c:spPr>
              <a:solidFill>
                <a:schemeClr val="bg1">
                  <a:lumMod val="85000"/>
                </a:schemeClr>
              </a:solidFill>
            </c:spPr>
          </c:dPt>
          <c:dLbls>
            <c:dLbl>
              <c:idx val="0"/>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a:lstStyle/>
              <a:p>
                <a:pPr>
                  <a:defRPr>
                    <a:solidFill>
                      <a:schemeClr val="bg1"/>
                    </a:solidFill>
                  </a:defRPr>
                </a:pPr>
                <a:endParaRPr lang="en-US"/>
              </a:p>
            </c:txPr>
            <c:showLegendKey val="0"/>
            <c:showVal val="0"/>
            <c:showCatName val="0"/>
            <c:showSerName val="0"/>
            <c:showPercent val="0"/>
            <c:showBubbleSize val="0"/>
            <c:extLst>
              <c:ext xmlns:c15="http://schemas.microsoft.com/office/drawing/2012/chart" uri="{CE6537A1-D6FC-4f65-9D91-7224C49458BB}"/>
            </c:extLst>
          </c:dLbls>
          <c:cat>
            <c:strRef>
              <c:f>Sheet1!$A$2:$A$3</c:f>
              <c:strCache>
                <c:ptCount val="2"/>
                <c:pt idx="0">
                  <c:v>1st Qtr</c:v>
                </c:pt>
                <c:pt idx="1">
                  <c:v>2nd Qtr</c:v>
                </c:pt>
              </c:strCache>
            </c:strRef>
          </c:cat>
          <c:val>
            <c:numRef>
              <c:f>Sheet1!$B$2:$B$3</c:f>
              <c:numCache>
                <c:formatCode>0%</c:formatCode>
                <c:ptCount val="2"/>
                <c:pt idx="0">
                  <c:v>0.15</c:v>
                </c:pt>
                <c:pt idx="1">
                  <c:v>0.85</c:v>
                </c:pt>
              </c:numCache>
            </c:numRef>
          </c:val>
        </c:ser>
        <c:dLbls>
          <c:showLegendKey val="0"/>
          <c:showVal val="0"/>
          <c:showCatName val="0"/>
          <c:showSerName val="0"/>
          <c:showPercent val="0"/>
          <c:showBubbleSize val="0"/>
          <c:showLeaderLines val="1"/>
        </c:dLbls>
        <c:firstSliceAng val="36"/>
        <c:holeSize val="59"/>
      </c:doughnutChart>
    </c:plotArea>
    <c:plotVisOnly val="1"/>
    <c:dispBlanksAs val="gap"/>
    <c:showDLblsOverMax val="0"/>
  </c:chart>
  <c:txPr>
    <a:bodyPr/>
    <a:lstStyle/>
    <a:p>
      <a:pPr>
        <a:defRPr sz="1800"/>
      </a:pPr>
      <a:endParaRPr lang="en-US"/>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5B690C1-6FC0-4C68-81EA-06718ABF331A}" type="doc">
      <dgm:prSet loTypeId="urn:microsoft.com/office/officeart/2005/8/layout/hProcess9" loCatId="process" qsTypeId="urn:microsoft.com/office/officeart/2005/8/quickstyle/simple1" qsCatId="simple" csTypeId="urn:microsoft.com/office/officeart/2005/8/colors/colorful1#1" csCatId="colorful" phldr="1"/>
      <dgm:spPr/>
    </dgm:pt>
    <dgm:pt modelId="{9BFCFE2A-2AC4-4449-A1E8-880AE80B0CAF}">
      <dgm:prSet phldrT="[Text]" custT="1"/>
      <dgm:spPr>
        <a:solidFill>
          <a:srgbClr val="00A4E4"/>
        </a:solidFill>
        <a:ln>
          <a:noFill/>
        </a:ln>
      </dgm:spPr>
      <dgm:t>
        <a:bodyPr/>
        <a:lstStyle/>
        <a:p>
          <a:r>
            <a:rPr lang="en-US" sz="1600" dirty="0" smtClean="0">
              <a:solidFill>
                <a:srgbClr val="FFFFFF"/>
              </a:solidFill>
            </a:rPr>
            <a:t>25-year-old</a:t>
          </a:r>
          <a:endParaRPr lang="en-US" sz="1600" dirty="0">
            <a:solidFill>
              <a:srgbClr val="FFFFFF"/>
            </a:solidFill>
          </a:endParaRPr>
        </a:p>
      </dgm:t>
    </dgm:pt>
    <dgm:pt modelId="{565DD9A4-40A3-480D-BE34-5B2A36F59D3C}" type="parTrans" cxnId="{F86A0824-936B-4DA0-B717-985463064C34}">
      <dgm:prSet/>
      <dgm:spPr/>
      <dgm:t>
        <a:bodyPr/>
        <a:lstStyle/>
        <a:p>
          <a:endParaRPr lang="en-US" sz="1200"/>
        </a:p>
      </dgm:t>
    </dgm:pt>
    <dgm:pt modelId="{00ACF16B-4E81-4118-B357-CB05E2AFF7A5}" type="sibTrans" cxnId="{F86A0824-936B-4DA0-B717-985463064C34}">
      <dgm:prSet/>
      <dgm:spPr/>
      <dgm:t>
        <a:bodyPr/>
        <a:lstStyle/>
        <a:p>
          <a:endParaRPr lang="en-US" sz="1200"/>
        </a:p>
      </dgm:t>
    </dgm:pt>
    <dgm:pt modelId="{E0AEB119-16F1-4F40-840E-06EBD1A51629}">
      <dgm:prSet phldrT="[Text]" custT="1"/>
      <dgm:spPr>
        <a:solidFill>
          <a:srgbClr val="669423"/>
        </a:solidFill>
        <a:ln>
          <a:noFill/>
        </a:ln>
      </dgm:spPr>
      <dgm:t>
        <a:bodyPr/>
        <a:lstStyle/>
        <a:p>
          <a:r>
            <a:rPr lang="en-US" sz="1600" dirty="0" smtClean="0">
              <a:solidFill>
                <a:srgbClr val="FFFFFF"/>
              </a:solidFill>
            </a:rPr>
            <a:t>$300 monthly for 10 years</a:t>
          </a:r>
          <a:endParaRPr lang="en-US" sz="1600" dirty="0">
            <a:solidFill>
              <a:srgbClr val="FFFFFF"/>
            </a:solidFill>
          </a:endParaRPr>
        </a:p>
      </dgm:t>
    </dgm:pt>
    <dgm:pt modelId="{FDF05B47-4586-4D3D-9A0D-18918F55C10C}" type="parTrans" cxnId="{A49383CC-2B41-40FD-B33A-F2FC29A448C4}">
      <dgm:prSet/>
      <dgm:spPr/>
      <dgm:t>
        <a:bodyPr/>
        <a:lstStyle/>
        <a:p>
          <a:endParaRPr lang="en-US" sz="1200"/>
        </a:p>
      </dgm:t>
    </dgm:pt>
    <dgm:pt modelId="{8A720C29-6592-47C6-B7F0-9983ABD8E9DD}" type="sibTrans" cxnId="{A49383CC-2B41-40FD-B33A-F2FC29A448C4}">
      <dgm:prSet/>
      <dgm:spPr/>
      <dgm:t>
        <a:bodyPr/>
        <a:lstStyle/>
        <a:p>
          <a:endParaRPr lang="en-US" sz="1200"/>
        </a:p>
      </dgm:t>
    </dgm:pt>
    <dgm:pt modelId="{9E5AFBAB-8CD9-48B9-B4B7-9D4B94ADF405}">
      <dgm:prSet phldrT="[Text]" custT="1"/>
      <dgm:spPr>
        <a:solidFill>
          <a:srgbClr val="9D015F"/>
        </a:solidFill>
        <a:ln>
          <a:noFill/>
        </a:ln>
      </dgm:spPr>
      <dgm:t>
        <a:bodyPr/>
        <a:lstStyle/>
        <a:p>
          <a:r>
            <a:rPr lang="en-US" sz="1600" dirty="0" smtClean="0">
              <a:solidFill>
                <a:srgbClr val="FFFFFF"/>
              </a:solidFill>
            </a:rPr>
            <a:t>More than $200,000</a:t>
          </a:r>
          <a:br>
            <a:rPr lang="en-US" sz="1600" dirty="0" smtClean="0">
              <a:solidFill>
                <a:srgbClr val="FFFFFF"/>
              </a:solidFill>
            </a:rPr>
          </a:br>
          <a:r>
            <a:rPr lang="en-US" sz="1600" dirty="0" smtClean="0">
              <a:solidFill>
                <a:srgbClr val="FFFFFF"/>
              </a:solidFill>
            </a:rPr>
            <a:t>by age 65</a:t>
          </a:r>
          <a:endParaRPr lang="en-US" sz="1600" dirty="0">
            <a:solidFill>
              <a:srgbClr val="FFFFFF"/>
            </a:solidFill>
          </a:endParaRPr>
        </a:p>
      </dgm:t>
    </dgm:pt>
    <dgm:pt modelId="{667254A4-72B2-4B33-AB9D-55BDF9EA12C0}" type="parTrans" cxnId="{7499A563-EB08-465A-ABA8-C44D9F139121}">
      <dgm:prSet/>
      <dgm:spPr/>
      <dgm:t>
        <a:bodyPr/>
        <a:lstStyle/>
        <a:p>
          <a:endParaRPr lang="en-US" sz="1200"/>
        </a:p>
      </dgm:t>
    </dgm:pt>
    <dgm:pt modelId="{93033092-4F68-44E0-B922-4BA99B0D1FE5}" type="sibTrans" cxnId="{7499A563-EB08-465A-ABA8-C44D9F139121}">
      <dgm:prSet/>
      <dgm:spPr/>
      <dgm:t>
        <a:bodyPr/>
        <a:lstStyle/>
        <a:p>
          <a:endParaRPr lang="en-US" sz="1200"/>
        </a:p>
      </dgm:t>
    </dgm:pt>
    <dgm:pt modelId="{CFF4D3CE-3744-464C-AB09-B4723677A10D}">
      <dgm:prSet phldrT="[Text]" custT="1"/>
      <dgm:spPr>
        <a:solidFill>
          <a:srgbClr val="0073AE"/>
        </a:solidFill>
        <a:ln>
          <a:noFill/>
        </a:ln>
      </dgm:spPr>
      <dgm:t>
        <a:bodyPr/>
        <a:lstStyle/>
        <a:p>
          <a:r>
            <a:rPr lang="en-US" sz="1600" dirty="0" smtClean="0">
              <a:solidFill>
                <a:srgbClr val="FFFFFF"/>
              </a:solidFill>
            </a:rPr>
            <a:t>5%</a:t>
          </a:r>
          <a:br>
            <a:rPr lang="en-US" sz="1600" dirty="0" smtClean="0">
              <a:solidFill>
                <a:srgbClr val="FFFFFF"/>
              </a:solidFill>
            </a:rPr>
          </a:br>
          <a:r>
            <a:rPr lang="en-US" sz="1600" dirty="0" smtClean="0">
              <a:solidFill>
                <a:srgbClr val="FFFFFF"/>
              </a:solidFill>
            </a:rPr>
            <a:t> annual rate</a:t>
          </a:r>
          <a:br>
            <a:rPr lang="en-US" sz="1600" dirty="0" smtClean="0">
              <a:solidFill>
                <a:srgbClr val="FFFFFF"/>
              </a:solidFill>
            </a:rPr>
          </a:br>
          <a:r>
            <a:rPr lang="en-US" sz="1600" dirty="0" smtClean="0">
              <a:solidFill>
                <a:srgbClr val="FFFFFF"/>
              </a:solidFill>
            </a:rPr>
            <a:t>of return</a:t>
          </a:r>
          <a:endParaRPr lang="en-US" sz="1600" dirty="0">
            <a:solidFill>
              <a:srgbClr val="FFFFFF"/>
            </a:solidFill>
          </a:endParaRPr>
        </a:p>
      </dgm:t>
    </dgm:pt>
    <dgm:pt modelId="{543C84CE-8C7A-4EAB-A9E6-1D1FCDF1C122}" type="parTrans" cxnId="{DE4DE183-086D-40DB-BF42-32DB0D8517DC}">
      <dgm:prSet/>
      <dgm:spPr/>
      <dgm:t>
        <a:bodyPr/>
        <a:lstStyle/>
        <a:p>
          <a:endParaRPr lang="en-US" sz="1200"/>
        </a:p>
      </dgm:t>
    </dgm:pt>
    <dgm:pt modelId="{E0A4F45D-FA71-47A4-AA30-F3D5F28C5FFE}" type="sibTrans" cxnId="{DE4DE183-086D-40DB-BF42-32DB0D8517DC}">
      <dgm:prSet/>
      <dgm:spPr/>
      <dgm:t>
        <a:bodyPr/>
        <a:lstStyle/>
        <a:p>
          <a:endParaRPr lang="en-US" sz="1200"/>
        </a:p>
      </dgm:t>
    </dgm:pt>
    <dgm:pt modelId="{04F56B9D-BE87-41EB-99A8-6EA9968DB162}" type="pres">
      <dgm:prSet presAssocID="{65B690C1-6FC0-4C68-81EA-06718ABF331A}" presName="CompostProcess" presStyleCnt="0">
        <dgm:presLayoutVars>
          <dgm:dir/>
          <dgm:resizeHandles val="exact"/>
        </dgm:presLayoutVars>
      </dgm:prSet>
      <dgm:spPr/>
    </dgm:pt>
    <dgm:pt modelId="{5DF03965-CE65-4DAD-873D-B6DD36AFDADF}" type="pres">
      <dgm:prSet presAssocID="{65B690C1-6FC0-4C68-81EA-06718ABF331A}" presName="arrow" presStyleLbl="bgShp" presStyleIdx="0" presStyleCnt="1"/>
      <dgm:spPr>
        <a:solidFill>
          <a:schemeClr val="accent1">
            <a:alpha val="35000"/>
          </a:schemeClr>
        </a:solidFill>
      </dgm:spPr>
    </dgm:pt>
    <dgm:pt modelId="{BBF98F50-D54A-4ECE-8C73-A585C6462C60}" type="pres">
      <dgm:prSet presAssocID="{65B690C1-6FC0-4C68-81EA-06718ABF331A}" presName="linearProcess" presStyleCnt="0"/>
      <dgm:spPr/>
    </dgm:pt>
    <dgm:pt modelId="{8CB45A69-3C3F-4AE0-8BA3-57DA3115B4A5}" type="pres">
      <dgm:prSet presAssocID="{9BFCFE2A-2AC4-4449-A1E8-880AE80B0CAF}" presName="textNode" presStyleLbl="node1" presStyleIdx="0" presStyleCnt="4">
        <dgm:presLayoutVars>
          <dgm:bulletEnabled val="1"/>
        </dgm:presLayoutVars>
      </dgm:prSet>
      <dgm:spPr>
        <a:prstGeom prst="rect">
          <a:avLst/>
        </a:prstGeom>
      </dgm:spPr>
      <dgm:t>
        <a:bodyPr/>
        <a:lstStyle/>
        <a:p>
          <a:endParaRPr lang="en-US"/>
        </a:p>
      </dgm:t>
    </dgm:pt>
    <dgm:pt modelId="{E85441E2-697F-46DF-BC4A-AF3EE3543A7D}" type="pres">
      <dgm:prSet presAssocID="{00ACF16B-4E81-4118-B357-CB05E2AFF7A5}" presName="sibTrans" presStyleCnt="0"/>
      <dgm:spPr/>
    </dgm:pt>
    <dgm:pt modelId="{D7CA81FD-BAB9-43F0-86CD-969035059305}" type="pres">
      <dgm:prSet presAssocID="{E0AEB119-16F1-4F40-840E-06EBD1A51629}" presName="textNode" presStyleLbl="node1" presStyleIdx="1" presStyleCnt="4">
        <dgm:presLayoutVars>
          <dgm:bulletEnabled val="1"/>
        </dgm:presLayoutVars>
      </dgm:prSet>
      <dgm:spPr>
        <a:prstGeom prst="rect">
          <a:avLst/>
        </a:prstGeom>
      </dgm:spPr>
      <dgm:t>
        <a:bodyPr/>
        <a:lstStyle/>
        <a:p>
          <a:endParaRPr lang="en-US"/>
        </a:p>
      </dgm:t>
    </dgm:pt>
    <dgm:pt modelId="{6B986A64-6607-486D-B9EB-8D9C68AC7F6E}" type="pres">
      <dgm:prSet presAssocID="{8A720C29-6592-47C6-B7F0-9983ABD8E9DD}" presName="sibTrans" presStyleCnt="0"/>
      <dgm:spPr/>
    </dgm:pt>
    <dgm:pt modelId="{B17531C2-CC6D-4B45-91F9-CB0C1237DBCA}" type="pres">
      <dgm:prSet presAssocID="{CFF4D3CE-3744-464C-AB09-B4723677A10D}" presName="textNode" presStyleLbl="node1" presStyleIdx="2" presStyleCnt="4">
        <dgm:presLayoutVars>
          <dgm:bulletEnabled val="1"/>
        </dgm:presLayoutVars>
      </dgm:prSet>
      <dgm:spPr>
        <a:prstGeom prst="rect">
          <a:avLst/>
        </a:prstGeom>
      </dgm:spPr>
      <dgm:t>
        <a:bodyPr/>
        <a:lstStyle/>
        <a:p>
          <a:endParaRPr lang="en-US"/>
        </a:p>
      </dgm:t>
    </dgm:pt>
    <dgm:pt modelId="{926DEBB7-74F0-4678-BB5F-C36C11C16BFF}" type="pres">
      <dgm:prSet presAssocID="{E0A4F45D-FA71-47A4-AA30-F3D5F28C5FFE}" presName="sibTrans" presStyleCnt="0"/>
      <dgm:spPr/>
    </dgm:pt>
    <dgm:pt modelId="{6235577E-960E-48A0-81F6-9E13841B3FDE}" type="pres">
      <dgm:prSet presAssocID="{9E5AFBAB-8CD9-48B9-B4B7-9D4B94ADF405}" presName="textNode" presStyleLbl="node1" presStyleIdx="3" presStyleCnt="4">
        <dgm:presLayoutVars>
          <dgm:bulletEnabled val="1"/>
        </dgm:presLayoutVars>
      </dgm:prSet>
      <dgm:spPr>
        <a:prstGeom prst="rect">
          <a:avLst/>
        </a:prstGeom>
      </dgm:spPr>
      <dgm:t>
        <a:bodyPr/>
        <a:lstStyle/>
        <a:p>
          <a:endParaRPr lang="en-US"/>
        </a:p>
      </dgm:t>
    </dgm:pt>
  </dgm:ptLst>
  <dgm:cxnLst>
    <dgm:cxn modelId="{6334FF1E-A33A-480C-9EF4-900F7E652003}" type="presOf" srcId="{9E5AFBAB-8CD9-48B9-B4B7-9D4B94ADF405}" destId="{6235577E-960E-48A0-81F6-9E13841B3FDE}" srcOrd="0" destOrd="0" presId="urn:microsoft.com/office/officeart/2005/8/layout/hProcess9"/>
    <dgm:cxn modelId="{DE4DE183-086D-40DB-BF42-32DB0D8517DC}" srcId="{65B690C1-6FC0-4C68-81EA-06718ABF331A}" destId="{CFF4D3CE-3744-464C-AB09-B4723677A10D}" srcOrd="2" destOrd="0" parTransId="{543C84CE-8C7A-4EAB-A9E6-1D1FCDF1C122}" sibTransId="{E0A4F45D-FA71-47A4-AA30-F3D5F28C5FFE}"/>
    <dgm:cxn modelId="{F86A0824-936B-4DA0-B717-985463064C34}" srcId="{65B690C1-6FC0-4C68-81EA-06718ABF331A}" destId="{9BFCFE2A-2AC4-4449-A1E8-880AE80B0CAF}" srcOrd="0" destOrd="0" parTransId="{565DD9A4-40A3-480D-BE34-5B2A36F59D3C}" sibTransId="{00ACF16B-4E81-4118-B357-CB05E2AFF7A5}"/>
    <dgm:cxn modelId="{A49383CC-2B41-40FD-B33A-F2FC29A448C4}" srcId="{65B690C1-6FC0-4C68-81EA-06718ABF331A}" destId="{E0AEB119-16F1-4F40-840E-06EBD1A51629}" srcOrd="1" destOrd="0" parTransId="{FDF05B47-4586-4D3D-9A0D-18918F55C10C}" sibTransId="{8A720C29-6592-47C6-B7F0-9983ABD8E9DD}"/>
    <dgm:cxn modelId="{B9EAB116-5376-4B03-A6EE-6757A1FA6A4C}" type="presOf" srcId="{CFF4D3CE-3744-464C-AB09-B4723677A10D}" destId="{B17531C2-CC6D-4B45-91F9-CB0C1237DBCA}" srcOrd="0" destOrd="0" presId="urn:microsoft.com/office/officeart/2005/8/layout/hProcess9"/>
    <dgm:cxn modelId="{E5DB2E51-84CE-4F17-962E-0A625AA2AC05}" type="presOf" srcId="{E0AEB119-16F1-4F40-840E-06EBD1A51629}" destId="{D7CA81FD-BAB9-43F0-86CD-969035059305}" srcOrd="0" destOrd="0" presId="urn:microsoft.com/office/officeart/2005/8/layout/hProcess9"/>
    <dgm:cxn modelId="{01339654-0756-40CC-A231-397677086AE8}" type="presOf" srcId="{65B690C1-6FC0-4C68-81EA-06718ABF331A}" destId="{04F56B9D-BE87-41EB-99A8-6EA9968DB162}" srcOrd="0" destOrd="0" presId="urn:microsoft.com/office/officeart/2005/8/layout/hProcess9"/>
    <dgm:cxn modelId="{217DF0DC-9C09-47F2-858C-52D71A0E4EEA}" type="presOf" srcId="{9BFCFE2A-2AC4-4449-A1E8-880AE80B0CAF}" destId="{8CB45A69-3C3F-4AE0-8BA3-57DA3115B4A5}" srcOrd="0" destOrd="0" presId="urn:microsoft.com/office/officeart/2005/8/layout/hProcess9"/>
    <dgm:cxn modelId="{7499A563-EB08-465A-ABA8-C44D9F139121}" srcId="{65B690C1-6FC0-4C68-81EA-06718ABF331A}" destId="{9E5AFBAB-8CD9-48B9-B4B7-9D4B94ADF405}" srcOrd="3" destOrd="0" parTransId="{667254A4-72B2-4B33-AB9D-55BDF9EA12C0}" sibTransId="{93033092-4F68-44E0-B922-4BA99B0D1FE5}"/>
    <dgm:cxn modelId="{6C9C7D8E-A437-4857-A4B8-0D38A460088F}" type="presParOf" srcId="{04F56B9D-BE87-41EB-99A8-6EA9968DB162}" destId="{5DF03965-CE65-4DAD-873D-B6DD36AFDADF}" srcOrd="0" destOrd="0" presId="urn:microsoft.com/office/officeart/2005/8/layout/hProcess9"/>
    <dgm:cxn modelId="{5DE1377A-B35F-42E5-A661-6EEE33E00323}" type="presParOf" srcId="{04F56B9D-BE87-41EB-99A8-6EA9968DB162}" destId="{BBF98F50-D54A-4ECE-8C73-A585C6462C60}" srcOrd="1" destOrd="0" presId="urn:microsoft.com/office/officeart/2005/8/layout/hProcess9"/>
    <dgm:cxn modelId="{B99ADF6C-4D37-4733-A3CA-85C6DD9FBE2A}" type="presParOf" srcId="{BBF98F50-D54A-4ECE-8C73-A585C6462C60}" destId="{8CB45A69-3C3F-4AE0-8BA3-57DA3115B4A5}" srcOrd="0" destOrd="0" presId="urn:microsoft.com/office/officeart/2005/8/layout/hProcess9"/>
    <dgm:cxn modelId="{B4A25AAA-49DD-4EB6-990A-49A55666E918}" type="presParOf" srcId="{BBF98F50-D54A-4ECE-8C73-A585C6462C60}" destId="{E85441E2-697F-46DF-BC4A-AF3EE3543A7D}" srcOrd="1" destOrd="0" presId="urn:microsoft.com/office/officeart/2005/8/layout/hProcess9"/>
    <dgm:cxn modelId="{01A32443-8D70-4D4A-8A1E-663B0BDFEAAB}" type="presParOf" srcId="{BBF98F50-D54A-4ECE-8C73-A585C6462C60}" destId="{D7CA81FD-BAB9-43F0-86CD-969035059305}" srcOrd="2" destOrd="0" presId="urn:microsoft.com/office/officeart/2005/8/layout/hProcess9"/>
    <dgm:cxn modelId="{B4E45B2F-ABD9-4BAF-AEF4-B2512C9B74D8}" type="presParOf" srcId="{BBF98F50-D54A-4ECE-8C73-A585C6462C60}" destId="{6B986A64-6607-486D-B9EB-8D9C68AC7F6E}" srcOrd="3" destOrd="0" presId="urn:microsoft.com/office/officeart/2005/8/layout/hProcess9"/>
    <dgm:cxn modelId="{181E2E81-4AB1-4698-9AA8-B8135C4757C2}" type="presParOf" srcId="{BBF98F50-D54A-4ECE-8C73-A585C6462C60}" destId="{B17531C2-CC6D-4B45-91F9-CB0C1237DBCA}" srcOrd="4" destOrd="0" presId="urn:microsoft.com/office/officeart/2005/8/layout/hProcess9"/>
    <dgm:cxn modelId="{74F0E03E-E16B-4E6F-9FCF-43B36DFDA29B}" type="presParOf" srcId="{BBF98F50-D54A-4ECE-8C73-A585C6462C60}" destId="{926DEBB7-74F0-4678-BB5F-C36C11C16BFF}" srcOrd="5" destOrd="0" presId="urn:microsoft.com/office/officeart/2005/8/layout/hProcess9"/>
    <dgm:cxn modelId="{563B8D34-2817-4425-AAEA-DC51EA168F9F}" type="presParOf" srcId="{BBF98F50-D54A-4ECE-8C73-A585C6462C60}" destId="{6235577E-960E-48A0-81F6-9E13841B3FDE}" srcOrd="6" destOrd="0" presId="urn:microsoft.com/office/officeart/2005/8/layout/hProcess9"/>
  </dgm:cxnLst>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8138E86-CCB9-4DE0-93EA-53878B650A10}" type="doc">
      <dgm:prSet loTypeId="urn:microsoft.com/office/officeart/2005/8/layout/process1" loCatId="process" qsTypeId="urn:microsoft.com/office/officeart/2005/8/quickstyle/simple1" qsCatId="simple" csTypeId="urn:microsoft.com/office/officeart/2005/8/colors/accent1_2" csCatId="accent1" phldr="1"/>
      <dgm:spPr/>
    </dgm:pt>
    <dgm:pt modelId="{90DC38BC-42C6-4520-90E3-C32A65D5CC70}">
      <dgm:prSet phldrT="[Text]"/>
      <dgm:spPr/>
      <dgm:t>
        <a:bodyPr/>
        <a:lstStyle/>
        <a:p>
          <a:r>
            <a:rPr lang="en-US" altLang="en-US" dirty="0" smtClean="0">
              <a:ea typeface="ＭＳ Ｐゴシック" pitchFamily="34" charset="-128"/>
            </a:rPr>
            <a:t>Prioritize your investment and retirement goals</a:t>
          </a:r>
          <a:endParaRPr lang="en-US" dirty="0"/>
        </a:p>
      </dgm:t>
    </dgm:pt>
    <dgm:pt modelId="{423EBBD9-D7D2-4D11-8DAC-9E2F8EBD9D60}" type="parTrans" cxnId="{518F2C27-CA20-491A-9FC3-0A5ED035014F}">
      <dgm:prSet/>
      <dgm:spPr/>
      <dgm:t>
        <a:bodyPr/>
        <a:lstStyle/>
        <a:p>
          <a:endParaRPr lang="en-US"/>
        </a:p>
      </dgm:t>
    </dgm:pt>
    <dgm:pt modelId="{E2A41A7D-DEF9-4C49-A847-D6ADB9E523E7}" type="sibTrans" cxnId="{518F2C27-CA20-491A-9FC3-0A5ED035014F}">
      <dgm:prSet/>
      <dgm:spPr/>
      <dgm:t>
        <a:bodyPr/>
        <a:lstStyle/>
        <a:p>
          <a:endParaRPr lang="en-US"/>
        </a:p>
      </dgm:t>
    </dgm:pt>
    <dgm:pt modelId="{CE670587-DE80-46A2-8159-7E05EC33CD3A}">
      <dgm:prSet phldrT="[Text]"/>
      <dgm:spPr/>
      <dgm:t>
        <a:bodyPr/>
        <a:lstStyle/>
        <a:p>
          <a:r>
            <a:rPr lang="en-US" altLang="en-US" dirty="0" smtClean="0">
              <a:ea typeface="ＭＳ Ｐゴシック" pitchFamily="34" charset="-128"/>
            </a:rPr>
            <a:t>Determine the time horizon needed to achieve your goals</a:t>
          </a:r>
          <a:endParaRPr lang="en-US" dirty="0"/>
        </a:p>
      </dgm:t>
    </dgm:pt>
    <dgm:pt modelId="{A9C3E6FE-7786-4EEA-92F9-2CCC2D508D2A}" type="parTrans" cxnId="{C333E57F-A93E-480D-AA32-FE55670DF9C3}">
      <dgm:prSet/>
      <dgm:spPr/>
      <dgm:t>
        <a:bodyPr/>
        <a:lstStyle/>
        <a:p>
          <a:endParaRPr lang="en-US"/>
        </a:p>
      </dgm:t>
    </dgm:pt>
    <dgm:pt modelId="{FC3F281B-7670-4881-BB48-A8F9E5E998FB}" type="sibTrans" cxnId="{C333E57F-A93E-480D-AA32-FE55670DF9C3}">
      <dgm:prSet/>
      <dgm:spPr/>
      <dgm:t>
        <a:bodyPr/>
        <a:lstStyle/>
        <a:p>
          <a:endParaRPr lang="en-US"/>
        </a:p>
      </dgm:t>
    </dgm:pt>
    <dgm:pt modelId="{BD1009F9-7C77-4FBF-BD29-8DD1F5E9BD1B}">
      <dgm:prSet phldrT="[Text]"/>
      <dgm:spPr/>
      <dgm:t>
        <a:bodyPr/>
        <a:lstStyle/>
        <a:p>
          <a:r>
            <a:rPr lang="en-US" altLang="en-US" dirty="0" smtClean="0">
              <a:ea typeface="ＭＳ Ｐゴシック" pitchFamily="34" charset="-128"/>
            </a:rPr>
            <a:t>Determine a comprehensive financial strategy to help meet your goals</a:t>
          </a:r>
          <a:endParaRPr lang="en-US" dirty="0"/>
        </a:p>
      </dgm:t>
    </dgm:pt>
    <dgm:pt modelId="{1D12D82F-D39C-4BBC-9DED-9D6F384386F3}" type="parTrans" cxnId="{96BDCFDD-CEEF-48E9-973D-7461E3EA3001}">
      <dgm:prSet/>
      <dgm:spPr/>
      <dgm:t>
        <a:bodyPr/>
        <a:lstStyle/>
        <a:p>
          <a:endParaRPr lang="en-US"/>
        </a:p>
      </dgm:t>
    </dgm:pt>
    <dgm:pt modelId="{4AF41082-0214-4528-ACC0-B6105901E95E}" type="sibTrans" cxnId="{96BDCFDD-CEEF-48E9-973D-7461E3EA3001}">
      <dgm:prSet/>
      <dgm:spPr/>
      <dgm:t>
        <a:bodyPr/>
        <a:lstStyle/>
        <a:p>
          <a:endParaRPr lang="en-US"/>
        </a:p>
      </dgm:t>
    </dgm:pt>
    <dgm:pt modelId="{3F649C49-E7E3-43F9-82F5-EEC674575B49}" type="pres">
      <dgm:prSet presAssocID="{F8138E86-CCB9-4DE0-93EA-53878B650A10}" presName="Name0" presStyleCnt="0">
        <dgm:presLayoutVars>
          <dgm:dir/>
          <dgm:resizeHandles val="exact"/>
        </dgm:presLayoutVars>
      </dgm:prSet>
      <dgm:spPr/>
    </dgm:pt>
    <dgm:pt modelId="{29942FEE-5457-473D-BF8E-615304A8CA8A}" type="pres">
      <dgm:prSet presAssocID="{90DC38BC-42C6-4520-90E3-C32A65D5CC70}" presName="node" presStyleLbl="node1" presStyleIdx="0" presStyleCnt="3">
        <dgm:presLayoutVars>
          <dgm:bulletEnabled val="1"/>
        </dgm:presLayoutVars>
      </dgm:prSet>
      <dgm:spPr/>
      <dgm:t>
        <a:bodyPr/>
        <a:lstStyle/>
        <a:p>
          <a:endParaRPr lang="en-US"/>
        </a:p>
      </dgm:t>
    </dgm:pt>
    <dgm:pt modelId="{63C2FABF-8C7B-4801-B85B-6846D4215F39}" type="pres">
      <dgm:prSet presAssocID="{E2A41A7D-DEF9-4C49-A847-D6ADB9E523E7}" presName="sibTrans" presStyleLbl="sibTrans2D1" presStyleIdx="0" presStyleCnt="2"/>
      <dgm:spPr/>
      <dgm:t>
        <a:bodyPr/>
        <a:lstStyle/>
        <a:p>
          <a:endParaRPr lang="en-US"/>
        </a:p>
      </dgm:t>
    </dgm:pt>
    <dgm:pt modelId="{6A99D425-2244-43FD-B922-C4A81B4CA406}" type="pres">
      <dgm:prSet presAssocID="{E2A41A7D-DEF9-4C49-A847-D6ADB9E523E7}" presName="connectorText" presStyleLbl="sibTrans2D1" presStyleIdx="0" presStyleCnt="2"/>
      <dgm:spPr/>
      <dgm:t>
        <a:bodyPr/>
        <a:lstStyle/>
        <a:p>
          <a:endParaRPr lang="en-US"/>
        </a:p>
      </dgm:t>
    </dgm:pt>
    <dgm:pt modelId="{58B0C603-40D0-4C03-8B71-C95ABA664CC1}" type="pres">
      <dgm:prSet presAssocID="{CE670587-DE80-46A2-8159-7E05EC33CD3A}" presName="node" presStyleLbl="node1" presStyleIdx="1" presStyleCnt="3">
        <dgm:presLayoutVars>
          <dgm:bulletEnabled val="1"/>
        </dgm:presLayoutVars>
      </dgm:prSet>
      <dgm:spPr/>
      <dgm:t>
        <a:bodyPr/>
        <a:lstStyle/>
        <a:p>
          <a:endParaRPr lang="en-US"/>
        </a:p>
      </dgm:t>
    </dgm:pt>
    <dgm:pt modelId="{EF1C222B-E056-4672-872D-F78C8BA56E08}" type="pres">
      <dgm:prSet presAssocID="{FC3F281B-7670-4881-BB48-A8F9E5E998FB}" presName="sibTrans" presStyleLbl="sibTrans2D1" presStyleIdx="1" presStyleCnt="2"/>
      <dgm:spPr/>
      <dgm:t>
        <a:bodyPr/>
        <a:lstStyle/>
        <a:p>
          <a:endParaRPr lang="en-US"/>
        </a:p>
      </dgm:t>
    </dgm:pt>
    <dgm:pt modelId="{0479E120-CCB3-41F8-AAA6-BA6239521FE6}" type="pres">
      <dgm:prSet presAssocID="{FC3F281B-7670-4881-BB48-A8F9E5E998FB}" presName="connectorText" presStyleLbl="sibTrans2D1" presStyleIdx="1" presStyleCnt="2"/>
      <dgm:spPr/>
      <dgm:t>
        <a:bodyPr/>
        <a:lstStyle/>
        <a:p>
          <a:endParaRPr lang="en-US"/>
        </a:p>
      </dgm:t>
    </dgm:pt>
    <dgm:pt modelId="{726029B4-B4B7-45AD-BBB9-6F3E9262025A}" type="pres">
      <dgm:prSet presAssocID="{BD1009F9-7C77-4FBF-BD29-8DD1F5E9BD1B}" presName="node" presStyleLbl="node1" presStyleIdx="2" presStyleCnt="3">
        <dgm:presLayoutVars>
          <dgm:bulletEnabled val="1"/>
        </dgm:presLayoutVars>
      </dgm:prSet>
      <dgm:spPr/>
      <dgm:t>
        <a:bodyPr/>
        <a:lstStyle/>
        <a:p>
          <a:endParaRPr lang="en-US"/>
        </a:p>
      </dgm:t>
    </dgm:pt>
  </dgm:ptLst>
  <dgm:cxnLst>
    <dgm:cxn modelId="{518F2C27-CA20-491A-9FC3-0A5ED035014F}" srcId="{F8138E86-CCB9-4DE0-93EA-53878B650A10}" destId="{90DC38BC-42C6-4520-90E3-C32A65D5CC70}" srcOrd="0" destOrd="0" parTransId="{423EBBD9-D7D2-4D11-8DAC-9E2F8EBD9D60}" sibTransId="{E2A41A7D-DEF9-4C49-A847-D6ADB9E523E7}"/>
    <dgm:cxn modelId="{138AACFA-DCB7-4482-A6B9-EAC68917AA36}" type="presOf" srcId="{FC3F281B-7670-4881-BB48-A8F9E5E998FB}" destId="{0479E120-CCB3-41F8-AAA6-BA6239521FE6}" srcOrd="1" destOrd="0" presId="urn:microsoft.com/office/officeart/2005/8/layout/process1"/>
    <dgm:cxn modelId="{96BDCFDD-CEEF-48E9-973D-7461E3EA3001}" srcId="{F8138E86-CCB9-4DE0-93EA-53878B650A10}" destId="{BD1009F9-7C77-4FBF-BD29-8DD1F5E9BD1B}" srcOrd="2" destOrd="0" parTransId="{1D12D82F-D39C-4BBC-9DED-9D6F384386F3}" sibTransId="{4AF41082-0214-4528-ACC0-B6105901E95E}"/>
    <dgm:cxn modelId="{9DA10859-6D60-47F7-8965-513C46510A9A}" type="presOf" srcId="{E2A41A7D-DEF9-4C49-A847-D6ADB9E523E7}" destId="{63C2FABF-8C7B-4801-B85B-6846D4215F39}" srcOrd="0" destOrd="0" presId="urn:microsoft.com/office/officeart/2005/8/layout/process1"/>
    <dgm:cxn modelId="{1F27C420-CCB8-4457-8B89-09CD2AF7B13F}" type="presOf" srcId="{90DC38BC-42C6-4520-90E3-C32A65D5CC70}" destId="{29942FEE-5457-473D-BF8E-615304A8CA8A}" srcOrd="0" destOrd="0" presId="urn:microsoft.com/office/officeart/2005/8/layout/process1"/>
    <dgm:cxn modelId="{612FBB7C-D176-4D27-83C1-99DBDF0A8BE8}" type="presOf" srcId="{F8138E86-CCB9-4DE0-93EA-53878B650A10}" destId="{3F649C49-E7E3-43F9-82F5-EEC674575B49}" srcOrd="0" destOrd="0" presId="urn:microsoft.com/office/officeart/2005/8/layout/process1"/>
    <dgm:cxn modelId="{C333E57F-A93E-480D-AA32-FE55670DF9C3}" srcId="{F8138E86-CCB9-4DE0-93EA-53878B650A10}" destId="{CE670587-DE80-46A2-8159-7E05EC33CD3A}" srcOrd="1" destOrd="0" parTransId="{A9C3E6FE-7786-4EEA-92F9-2CCC2D508D2A}" sibTransId="{FC3F281B-7670-4881-BB48-A8F9E5E998FB}"/>
    <dgm:cxn modelId="{B52DB54A-231D-42E7-9A72-D312A55700A8}" type="presOf" srcId="{BD1009F9-7C77-4FBF-BD29-8DD1F5E9BD1B}" destId="{726029B4-B4B7-45AD-BBB9-6F3E9262025A}" srcOrd="0" destOrd="0" presId="urn:microsoft.com/office/officeart/2005/8/layout/process1"/>
    <dgm:cxn modelId="{4E11B763-392D-4F33-A7B6-0636EEA876B5}" type="presOf" srcId="{FC3F281B-7670-4881-BB48-A8F9E5E998FB}" destId="{EF1C222B-E056-4672-872D-F78C8BA56E08}" srcOrd="0" destOrd="0" presId="urn:microsoft.com/office/officeart/2005/8/layout/process1"/>
    <dgm:cxn modelId="{9B71A527-F6C1-471A-B900-18D7A5824B54}" type="presOf" srcId="{CE670587-DE80-46A2-8159-7E05EC33CD3A}" destId="{58B0C603-40D0-4C03-8B71-C95ABA664CC1}" srcOrd="0" destOrd="0" presId="urn:microsoft.com/office/officeart/2005/8/layout/process1"/>
    <dgm:cxn modelId="{C51C0CC2-F1ED-495B-848A-F8BDFDECF2C1}" type="presOf" srcId="{E2A41A7D-DEF9-4C49-A847-D6ADB9E523E7}" destId="{6A99D425-2244-43FD-B922-C4A81B4CA406}" srcOrd="1" destOrd="0" presId="urn:microsoft.com/office/officeart/2005/8/layout/process1"/>
    <dgm:cxn modelId="{DD2159B1-D346-4BC0-873C-C9CB5EF1D9FA}" type="presParOf" srcId="{3F649C49-E7E3-43F9-82F5-EEC674575B49}" destId="{29942FEE-5457-473D-BF8E-615304A8CA8A}" srcOrd="0" destOrd="0" presId="urn:microsoft.com/office/officeart/2005/8/layout/process1"/>
    <dgm:cxn modelId="{A6201797-EBC1-4C54-A68B-471909494E3D}" type="presParOf" srcId="{3F649C49-E7E3-43F9-82F5-EEC674575B49}" destId="{63C2FABF-8C7B-4801-B85B-6846D4215F39}" srcOrd="1" destOrd="0" presId="urn:microsoft.com/office/officeart/2005/8/layout/process1"/>
    <dgm:cxn modelId="{0FB25000-2535-4396-B81D-9EBE5483721F}" type="presParOf" srcId="{63C2FABF-8C7B-4801-B85B-6846D4215F39}" destId="{6A99D425-2244-43FD-B922-C4A81B4CA406}" srcOrd="0" destOrd="0" presId="urn:microsoft.com/office/officeart/2005/8/layout/process1"/>
    <dgm:cxn modelId="{651E23B3-88A2-4C62-AB29-BC11ECE15EA4}" type="presParOf" srcId="{3F649C49-E7E3-43F9-82F5-EEC674575B49}" destId="{58B0C603-40D0-4C03-8B71-C95ABA664CC1}" srcOrd="2" destOrd="0" presId="urn:microsoft.com/office/officeart/2005/8/layout/process1"/>
    <dgm:cxn modelId="{5070E48F-665E-4841-8A77-1AD6B03B8F41}" type="presParOf" srcId="{3F649C49-E7E3-43F9-82F5-EEC674575B49}" destId="{EF1C222B-E056-4672-872D-F78C8BA56E08}" srcOrd="3" destOrd="0" presId="urn:microsoft.com/office/officeart/2005/8/layout/process1"/>
    <dgm:cxn modelId="{B1EFF7ED-44FD-4278-A3F7-9C587D092FEF}" type="presParOf" srcId="{EF1C222B-E056-4672-872D-F78C8BA56E08}" destId="{0479E120-CCB3-41F8-AAA6-BA6239521FE6}" srcOrd="0" destOrd="0" presId="urn:microsoft.com/office/officeart/2005/8/layout/process1"/>
    <dgm:cxn modelId="{E5D23F77-2E90-4C7D-B6FC-501714830B0B}" type="presParOf" srcId="{3F649C49-E7E3-43F9-82F5-EEC674575B49}" destId="{726029B4-B4B7-45AD-BBB9-6F3E9262025A}" srcOrd="4"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8138E86-CCB9-4DE0-93EA-53878B650A10}" type="doc">
      <dgm:prSet loTypeId="urn:microsoft.com/office/officeart/2005/8/layout/StepDownProcess" loCatId="process" qsTypeId="urn:microsoft.com/office/officeart/2005/8/quickstyle/simple1" qsCatId="simple" csTypeId="urn:microsoft.com/office/officeart/2005/8/colors/accent1_2" csCatId="accent1" phldr="1"/>
      <dgm:spPr/>
    </dgm:pt>
    <dgm:pt modelId="{90DC38BC-42C6-4520-90E3-C32A65D5CC70}">
      <dgm:prSet phldrT="[Text]" custT="1"/>
      <dgm:spPr>
        <a:solidFill>
          <a:schemeClr val="accent3"/>
        </a:solidFill>
      </dgm:spPr>
      <dgm:t>
        <a:bodyPr/>
        <a:lstStyle/>
        <a:p>
          <a:r>
            <a:rPr lang="en-US" sz="1800" dirty="0" smtClean="0">
              <a:latin typeface="Arial" pitchFamily="34" charset="0"/>
            </a:rPr>
            <a:t>Track your account</a:t>
          </a:r>
          <a:endParaRPr lang="en-US" sz="1800" dirty="0"/>
        </a:p>
      </dgm:t>
    </dgm:pt>
    <dgm:pt modelId="{423EBBD9-D7D2-4D11-8DAC-9E2F8EBD9D60}" type="parTrans" cxnId="{518F2C27-CA20-491A-9FC3-0A5ED035014F}">
      <dgm:prSet/>
      <dgm:spPr/>
      <dgm:t>
        <a:bodyPr/>
        <a:lstStyle/>
        <a:p>
          <a:endParaRPr lang="en-US" sz="1800"/>
        </a:p>
      </dgm:t>
    </dgm:pt>
    <dgm:pt modelId="{E2A41A7D-DEF9-4C49-A847-D6ADB9E523E7}" type="sibTrans" cxnId="{518F2C27-CA20-491A-9FC3-0A5ED035014F}">
      <dgm:prSet custT="1"/>
      <dgm:spPr/>
      <dgm:t>
        <a:bodyPr/>
        <a:lstStyle/>
        <a:p>
          <a:endParaRPr lang="en-US" sz="1800"/>
        </a:p>
      </dgm:t>
    </dgm:pt>
    <dgm:pt modelId="{CE670587-DE80-46A2-8159-7E05EC33CD3A}">
      <dgm:prSet phldrT="[Text]" custT="1"/>
      <dgm:spPr>
        <a:solidFill>
          <a:schemeClr val="accent3"/>
        </a:solidFill>
      </dgm:spPr>
      <dgm:t>
        <a:bodyPr/>
        <a:lstStyle/>
        <a:p>
          <a:r>
            <a:rPr lang="en-US" sz="1800" dirty="0" smtClean="0">
              <a:latin typeface="Arial" pitchFamily="34" charset="0"/>
            </a:rPr>
            <a:t>Research </a:t>
          </a:r>
          <a:br>
            <a:rPr lang="en-US" sz="1800" dirty="0" smtClean="0">
              <a:latin typeface="Arial" pitchFamily="34" charset="0"/>
            </a:rPr>
          </a:br>
          <a:r>
            <a:rPr lang="en-US" sz="1800" dirty="0" smtClean="0">
              <a:latin typeface="Arial" pitchFamily="34" charset="0"/>
            </a:rPr>
            <a:t>and news</a:t>
          </a:r>
          <a:endParaRPr lang="en-US" sz="1800" dirty="0"/>
        </a:p>
      </dgm:t>
    </dgm:pt>
    <dgm:pt modelId="{A9C3E6FE-7786-4EEA-92F9-2CCC2D508D2A}" type="parTrans" cxnId="{C333E57F-A93E-480D-AA32-FE55670DF9C3}">
      <dgm:prSet/>
      <dgm:spPr/>
      <dgm:t>
        <a:bodyPr/>
        <a:lstStyle/>
        <a:p>
          <a:endParaRPr lang="en-US" sz="1800"/>
        </a:p>
      </dgm:t>
    </dgm:pt>
    <dgm:pt modelId="{FC3F281B-7670-4881-BB48-A8F9E5E998FB}" type="sibTrans" cxnId="{C333E57F-A93E-480D-AA32-FE55670DF9C3}">
      <dgm:prSet custT="1"/>
      <dgm:spPr/>
      <dgm:t>
        <a:bodyPr/>
        <a:lstStyle/>
        <a:p>
          <a:endParaRPr lang="en-US" sz="1800"/>
        </a:p>
      </dgm:t>
    </dgm:pt>
    <dgm:pt modelId="{BD1009F9-7C77-4FBF-BD29-8DD1F5E9BD1B}">
      <dgm:prSet phldrT="[Text]" custT="1"/>
      <dgm:spPr>
        <a:solidFill>
          <a:schemeClr val="accent3"/>
        </a:solidFill>
      </dgm:spPr>
      <dgm:t>
        <a:bodyPr/>
        <a:lstStyle/>
        <a:p>
          <a:r>
            <a:rPr lang="en-US" sz="1800" dirty="0" smtClean="0">
              <a:latin typeface="Arial" pitchFamily="34" charset="0"/>
            </a:rPr>
            <a:t>Contact your financial advisor</a:t>
          </a:r>
          <a:endParaRPr lang="en-US" sz="1800" dirty="0"/>
        </a:p>
      </dgm:t>
    </dgm:pt>
    <dgm:pt modelId="{1D12D82F-D39C-4BBC-9DED-9D6F384386F3}" type="parTrans" cxnId="{96BDCFDD-CEEF-48E9-973D-7461E3EA3001}">
      <dgm:prSet/>
      <dgm:spPr/>
      <dgm:t>
        <a:bodyPr/>
        <a:lstStyle/>
        <a:p>
          <a:endParaRPr lang="en-US" sz="1800"/>
        </a:p>
      </dgm:t>
    </dgm:pt>
    <dgm:pt modelId="{4AF41082-0214-4528-ACC0-B6105901E95E}" type="sibTrans" cxnId="{96BDCFDD-CEEF-48E9-973D-7461E3EA3001}">
      <dgm:prSet/>
      <dgm:spPr/>
      <dgm:t>
        <a:bodyPr/>
        <a:lstStyle/>
        <a:p>
          <a:endParaRPr lang="en-US" sz="1800"/>
        </a:p>
      </dgm:t>
    </dgm:pt>
    <dgm:pt modelId="{E040E976-6877-4EF8-9618-26CEB3CCE958}" type="pres">
      <dgm:prSet presAssocID="{F8138E86-CCB9-4DE0-93EA-53878B650A10}" presName="rootnode" presStyleCnt="0">
        <dgm:presLayoutVars>
          <dgm:chMax/>
          <dgm:chPref/>
          <dgm:dir/>
          <dgm:animLvl val="lvl"/>
        </dgm:presLayoutVars>
      </dgm:prSet>
      <dgm:spPr/>
    </dgm:pt>
    <dgm:pt modelId="{2B851522-68FC-42CC-866F-4A95B8FEC91C}" type="pres">
      <dgm:prSet presAssocID="{90DC38BC-42C6-4520-90E3-C32A65D5CC70}" presName="composite" presStyleCnt="0"/>
      <dgm:spPr/>
    </dgm:pt>
    <dgm:pt modelId="{953278D8-2B2C-4B75-A204-0C3084AEC4A8}" type="pres">
      <dgm:prSet presAssocID="{90DC38BC-42C6-4520-90E3-C32A65D5CC70}" presName="bentUpArrow1" presStyleLbl="alignImgPlace1" presStyleIdx="0" presStyleCnt="2"/>
      <dgm:spPr/>
    </dgm:pt>
    <dgm:pt modelId="{3478FCB1-85F9-48E3-A428-F5749D80D78F}" type="pres">
      <dgm:prSet presAssocID="{90DC38BC-42C6-4520-90E3-C32A65D5CC70}" presName="ParentText" presStyleLbl="node1" presStyleIdx="0" presStyleCnt="3" custScaleX="137886">
        <dgm:presLayoutVars>
          <dgm:chMax val="1"/>
          <dgm:chPref val="1"/>
          <dgm:bulletEnabled val="1"/>
        </dgm:presLayoutVars>
      </dgm:prSet>
      <dgm:spPr/>
      <dgm:t>
        <a:bodyPr/>
        <a:lstStyle/>
        <a:p>
          <a:endParaRPr lang="en-US"/>
        </a:p>
      </dgm:t>
    </dgm:pt>
    <dgm:pt modelId="{FDCD5AE2-6B00-468D-B055-9314FD9B89CC}" type="pres">
      <dgm:prSet presAssocID="{90DC38BC-42C6-4520-90E3-C32A65D5CC70}" presName="ChildText" presStyleLbl="revTx" presStyleIdx="0" presStyleCnt="2">
        <dgm:presLayoutVars>
          <dgm:chMax val="0"/>
          <dgm:chPref val="0"/>
          <dgm:bulletEnabled val="1"/>
        </dgm:presLayoutVars>
      </dgm:prSet>
      <dgm:spPr/>
    </dgm:pt>
    <dgm:pt modelId="{F905067D-E48C-4CC3-AB4D-2561F5F34906}" type="pres">
      <dgm:prSet presAssocID="{E2A41A7D-DEF9-4C49-A847-D6ADB9E523E7}" presName="sibTrans" presStyleCnt="0"/>
      <dgm:spPr/>
    </dgm:pt>
    <dgm:pt modelId="{A0B6D2A0-AB32-4185-9ACC-74C2CD2F40A1}" type="pres">
      <dgm:prSet presAssocID="{CE670587-DE80-46A2-8159-7E05EC33CD3A}" presName="composite" presStyleCnt="0"/>
      <dgm:spPr/>
    </dgm:pt>
    <dgm:pt modelId="{AC502FCE-9788-4F0E-9DD9-6D8D30028F4E}" type="pres">
      <dgm:prSet presAssocID="{CE670587-DE80-46A2-8159-7E05EC33CD3A}" presName="bentUpArrow1" presStyleLbl="alignImgPlace1" presStyleIdx="1" presStyleCnt="2"/>
      <dgm:spPr/>
    </dgm:pt>
    <dgm:pt modelId="{D14972A2-C339-4147-B1F9-529A27DF44E5}" type="pres">
      <dgm:prSet presAssocID="{CE670587-DE80-46A2-8159-7E05EC33CD3A}" presName="ParentText" presStyleLbl="node1" presStyleIdx="1" presStyleCnt="3" custScaleX="133166">
        <dgm:presLayoutVars>
          <dgm:chMax val="1"/>
          <dgm:chPref val="1"/>
          <dgm:bulletEnabled val="1"/>
        </dgm:presLayoutVars>
      </dgm:prSet>
      <dgm:spPr/>
      <dgm:t>
        <a:bodyPr/>
        <a:lstStyle/>
        <a:p>
          <a:endParaRPr lang="en-US"/>
        </a:p>
      </dgm:t>
    </dgm:pt>
    <dgm:pt modelId="{EF54BE69-8287-4872-AD3A-57E8BDA34EA1}" type="pres">
      <dgm:prSet presAssocID="{CE670587-DE80-46A2-8159-7E05EC33CD3A}" presName="ChildText" presStyleLbl="revTx" presStyleIdx="1" presStyleCnt="2">
        <dgm:presLayoutVars>
          <dgm:chMax val="0"/>
          <dgm:chPref val="0"/>
          <dgm:bulletEnabled val="1"/>
        </dgm:presLayoutVars>
      </dgm:prSet>
      <dgm:spPr/>
    </dgm:pt>
    <dgm:pt modelId="{FBB8C2D3-1670-4373-87AE-D310F9288C9C}" type="pres">
      <dgm:prSet presAssocID="{FC3F281B-7670-4881-BB48-A8F9E5E998FB}" presName="sibTrans" presStyleCnt="0"/>
      <dgm:spPr/>
    </dgm:pt>
    <dgm:pt modelId="{A215F496-13C7-4D2B-B1B1-5FC6310B313D}" type="pres">
      <dgm:prSet presAssocID="{BD1009F9-7C77-4FBF-BD29-8DD1F5E9BD1B}" presName="composite" presStyleCnt="0"/>
      <dgm:spPr/>
    </dgm:pt>
    <dgm:pt modelId="{D342BACD-0F3F-4954-98E3-C9128DE6BC16}" type="pres">
      <dgm:prSet presAssocID="{BD1009F9-7C77-4FBF-BD29-8DD1F5E9BD1B}" presName="ParentText" presStyleLbl="node1" presStyleIdx="2" presStyleCnt="3" custScaleX="128091">
        <dgm:presLayoutVars>
          <dgm:chMax val="1"/>
          <dgm:chPref val="1"/>
          <dgm:bulletEnabled val="1"/>
        </dgm:presLayoutVars>
      </dgm:prSet>
      <dgm:spPr/>
      <dgm:t>
        <a:bodyPr/>
        <a:lstStyle/>
        <a:p>
          <a:endParaRPr lang="en-US"/>
        </a:p>
      </dgm:t>
    </dgm:pt>
  </dgm:ptLst>
  <dgm:cxnLst>
    <dgm:cxn modelId="{518F2C27-CA20-491A-9FC3-0A5ED035014F}" srcId="{F8138E86-CCB9-4DE0-93EA-53878B650A10}" destId="{90DC38BC-42C6-4520-90E3-C32A65D5CC70}" srcOrd="0" destOrd="0" parTransId="{423EBBD9-D7D2-4D11-8DAC-9E2F8EBD9D60}" sibTransId="{E2A41A7D-DEF9-4C49-A847-D6ADB9E523E7}"/>
    <dgm:cxn modelId="{96BDCFDD-CEEF-48E9-973D-7461E3EA3001}" srcId="{F8138E86-CCB9-4DE0-93EA-53878B650A10}" destId="{BD1009F9-7C77-4FBF-BD29-8DD1F5E9BD1B}" srcOrd="2" destOrd="0" parTransId="{1D12D82F-D39C-4BBC-9DED-9D6F384386F3}" sibTransId="{4AF41082-0214-4528-ACC0-B6105901E95E}"/>
    <dgm:cxn modelId="{B692D6EF-CF5E-44CD-A9A6-5E7BCD4A063E}" type="presOf" srcId="{F8138E86-CCB9-4DE0-93EA-53878B650A10}" destId="{E040E976-6877-4EF8-9618-26CEB3CCE958}" srcOrd="0" destOrd="0" presId="urn:microsoft.com/office/officeart/2005/8/layout/StepDownProcess"/>
    <dgm:cxn modelId="{7BF2D31E-5B02-4BA1-8860-D35E2E96F42A}" type="presOf" srcId="{CE670587-DE80-46A2-8159-7E05EC33CD3A}" destId="{D14972A2-C339-4147-B1F9-529A27DF44E5}" srcOrd="0" destOrd="0" presId="urn:microsoft.com/office/officeart/2005/8/layout/StepDownProcess"/>
    <dgm:cxn modelId="{1B4C68B9-2D24-4D06-8802-39B9708382E6}" type="presOf" srcId="{90DC38BC-42C6-4520-90E3-C32A65D5CC70}" destId="{3478FCB1-85F9-48E3-A428-F5749D80D78F}" srcOrd="0" destOrd="0" presId="urn:microsoft.com/office/officeart/2005/8/layout/StepDownProcess"/>
    <dgm:cxn modelId="{94E0F39A-1612-4397-8908-28D2084EF5F4}" type="presOf" srcId="{BD1009F9-7C77-4FBF-BD29-8DD1F5E9BD1B}" destId="{D342BACD-0F3F-4954-98E3-C9128DE6BC16}" srcOrd="0" destOrd="0" presId="urn:microsoft.com/office/officeart/2005/8/layout/StepDownProcess"/>
    <dgm:cxn modelId="{C333E57F-A93E-480D-AA32-FE55670DF9C3}" srcId="{F8138E86-CCB9-4DE0-93EA-53878B650A10}" destId="{CE670587-DE80-46A2-8159-7E05EC33CD3A}" srcOrd="1" destOrd="0" parTransId="{A9C3E6FE-7786-4EEA-92F9-2CCC2D508D2A}" sibTransId="{FC3F281B-7670-4881-BB48-A8F9E5E998FB}"/>
    <dgm:cxn modelId="{39878C82-8CDA-4BEE-8A84-7C9C43482779}" type="presParOf" srcId="{E040E976-6877-4EF8-9618-26CEB3CCE958}" destId="{2B851522-68FC-42CC-866F-4A95B8FEC91C}" srcOrd="0" destOrd="0" presId="urn:microsoft.com/office/officeart/2005/8/layout/StepDownProcess"/>
    <dgm:cxn modelId="{35B2DB1A-AB3D-4E87-8AC6-453268609EB7}" type="presParOf" srcId="{2B851522-68FC-42CC-866F-4A95B8FEC91C}" destId="{953278D8-2B2C-4B75-A204-0C3084AEC4A8}" srcOrd="0" destOrd="0" presId="urn:microsoft.com/office/officeart/2005/8/layout/StepDownProcess"/>
    <dgm:cxn modelId="{87005125-21E2-4F58-9172-885E13A23FEF}" type="presParOf" srcId="{2B851522-68FC-42CC-866F-4A95B8FEC91C}" destId="{3478FCB1-85F9-48E3-A428-F5749D80D78F}" srcOrd="1" destOrd="0" presId="urn:microsoft.com/office/officeart/2005/8/layout/StepDownProcess"/>
    <dgm:cxn modelId="{9FF9FA1C-9A91-4A0D-A933-B0B8A78F4186}" type="presParOf" srcId="{2B851522-68FC-42CC-866F-4A95B8FEC91C}" destId="{FDCD5AE2-6B00-468D-B055-9314FD9B89CC}" srcOrd="2" destOrd="0" presId="urn:microsoft.com/office/officeart/2005/8/layout/StepDownProcess"/>
    <dgm:cxn modelId="{EE86027A-95DD-4498-B438-99522757FF0D}" type="presParOf" srcId="{E040E976-6877-4EF8-9618-26CEB3CCE958}" destId="{F905067D-E48C-4CC3-AB4D-2561F5F34906}" srcOrd="1" destOrd="0" presId="urn:microsoft.com/office/officeart/2005/8/layout/StepDownProcess"/>
    <dgm:cxn modelId="{A316E53D-6FD6-41BF-B0DA-BB7EB7EE52FE}" type="presParOf" srcId="{E040E976-6877-4EF8-9618-26CEB3CCE958}" destId="{A0B6D2A0-AB32-4185-9ACC-74C2CD2F40A1}" srcOrd="2" destOrd="0" presId="urn:microsoft.com/office/officeart/2005/8/layout/StepDownProcess"/>
    <dgm:cxn modelId="{D8056801-4D8E-474D-A245-1F35C86D204B}" type="presParOf" srcId="{A0B6D2A0-AB32-4185-9ACC-74C2CD2F40A1}" destId="{AC502FCE-9788-4F0E-9DD9-6D8D30028F4E}" srcOrd="0" destOrd="0" presId="urn:microsoft.com/office/officeart/2005/8/layout/StepDownProcess"/>
    <dgm:cxn modelId="{EDCEDA4B-7172-4673-9A34-86FDE434E9DD}" type="presParOf" srcId="{A0B6D2A0-AB32-4185-9ACC-74C2CD2F40A1}" destId="{D14972A2-C339-4147-B1F9-529A27DF44E5}" srcOrd="1" destOrd="0" presId="urn:microsoft.com/office/officeart/2005/8/layout/StepDownProcess"/>
    <dgm:cxn modelId="{ED04F42B-9E72-4EAA-BF15-82A569549A5F}" type="presParOf" srcId="{A0B6D2A0-AB32-4185-9ACC-74C2CD2F40A1}" destId="{EF54BE69-8287-4872-AD3A-57E8BDA34EA1}" srcOrd="2" destOrd="0" presId="urn:microsoft.com/office/officeart/2005/8/layout/StepDownProcess"/>
    <dgm:cxn modelId="{1A0FA5ED-5461-4ABA-A82A-C8332596A879}" type="presParOf" srcId="{E040E976-6877-4EF8-9618-26CEB3CCE958}" destId="{FBB8C2D3-1670-4373-87AE-D310F9288C9C}" srcOrd="3" destOrd="0" presId="urn:microsoft.com/office/officeart/2005/8/layout/StepDownProcess"/>
    <dgm:cxn modelId="{83C6D116-B25B-49C1-A816-CEDCF2710534}" type="presParOf" srcId="{E040E976-6877-4EF8-9618-26CEB3CCE958}" destId="{A215F496-13C7-4D2B-B1B1-5FC6310B313D}" srcOrd="4" destOrd="0" presId="urn:microsoft.com/office/officeart/2005/8/layout/StepDownProcess"/>
    <dgm:cxn modelId="{CCE1E435-89E9-448E-AAA6-3842035ED920}" type="presParOf" srcId="{A215F496-13C7-4D2B-B1B1-5FC6310B313D}" destId="{D342BACD-0F3F-4954-98E3-C9128DE6BC16}" srcOrd="0" destOrd="0" presId="urn:microsoft.com/office/officeart/2005/8/layout/StepDown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35.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9.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05538" name="Rectangle 2"/>
          <p:cNvSpPr>
            <a:spLocks noGrp="1" noChangeArrowheads="1"/>
          </p:cNvSpPr>
          <p:nvPr>
            <p:ph type="hdr" sz="quarter"/>
          </p:nvPr>
        </p:nvSpPr>
        <p:spPr bwMode="auto">
          <a:xfrm>
            <a:off x="0" y="0"/>
            <a:ext cx="32004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pitchFamily="-109" charset="0"/>
                <a:ea typeface="ＭＳ Ｐゴシック" pitchFamily="-109" charset="-128"/>
                <a:cs typeface="ＭＳ Ｐゴシック" pitchFamily="-109" charset="-128"/>
              </a:defRPr>
            </a:lvl1pPr>
          </a:lstStyle>
          <a:p>
            <a:pPr>
              <a:defRPr/>
            </a:pPr>
            <a:endParaRPr lang="en-US"/>
          </a:p>
        </p:txBody>
      </p:sp>
      <p:sp>
        <p:nvSpPr>
          <p:cNvPr id="705539" name="Rectangle 3"/>
          <p:cNvSpPr>
            <a:spLocks noGrp="1" noChangeArrowheads="1"/>
          </p:cNvSpPr>
          <p:nvPr>
            <p:ph type="dt" sz="quarter" idx="1"/>
          </p:nvPr>
        </p:nvSpPr>
        <p:spPr bwMode="auto">
          <a:xfrm>
            <a:off x="4114800" y="0"/>
            <a:ext cx="32004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pitchFamily="-109" charset="0"/>
                <a:ea typeface="ＭＳ Ｐゴシック" pitchFamily="-109" charset="-128"/>
                <a:cs typeface="ＭＳ Ｐゴシック" pitchFamily="-109" charset="-128"/>
              </a:defRPr>
            </a:lvl1pPr>
          </a:lstStyle>
          <a:p>
            <a:pPr>
              <a:defRPr/>
            </a:pPr>
            <a:endParaRPr lang="en-US"/>
          </a:p>
        </p:txBody>
      </p:sp>
      <p:sp>
        <p:nvSpPr>
          <p:cNvPr id="705540" name="Rectangle 4"/>
          <p:cNvSpPr>
            <a:spLocks noGrp="1" noChangeArrowheads="1"/>
          </p:cNvSpPr>
          <p:nvPr>
            <p:ph type="ftr" sz="quarter" idx="2"/>
          </p:nvPr>
        </p:nvSpPr>
        <p:spPr bwMode="auto">
          <a:xfrm>
            <a:off x="0" y="9144000"/>
            <a:ext cx="32004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pitchFamily="-109" charset="0"/>
                <a:ea typeface="ＭＳ Ｐゴシック" pitchFamily="-109" charset="-128"/>
                <a:cs typeface="ＭＳ Ｐゴシック" pitchFamily="-109" charset="-128"/>
              </a:defRPr>
            </a:lvl1pPr>
          </a:lstStyle>
          <a:p>
            <a:pPr>
              <a:defRPr/>
            </a:pPr>
            <a:endParaRPr lang="en-US"/>
          </a:p>
        </p:txBody>
      </p:sp>
      <p:sp>
        <p:nvSpPr>
          <p:cNvPr id="705541" name="Rectangle 5"/>
          <p:cNvSpPr>
            <a:spLocks noGrp="1" noChangeArrowheads="1"/>
          </p:cNvSpPr>
          <p:nvPr>
            <p:ph type="sldNum" sz="quarter" idx="3"/>
          </p:nvPr>
        </p:nvSpPr>
        <p:spPr bwMode="auto">
          <a:xfrm>
            <a:off x="4114800" y="9144000"/>
            <a:ext cx="32004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3C46F346-C4D7-964E-98C3-24824C024E66}" type="slidenum">
              <a:rPr lang="en-US"/>
              <a:pPr>
                <a:defRPr/>
              </a:pPr>
              <a:t>‹#›</a:t>
            </a:fld>
            <a:endParaRPr lang="en-US"/>
          </a:p>
        </p:txBody>
      </p:sp>
    </p:spTree>
    <p:extLst>
      <p:ext uri="{BB962C8B-B14F-4D97-AF65-F5344CB8AC3E}">
        <p14:creationId xmlns:p14="http://schemas.microsoft.com/office/powerpoint/2010/main" val="223727158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0" name="Rectangle 2"/>
          <p:cNvSpPr>
            <a:spLocks noGrp="1" noChangeArrowheads="1"/>
          </p:cNvSpPr>
          <p:nvPr>
            <p:ph type="hdr" sz="quarter"/>
          </p:nvPr>
        </p:nvSpPr>
        <p:spPr bwMode="auto">
          <a:xfrm>
            <a:off x="0" y="0"/>
            <a:ext cx="3170238" cy="4794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defTabSz="966788">
              <a:defRPr sz="1300">
                <a:latin typeface="Arial" pitchFamily="-109" charset="0"/>
                <a:ea typeface="ＭＳ Ｐゴシック" pitchFamily="-109" charset="-128"/>
                <a:cs typeface="ＭＳ Ｐゴシック" pitchFamily="-109" charset="-128"/>
              </a:defRPr>
            </a:lvl1pPr>
          </a:lstStyle>
          <a:p>
            <a:pPr>
              <a:defRPr/>
            </a:pPr>
            <a:endParaRPr lang="en-US"/>
          </a:p>
        </p:txBody>
      </p:sp>
      <p:sp>
        <p:nvSpPr>
          <p:cNvPr id="17411" name="Rectangle 3"/>
          <p:cNvSpPr>
            <a:spLocks noGrp="1" noChangeArrowheads="1"/>
          </p:cNvSpPr>
          <p:nvPr>
            <p:ph type="dt" idx="1"/>
          </p:nvPr>
        </p:nvSpPr>
        <p:spPr bwMode="auto">
          <a:xfrm>
            <a:off x="4144963" y="0"/>
            <a:ext cx="3170237" cy="4794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r" defTabSz="966788">
              <a:defRPr sz="1300">
                <a:latin typeface="Arial" pitchFamily="-109" charset="0"/>
                <a:ea typeface="ＭＳ Ｐゴシック" pitchFamily="-109" charset="-128"/>
                <a:cs typeface="ＭＳ Ｐゴシック" pitchFamily="-109" charset="-128"/>
              </a:defRPr>
            </a:lvl1pPr>
          </a:lstStyle>
          <a:p>
            <a:pPr>
              <a:defRPr/>
            </a:pPr>
            <a:endParaRPr lang="en-US"/>
          </a:p>
        </p:txBody>
      </p:sp>
      <p:sp>
        <p:nvSpPr>
          <p:cNvPr id="11268" name="Rectangle 4"/>
          <p:cNvSpPr>
            <a:spLocks noGrp="1" noRot="1" noChangeAspect="1" noChangeArrowheads="1" noTextEdit="1"/>
          </p:cNvSpPr>
          <p:nvPr>
            <p:ph type="sldImg" idx="2"/>
          </p:nvPr>
        </p:nvSpPr>
        <p:spPr bwMode="auto">
          <a:xfrm>
            <a:off x="1257300" y="720725"/>
            <a:ext cx="4800600" cy="36004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7413" name="Rectangle 5"/>
          <p:cNvSpPr>
            <a:spLocks noGrp="1" noChangeArrowheads="1"/>
          </p:cNvSpPr>
          <p:nvPr>
            <p:ph type="body" sz="quarter" idx="3"/>
          </p:nvPr>
        </p:nvSpPr>
        <p:spPr bwMode="auto">
          <a:xfrm>
            <a:off x="974725" y="4560888"/>
            <a:ext cx="5365750" cy="4319587"/>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7414" name="Rectangle 6"/>
          <p:cNvSpPr>
            <a:spLocks noGrp="1" noChangeArrowheads="1"/>
          </p:cNvSpPr>
          <p:nvPr>
            <p:ph type="ftr" sz="quarter" idx="4"/>
          </p:nvPr>
        </p:nvSpPr>
        <p:spPr bwMode="auto">
          <a:xfrm>
            <a:off x="0" y="9121775"/>
            <a:ext cx="3170238" cy="47942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defTabSz="966788">
              <a:defRPr sz="1300">
                <a:latin typeface="Arial" pitchFamily="-109" charset="0"/>
                <a:ea typeface="ＭＳ Ｐゴシック" pitchFamily="-109" charset="-128"/>
                <a:cs typeface="ＭＳ Ｐゴシック" pitchFamily="-109" charset="-128"/>
              </a:defRPr>
            </a:lvl1pPr>
          </a:lstStyle>
          <a:p>
            <a:pPr>
              <a:defRPr/>
            </a:pPr>
            <a:endParaRPr lang="en-US"/>
          </a:p>
        </p:txBody>
      </p:sp>
      <p:sp>
        <p:nvSpPr>
          <p:cNvPr id="17415" name="Rectangle 7"/>
          <p:cNvSpPr>
            <a:spLocks noGrp="1" noChangeArrowheads="1"/>
          </p:cNvSpPr>
          <p:nvPr>
            <p:ph type="sldNum" sz="quarter" idx="5"/>
          </p:nvPr>
        </p:nvSpPr>
        <p:spPr bwMode="auto">
          <a:xfrm>
            <a:off x="4144963" y="9121775"/>
            <a:ext cx="3170237" cy="47942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r" defTabSz="966788">
              <a:defRPr sz="1300"/>
            </a:lvl1pPr>
          </a:lstStyle>
          <a:p>
            <a:pPr>
              <a:defRPr/>
            </a:pPr>
            <a:fld id="{B7F01DC2-19B0-7B40-9C22-3A0E97CB3F4D}" type="slidenum">
              <a:rPr lang="en-US"/>
              <a:pPr>
                <a:defRPr/>
              </a:pPr>
              <a:t>‹#›</a:t>
            </a:fld>
            <a:endParaRPr lang="en-US"/>
          </a:p>
        </p:txBody>
      </p:sp>
    </p:spTree>
    <p:extLst>
      <p:ext uri="{BB962C8B-B14F-4D97-AF65-F5344CB8AC3E}">
        <p14:creationId xmlns:p14="http://schemas.microsoft.com/office/powerpoint/2010/main" val="3005940386"/>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pitchFamily="-110" charset="0"/>
        <a:ea typeface="ＭＳ Ｐゴシック" pitchFamily="-110" charset="-128"/>
        <a:cs typeface="ＭＳ Ｐゴシック" pitchFamily="-110" charset="-128"/>
      </a:defRPr>
    </a:lvl1pPr>
    <a:lvl2pPr marL="457200" algn="l" rtl="0" eaLnBrk="0" fontAlgn="base" hangingPunct="0">
      <a:spcBef>
        <a:spcPct val="30000"/>
      </a:spcBef>
      <a:spcAft>
        <a:spcPct val="0"/>
      </a:spcAft>
      <a:defRPr sz="1200" kern="1200">
        <a:solidFill>
          <a:schemeClr val="tx1"/>
        </a:solidFill>
        <a:latin typeface="Arial" pitchFamily="-110" charset="0"/>
        <a:ea typeface="ＭＳ Ｐゴシック" pitchFamily="-110" charset="-128"/>
        <a:cs typeface="+mn-cs"/>
      </a:defRPr>
    </a:lvl2pPr>
    <a:lvl3pPr marL="914400" algn="l" rtl="0" eaLnBrk="0" fontAlgn="base" hangingPunct="0">
      <a:spcBef>
        <a:spcPct val="30000"/>
      </a:spcBef>
      <a:spcAft>
        <a:spcPct val="0"/>
      </a:spcAft>
      <a:defRPr sz="1200" kern="1200">
        <a:solidFill>
          <a:schemeClr val="tx1"/>
        </a:solidFill>
        <a:latin typeface="Arial" pitchFamily="-110" charset="0"/>
        <a:ea typeface="ＭＳ Ｐゴシック" pitchFamily="-110" charset="-128"/>
        <a:cs typeface="+mn-cs"/>
      </a:defRPr>
    </a:lvl3pPr>
    <a:lvl4pPr marL="1371600" algn="l" rtl="0" eaLnBrk="0" fontAlgn="base" hangingPunct="0">
      <a:spcBef>
        <a:spcPct val="30000"/>
      </a:spcBef>
      <a:spcAft>
        <a:spcPct val="0"/>
      </a:spcAft>
      <a:defRPr sz="1200" kern="1200">
        <a:solidFill>
          <a:schemeClr val="tx1"/>
        </a:solidFill>
        <a:latin typeface="Arial" pitchFamily="-110" charset="0"/>
        <a:ea typeface="ＭＳ Ｐゴシック" pitchFamily="-110" charset="-128"/>
        <a:cs typeface="+mn-cs"/>
      </a:defRPr>
    </a:lvl4pPr>
    <a:lvl5pPr marL="1828800" algn="l" rtl="0" eaLnBrk="0" fontAlgn="base" hangingPunct="0">
      <a:spcBef>
        <a:spcPct val="30000"/>
      </a:spcBef>
      <a:spcAft>
        <a:spcPct val="0"/>
      </a:spcAft>
      <a:defRPr sz="1200" kern="1200">
        <a:solidFill>
          <a:schemeClr val="tx1"/>
        </a:solidFill>
        <a:latin typeface="Arial" pitchFamily="-110" charset="0"/>
        <a:ea typeface="ＭＳ Ｐゴシック" pitchFamily="-110"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projects.usatoday.com/news/generations/results/#id=164008,share=true"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Slide Image Placeholder 1"/>
          <p:cNvSpPr>
            <a:spLocks noGrp="1" noRot="1" noChangeAspect="1"/>
          </p:cNvSpPr>
          <p:nvPr>
            <p:ph type="sldImg"/>
          </p:nvPr>
        </p:nvSpPr>
        <p:spPr>
          <a:ln/>
        </p:spPr>
      </p:sp>
      <p:sp>
        <p:nvSpPr>
          <p:cNvPr id="1331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altLang="en-US" dirty="0" smtClean="0">
                <a:latin typeface="Arial" charset="0"/>
              </a:rPr>
              <a:t>With essential living expenses like housing, food, fuel and insurance premiums rising, some of you may be tempted to put off saving for your retirement. It may not seem important to save for retirement when you need money now; especially if your retirement seems far away. On the other hand, some of you would like to save for retirement, but you feel that your budget is already overextended. Still, others of you may be wondering what will happen to your money if you leave your current employer. Or, maybe you’re not sure you’ll have access to your money when you need it. It’s natural to have these concerns; especially in today’s economy.</a:t>
            </a:r>
          </a:p>
          <a:p>
            <a:pPr eaLnBrk="1" hangingPunct="1"/>
            <a:endParaRPr lang="en-US" dirty="0">
              <a:latin typeface="Arial" charset="0"/>
              <a:ea typeface="ＭＳ Ｐゴシック" charset="0"/>
              <a:cs typeface="ＭＳ Ｐゴシック" charset="0"/>
            </a:endParaRPr>
          </a:p>
        </p:txBody>
      </p:sp>
      <p:sp>
        <p:nvSpPr>
          <p:cNvPr id="1331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Arial" charset="0"/>
                <a:ea typeface="ＭＳ Ｐゴシック" charset="0"/>
                <a:cs typeface="ＭＳ Ｐゴシック" charset="0"/>
              </a:defRPr>
            </a:lvl1pPr>
            <a:lvl2pPr marL="742950" indent="-285750" defTabSz="966788">
              <a:defRPr sz="2400">
                <a:solidFill>
                  <a:schemeClr val="tx1"/>
                </a:solidFill>
                <a:latin typeface="Arial" charset="0"/>
                <a:ea typeface="ＭＳ Ｐゴシック" charset="0"/>
              </a:defRPr>
            </a:lvl2pPr>
            <a:lvl3pPr marL="1143000" indent="-228600" defTabSz="966788">
              <a:defRPr sz="2400">
                <a:solidFill>
                  <a:schemeClr val="tx1"/>
                </a:solidFill>
                <a:latin typeface="Arial" charset="0"/>
                <a:ea typeface="ＭＳ Ｐゴシック" charset="0"/>
              </a:defRPr>
            </a:lvl3pPr>
            <a:lvl4pPr marL="1600200" indent="-228600" defTabSz="966788">
              <a:defRPr sz="2400">
                <a:solidFill>
                  <a:schemeClr val="tx1"/>
                </a:solidFill>
                <a:latin typeface="Arial" charset="0"/>
                <a:ea typeface="ＭＳ Ｐゴシック" charset="0"/>
              </a:defRPr>
            </a:lvl4pPr>
            <a:lvl5pPr marL="2057400" indent="-228600" defTabSz="966788">
              <a:defRPr sz="2400">
                <a:solidFill>
                  <a:schemeClr val="tx1"/>
                </a:solidFill>
                <a:latin typeface="Arial" charset="0"/>
                <a:ea typeface="ＭＳ Ｐゴシック" charset="0"/>
              </a:defRPr>
            </a:lvl5pPr>
            <a:lvl6pPr marL="2514600" indent="-228600" defTabSz="966788"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66788"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66788"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66788" eaLnBrk="0" fontAlgn="base" hangingPunct="0">
              <a:spcBef>
                <a:spcPct val="0"/>
              </a:spcBef>
              <a:spcAft>
                <a:spcPct val="0"/>
              </a:spcAft>
              <a:defRPr sz="2400">
                <a:solidFill>
                  <a:schemeClr val="tx1"/>
                </a:solidFill>
                <a:latin typeface="Arial" charset="0"/>
                <a:ea typeface="ＭＳ Ｐゴシック" charset="0"/>
              </a:defRPr>
            </a:lvl9pPr>
          </a:lstStyle>
          <a:p>
            <a:fld id="{6D0089E5-CC2A-F54A-AA76-392A77608E41}" type="slidenum">
              <a:rPr lang="en-US" sz="1300"/>
              <a:pPr/>
              <a:t>1</a:t>
            </a:fld>
            <a:endParaRPr lang="en-US" sz="1300"/>
          </a:p>
        </p:txBody>
      </p:sp>
    </p:spTree>
    <p:extLst>
      <p:ext uri="{BB962C8B-B14F-4D97-AF65-F5344CB8AC3E}">
        <p14:creationId xmlns:p14="http://schemas.microsoft.com/office/powerpoint/2010/main" val="2250972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a:ln/>
        </p:spPr>
      </p:sp>
      <p:sp>
        <p:nvSpPr>
          <p:cNvPr id="70659" name="Notes Placeholder 2"/>
          <p:cNvSpPr>
            <a:spLocks noGrp="1"/>
          </p:cNvSpPr>
          <p:nvPr>
            <p:ph type="body" idx="1"/>
          </p:nvPr>
        </p:nvSpPr>
        <p:spPr>
          <a:xfrm>
            <a:off x="974726" y="4560889"/>
            <a:ext cx="5619750" cy="48831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571" tIns="48286" rIns="96571" bIns="48286">
            <a:noAutofit/>
          </a:bodyPr>
          <a:lstStyle/>
          <a:p>
            <a:pPr marL="0" lvl="1">
              <a:spcAft>
                <a:spcPts val="625"/>
              </a:spcAft>
            </a:pPr>
            <a:r>
              <a:rPr lang="en-US" altLang="en-US" sz="950" dirty="0">
                <a:latin typeface="Arial" charset="0"/>
              </a:rPr>
              <a:t>The same is true about retirement. How will cultural experiences help shape your views about retirement</a:t>
            </a:r>
            <a:r>
              <a:rPr lang="en-US" altLang="en-US" sz="950" dirty="0" smtClean="0">
                <a:latin typeface="Arial" charset="0"/>
              </a:rPr>
              <a:t>?</a:t>
            </a:r>
          </a:p>
          <a:p>
            <a:pPr marL="0" lvl="1">
              <a:spcAft>
                <a:spcPts val="625"/>
              </a:spcAft>
            </a:pPr>
            <a:endParaRPr lang="en-US" altLang="en-US" sz="950" dirty="0">
              <a:latin typeface="Arial" charset="0"/>
            </a:endParaRPr>
          </a:p>
          <a:p>
            <a:pPr marL="0" lvl="1">
              <a:spcAft>
                <a:spcPts val="625"/>
              </a:spcAft>
            </a:pPr>
            <a:r>
              <a:rPr lang="en-US" altLang="en-US" sz="950" b="1" dirty="0" smtClean="0">
                <a:latin typeface="Arial" charset="0"/>
              </a:rPr>
              <a:t>Baby Boomers</a:t>
            </a:r>
            <a:r>
              <a:rPr lang="en-US" altLang="en-US" sz="950" dirty="0" smtClean="0">
                <a:latin typeface="Arial" charset="0"/>
              </a:rPr>
              <a:t> </a:t>
            </a:r>
            <a:r>
              <a:rPr lang="en-US" altLang="en-US" sz="950" dirty="0">
                <a:latin typeface="Arial" charset="0"/>
              </a:rPr>
              <a:t>grew up in affluent times (fat fifties and turbulent sixties).</a:t>
            </a:r>
            <a:r>
              <a:rPr lang="en-US" altLang="en-US" sz="950" baseline="30000" dirty="0">
                <a:latin typeface="Arial" charset="0"/>
              </a:rPr>
              <a:t>1</a:t>
            </a:r>
            <a:r>
              <a:rPr lang="en-US" altLang="en-US" sz="950" dirty="0">
                <a:latin typeface="Arial" charset="0"/>
              </a:rPr>
              <a:t> Yet, Boomers may be at risk of running out of money in retirement. Why? Because they were already well into their working careers when the retirement landscape changed from defined benefit plans to 401(k) or similar plans, and may not have saved or invested enough to experience the full effects of long-term compounding interest. In a survey, only 37% say they are very confident about being prepared financially for retirement, with the same percentage (14%) reporting retirement after age </a:t>
            </a:r>
            <a:r>
              <a:rPr lang="en-US" altLang="en-US" sz="950" dirty="0" smtClean="0">
                <a:latin typeface="Arial" charset="0"/>
              </a:rPr>
              <a:t>65.</a:t>
            </a:r>
            <a:r>
              <a:rPr lang="en-US" altLang="en-US" sz="950" baseline="30000" dirty="0" smtClean="0">
                <a:latin typeface="Arial" charset="0"/>
              </a:rPr>
              <a:t>2</a:t>
            </a:r>
          </a:p>
          <a:p>
            <a:pPr marL="0" lvl="1">
              <a:spcAft>
                <a:spcPts val="625"/>
              </a:spcAft>
            </a:pPr>
            <a:endParaRPr lang="en-US" altLang="en-US" sz="950" baseline="30000" dirty="0">
              <a:latin typeface="Arial" charset="0"/>
            </a:endParaRPr>
          </a:p>
          <a:p>
            <a:pPr>
              <a:spcBef>
                <a:spcPct val="0"/>
              </a:spcBef>
            </a:pPr>
            <a:r>
              <a:rPr lang="en-US" altLang="en-US" sz="950" b="1" dirty="0">
                <a:latin typeface="Arial" charset="0"/>
              </a:rPr>
              <a:t>Generation X </a:t>
            </a:r>
            <a:r>
              <a:rPr lang="en-US" altLang="en-US" sz="950" dirty="0">
                <a:latin typeface="Arial" charset="0"/>
              </a:rPr>
              <a:t>entered the workforce in the 1980s and is the first generation to have access to 401(k) plans for most of their working careers. They started saving for retirement at a median age of 27. More than half expect to self-fund their retirement with 401(k) or similar plans. Total household retirement savings for </a:t>
            </a:r>
            <a:r>
              <a:rPr lang="en-US" altLang="en-US" sz="950" dirty="0" smtClean="0">
                <a:latin typeface="Arial" charset="0"/>
              </a:rPr>
              <a:t>Generation </a:t>
            </a:r>
            <a:r>
              <a:rPr lang="en-US" altLang="en-US" sz="950" dirty="0">
                <a:latin typeface="Arial" charset="0"/>
              </a:rPr>
              <a:t>X is about $70,000, however, they estimate that they will need to save $1 million (median) to retire with a comfortable lifestyle, a huge gap compared to what they have saved to date. Although the clock is ticking for Gen Xers, they still have time to substantially improve their retirement prospects. </a:t>
            </a:r>
            <a:endParaRPr lang="en-US" altLang="en-US" sz="950" dirty="0" smtClean="0">
              <a:latin typeface="Arial" charset="0"/>
            </a:endParaRPr>
          </a:p>
          <a:p>
            <a:pPr>
              <a:spcBef>
                <a:spcPct val="0"/>
              </a:spcBef>
            </a:pPr>
            <a:endParaRPr lang="en-US" altLang="en-US" sz="950" dirty="0">
              <a:latin typeface="Arial" charset="0"/>
            </a:endParaRPr>
          </a:p>
          <a:p>
            <a:r>
              <a:rPr lang="en-US" altLang="en-US" sz="950" dirty="0">
                <a:latin typeface="Arial" charset="0"/>
              </a:rPr>
              <a:t>Many </a:t>
            </a:r>
            <a:r>
              <a:rPr lang="en-US" altLang="en-US" sz="950" b="1" dirty="0">
                <a:latin typeface="Arial" charset="0"/>
              </a:rPr>
              <a:t>Millennials</a:t>
            </a:r>
            <a:r>
              <a:rPr lang="en-US" altLang="en-US" sz="950" dirty="0">
                <a:latin typeface="Arial" charset="0"/>
              </a:rPr>
              <a:t> began entering the workforce during the Great Recession of 2007 - 2009, which made it much harder to find work. Yet, they are the most confident about their futures. In fact, 17% say they have fully recovered from the recession, and 21% say they were not impacted at all. One in five are very confident that they will be able to live a comfortable lifestyle in retirement. Meanwhile, 60% expect to retire before age 65.</a:t>
            </a:r>
            <a:r>
              <a:rPr lang="en-US" altLang="en-US" sz="950" baseline="30000" dirty="0">
                <a:latin typeface="Arial" charset="0"/>
              </a:rPr>
              <a:t>3</a:t>
            </a:r>
            <a:r>
              <a:rPr lang="en-US" altLang="en-US" sz="950" dirty="0">
                <a:latin typeface="Arial" charset="0"/>
              </a:rPr>
              <a:t> Millennials are particularly conscious of the need to plan ahead to weather economic downturns and take their retirement benefits very seriously. In a survey, 70% of Millennials are already saving for retirement, starting at an unprecedented age of 22 (median).</a:t>
            </a:r>
            <a:r>
              <a:rPr lang="en-US" altLang="en-US" sz="950" baseline="30000" dirty="0">
                <a:latin typeface="Arial" charset="0"/>
              </a:rPr>
              <a:t>4</a:t>
            </a:r>
            <a:endParaRPr lang="en-US" altLang="en-US" sz="950" dirty="0">
              <a:latin typeface="Arial" charset="0"/>
            </a:endParaRPr>
          </a:p>
          <a:p>
            <a:endParaRPr lang="en-US" altLang="en-US" sz="950" dirty="0" smtClean="0">
              <a:latin typeface="Arial" charset="0"/>
            </a:endParaRPr>
          </a:p>
          <a:p>
            <a:r>
              <a:rPr lang="en-US" altLang="en-US" sz="950" dirty="0" smtClean="0">
                <a:latin typeface="Arial" charset="0"/>
              </a:rPr>
              <a:t>Sources</a:t>
            </a:r>
            <a:r>
              <a:rPr lang="en-US" altLang="en-US" sz="950" dirty="0">
                <a:latin typeface="Arial" charset="0"/>
              </a:rPr>
              <a:t>: </a:t>
            </a:r>
            <a:r>
              <a:rPr lang="en-US" altLang="en-US" sz="950" dirty="0" smtClean="0">
                <a:latin typeface="Arial" charset="0"/>
              </a:rPr>
              <a:t/>
            </a:r>
            <a:br>
              <a:rPr lang="en-US" altLang="en-US" sz="950" dirty="0" smtClean="0">
                <a:latin typeface="Arial" charset="0"/>
              </a:rPr>
            </a:br>
            <a:r>
              <a:rPr lang="en-US" altLang="en-US" sz="950" baseline="30000" dirty="0" smtClean="0">
                <a:latin typeface="Arial" charset="0"/>
              </a:rPr>
              <a:t>1</a:t>
            </a:r>
            <a:r>
              <a:rPr lang="en-US" altLang="en-US" sz="950" dirty="0" smtClean="0">
                <a:latin typeface="Arial" charset="0"/>
              </a:rPr>
              <a:t>Senior </a:t>
            </a:r>
            <a:r>
              <a:rPr lang="en-US" altLang="en-US" sz="950" dirty="0">
                <a:latin typeface="Arial" charset="0"/>
              </a:rPr>
              <a:t>Boom Begins Amid Economic Bust. USA Today. November </a:t>
            </a:r>
            <a:r>
              <a:rPr lang="en-US" altLang="en-US" sz="950" dirty="0" smtClean="0">
                <a:latin typeface="Arial" charset="0"/>
              </a:rPr>
              <a:t>2010. </a:t>
            </a:r>
          </a:p>
          <a:p>
            <a:r>
              <a:rPr lang="en-US" altLang="en-US" sz="950" baseline="30000" dirty="0" smtClean="0">
                <a:latin typeface="Arial" charset="0"/>
              </a:rPr>
              <a:t>2</a:t>
            </a:r>
            <a:r>
              <a:rPr lang="en-US" altLang="en-US" sz="950" dirty="0" smtClean="0">
                <a:latin typeface="Arial" charset="0"/>
              </a:rPr>
              <a:t>EBRI</a:t>
            </a:r>
            <a:r>
              <a:rPr lang="en-US" altLang="en-US" sz="950" dirty="0">
                <a:latin typeface="Arial" charset="0"/>
              </a:rPr>
              <a:t>, The 2015 Retirement Confidence Survey: Having a Retirement Savings Plan a Key Factor in Americans’ Retirement Confidence. Issue Brief No. 413, April </a:t>
            </a:r>
            <a:r>
              <a:rPr lang="en-US" altLang="en-US" sz="950" dirty="0" smtClean="0">
                <a:latin typeface="Arial" charset="0"/>
              </a:rPr>
              <a:t>2015. </a:t>
            </a:r>
          </a:p>
          <a:p>
            <a:r>
              <a:rPr lang="en-US" altLang="en-US" sz="950" baseline="30000" dirty="0" smtClean="0">
                <a:latin typeface="Arial" charset="0"/>
              </a:rPr>
              <a:t>3</a:t>
            </a:r>
            <a:r>
              <a:rPr lang="en-US" altLang="en-US" sz="950" dirty="0" smtClean="0">
                <a:latin typeface="Arial" charset="0"/>
              </a:rPr>
              <a:t>3 </a:t>
            </a:r>
            <a:r>
              <a:rPr lang="en-US" altLang="en-US" sz="950" dirty="0">
                <a:latin typeface="Arial" charset="0"/>
              </a:rPr>
              <a:t>Generations Face USA’s Retirement Crisis. USA Today. May 10, </a:t>
            </a:r>
            <a:r>
              <a:rPr lang="en-US" altLang="en-US" sz="950" dirty="0" smtClean="0">
                <a:latin typeface="Arial" charset="0"/>
              </a:rPr>
              <a:t>2014. </a:t>
            </a:r>
          </a:p>
          <a:p>
            <a:r>
              <a:rPr lang="en-US" altLang="en-US" sz="950" baseline="30000" dirty="0" smtClean="0">
                <a:latin typeface="Arial" charset="0"/>
              </a:rPr>
              <a:t>4</a:t>
            </a:r>
            <a:r>
              <a:rPr lang="en-US" altLang="en-US" sz="950" dirty="0" smtClean="0">
                <a:latin typeface="Arial" charset="0"/>
              </a:rPr>
              <a:t>Millennial </a:t>
            </a:r>
            <a:r>
              <a:rPr lang="en-US" altLang="en-US" sz="950" dirty="0">
                <a:latin typeface="Arial" charset="0"/>
              </a:rPr>
              <a:t>Workers: An Emerging Generation of Super Savers. Transamerica Center for Retirement Studies, 15</a:t>
            </a:r>
            <a:r>
              <a:rPr lang="en-US" altLang="en-US" sz="950" baseline="30000" dirty="0">
                <a:latin typeface="Arial" charset="0"/>
              </a:rPr>
              <a:t>th</a:t>
            </a:r>
            <a:r>
              <a:rPr lang="en-US" altLang="en-US" sz="950" dirty="0">
                <a:latin typeface="Arial" charset="0"/>
              </a:rPr>
              <a:t> Annual Transamerica Retirement Survey, </a:t>
            </a:r>
            <a:r>
              <a:rPr lang="en-US" altLang="en-US" sz="950" dirty="0" smtClean="0">
                <a:latin typeface="Arial" charset="0"/>
              </a:rPr>
              <a:t>July </a:t>
            </a:r>
            <a:r>
              <a:rPr lang="en-US" altLang="en-US" sz="950" dirty="0">
                <a:latin typeface="Arial" charset="0"/>
              </a:rPr>
              <a:t>2014.</a:t>
            </a:r>
          </a:p>
          <a:p>
            <a:pPr>
              <a:spcAft>
                <a:spcPts val="625"/>
              </a:spcAft>
            </a:pPr>
            <a:endParaRPr lang="en-US" altLang="en-US" sz="950" dirty="0">
              <a:latin typeface="Arial" charset="0"/>
            </a:endParaRPr>
          </a:p>
        </p:txBody>
      </p:sp>
      <p:sp>
        <p:nvSpPr>
          <p:cNvPr id="70660" name="Slide Number Placeholder 3"/>
          <p:cNvSpPr txBox="1">
            <a:spLocks noGrp="1"/>
          </p:cNvSpPr>
          <p:nvPr/>
        </p:nvSpPr>
        <p:spPr bwMode="auto">
          <a:xfrm>
            <a:off x="4144964" y="9121776"/>
            <a:ext cx="317023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571" tIns="48286" rIns="96571" bIns="48286" anchor="b"/>
          <a:lstStyle>
            <a:lvl1pPr defTabSz="962025" eaLnBrk="0" hangingPunct="0">
              <a:spcBef>
                <a:spcPct val="30000"/>
              </a:spcBef>
              <a:defRPr sz="1000">
                <a:solidFill>
                  <a:schemeClr val="tx1"/>
                </a:solidFill>
                <a:latin typeface="Arial" charset="0"/>
                <a:ea typeface="ＭＳ Ｐゴシック" pitchFamily="34" charset="-128"/>
              </a:defRPr>
            </a:lvl1pPr>
            <a:lvl2pPr marL="742950" indent="-285750" defTabSz="962025" eaLnBrk="0" hangingPunct="0">
              <a:spcBef>
                <a:spcPct val="30000"/>
              </a:spcBef>
              <a:defRPr sz="1000">
                <a:solidFill>
                  <a:schemeClr val="tx1"/>
                </a:solidFill>
                <a:latin typeface="Arial" charset="0"/>
                <a:ea typeface="ＭＳ Ｐゴシック" pitchFamily="34" charset="-128"/>
              </a:defRPr>
            </a:lvl2pPr>
            <a:lvl3pPr marL="1143000" indent="-228600" defTabSz="962025" eaLnBrk="0" hangingPunct="0">
              <a:spcBef>
                <a:spcPct val="30000"/>
              </a:spcBef>
              <a:defRPr sz="1000">
                <a:solidFill>
                  <a:schemeClr val="tx1"/>
                </a:solidFill>
                <a:latin typeface="Arial" charset="0"/>
                <a:ea typeface="ＭＳ Ｐゴシック" pitchFamily="34" charset="-128"/>
              </a:defRPr>
            </a:lvl3pPr>
            <a:lvl4pPr marL="1600200" indent="-228600" defTabSz="962025" eaLnBrk="0" hangingPunct="0">
              <a:spcBef>
                <a:spcPct val="30000"/>
              </a:spcBef>
              <a:defRPr sz="1000">
                <a:solidFill>
                  <a:schemeClr val="tx1"/>
                </a:solidFill>
                <a:latin typeface="Arial" charset="0"/>
                <a:ea typeface="ＭＳ Ｐゴシック" pitchFamily="34" charset="-128"/>
              </a:defRPr>
            </a:lvl4pPr>
            <a:lvl5pPr marL="2057400" indent="-228600" defTabSz="962025" eaLnBrk="0" hangingPunct="0">
              <a:spcBef>
                <a:spcPct val="30000"/>
              </a:spcBef>
              <a:defRPr sz="1000">
                <a:solidFill>
                  <a:schemeClr val="tx1"/>
                </a:solidFill>
                <a:latin typeface="Arial" charset="0"/>
                <a:ea typeface="ＭＳ Ｐゴシック" pitchFamily="34" charset="-128"/>
              </a:defRPr>
            </a:lvl5pPr>
            <a:lvl6pPr marL="2514600" indent="-228600" defTabSz="962025" eaLnBrk="0" fontAlgn="base" hangingPunct="0">
              <a:spcBef>
                <a:spcPct val="30000"/>
              </a:spcBef>
              <a:spcAft>
                <a:spcPct val="0"/>
              </a:spcAft>
              <a:defRPr sz="1000">
                <a:solidFill>
                  <a:schemeClr val="tx1"/>
                </a:solidFill>
                <a:latin typeface="Arial" charset="0"/>
                <a:ea typeface="ＭＳ Ｐゴシック" pitchFamily="34" charset="-128"/>
              </a:defRPr>
            </a:lvl6pPr>
            <a:lvl7pPr marL="2971800" indent="-228600" defTabSz="962025" eaLnBrk="0" fontAlgn="base" hangingPunct="0">
              <a:spcBef>
                <a:spcPct val="30000"/>
              </a:spcBef>
              <a:spcAft>
                <a:spcPct val="0"/>
              </a:spcAft>
              <a:defRPr sz="1000">
                <a:solidFill>
                  <a:schemeClr val="tx1"/>
                </a:solidFill>
                <a:latin typeface="Arial" charset="0"/>
                <a:ea typeface="ＭＳ Ｐゴシック" pitchFamily="34" charset="-128"/>
              </a:defRPr>
            </a:lvl7pPr>
            <a:lvl8pPr marL="3429000" indent="-228600" defTabSz="962025" eaLnBrk="0" fontAlgn="base" hangingPunct="0">
              <a:spcBef>
                <a:spcPct val="30000"/>
              </a:spcBef>
              <a:spcAft>
                <a:spcPct val="0"/>
              </a:spcAft>
              <a:defRPr sz="1000">
                <a:solidFill>
                  <a:schemeClr val="tx1"/>
                </a:solidFill>
                <a:latin typeface="Arial" charset="0"/>
                <a:ea typeface="ＭＳ Ｐゴシック" pitchFamily="34" charset="-128"/>
              </a:defRPr>
            </a:lvl8pPr>
            <a:lvl9pPr marL="3886200" indent="-228600" defTabSz="962025" eaLnBrk="0" fontAlgn="base" hangingPunct="0">
              <a:spcBef>
                <a:spcPct val="30000"/>
              </a:spcBef>
              <a:spcAft>
                <a:spcPct val="0"/>
              </a:spcAft>
              <a:defRPr sz="1000">
                <a:solidFill>
                  <a:schemeClr val="tx1"/>
                </a:solidFill>
                <a:latin typeface="Arial" charset="0"/>
                <a:ea typeface="ＭＳ Ｐゴシック" pitchFamily="34" charset="-128"/>
              </a:defRPr>
            </a:lvl9pPr>
          </a:lstStyle>
          <a:p>
            <a:pPr algn="r">
              <a:spcBef>
                <a:spcPct val="0"/>
              </a:spcBef>
            </a:pPr>
            <a:fld id="{C1EEB0F1-9847-44EC-8084-3D8907A1BEEF}" type="slidenum">
              <a:rPr lang="en-US" altLang="en-US" sz="1300"/>
              <a:pPr algn="r">
                <a:spcBef>
                  <a:spcPct val="0"/>
                </a:spcBef>
              </a:pPr>
              <a:t>10</a:t>
            </a:fld>
            <a:endParaRPr lang="en-US" altLang="en-US" sz="1300"/>
          </a:p>
        </p:txBody>
      </p:sp>
    </p:spTree>
    <p:extLst>
      <p:ext uri="{BB962C8B-B14F-4D97-AF65-F5344CB8AC3E}">
        <p14:creationId xmlns:p14="http://schemas.microsoft.com/office/powerpoint/2010/main" val="13494221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a:ln/>
        </p:spPr>
      </p:sp>
      <p:sp>
        <p:nvSpPr>
          <p:cNvPr id="716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80988"/>
            <a:r>
              <a:rPr lang="en-US" altLang="en-US" dirty="0" smtClean="0">
                <a:latin typeface="Arial" charset="0"/>
              </a:rPr>
              <a:t>And</a:t>
            </a:r>
            <a:r>
              <a:rPr lang="en-US" altLang="en-US" baseline="0" dirty="0" smtClean="0">
                <a:latin typeface="Arial" charset="0"/>
              </a:rPr>
              <a:t> have you considered that </a:t>
            </a:r>
            <a:r>
              <a:rPr lang="en-US" altLang="en-US" dirty="0" smtClean="0">
                <a:latin typeface="Arial" charset="0"/>
              </a:rPr>
              <a:t>you may live to be 100 years old, or beyond! It’s true. Good nutrition and medical science are extending life exponentially. During that time, you could reinvent yourself to pursue two or three careers or even start a business. You may even take time off in your fifties to go back to school. </a:t>
            </a:r>
          </a:p>
        </p:txBody>
      </p:sp>
      <p:sp>
        <p:nvSpPr>
          <p:cNvPr id="716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1939" eaLnBrk="0" hangingPunct="0">
              <a:spcBef>
                <a:spcPct val="30000"/>
              </a:spcBef>
              <a:defRPr sz="1000">
                <a:solidFill>
                  <a:schemeClr val="tx1"/>
                </a:solidFill>
                <a:latin typeface="Arial" charset="0"/>
                <a:ea typeface="ＭＳ Ｐゴシック" pitchFamily="34" charset="-128"/>
              </a:defRPr>
            </a:lvl1pPr>
            <a:lvl2pPr marL="741297" indent="-284138" defTabSz="961939" eaLnBrk="0" hangingPunct="0">
              <a:spcBef>
                <a:spcPct val="30000"/>
              </a:spcBef>
              <a:defRPr sz="1000">
                <a:solidFill>
                  <a:schemeClr val="tx1"/>
                </a:solidFill>
                <a:latin typeface="Arial" charset="0"/>
                <a:ea typeface="ＭＳ Ｐゴシック" pitchFamily="34" charset="-128"/>
              </a:defRPr>
            </a:lvl2pPr>
            <a:lvl3pPr marL="1141312" indent="-226993" defTabSz="961939" eaLnBrk="0" hangingPunct="0">
              <a:spcBef>
                <a:spcPct val="30000"/>
              </a:spcBef>
              <a:defRPr sz="1000">
                <a:solidFill>
                  <a:schemeClr val="tx1"/>
                </a:solidFill>
                <a:latin typeface="Arial" charset="0"/>
                <a:ea typeface="ＭＳ Ｐゴシック" pitchFamily="34" charset="-128"/>
              </a:defRPr>
            </a:lvl3pPr>
            <a:lvl4pPr marL="1598471" indent="-226993" defTabSz="961939" eaLnBrk="0" hangingPunct="0">
              <a:spcBef>
                <a:spcPct val="30000"/>
              </a:spcBef>
              <a:defRPr sz="1000">
                <a:solidFill>
                  <a:schemeClr val="tx1"/>
                </a:solidFill>
                <a:latin typeface="Arial" charset="0"/>
                <a:ea typeface="ＭＳ Ｐゴシック" pitchFamily="34" charset="-128"/>
              </a:defRPr>
            </a:lvl4pPr>
            <a:lvl5pPr marL="2055630" indent="-226993" defTabSz="961939" eaLnBrk="0" hangingPunct="0">
              <a:spcBef>
                <a:spcPct val="30000"/>
              </a:spcBef>
              <a:defRPr sz="1000">
                <a:solidFill>
                  <a:schemeClr val="tx1"/>
                </a:solidFill>
                <a:latin typeface="Arial" charset="0"/>
                <a:ea typeface="ＭＳ Ｐゴシック" pitchFamily="34" charset="-128"/>
              </a:defRPr>
            </a:lvl5pPr>
            <a:lvl6pPr marL="2512789" indent="-226993" defTabSz="961939" eaLnBrk="0" fontAlgn="base" hangingPunct="0">
              <a:spcBef>
                <a:spcPct val="30000"/>
              </a:spcBef>
              <a:spcAft>
                <a:spcPct val="0"/>
              </a:spcAft>
              <a:defRPr sz="1000">
                <a:solidFill>
                  <a:schemeClr val="tx1"/>
                </a:solidFill>
                <a:latin typeface="Arial" charset="0"/>
                <a:ea typeface="ＭＳ Ｐゴシック" pitchFamily="34" charset="-128"/>
              </a:defRPr>
            </a:lvl6pPr>
            <a:lvl7pPr marL="2969948" indent="-226993" defTabSz="961939" eaLnBrk="0" fontAlgn="base" hangingPunct="0">
              <a:spcBef>
                <a:spcPct val="30000"/>
              </a:spcBef>
              <a:spcAft>
                <a:spcPct val="0"/>
              </a:spcAft>
              <a:defRPr sz="1000">
                <a:solidFill>
                  <a:schemeClr val="tx1"/>
                </a:solidFill>
                <a:latin typeface="Arial" charset="0"/>
                <a:ea typeface="ＭＳ Ｐゴシック" pitchFamily="34" charset="-128"/>
              </a:defRPr>
            </a:lvl7pPr>
            <a:lvl8pPr marL="3427108" indent="-226993" defTabSz="961939" eaLnBrk="0" fontAlgn="base" hangingPunct="0">
              <a:spcBef>
                <a:spcPct val="30000"/>
              </a:spcBef>
              <a:spcAft>
                <a:spcPct val="0"/>
              </a:spcAft>
              <a:defRPr sz="1000">
                <a:solidFill>
                  <a:schemeClr val="tx1"/>
                </a:solidFill>
                <a:latin typeface="Arial" charset="0"/>
                <a:ea typeface="ＭＳ Ｐゴシック" pitchFamily="34" charset="-128"/>
              </a:defRPr>
            </a:lvl8pPr>
            <a:lvl9pPr marL="3884266" indent="-226993" defTabSz="961939" eaLnBrk="0" fontAlgn="base" hangingPunct="0">
              <a:spcBef>
                <a:spcPct val="30000"/>
              </a:spcBef>
              <a:spcAft>
                <a:spcPct val="0"/>
              </a:spcAft>
              <a:defRPr sz="1000">
                <a:solidFill>
                  <a:schemeClr val="tx1"/>
                </a:solidFill>
                <a:latin typeface="Arial" charset="0"/>
                <a:ea typeface="ＭＳ Ｐゴシック" pitchFamily="34" charset="-128"/>
              </a:defRPr>
            </a:lvl9pPr>
          </a:lstStyle>
          <a:p>
            <a:pPr>
              <a:spcBef>
                <a:spcPct val="0"/>
              </a:spcBef>
            </a:pPr>
            <a:fld id="{14F0F9F9-3D54-413D-A392-93CE58D54ECB}" type="slidenum">
              <a:rPr lang="en-US" altLang="en-US" sz="1300"/>
              <a:pPr>
                <a:spcBef>
                  <a:spcPct val="0"/>
                </a:spcBef>
              </a:pPr>
              <a:t>11</a:t>
            </a:fld>
            <a:endParaRPr lang="en-US" altLang="en-US" sz="1300"/>
          </a:p>
        </p:txBody>
      </p:sp>
    </p:spTree>
    <p:extLst>
      <p:ext uri="{BB962C8B-B14F-4D97-AF65-F5344CB8AC3E}">
        <p14:creationId xmlns:p14="http://schemas.microsoft.com/office/powerpoint/2010/main" val="3525700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Notes Placeholder 2"/>
          <p:cNvSpPr>
            <a:spLocks noGrp="1"/>
          </p:cNvSpPr>
          <p:nvPr>
            <p:ph type="body" idx="1"/>
          </p:nvPr>
        </p:nvSpPr>
        <p:spPr>
          <a:noFill/>
        </p:spPr>
        <p:txBody>
          <a:bodyPr/>
          <a:lstStyle/>
          <a:p>
            <a:pPr defTabSz="483306">
              <a:defRPr/>
            </a:pPr>
            <a:r>
              <a:rPr lang="en-US" altLang="en-US" dirty="0" smtClean="0">
                <a:latin typeface="Arial" charset="0"/>
              </a:rPr>
              <a:t>So, why save for retirement? And why start now?</a:t>
            </a:r>
          </a:p>
          <a:p>
            <a:endParaRPr lang="en-US" altLang="en-US" dirty="0" smtClean="0"/>
          </a:p>
        </p:txBody>
      </p:sp>
      <p:sp>
        <p:nvSpPr>
          <p:cNvPr id="41988" name="Slide Number Placeholder 3"/>
          <p:cNvSpPr>
            <a:spLocks noGrp="1"/>
          </p:cNvSpPr>
          <p:nvPr>
            <p:ph type="sldNum" sz="quarter" idx="5"/>
          </p:nvPr>
        </p:nvSpPr>
        <p:spPr>
          <a:noFill/>
        </p:spPr>
        <p:txBody>
          <a:bodyPr/>
          <a:lstStyle>
            <a:lvl1pPr defTabSz="959900" eaLnBrk="0" hangingPunct="0">
              <a:defRPr>
                <a:solidFill>
                  <a:schemeClr val="tx1"/>
                </a:solidFill>
                <a:latin typeface="Arial" pitchFamily="34" charset="0"/>
                <a:ea typeface="ＭＳ Ｐゴシック" pitchFamily="34" charset="-128"/>
              </a:defRPr>
            </a:lvl1pPr>
            <a:lvl2pPr defTabSz="959900" eaLnBrk="0" hangingPunct="0">
              <a:defRPr>
                <a:solidFill>
                  <a:schemeClr val="tx1"/>
                </a:solidFill>
                <a:latin typeface="Arial" pitchFamily="34" charset="0"/>
                <a:ea typeface="ＭＳ Ｐゴシック" pitchFamily="34" charset="-128"/>
              </a:defRPr>
            </a:lvl2pPr>
            <a:lvl3pPr defTabSz="959900" eaLnBrk="0" hangingPunct="0">
              <a:defRPr>
                <a:solidFill>
                  <a:schemeClr val="tx1"/>
                </a:solidFill>
                <a:latin typeface="Arial" pitchFamily="34" charset="0"/>
                <a:ea typeface="ＭＳ Ｐゴシック" pitchFamily="34" charset="-128"/>
              </a:defRPr>
            </a:lvl3pPr>
            <a:lvl4pPr defTabSz="959900" eaLnBrk="0" hangingPunct="0">
              <a:defRPr>
                <a:solidFill>
                  <a:schemeClr val="tx1"/>
                </a:solidFill>
                <a:latin typeface="Arial" pitchFamily="34" charset="0"/>
                <a:ea typeface="ＭＳ Ｐゴシック" pitchFamily="34" charset="-128"/>
              </a:defRPr>
            </a:lvl4pPr>
            <a:lvl5pPr defTabSz="959900" eaLnBrk="0" hangingPunct="0">
              <a:defRPr>
                <a:solidFill>
                  <a:schemeClr val="tx1"/>
                </a:solidFill>
                <a:latin typeface="Arial" pitchFamily="34" charset="0"/>
                <a:ea typeface="ＭＳ Ｐゴシック" pitchFamily="34" charset="-128"/>
              </a:defRPr>
            </a:lvl5pPr>
            <a:lvl6pPr marL="2388003" indent="28529" defTabSz="9599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871309" indent="28529" defTabSz="9599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354615" indent="28529" defTabSz="9599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37921" indent="28529" defTabSz="9599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AEBC1E89-9806-48AD-A5AA-8A66606B9A63}" type="slidenum">
              <a:rPr lang="en-US" altLang="en-US">
                <a:solidFill>
                  <a:prstClr val="black"/>
                </a:solidFill>
                <a:latin typeface="Calibri" pitchFamily="34" charset="0"/>
              </a:rPr>
              <a:pPr eaLnBrk="1" hangingPunct="1"/>
              <a:t>12</a:t>
            </a:fld>
            <a:endParaRPr lang="en-US" altLang="en-US">
              <a:solidFill>
                <a:prstClr val="black"/>
              </a:solidFill>
              <a:latin typeface="Calibri" pitchFamily="34" charset="0"/>
            </a:endParaRPr>
          </a:p>
        </p:txBody>
      </p:sp>
    </p:spTree>
    <p:extLst>
      <p:ext uri="{BB962C8B-B14F-4D97-AF65-F5344CB8AC3E}">
        <p14:creationId xmlns:p14="http://schemas.microsoft.com/office/powerpoint/2010/main" val="29389719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2"/>
          <p:cNvSpPr>
            <a:spLocks noGrp="1" noRot="1" noChangeAspect="1" noTextEdit="1"/>
          </p:cNvSpPr>
          <p:nvPr>
            <p:ph type="sldImg"/>
          </p:nvPr>
        </p:nvSpPr>
        <p:spPr>
          <a:xfrm>
            <a:off x="1258888" y="720725"/>
            <a:ext cx="4797425" cy="3598863"/>
          </a:xfrm>
          <a:ln/>
        </p:spPr>
      </p:sp>
      <p:sp>
        <p:nvSpPr>
          <p:cNvPr id="89090" name="Rectangle 3"/>
          <p:cNvSpPr>
            <a:spLocks noGrp="1"/>
          </p:cNvSpPr>
          <p:nvPr>
            <p:ph type="body" idx="1"/>
          </p:nvPr>
        </p:nvSpPr>
        <p:spPr>
          <a:xfrm>
            <a:off x="732024" y="4560571"/>
            <a:ext cx="5851159" cy="4320540"/>
          </a:xfrm>
          <a:noFill/>
          <a:ln/>
        </p:spPr>
        <p:txBody>
          <a:bodyPr lIns="98594" tIns="49296" rIns="98594" bIns="49296"/>
          <a:lstStyle/>
          <a:p>
            <a:r>
              <a:rPr lang="en-US" altLang="en-US" dirty="0" smtClean="0"/>
              <a:t>Current research on retirement</a:t>
            </a:r>
            <a:r>
              <a:rPr lang="en-US" altLang="en-US" baseline="0" dirty="0" smtClean="0"/>
              <a:t> preparedness for t</a:t>
            </a:r>
            <a:r>
              <a:rPr lang="en-US" altLang="en-US" dirty="0" smtClean="0"/>
              <a:t>he average American isn’t all positive. According to the Employee Benefit Research Institute, in a 2016 study, 54% of Americans have less than $25,000 saved for retirement. Even more troubling, 26% have less than $1,000.</a:t>
            </a:r>
          </a:p>
          <a:p>
            <a:endParaRPr lang="en-US" altLang="en-US" u="sng" dirty="0" smtClean="0"/>
          </a:p>
          <a:p>
            <a:r>
              <a:rPr lang="en-US" altLang="en-US" dirty="0" smtClean="0"/>
              <a:t>An important part of preparing for retirement is to actually have a plan for how to get there. Unfortunately, research shows that 52% of workers have not even done a BASIC retirement needs calculation. </a:t>
            </a:r>
          </a:p>
          <a:p>
            <a:endParaRPr lang="en-US" altLang="en-US" dirty="0" smtClean="0"/>
          </a:p>
          <a:p>
            <a:r>
              <a:rPr lang="en-US" altLang="en-US" dirty="0" smtClean="0"/>
              <a:t>The National Institute on Retirement Security informs us that 66% of working households are not meeting even conservative retirement savings targets.</a:t>
            </a:r>
          </a:p>
          <a:p>
            <a:endParaRPr lang="en-US" altLang="en-US" dirty="0" smtClean="0"/>
          </a:p>
          <a:p>
            <a:r>
              <a:rPr lang="en-US" altLang="en-US" dirty="0" smtClean="0"/>
              <a:t>You might consider working with a financial</a:t>
            </a:r>
            <a:r>
              <a:rPr lang="en-US" altLang="en-US" baseline="0" dirty="0" smtClean="0"/>
              <a:t> advisor to develop a financial plan to see if you are on track to meet your retirement savings goals.</a:t>
            </a:r>
            <a:endParaRPr lang="en-US" altLang="en-US" dirty="0" smtClean="0"/>
          </a:p>
        </p:txBody>
      </p:sp>
    </p:spTree>
    <p:extLst>
      <p:ext uri="{BB962C8B-B14F-4D97-AF65-F5344CB8AC3E}">
        <p14:creationId xmlns:p14="http://schemas.microsoft.com/office/powerpoint/2010/main" val="31000565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5590" eaLnBrk="0" hangingPunct="0">
              <a:spcBef>
                <a:spcPct val="30000"/>
              </a:spcBef>
              <a:defRPr sz="1000">
                <a:solidFill>
                  <a:schemeClr val="tx1"/>
                </a:solidFill>
                <a:latin typeface="Arial" charset="0"/>
                <a:ea typeface="ＭＳ Ｐゴシック" pitchFamily="34" charset="-128"/>
              </a:defRPr>
            </a:lvl1pPr>
            <a:lvl2pPr marL="736534" indent="-280963" defTabSz="955590" eaLnBrk="0" hangingPunct="0">
              <a:spcBef>
                <a:spcPct val="30000"/>
              </a:spcBef>
              <a:defRPr sz="1000">
                <a:solidFill>
                  <a:schemeClr val="tx1"/>
                </a:solidFill>
                <a:latin typeface="Arial" charset="0"/>
                <a:ea typeface="ＭＳ Ｐゴシック" pitchFamily="34" charset="-128"/>
              </a:defRPr>
            </a:lvl2pPr>
            <a:lvl3pPr marL="1138136" indent="-223818" defTabSz="955590" eaLnBrk="0" hangingPunct="0">
              <a:spcBef>
                <a:spcPct val="30000"/>
              </a:spcBef>
              <a:defRPr sz="1000">
                <a:solidFill>
                  <a:schemeClr val="tx1"/>
                </a:solidFill>
                <a:latin typeface="Arial" charset="0"/>
                <a:ea typeface="ＭＳ Ｐゴシック" pitchFamily="34" charset="-128"/>
              </a:defRPr>
            </a:lvl3pPr>
            <a:lvl4pPr marL="1595296" indent="-223818" defTabSz="955590" eaLnBrk="0" hangingPunct="0">
              <a:spcBef>
                <a:spcPct val="30000"/>
              </a:spcBef>
              <a:defRPr sz="1000">
                <a:solidFill>
                  <a:schemeClr val="tx1"/>
                </a:solidFill>
                <a:latin typeface="Arial" charset="0"/>
                <a:ea typeface="ＭＳ Ｐゴシック" pitchFamily="34" charset="-128"/>
              </a:defRPr>
            </a:lvl4pPr>
            <a:lvl5pPr marL="2052455" indent="-223818" defTabSz="955590" eaLnBrk="0" hangingPunct="0">
              <a:spcBef>
                <a:spcPct val="30000"/>
              </a:spcBef>
              <a:defRPr sz="1000">
                <a:solidFill>
                  <a:schemeClr val="tx1"/>
                </a:solidFill>
                <a:latin typeface="Arial" charset="0"/>
                <a:ea typeface="ＭＳ Ｐゴシック" pitchFamily="34" charset="-128"/>
              </a:defRPr>
            </a:lvl5pPr>
            <a:lvl6pPr marL="2509615" indent="-223818" defTabSz="955590" eaLnBrk="0" fontAlgn="base" hangingPunct="0">
              <a:spcBef>
                <a:spcPct val="30000"/>
              </a:spcBef>
              <a:spcAft>
                <a:spcPct val="0"/>
              </a:spcAft>
              <a:defRPr sz="1000">
                <a:solidFill>
                  <a:schemeClr val="tx1"/>
                </a:solidFill>
                <a:latin typeface="Arial" charset="0"/>
                <a:ea typeface="ＭＳ Ｐゴシック" pitchFamily="34" charset="-128"/>
              </a:defRPr>
            </a:lvl6pPr>
            <a:lvl7pPr marL="2966773" indent="-223818" defTabSz="955590" eaLnBrk="0" fontAlgn="base" hangingPunct="0">
              <a:spcBef>
                <a:spcPct val="30000"/>
              </a:spcBef>
              <a:spcAft>
                <a:spcPct val="0"/>
              </a:spcAft>
              <a:defRPr sz="1000">
                <a:solidFill>
                  <a:schemeClr val="tx1"/>
                </a:solidFill>
                <a:latin typeface="Arial" charset="0"/>
                <a:ea typeface="ＭＳ Ｐゴシック" pitchFamily="34" charset="-128"/>
              </a:defRPr>
            </a:lvl7pPr>
            <a:lvl8pPr marL="3423933" indent="-223818" defTabSz="955590" eaLnBrk="0" fontAlgn="base" hangingPunct="0">
              <a:spcBef>
                <a:spcPct val="30000"/>
              </a:spcBef>
              <a:spcAft>
                <a:spcPct val="0"/>
              </a:spcAft>
              <a:defRPr sz="1000">
                <a:solidFill>
                  <a:schemeClr val="tx1"/>
                </a:solidFill>
                <a:latin typeface="Arial" charset="0"/>
                <a:ea typeface="ＭＳ Ｐゴシック" pitchFamily="34" charset="-128"/>
              </a:defRPr>
            </a:lvl8pPr>
            <a:lvl9pPr marL="3881092" indent="-223818" defTabSz="955590" eaLnBrk="0" fontAlgn="base" hangingPunct="0">
              <a:spcBef>
                <a:spcPct val="30000"/>
              </a:spcBef>
              <a:spcAft>
                <a:spcPct val="0"/>
              </a:spcAft>
              <a:defRPr sz="1000">
                <a:solidFill>
                  <a:schemeClr val="tx1"/>
                </a:solidFill>
                <a:latin typeface="Arial" charset="0"/>
                <a:ea typeface="ＭＳ Ｐゴシック" pitchFamily="34" charset="-128"/>
              </a:defRPr>
            </a:lvl9pPr>
          </a:lstStyle>
          <a:p>
            <a:pPr>
              <a:spcBef>
                <a:spcPct val="0"/>
              </a:spcBef>
            </a:pPr>
            <a:fld id="{960AFA43-AE16-46CE-9A29-8DC748B39998}" type="slidenum">
              <a:rPr lang="en-US" altLang="en-US" sz="1300"/>
              <a:pPr>
                <a:spcBef>
                  <a:spcPct val="0"/>
                </a:spcBef>
              </a:pPr>
              <a:t>14</a:t>
            </a:fld>
            <a:endParaRPr lang="en-US" altLang="en-US" sz="1300" dirty="0"/>
          </a:p>
        </p:txBody>
      </p:sp>
      <p:sp>
        <p:nvSpPr>
          <p:cNvPr id="73731" name="Rectangle 5"/>
          <p:cNvSpPr>
            <a:spLocks noGrp="1" noRot="1" noChangeAspect="1" noChangeArrowheads="1" noTextEdit="1"/>
          </p:cNvSpPr>
          <p:nvPr>
            <p:ph type="sldImg"/>
          </p:nvPr>
        </p:nvSpPr>
        <p:spPr>
          <a:ln/>
        </p:spPr>
      </p:sp>
      <p:sp>
        <p:nvSpPr>
          <p:cNvPr id="76804" name="Rectangle 6"/>
          <p:cNvSpPr>
            <a:spLocks noGrp="1" noChangeArrowheads="1"/>
          </p:cNvSpPr>
          <p:nvPr>
            <p:ph type="body" idx="1"/>
          </p:nvPr>
        </p:nvSpPr>
        <p:spPr>
          <a:xfrm>
            <a:off x="974725" y="4560888"/>
            <a:ext cx="5922963" cy="4551214"/>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fontScale="92500"/>
          </a:bodyPr>
          <a:lstStyle/>
          <a:p>
            <a:pPr marL="50782" indent="-50782">
              <a:defRPr/>
            </a:pPr>
            <a:r>
              <a:rPr lang="en-US" altLang="en-US" sz="1000" b="1" i="1" dirty="0">
                <a:latin typeface="Arial" pitchFamily="34" charset="0"/>
                <a:ea typeface="MS PGothic" pitchFamily="34" charset="-128"/>
              </a:rPr>
              <a:t>[There are animations on this slide. Click for text to appear.]</a:t>
            </a:r>
          </a:p>
          <a:p>
            <a:pPr eaLnBrk="1" hangingPunct="1">
              <a:defRPr/>
            </a:pPr>
            <a:r>
              <a:rPr lang="en-US" altLang="en-US" sz="1000" dirty="0" smtClean="0">
                <a:latin typeface="Arial" pitchFamily="34" charset="0"/>
                <a:ea typeface="MS PGothic" pitchFamily="34" charset="-128"/>
              </a:rPr>
              <a:t>Regardless of generational differences, we all face the same set of challenges when preparing for retirement in today’s economy:</a:t>
            </a:r>
          </a:p>
          <a:p>
            <a:pPr marL="338024" lvl="1" indent="-109501">
              <a:buFontTx/>
              <a:buChar char="•"/>
              <a:defRPr/>
            </a:pPr>
            <a:r>
              <a:rPr lang="en-US" altLang="en-US" sz="1000" dirty="0" smtClean="0">
                <a:latin typeface="Arial" pitchFamily="34" charset="0"/>
                <a:ea typeface="MS PGothic" pitchFamily="34" charset="-128"/>
              </a:rPr>
              <a:t>Personal </a:t>
            </a:r>
            <a:r>
              <a:rPr lang="en-US" altLang="en-US" sz="1000" dirty="0">
                <a:latin typeface="Arial" pitchFamily="34" charset="0"/>
                <a:ea typeface="MS PGothic" pitchFamily="34" charset="-128"/>
              </a:rPr>
              <a:t>debt levels are extremely high. Did you know that the total outstanding revolving </a:t>
            </a:r>
            <a:r>
              <a:rPr lang="en-US" altLang="en-US" sz="1000" dirty="0" smtClean="0">
                <a:latin typeface="Arial" pitchFamily="34" charset="0"/>
                <a:ea typeface="MS PGothic" pitchFamily="34" charset="-128"/>
              </a:rPr>
              <a:t>debt </a:t>
            </a:r>
            <a:r>
              <a:rPr lang="en-US" altLang="en-US" sz="1000" dirty="0">
                <a:latin typeface="Arial" pitchFamily="34" charset="0"/>
                <a:ea typeface="MS PGothic" pitchFamily="34" charset="-128"/>
              </a:rPr>
              <a:t>in the United States is </a:t>
            </a:r>
            <a:r>
              <a:rPr lang="en-US" altLang="en-US" sz="1000" dirty="0" smtClean="0">
                <a:latin typeface="Arial" pitchFamily="34" charset="0"/>
                <a:ea typeface="MS PGothic" pitchFamily="34" charset="-128"/>
              </a:rPr>
              <a:t>$1,022 BILLION?</a:t>
            </a:r>
            <a:r>
              <a:rPr lang="en-US" altLang="en-US" sz="1000" baseline="30000" dirty="0" smtClean="0">
                <a:latin typeface="Arial" pitchFamily="34" charset="0"/>
                <a:ea typeface="MS PGothic" pitchFamily="34" charset="-128"/>
              </a:rPr>
              <a:t>1</a:t>
            </a:r>
            <a:r>
              <a:rPr lang="en-US" altLang="en-US" sz="1000" dirty="0" smtClean="0">
                <a:latin typeface="Arial" pitchFamily="34" charset="0"/>
                <a:ea typeface="MS PGothic" pitchFamily="34" charset="-128"/>
              </a:rPr>
              <a:t> </a:t>
            </a:r>
            <a:r>
              <a:rPr lang="en-US" altLang="en-US" sz="1000" dirty="0">
                <a:latin typeface="Arial" pitchFamily="34" charset="0"/>
                <a:ea typeface="MS PGothic" pitchFamily="34" charset="-128"/>
              </a:rPr>
              <a:t>With a national average of 15% interest rate (23% or more if bad credit)</a:t>
            </a:r>
            <a:r>
              <a:rPr lang="en-US" altLang="en-US" sz="1000" baseline="30000" dirty="0">
                <a:latin typeface="Arial" pitchFamily="34" charset="0"/>
                <a:ea typeface="MS PGothic" pitchFamily="34" charset="-128"/>
              </a:rPr>
              <a:t>2</a:t>
            </a:r>
            <a:r>
              <a:rPr lang="en-US" altLang="en-US" sz="1000" dirty="0">
                <a:latin typeface="Arial" pitchFamily="34" charset="0"/>
                <a:ea typeface="MS PGothic" pitchFamily="34" charset="-128"/>
              </a:rPr>
              <a:t>, balances are hard to pay off. Debt may also include caring for elderly parents while also paying for a child’s college tuition; such is the case for many of the “Sandwich Generation.” (Sandwich generation – Baby Boomers caught in the middle of aging parents and raising children but still trying to save for retirement.)</a:t>
            </a:r>
          </a:p>
          <a:p>
            <a:pPr marL="338024" lvl="1" indent="-109501">
              <a:buFontTx/>
              <a:buChar char="•"/>
              <a:defRPr/>
            </a:pPr>
            <a:r>
              <a:rPr lang="en-US" altLang="en-US" sz="1000" dirty="0">
                <a:latin typeface="Arial" pitchFamily="34" charset="0"/>
                <a:ea typeface="MS PGothic" pitchFamily="34" charset="-128"/>
              </a:rPr>
              <a:t>And, as the shift from defined benefit plans toward defined contribution plans continues, people have a greater responsibility to plan and save for retirement. Yet, </a:t>
            </a:r>
            <a:r>
              <a:rPr lang="en-US" altLang="en-US" sz="1000" dirty="0" smtClean="0">
                <a:latin typeface="Arial" pitchFamily="34" charset="0"/>
                <a:ea typeface="MS PGothic" pitchFamily="34" charset="-128"/>
              </a:rPr>
              <a:t>24% </a:t>
            </a:r>
            <a:r>
              <a:rPr lang="en-US" altLang="en-US" sz="1000" dirty="0">
                <a:latin typeface="Arial" pitchFamily="34" charset="0"/>
                <a:ea typeface="MS PGothic" pitchFamily="34" charset="-128"/>
              </a:rPr>
              <a:t>of Americans say they have saved less than $1,000 and </a:t>
            </a:r>
            <a:r>
              <a:rPr lang="en-US" altLang="en-US" sz="1000" dirty="0" smtClean="0">
                <a:latin typeface="Arial" pitchFamily="34" charset="0"/>
                <a:ea typeface="MS PGothic" pitchFamily="34" charset="-128"/>
              </a:rPr>
              <a:t>47% </a:t>
            </a:r>
            <a:r>
              <a:rPr lang="en-US" altLang="en-US" sz="1000" dirty="0">
                <a:latin typeface="Arial" pitchFamily="34" charset="0"/>
                <a:ea typeface="MS PGothic" pitchFamily="34" charset="-128"/>
              </a:rPr>
              <a:t>have saved less than $25,000; excluding primary residence and defined benefit plans, if any.</a:t>
            </a:r>
            <a:r>
              <a:rPr lang="en-US" altLang="en-US" sz="1000" baseline="30000" dirty="0">
                <a:latin typeface="Arial" pitchFamily="34" charset="0"/>
                <a:ea typeface="MS PGothic" pitchFamily="34" charset="-128"/>
              </a:rPr>
              <a:t>3</a:t>
            </a:r>
            <a:r>
              <a:rPr lang="en-US" altLang="en-US" sz="1000" dirty="0">
                <a:latin typeface="Arial" pitchFamily="34" charset="0"/>
                <a:ea typeface="MS PGothic" pitchFamily="34" charset="-128"/>
              </a:rPr>
              <a:t> Preparations for retirement are lacking as many people spend a great deal of money on educating their children and may even continue to provide financial assistance to their adult children</a:t>
            </a:r>
            <a:r>
              <a:rPr lang="en-US" altLang="en-US" sz="1000" dirty="0" smtClean="0">
                <a:latin typeface="Arial" pitchFamily="34" charset="0"/>
                <a:ea typeface="MS PGothic" pitchFamily="34" charset="-128"/>
              </a:rPr>
              <a:t>.</a:t>
            </a:r>
            <a:endParaRPr lang="en-US" altLang="en-US" sz="1000" baseline="30000" dirty="0">
              <a:latin typeface="Arial" pitchFamily="34" charset="0"/>
              <a:ea typeface="MS PGothic" pitchFamily="34" charset="-128"/>
            </a:endParaRPr>
          </a:p>
          <a:p>
            <a:pPr marL="338024" lvl="1" indent="-109501">
              <a:buFontTx/>
              <a:buChar char="•"/>
              <a:defRPr/>
            </a:pPr>
            <a:r>
              <a:rPr lang="en-US" altLang="en-US" sz="1000" dirty="0">
                <a:latin typeface="Arial" pitchFamily="34" charset="0"/>
                <a:ea typeface="MS PGothic" pitchFamily="34" charset="-128"/>
              </a:rPr>
              <a:t>Also, the future of Social Security is uncertain. Understandably, this causes concern for those who plan to rely on Social Security as their only source of guaranteed lifetime income. </a:t>
            </a:r>
          </a:p>
          <a:p>
            <a:pPr marL="338024" lvl="1" indent="-109501">
              <a:buFontTx/>
              <a:buChar char="•"/>
              <a:defRPr/>
            </a:pPr>
            <a:r>
              <a:rPr lang="en-US" altLang="en-US" sz="1000" dirty="0">
                <a:latin typeface="Arial" pitchFamily="34" charset="0"/>
                <a:ea typeface="MS PGothic" pitchFamily="34" charset="-128"/>
              </a:rPr>
              <a:t>People are living longer in retirement. Living longer means retirement income has to last longer. People should plan on funding a 20- to 30-year retirement. At a retirement age of 65, a man could expect to live on average until age 84, and a woman until age 86. They also have </a:t>
            </a:r>
            <a:r>
              <a:rPr lang="en-US" altLang="en-US" sz="1000" dirty="0" smtClean="0">
                <a:latin typeface="Arial" pitchFamily="34" charset="0"/>
                <a:ea typeface="MS PGothic" pitchFamily="34" charset="-128"/>
              </a:rPr>
              <a:t>about a </a:t>
            </a:r>
            <a:r>
              <a:rPr lang="en-US" altLang="en-US" sz="1000" dirty="0">
                <a:latin typeface="Arial" pitchFamily="34" charset="0"/>
                <a:ea typeface="MS PGothic" pitchFamily="34" charset="-128"/>
              </a:rPr>
              <a:t>25% chance of living to age 90 and 10% chance of </a:t>
            </a:r>
            <a:r>
              <a:rPr lang="en-US" altLang="en-US" sz="1000" dirty="0" smtClean="0">
                <a:latin typeface="Arial" pitchFamily="34" charset="0"/>
                <a:ea typeface="MS PGothic" pitchFamily="34" charset="-128"/>
              </a:rPr>
              <a:t>living past age 95.</a:t>
            </a:r>
            <a:r>
              <a:rPr lang="en-US" altLang="en-US" sz="1000" baseline="30000" dirty="0" smtClean="0">
                <a:latin typeface="Arial" pitchFamily="34" charset="0"/>
                <a:ea typeface="MS PGothic" pitchFamily="34" charset="-128"/>
              </a:rPr>
              <a:t>4  </a:t>
            </a:r>
            <a:r>
              <a:rPr lang="en-US" sz="1000" dirty="0" smtClean="0">
                <a:latin typeface="Arial" charset="0"/>
                <a:ea typeface="ＭＳ Ｐゴシック" pitchFamily="-110" charset="-128"/>
              </a:rPr>
              <a:t>Today</a:t>
            </a:r>
            <a:r>
              <a:rPr lang="en-US" sz="1000" dirty="0">
                <a:latin typeface="Arial" charset="0"/>
                <a:ea typeface="ＭＳ Ｐゴシック" pitchFamily="-110" charset="-128"/>
              </a:rPr>
              <a:t>, centenarians (people age 100 and older) are a growing segment of the population. In the U.S. alone there are over 55,000 </a:t>
            </a:r>
            <a:r>
              <a:rPr lang="en-US" sz="1000" dirty="0" smtClean="0">
                <a:latin typeface="Arial" charset="0"/>
                <a:ea typeface="ＭＳ Ｐゴシック" pitchFamily="-110" charset="-128"/>
              </a:rPr>
              <a:t>centenarians.</a:t>
            </a:r>
            <a:r>
              <a:rPr lang="en-US" sz="1000" baseline="30000" dirty="0" smtClean="0">
                <a:latin typeface="Arial" charset="0"/>
                <a:ea typeface="ＭＳ Ｐゴシック" pitchFamily="-110" charset="-128"/>
              </a:rPr>
              <a:t>5 </a:t>
            </a:r>
            <a:endParaRPr lang="en-US" altLang="en-US" sz="1000" dirty="0">
              <a:latin typeface="Arial" pitchFamily="34" charset="0"/>
              <a:ea typeface="MS PGothic" pitchFamily="34" charset="-128"/>
            </a:endParaRPr>
          </a:p>
          <a:p>
            <a:pPr marL="4763" lvl="1" indent="-4763">
              <a:defRPr/>
            </a:pPr>
            <a:endParaRPr lang="en-US" altLang="en-US" sz="900" dirty="0" smtClean="0">
              <a:latin typeface="Arial" pitchFamily="34" charset="0"/>
              <a:ea typeface="MS PGothic" pitchFamily="34" charset="-128"/>
            </a:endParaRPr>
          </a:p>
          <a:p>
            <a:pPr marL="4763" lvl="1" indent="-4763">
              <a:defRPr/>
            </a:pPr>
            <a:r>
              <a:rPr lang="en-US" altLang="en-US" sz="900" dirty="0" smtClean="0">
                <a:latin typeface="Arial" pitchFamily="34" charset="0"/>
                <a:ea typeface="MS PGothic" pitchFamily="34" charset="-128"/>
              </a:rPr>
              <a:t>Sources:</a:t>
            </a:r>
            <a:endParaRPr lang="en-US" altLang="en-US" sz="900" dirty="0">
              <a:latin typeface="Arial" pitchFamily="34" charset="0"/>
              <a:ea typeface="MS PGothic" pitchFamily="34" charset="-128"/>
            </a:endParaRPr>
          </a:p>
          <a:p>
            <a:pPr marL="4763" indent="-4763">
              <a:defRPr/>
            </a:pPr>
            <a:r>
              <a:rPr lang="en-US" altLang="en-US" sz="900" baseline="30000" dirty="0" smtClean="0">
                <a:latin typeface="Arial" pitchFamily="34" charset="0"/>
                <a:ea typeface="MS PGothic" pitchFamily="34" charset="-128"/>
              </a:rPr>
              <a:t>1</a:t>
            </a:r>
            <a:r>
              <a:rPr lang="en-US" altLang="en-US" sz="900" dirty="0" smtClean="0">
                <a:latin typeface="Arial" pitchFamily="34" charset="0"/>
                <a:ea typeface="MS PGothic" pitchFamily="34" charset="-128"/>
              </a:rPr>
              <a:t>Average Credit Card Debt in America:</a:t>
            </a:r>
            <a:r>
              <a:rPr lang="en-US" altLang="en-US" sz="900" baseline="0" dirty="0" smtClean="0">
                <a:latin typeface="Arial" pitchFamily="34" charset="0"/>
                <a:ea typeface="MS PGothic" pitchFamily="34" charset="-128"/>
              </a:rPr>
              <a:t> 2017 Facts &amp; Figures</a:t>
            </a:r>
            <a:r>
              <a:rPr lang="en-US" altLang="en-US" sz="900" dirty="0" smtClean="0">
                <a:latin typeface="Arial" pitchFamily="34" charset="0"/>
                <a:ea typeface="MS PGothic" pitchFamily="34" charset="-128"/>
              </a:rPr>
              <a:t>. ValuePenguin.com.</a:t>
            </a:r>
          </a:p>
          <a:p>
            <a:pPr marL="4763" indent="-4763">
              <a:defRPr/>
            </a:pPr>
            <a:r>
              <a:rPr lang="en-US" altLang="en-US" sz="900" baseline="30000" dirty="0" smtClean="0">
                <a:latin typeface="Arial" pitchFamily="34" charset="0"/>
                <a:ea typeface="MS PGothic" pitchFamily="34" charset="-128"/>
              </a:rPr>
              <a:t>2</a:t>
            </a:r>
            <a:r>
              <a:rPr lang="en-US" altLang="en-US" sz="900" dirty="0" smtClean="0">
                <a:latin typeface="Arial" pitchFamily="34" charset="0"/>
                <a:ea typeface="MS PGothic" pitchFamily="34" charset="-128"/>
              </a:rPr>
              <a:t>Average </a:t>
            </a:r>
            <a:r>
              <a:rPr lang="en-US" altLang="en-US" sz="900" dirty="0">
                <a:latin typeface="Arial" pitchFamily="34" charset="0"/>
                <a:ea typeface="MS PGothic" pitchFamily="34" charset="-128"/>
              </a:rPr>
              <a:t>Credit Card Interest Rates Rise to 15.07 Percent. CreditCards.com. October 1, 2014.</a:t>
            </a:r>
            <a:r>
              <a:rPr lang="en-US" altLang="en-US" sz="900" baseline="30000" dirty="0">
                <a:latin typeface="Arial" pitchFamily="34" charset="0"/>
                <a:ea typeface="MS PGothic" pitchFamily="34" charset="-128"/>
              </a:rPr>
              <a:t> </a:t>
            </a:r>
            <a:endParaRPr lang="en-US" altLang="en-US" sz="900" baseline="30000" dirty="0" smtClean="0">
              <a:latin typeface="Arial" pitchFamily="34" charset="0"/>
              <a:ea typeface="MS PGothic" pitchFamily="34" charset="-128"/>
            </a:endParaRPr>
          </a:p>
          <a:p>
            <a:pPr marL="4763" indent="-4763">
              <a:defRPr/>
            </a:pPr>
            <a:r>
              <a:rPr lang="en-US" altLang="en-US" sz="900" baseline="30000" dirty="0" smtClean="0">
                <a:latin typeface="Arial" pitchFamily="34" charset="0"/>
                <a:ea typeface="MS PGothic" pitchFamily="34" charset="-128"/>
              </a:rPr>
              <a:t>3</a:t>
            </a:r>
            <a:r>
              <a:rPr lang="en-US" altLang="en-US" sz="900" dirty="0" smtClean="0">
                <a:latin typeface="Arial" pitchFamily="34" charset="0"/>
                <a:ea typeface="MS PGothic" pitchFamily="34" charset="-128"/>
              </a:rPr>
              <a:t>The 2017</a:t>
            </a:r>
            <a:r>
              <a:rPr lang="en-US" altLang="en-US" sz="900" baseline="0" dirty="0" smtClean="0">
                <a:latin typeface="Arial" pitchFamily="34" charset="0"/>
                <a:ea typeface="MS PGothic" pitchFamily="34" charset="-128"/>
              </a:rPr>
              <a:t> EBRI</a:t>
            </a:r>
            <a:r>
              <a:rPr lang="en-US" altLang="en-US" sz="900" dirty="0" smtClean="0">
                <a:latin typeface="Arial" pitchFamily="34" charset="0"/>
                <a:ea typeface="MS PGothic" pitchFamily="34" charset="-128"/>
              </a:rPr>
              <a:t> </a:t>
            </a:r>
            <a:r>
              <a:rPr lang="en-US" altLang="en-US" sz="900" dirty="0">
                <a:latin typeface="Arial" pitchFamily="34" charset="0"/>
                <a:ea typeface="MS PGothic" pitchFamily="34" charset="-128"/>
              </a:rPr>
              <a:t>Retirement Confidence </a:t>
            </a:r>
            <a:r>
              <a:rPr lang="en-US" altLang="en-US" sz="900" dirty="0" smtClean="0">
                <a:latin typeface="Arial" pitchFamily="34" charset="0"/>
                <a:ea typeface="MS PGothic" pitchFamily="34" charset="-128"/>
              </a:rPr>
              <a:t>Survey:</a:t>
            </a:r>
            <a:r>
              <a:rPr lang="en-US" altLang="en-US" sz="900" baseline="0" dirty="0" smtClean="0">
                <a:latin typeface="Arial" pitchFamily="34" charset="0"/>
                <a:ea typeface="MS PGothic" pitchFamily="34" charset="-128"/>
              </a:rPr>
              <a:t> Many Workers Lack Retirement Confidence and Feel Stressed About Retirement Preparations. March 21 2017, No. 431.</a:t>
            </a:r>
            <a:endParaRPr lang="en-US" altLang="en-US" sz="900" dirty="0" smtClean="0">
              <a:latin typeface="Arial" pitchFamily="34" charset="0"/>
              <a:ea typeface="MS PGothic" pitchFamily="34" charset="-128"/>
            </a:endParaRPr>
          </a:p>
          <a:p>
            <a:pPr marL="4763" indent="-4763">
              <a:defRPr/>
            </a:pPr>
            <a:r>
              <a:rPr lang="en-US" altLang="en-US" sz="900" baseline="30000" dirty="0" smtClean="0">
                <a:latin typeface="Arial" pitchFamily="34" charset="0"/>
                <a:ea typeface="MS PGothic" pitchFamily="34" charset="-128"/>
              </a:rPr>
              <a:t>4</a:t>
            </a:r>
            <a:r>
              <a:rPr lang="en-US" altLang="en-US" sz="900" dirty="0" smtClean="0">
                <a:latin typeface="Arial" pitchFamily="34" charset="0"/>
                <a:ea typeface="MS PGothic" pitchFamily="34" charset="-128"/>
              </a:rPr>
              <a:t>Calculators</a:t>
            </a:r>
            <a:r>
              <a:rPr lang="en-US" altLang="en-US" sz="900" dirty="0">
                <a:latin typeface="Arial" pitchFamily="34" charset="0"/>
                <a:ea typeface="MS PGothic" pitchFamily="34" charset="-128"/>
              </a:rPr>
              <a:t>: Life Expectancy. </a:t>
            </a:r>
            <a:r>
              <a:rPr lang="en-US" altLang="en-US" sz="900" dirty="0" smtClean="0">
                <a:latin typeface="Arial" pitchFamily="34" charset="0"/>
                <a:ea typeface="MS PGothic" pitchFamily="34" charset="-128"/>
              </a:rPr>
              <a:t>Socialsecurity.gov. </a:t>
            </a:r>
          </a:p>
          <a:p>
            <a:pPr marL="4763" indent="-4763">
              <a:defRPr/>
            </a:pPr>
            <a:r>
              <a:rPr lang="en-US" altLang="en-US" sz="900" baseline="30000" dirty="0" smtClean="0">
                <a:latin typeface="Arial" charset="0"/>
              </a:rPr>
              <a:t>5</a:t>
            </a:r>
            <a:r>
              <a:rPr lang="en-US" altLang="en-US" sz="900" dirty="0" smtClean="0"/>
              <a:t>The </a:t>
            </a:r>
            <a:r>
              <a:rPr lang="en-US" altLang="en-US" sz="900" dirty="0"/>
              <a:t>Centenarian Population: 2007 – 2011, April 2014. U.S. Census Bureau. </a:t>
            </a:r>
            <a:r>
              <a:rPr lang="en-US" sz="900" dirty="0">
                <a:latin typeface="Arial" charset="0"/>
              </a:rPr>
              <a:t> </a:t>
            </a:r>
            <a:endParaRPr lang="en-US" altLang="en-US" sz="900" dirty="0">
              <a:latin typeface="Arial" pitchFamily="34" charset="0"/>
              <a:ea typeface="MS PGothic" pitchFamily="34" charset="-128"/>
            </a:endParaRPr>
          </a:p>
        </p:txBody>
      </p:sp>
    </p:spTree>
    <p:extLst>
      <p:ext uri="{BB962C8B-B14F-4D97-AF65-F5344CB8AC3E}">
        <p14:creationId xmlns:p14="http://schemas.microsoft.com/office/powerpoint/2010/main" val="10836443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a:ln/>
        </p:spPr>
      </p:sp>
      <p:sp>
        <p:nvSpPr>
          <p:cNvPr id="747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571" tIns="48286" rIns="96571" bIns="48286"/>
          <a:lstStyle/>
          <a:p>
            <a:pPr eaLnBrk="1" hangingPunct="1"/>
            <a:r>
              <a:rPr lang="en-US" altLang="en-US" smtClean="0">
                <a:latin typeface="Arial" charset="0"/>
              </a:rPr>
              <a:t>With all those extra years in your future, how are you going to pay for them? As a guide, for every year in retirement you’ll need approximately 80% of your last working year’s salary to maintain your lifestyle in retirement. Living longer means your money will need to last longer.</a:t>
            </a:r>
          </a:p>
          <a:p>
            <a:pPr eaLnBrk="1" hangingPunct="1"/>
            <a:endParaRPr lang="en-US" altLang="en-US" smtClean="0">
              <a:latin typeface="Arial" charset="0"/>
            </a:endParaRPr>
          </a:p>
        </p:txBody>
      </p:sp>
      <p:sp>
        <p:nvSpPr>
          <p:cNvPr id="74756" name="Slide Number Placeholder 3"/>
          <p:cNvSpPr txBox="1">
            <a:spLocks noGrp="1"/>
          </p:cNvSpPr>
          <p:nvPr/>
        </p:nvSpPr>
        <p:spPr bwMode="auto">
          <a:xfrm>
            <a:off x="4144964" y="9121776"/>
            <a:ext cx="317023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571" tIns="48286" rIns="96571" bIns="48286" anchor="b"/>
          <a:lstStyle>
            <a:lvl1pPr defTabSz="962025" eaLnBrk="0" hangingPunct="0">
              <a:spcBef>
                <a:spcPct val="30000"/>
              </a:spcBef>
              <a:defRPr sz="1000">
                <a:solidFill>
                  <a:schemeClr val="tx1"/>
                </a:solidFill>
                <a:latin typeface="Arial" charset="0"/>
                <a:ea typeface="ＭＳ Ｐゴシック" pitchFamily="34" charset="-128"/>
              </a:defRPr>
            </a:lvl1pPr>
            <a:lvl2pPr marL="742950" indent="-285750" defTabSz="962025" eaLnBrk="0" hangingPunct="0">
              <a:spcBef>
                <a:spcPct val="30000"/>
              </a:spcBef>
              <a:defRPr sz="1000">
                <a:solidFill>
                  <a:schemeClr val="tx1"/>
                </a:solidFill>
                <a:latin typeface="Arial" charset="0"/>
                <a:ea typeface="ＭＳ Ｐゴシック" pitchFamily="34" charset="-128"/>
              </a:defRPr>
            </a:lvl2pPr>
            <a:lvl3pPr marL="1143000" indent="-228600" defTabSz="962025" eaLnBrk="0" hangingPunct="0">
              <a:spcBef>
                <a:spcPct val="30000"/>
              </a:spcBef>
              <a:defRPr sz="1000">
                <a:solidFill>
                  <a:schemeClr val="tx1"/>
                </a:solidFill>
                <a:latin typeface="Arial" charset="0"/>
                <a:ea typeface="ＭＳ Ｐゴシック" pitchFamily="34" charset="-128"/>
              </a:defRPr>
            </a:lvl3pPr>
            <a:lvl4pPr marL="1600200" indent="-228600" defTabSz="962025" eaLnBrk="0" hangingPunct="0">
              <a:spcBef>
                <a:spcPct val="30000"/>
              </a:spcBef>
              <a:defRPr sz="1000">
                <a:solidFill>
                  <a:schemeClr val="tx1"/>
                </a:solidFill>
                <a:latin typeface="Arial" charset="0"/>
                <a:ea typeface="ＭＳ Ｐゴシック" pitchFamily="34" charset="-128"/>
              </a:defRPr>
            </a:lvl4pPr>
            <a:lvl5pPr marL="2057400" indent="-228600" defTabSz="962025" eaLnBrk="0" hangingPunct="0">
              <a:spcBef>
                <a:spcPct val="30000"/>
              </a:spcBef>
              <a:defRPr sz="1000">
                <a:solidFill>
                  <a:schemeClr val="tx1"/>
                </a:solidFill>
                <a:latin typeface="Arial" charset="0"/>
                <a:ea typeface="ＭＳ Ｐゴシック" pitchFamily="34" charset="-128"/>
              </a:defRPr>
            </a:lvl5pPr>
            <a:lvl6pPr marL="2514600" indent="-228600" defTabSz="962025" eaLnBrk="0" fontAlgn="base" hangingPunct="0">
              <a:spcBef>
                <a:spcPct val="30000"/>
              </a:spcBef>
              <a:spcAft>
                <a:spcPct val="0"/>
              </a:spcAft>
              <a:defRPr sz="1000">
                <a:solidFill>
                  <a:schemeClr val="tx1"/>
                </a:solidFill>
                <a:latin typeface="Arial" charset="0"/>
                <a:ea typeface="ＭＳ Ｐゴシック" pitchFamily="34" charset="-128"/>
              </a:defRPr>
            </a:lvl6pPr>
            <a:lvl7pPr marL="2971800" indent="-228600" defTabSz="962025" eaLnBrk="0" fontAlgn="base" hangingPunct="0">
              <a:spcBef>
                <a:spcPct val="30000"/>
              </a:spcBef>
              <a:spcAft>
                <a:spcPct val="0"/>
              </a:spcAft>
              <a:defRPr sz="1000">
                <a:solidFill>
                  <a:schemeClr val="tx1"/>
                </a:solidFill>
                <a:latin typeface="Arial" charset="0"/>
                <a:ea typeface="ＭＳ Ｐゴシック" pitchFamily="34" charset="-128"/>
              </a:defRPr>
            </a:lvl7pPr>
            <a:lvl8pPr marL="3429000" indent="-228600" defTabSz="962025" eaLnBrk="0" fontAlgn="base" hangingPunct="0">
              <a:spcBef>
                <a:spcPct val="30000"/>
              </a:spcBef>
              <a:spcAft>
                <a:spcPct val="0"/>
              </a:spcAft>
              <a:defRPr sz="1000">
                <a:solidFill>
                  <a:schemeClr val="tx1"/>
                </a:solidFill>
                <a:latin typeface="Arial" charset="0"/>
                <a:ea typeface="ＭＳ Ｐゴシック" pitchFamily="34" charset="-128"/>
              </a:defRPr>
            </a:lvl8pPr>
            <a:lvl9pPr marL="3886200" indent="-228600" defTabSz="962025" eaLnBrk="0" fontAlgn="base" hangingPunct="0">
              <a:spcBef>
                <a:spcPct val="30000"/>
              </a:spcBef>
              <a:spcAft>
                <a:spcPct val="0"/>
              </a:spcAft>
              <a:defRPr sz="1000">
                <a:solidFill>
                  <a:schemeClr val="tx1"/>
                </a:solidFill>
                <a:latin typeface="Arial" charset="0"/>
                <a:ea typeface="ＭＳ Ｐゴシック" pitchFamily="34" charset="-128"/>
              </a:defRPr>
            </a:lvl9pPr>
          </a:lstStyle>
          <a:p>
            <a:pPr algn="r">
              <a:spcBef>
                <a:spcPct val="0"/>
              </a:spcBef>
            </a:pPr>
            <a:fld id="{5008E313-8DBC-4EFC-8D15-88E6BF967C14}" type="slidenum">
              <a:rPr lang="en-US" altLang="en-US" sz="1300"/>
              <a:pPr algn="r">
                <a:spcBef>
                  <a:spcPct val="0"/>
                </a:spcBef>
              </a:pPr>
              <a:t>15</a:t>
            </a:fld>
            <a:endParaRPr lang="en-US" altLang="en-US" sz="1300"/>
          </a:p>
        </p:txBody>
      </p:sp>
    </p:spTree>
    <p:extLst>
      <p:ext uri="{BB962C8B-B14F-4D97-AF65-F5344CB8AC3E}">
        <p14:creationId xmlns:p14="http://schemas.microsoft.com/office/powerpoint/2010/main" val="30730565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8764" eaLnBrk="0" hangingPunct="0">
              <a:spcBef>
                <a:spcPct val="30000"/>
              </a:spcBef>
              <a:defRPr sz="1000">
                <a:solidFill>
                  <a:schemeClr val="tx1"/>
                </a:solidFill>
                <a:latin typeface="Arial" charset="0"/>
                <a:ea typeface="ＭＳ Ｐゴシック" pitchFamily="34" charset="-128"/>
              </a:defRPr>
            </a:lvl1pPr>
            <a:lvl2pPr marL="763520" indent="-292074" defTabSz="958764" eaLnBrk="0" hangingPunct="0">
              <a:spcBef>
                <a:spcPct val="30000"/>
              </a:spcBef>
              <a:defRPr sz="1000">
                <a:solidFill>
                  <a:schemeClr val="tx1"/>
                </a:solidFill>
                <a:latin typeface="Arial" charset="0"/>
                <a:ea typeface="ＭＳ Ｐゴシック" pitchFamily="34" charset="-128"/>
              </a:defRPr>
            </a:lvl2pPr>
            <a:lvl3pPr marL="1176233" indent="-231754" defTabSz="958764" eaLnBrk="0" hangingPunct="0">
              <a:spcBef>
                <a:spcPct val="30000"/>
              </a:spcBef>
              <a:defRPr sz="1000">
                <a:solidFill>
                  <a:schemeClr val="tx1"/>
                </a:solidFill>
                <a:latin typeface="Arial" charset="0"/>
                <a:ea typeface="ＭＳ Ｐゴシック" pitchFamily="34" charset="-128"/>
              </a:defRPr>
            </a:lvl3pPr>
            <a:lvl4pPr marL="1647679" indent="-231754" defTabSz="958764" eaLnBrk="0" hangingPunct="0">
              <a:spcBef>
                <a:spcPct val="30000"/>
              </a:spcBef>
              <a:defRPr sz="1000">
                <a:solidFill>
                  <a:schemeClr val="tx1"/>
                </a:solidFill>
                <a:latin typeface="Arial" charset="0"/>
                <a:ea typeface="ＭＳ Ｐゴシック" pitchFamily="34" charset="-128"/>
              </a:defRPr>
            </a:lvl4pPr>
            <a:lvl5pPr marL="2120711" indent="-231754" defTabSz="958764" eaLnBrk="0" hangingPunct="0">
              <a:spcBef>
                <a:spcPct val="30000"/>
              </a:spcBef>
              <a:defRPr sz="1000">
                <a:solidFill>
                  <a:schemeClr val="tx1"/>
                </a:solidFill>
                <a:latin typeface="Arial" charset="0"/>
                <a:ea typeface="ＭＳ Ｐゴシック" pitchFamily="34" charset="-128"/>
              </a:defRPr>
            </a:lvl5pPr>
            <a:lvl6pPr marL="2577870" indent="-231754" defTabSz="958764" eaLnBrk="0" fontAlgn="base" hangingPunct="0">
              <a:spcBef>
                <a:spcPct val="30000"/>
              </a:spcBef>
              <a:spcAft>
                <a:spcPct val="0"/>
              </a:spcAft>
              <a:defRPr sz="1000">
                <a:solidFill>
                  <a:schemeClr val="tx1"/>
                </a:solidFill>
                <a:latin typeface="Arial" charset="0"/>
                <a:ea typeface="ＭＳ Ｐゴシック" pitchFamily="34" charset="-128"/>
              </a:defRPr>
            </a:lvl6pPr>
            <a:lvl7pPr marL="3035029" indent="-231754" defTabSz="958764" eaLnBrk="0" fontAlgn="base" hangingPunct="0">
              <a:spcBef>
                <a:spcPct val="30000"/>
              </a:spcBef>
              <a:spcAft>
                <a:spcPct val="0"/>
              </a:spcAft>
              <a:defRPr sz="1000">
                <a:solidFill>
                  <a:schemeClr val="tx1"/>
                </a:solidFill>
                <a:latin typeface="Arial" charset="0"/>
                <a:ea typeface="ＭＳ Ｐゴシック" pitchFamily="34" charset="-128"/>
              </a:defRPr>
            </a:lvl7pPr>
            <a:lvl8pPr marL="3492189" indent="-231754" defTabSz="958764" eaLnBrk="0" fontAlgn="base" hangingPunct="0">
              <a:spcBef>
                <a:spcPct val="30000"/>
              </a:spcBef>
              <a:spcAft>
                <a:spcPct val="0"/>
              </a:spcAft>
              <a:defRPr sz="1000">
                <a:solidFill>
                  <a:schemeClr val="tx1"/>
                </a:solidFill>
                <a:latin typeface="Arial" charset="0"/>
                <a:ea typeface="ＭＳ Ｐゴシック" pitchFamily="34" charset="-128"/>
              </a:defRPr>
            </a:lvl8pPr>
            <a:lvl9pPr marL="3949348" indent="-231754" defTabSz="958764" eaLnBrk="0" fontAlgn="base" hangingPunct="0">
              <a:spcBef>
                <a:spcPct val="30000"/>
              </a:spcBef>
              <a:spcAft>
                <a:spcPct val="0"/>
              </a:spcAft>
              <a:defRPr sz="1000">
                <a:solidFill>
                  <a:schemeClr val="tx1"/>
                </a:solidFill>
                <a:latin typeface="Arial" charset="0"/>
                <a:ea typeface="ＭＳ Ｐゴシック" pitchFamily="34" charset="-128"/>
              </a:defRPr>
            </a:lvl9pPr>
          </a:lstStyle>
          <a:p>
            <a:pPr>
              <a:spcBef>
                <a:spcPct val="0"/>
              </a:spcBef>
            </a:pPr>
            <a:fld id="{BE3D930F-B4B4-49C4-9FAB-9F38861CDB1E}" type="slidenum">
              <a:rPr lang="en-US" altLang="en-US" sz="1400"/>
              <a:pPr>
                <a:spcBef>
                  <a:spcPct val="0"/>
                </a:spcBef>
              </a:pPr>
              <a:t>16</a:t>
            </a:fld>
            <a:endParaRPr lang="en-US" altLang="en-US" sz="1400"/>
          </a:p>
        </p:txBody>
      </p:sp>
      <p:sp>
        <p:nvSpPr>
          <p:cNvPr id="75779" name="Rectangle 2"/>
          <p:cNvSpPr>
            <a:spLocks noGrp="1" noRot="1" noChangeAspect="1" noChangeArrowheads="1" noTextEdit="1"/>
          </p:cNvSpPr>
          <p:nvPr>
            <p:ph type="sldImg"/>
          </p:nvPr>
        </p:nvSpPr>
        <p:spPr>
          <a:ln/>
        </p:spPr>
      </p:sp>
      <p:sp>
        <p:nvSpPr>
          <p:cNvPr id="757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smtClean="0">
                <a:latin typeface="Arial" charset="0"/>
              </a:rPr>
              <a:t>Your investment should ideally grow faster than inflation. If not, you are actually losing in terms of buying power. Inflation is a persistent increase in the cost of goods and services. Even modest inflation over time can have a major impact on your investments.</a:t>
            </a:r>
          </a:p>
          <a:p>
            <a:pPr eaLnBrk="1" hangingPunct="1"/>
            <a:endParaRPr lang="en-US" altLang="en-US" dirty="0" smtClean="0">
              <a:latin typeface="Arial" charset="0"/>
            </a:endParaRPr>
          </a:p>
          <a:p>
            <a:pPr eaLnBrk="1" hangingPunct="1"/>
            <a:r>
              <a:rPr lang="en-US" altLang="en-US" dirty="0" smtClean="0">
                <a:latin typeface="Arial" charset="0"/>
              </a:rPr>
              <a:t>Take a look at how the price of bread has increased over the years. Imagine what prices will be like in ten, twenty or even thirty years from now. If you live on a fixed income, it may take more money to buy the things you need. That’s why it’s important to address inflation in your overall investment strategy. </a:t>
            </a:r>
          </a:p>
        </p:txBody>
      </p:sp>
    </p:spTree>
    <p:extLst>
      <p:ext uri="{BB962C8B-B14F-4D97-AF65-F5344CB8AC3E}">
        <p14:creationId xmlns:p14="http://schemas.microsoft.com/office/powerpoint/2010/main" val="13251789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5590" eaLnBrk="0" hangingPunct="0">
              <a:spcBef>
                <a:spcPct val="30000"/>
              </a:spcBef>
              <a:defRPr sz="1000">
                <a:solidFill>
                  <a:schemeClr val="tx1"/>
                </a:solidFill>
                <a:latin typeface="Arial" charset="0"/>
                <a:ea typeface="ＭＳ Ｐゴシック" pitchFamily="34" charset="-128"/>
              </a:defRPr>
            </a:lvl1pPr>
            <a:lvl2pPr marL="763520" indent="-292074" defTabSz="955590" eaLnBrk="0" hangingPunct="0">
              <a:spcBef>
                <a:spcPct val="30000"/>
              </a:spcBef>
              <a:defRPr sz="1000">
                <a:solidFill>
                  <a:schemeClr val="tx1"/>
                </a:solidFill>
                <a:latin typeface="Arial" charset="0"/>
                <a:ea typeface="ＭＳ Ｐゴシック" pitchFamily="34" charset="-128"/>
              </a:defRPr>
            </a:lvl2pPr>
            <a:lvl3pPr marL="1176233" indent="-231754" defTabSz="955590" eaLnBrk="0" hangingPunct="0">
              <a:spcBef>
                <a:spcPct val="30000"/>
              </a:spcBef>
              <a:defRPr sz="1000">
                <a:solidFill>
                  <a:schemeClr val="tx1"/>
                </a:solidFill>
                <a:latin typeface="Arial" charset="0"/>
                <a:ea typeface="ＭＳ Ｐゴシック" pitchFamily="34" charset="-128"/>
              </a:defRPr>
            </a:lvl3pPr>
            <a:lvl4pPr marL="1647679" indent="-231754" defTabSz="955590" eaLnBrk="0" hangingPunct="0">
              <a:spcBef>
                <a:spcPct val="30000"/>
              </a:spcBef>
              <a:defRPr sz="1000">
                <a:solidFill>
                  <a:schemeClr val="tx1"/>
                </a:solidFill>
                <a:latin typeface="Arial" charset="0"/>
                <a:ea typeface="ＭＳ Ｐゴシック" pitchFamily="34" charset="-128"/>
              </a:defRPr>
            </a:lvl4pPr>
            <a:lvl5pPr marL="2120711" indent="-231754" defTabSz="955590" eaLnBrk="0" hangingPunct="0">
              <a:spcBef>
                <a:spcPct val="30000"/>
              </a:spcBef>
              <a:defRPr sz="1000">
                <a:solidFill>
                  <a:schemeClr val="tx1"/>
                </a:solidFill>
                <a:latin typeface="Arial" charset="0"/>
                <a:ea typeface="ＭＳ Ｐゴシック" pitchFamily="34" charset="-128"/>
              </a:defRPr>
            </a:lvl5pPr>
            <a:lvl6pPr marL="2577870" indent="-231754" defTabSz="955590" eaLnBrk="0" fontAlgn="base" hangingPunct="0">
              <a:spcBef>
                <a:spcPct val="30000"/>
              </a:spcBef>
              <a:spcAft>
                <a:spcPct val="0"/>
              </a:spcAft>
              <a:defRPr sz="1000">
                <a:solidFill>
                  <a:schemeClr val="tx1"/>
                </a:solidFill>
                <a:latin typeface="Arial" charset="0"/>
                <a:ea typeface="ＭＳ Ｐゴシック" pitchFamily="34" charset="-128"/>
              </a:defRPr>
            </a:lvl6pPr>
            <a:lvl7pPr marL="3035029" indent="-231754" defTabSz="955590" eaLnBrk="0" fontAlgn="base" hangingPunct="0">
              <a:spcBef>
                <a:spcPct val="30000"/>
              </a:spcBef>
              <a:spcAft>
                <a:spcPct val="0"/>
              </a:spcAft>
              <a:defRPr sz="1000">
                <a:solidFill>
                  <a:schemeClr val="tx1"/>
                </a:solidFill>
                <a:latin typeface="Arial" charset="0"/>
                <a:ea typeface="ＭＳ Ｐゴシック" pitchFamily="34" charset="-128"/>
              </a:defRPr>
            </a:lvl7pPr>
            <a:lvl8pPr marL="3492189" indent="-231754" defTabSz="955590" eaLnBrk="0" fontAlgn="base" hangingPunct="0">
              <a:spcBef>
                <a:spcPct val="30000"/>
              </a:spcBef>
              <a:spcAft>
                <a:spcPct val="0"/>
              </a:spcAft>
              <a:defRPr sz="1000">
                <a:solidFill>
                  <a:schemeClr val="tx1"/>
                </a:solidFill>
                <a:latin typeface="Arial" charset="0"/>
                <a:ea typeface="ＭＳ Ｐゴシック" pitchFamily="34" charset="-128"/>
              </a:defRPr>
            </a:lvl8pPr>
            <a:lvl9pPr marL="3949348" indent="-231754" defTabSz="955590" eaLnBrk="0" fontAlgn="base" hangingPunct="0">
              <a:spcBef>
                <a:spcPct val="30000"/>
              </a:spcBef>
              <a:spcAft>
                <a:spcPct val="0"/>
              </a:spcAft>
              <a:defRPr sz="1000">
                <a:solidFill>
                  <a:schemeClr val="tx1"/>
                </a:solidFill>
                <a:latin typeface="Arial" charset="0"/>
                <a:ea typeface="ＭＳ Ｐゴシック" pitchFamily="34" charset="-128"/>
              </a:defRPr>
            </a:lvl9pPr>
          </a:lstStyle>
          <a:p>
            <a:pPr>
              <a:spcBef>
                <a:spcPct val="0"/>
              </a:spcBef>
            </a:pPr>
            <a:fld id="{F8B06273-9191-4E75-8179-947DB702957C}" type="slidenum">
              <a:rPr lang="en-US" altLang="en-US" sz="1400"/>
              <a:pPr>
                <a:spcBef>
                  <a:spcPct val="0"/>
                </a:spcBef>
              </a:pPr>
              <a:t>17</a:t>
            </a:fld>
            <a:endParaRPr lang="en-US" altLang="en-US" sz="1400"/>
          </a:p>
        </p:txBody>
      </p:sp>
      <p:sp>
        <p:nvSpPr>
          <p:cNvPr id="76803" name="Rectangle 2"/>
          <p:cNvSpPr>
            <a:spLocks noGrp="1" noRot="1" noChangeAspect="1" noChangeArrowheads="1" noTextEdit="1"/>
          </p:cNvSpPr>
          <p:nvPr>
            <p:ph type="sldImg"/>
          </p:nvPr>
        </p:nvSpPr>
        <p:spPr>
          <a:xfrm>
            <a:off x="1271588" y="711200"/>
            <a:ext cx="4779962" cy="3584575"/>
          </a:xfrm>
          <a:solidFill>
            <a:srgbClr val="FFFFFF"/>
          </a:solidFill>
          <a:ln/>
        </p:spPr>
      </p:sp>
      <p:sp>
        <p:nvSpPr>
          <p:cNvPr id="76804" name="Rectangle 3"/>
          <p:cNvSpPr>
            <a:spLocks noGrp="1" noChangeArrowheads="1"/>
          </p:cNvSpPr>
          <p:nvPr>
            <p:ph type="body" idx="1"/>
          </p:nvPr>
        </p:nvSpPr>
        <p:spPr>
          <a:xfrm>
            <a:off x="971551" y="4532314"/>
            <a:ext cx="5727700" cy="46101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356" tIns="48177" rIns="96356" bIns="48177"/>
          <a:lstStyle/>
          <a:p>
            <a:pPr eaLnBrk="1" hangingPunct="1"/>
            <a:r>
              <a:rPr lang="en-US" altLang="en-US" dirty="0" smtClean="0">
                <a:latin typeface="Arial" charset="0"/>
              </a:rPr>
              <a:t>The realities of today’s retirement can be daunting. So, where will your retirement income come from? Retirement income traditionally</a:t>
            </a:r>
            <a:r>
              <a:rPr lang="en-US" altLang="en-US" baseline="0" dirty="0" smtClean="0">
                <a:latin typeface="Arial" charset="0"/>
              </a:rPr>
              <a:t> depended on three sources: Social Security, retirement plan or pension plan and savings. With f</a:t>
            </a:r>
            <a:r>
              <a:rPr lang="en-US" altLang="en-US" dirty="0" smtClean="0">
                <a:solidFill>
                  <a:schemeClr val="tx2"/>
                </a:solidFill>
                <a:latin typeface="Arial" charset="0"/>
              </a:rPr>
              <a:t>ewer employers </a:t>
            </a:r>
            <a:r>
              <a:rPr lang="en-US" altLang="en-US" baseline="0" dirty="0" smtClean="0">
                <a:solidFill>
                  <a:schemeClr val="tx2"/>
                </a:solidFill>
                <a:latin typeface="Arial" charset="0"/>
              </a:rPr>
              <a:t>still offering p</a:t>
            </a:r>
            <a:r>
              <a:rPr lang="en-US" altLang="en-US" dirty="0" smtClean="0">
                <a:solidFill>
                  <a:schemeClr val="tx2"/>
                </a:solidFill>
                <a:latin typeface="Arial" charset="0"/>
              </a:rPr>
              <a:t>ension plans to new</a:t>
            </a:r>
            <a:r>
              <a:rPr lang="en-US" altLang="en-US" baseline="0" dirty="0" smtClean="0">
                <a:solidFill>
                  <a:schemeClr val="tx2"/>
                </a:solidFill>
                <a:latin typeface="Arial" charset="0"/>
              </a:rPr>
              <a:t> employees and </a:t>
            </a:r>
            <a:r>
              <a:rPr lang="en-US" altLang="en-US" dirty="0" smtClean="0">
                <a:solidFill>
                  <a:schemeClr val="tx2"/>
                </a:solidFill>
                <a:latin typeface="Arial" charset="0"/>
              </a:rPr>
              <a:t>Social Security only intended to supplement part of your retirement income,</a:t>
            </a:r>
            <a:r>
              <a:rPr lang="en-US" altLang="en-US" baseline="0" dirty="0" smtClean="0">
                <a:solidFill>
                  <a:schemeClr val="tx2"/>
                </a:solidFill>
                <a:latin typeface="Arial" charset="0"/>
              </a:rPr>
              <a:t> you have a bigger responsibility to self-fund your retirement with other income sources, such as with savings </a:t>
            </a:r>
            <a:r>
              <a:rPr lang="en-US" altLang="en-US" dirty="0" smtClean="0">
                <a:solidFill>
                  <a:schemeClr val="tx2"/>
                </a:solidFill>
                <a:latin typeface="Arial" charset="0"/>
              </a:rPr>
              <a:t>or </a:t>
            </a:r>
            <a:r>
              <a:rPr lang="en-US" altLang="en-US" baseline="0" dirty="0" smtClean="0">
                <a:solidFill>
                  <a:schemeClr val="tx2"/>
                </a:solidFill>
                <a:latin typeface="Arial" charset="0"/>
              </a:rPr>
              <a:t>even the growing option of working in retirement.</a:t>
            </a:r>
            <a:r>
              <a:rPr lang="en-US" altLang="en-US" baseline="0" dirty="0" smtClean="0">
                <a:latin typeface="Arial" charset="0"/>
              </a:rPr>
              <a:t> Will you need to continue working? </a:t>
            </a:r>
          </a:p>
          <a:p>
            <a:pPr eaLnBrk="1" hangingPunct="1"/>
            <a:endParaRPr lang="en-US" altLang="en-US" baseline="0" dirty="0" smtClean="0">
              <a:latin typeface="Arial" charset="0"/>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US" altLang="en-US" dirty="0" smtClean="0">
                <a:latin typeface="Arial" pitchFamily="34" charset="0"/>
              </a:rPr>
              <a:t>Keep in mind that the percentages will vary depending on your individual situation. When planning for retirement, you will need a financial plan to account for income from other sources to supplement your Social Security benefits. Let’s discuss each of these sources.</a:t>
            </a:r>
            <a:endParaRPr lang="en-US" altLang="en-US" b="1" dirty="0" smtClean="0">
              <a:latin typeface="Arial" pitchFamily="34" charset="0"/>
            </a:endParaRPr>
          </a:p>
        </p:txBody>
      </p:sp>
    </p:spTree>
    <p:extLst>
      <p:ext uri="{BB962C8B-B14F-4D97-AF65-F5344CB8AC3E}">
        <p14:creationId xmlns:p14="http://schemas.microsoft.com/office/powerpoint/2010/main" val="24151703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txBox="1">
            <a:spLocks noGrp="1" noChangeArrowheads="1"/>
          </p:cNvSpPr>
          <p:nvPr/>
        </p:nvSpPr>
        <p:spPr bwMode="auto">
          <a:xfrm>
            <a:off x="4144964" y="9120188"/>
            <a:ext cx="3170237" cy="48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447" tIns="48223" rIns="96447" bIns="48223" anchor="b"/>
          <a:lstStyle>
            <a:lvl1pPr defTabSz="946150" eaLnBrk="0" hangingPunct="0">
              <a:spcBef>
                <a:spcPct val="30000"/>
              </a:spcBef>
              <a:defRPr sz="1000">
                <a:solidFill>
                  <a:schemeClr val="tx1"/>
                </a:solidFill>
                <a:latin typeface="Arial" charset="0"/>
                <a:ea typeface="ＭＳ Ｐゴシック" pitchFamily="34" charset="-128"/>
              </a:defRPr>
            </a:lvl1pPr>
            <a:lvl2pPr marL="742950" indent="-285750" defTabSz="946150" eaLnBrk="0" hangingPunct="0">
              <a:spcBef>
                <a:spcPct val="30000"/>
              </a:spcBef>
              <a:defRPr sz="1000">
                <a:solidFill>
                  <a:schemeClr val="tx1"/>
                </a:solidFill>
                <a:latin typeface="Arial" charset="0"/>
                <a:ea typeface="ＭＳ Ｐゴシック" pitchFamily="34" charset="-128"/>
              </a:defRPr>
            </a:lvl2pPr>
            <a:lvl3pPr marL="1143000" indent="-228600" defTabSz="946150" eaLnBrk="0" hangingPunct="0">
              <a:spcBef>
                <a:spcPct val="30000"/>
              </a:spcBef>
              <a:defRPr sz="1000">
                <a:solidFill>
                  <a:schemeClr val="tx1"/>
                </a:solidFill>
                <a:latin typeface="Arial" charset="0"/>
                <a:ea typeface="ＭＳ Ｐゴシック" pitchFamily="34" charset="-128"/>
              </a:defRPr>
            </a:lvl3pPr>
            <a:lvl4pPr marL="1600200" indent="-228600" defTabSz="946150" eaLnBrk="0" hangingPunct="0">
              <a:spcBef>
                <a:spcPct val="30000"/>
              </a:spcBef>
              <a:defRPr sz="1000">
                <a:solidFill>
                  <a:schemeClr val="tx1"/>
                </a:solidFill>
                <a:latin typeface="Arial" charset="0"/>
                <a:ea typeface="ＭＳ Ｐゴシック" pitchFamily="34" charset="-128"/>
              </a:defRPr>
            </a:lvl4pPr>
            <a:lvl5pPr marL="2057400" indent="-228600" defTabSz="946150" eaLnBrk="0" hangingPunct="0">
              <a:spcBef>
                <a:spcPct val="30000"/>
              </a:spcBef>
              <a:defRPr sz="1000">
                <a:solidFill>
                  <a:schemeClr val="tx1"/>
                </a:solidFill>
                <a:latin typeface="Arial" charset="0"/>
                <a:ea typeface="ＭＳ Ｐゴシック" pitchFamily="34" charset="-128"/>
              </a:defRPr>
            </a:lvl5pPr>
            <a:lvl6pPr marL="2514600" indent="-228600" defTabSz="946150" eaLnBrk="0" fontAlgn="base" hangingPunct="0">
              <a:spcBef>
                <a:spcPct val="30000"/>
              </a:spcBef>
              <a:spcAft>
                <a:spcPct val="0"/>
              </a:spcAft>
              <a:defRPr sz="1000">
                <a:solidFill>
                  <a:schemeClr val="tx1"/>
                </a:solidFill>
                <a:latin typeface="Arial" charset="0"/>
                <a:ea typeface="ＭＳ Ｐゴシック" pitchFamily="34" charset="-128"/>
              </a:defRPr>
            </a:lvl6pPr>
            <a:lvl7pPr marL="2971800" indent="-228600" defTabSz="946150" eaLnBrk="0" fontAlgn="base" hangingPunct="0">
              <a:spcBef>
                <a:spcPct val="30000"/>
              </a:spcBef>
              <a:spcAft>
                <a:spcPct val="0"/>
              </a:spcAft>
              <a:defRPr sz="1000">
                <a:solidFill>
                  <a:schemeClr val="tx1"/>
                </a:solidFill>
                <a:latin typeface="Arial" charset="0"/>
                <a:ea typeface="ＭＳ Ｐゴシック" pitchFamily="34" charset="-128"/>
              </a:defRPr>
            </a:lvl7pPr>
            <a:lvl8pPr marL="3429000" indent="-228600" defTabSz="946150" eaLnBrk="0" fontAlgn="base" hangingPunct="0">
              <a:spcBef>
                <a:spcPct val="30000"/>
              </a:spcBef>
              <a:spcAft>
                <a:spcPct val="0"/>
              </a:spcAft>
              <a:defRPr sz="1000">
                <a:solidFill>
                  <a:schemeClr val="tx1"/>
                </a:solidFill>
                <a:latin typeface="Arial" charset="0"/>
                <a:ea typeface="ＭＳ Ｐゴシック" pitchFamily="34" charset="-128"/>
              </a:defRPr>
            </a:lvl8pPr>
            <a:lvl9pPr marL="3886200" indent="-228600" defTabSz="946150" eaLnBrk="0" fontAlgn="base" hangingPunct="0">
              <a:spcBef>
                <a:spcPct val="30000"/>
              </a:spcBef>
              <a:spcAft>
                <a:spcPct val="0"/>
              </a:spcAft>
              <a:defRPr sz="1000">
                <a:solidFill>
                  <a:schemeClr val="tx1"/>
                </a:solidFill>
                <a:latin typeface="Arial" charset="0"/>
                <a:ea typeface="ＭＳ Ｐゴシック" pitchFamily="34" charset="-128"/>
              </a:defRPr>
            </a:lvl9pPr>
          </a:lstStyle>
          <a:p>
            <a:pPr algn="r">
              <a:spcBef>
                <a:spcPct val="0"/>
              </a:spcBef>
            </a:pPr>
            <a:fld id="{44C2223C-BC29-4D14-B42B-B50CE67A2A8B}" type="slidenum">
              <a:rPr lang="en-US" altLang="en-US" sz="1200"/>
              <a:pPr algn="r">
                <a:spcBef>
                  <a:spcPct val="0"/>
                </a:spcBef>
              </a:pPr>
              <a:t>18</a:t>
            </a:fld>
            <a:endParaRPr lang="en-US" altLang="en-US" sz="1200"/>
          </a:p>
        </p:txBody>
      </p:sp>
      <p:sp>
        <p:nvSpPr>
          <p:cNvPr id="77827" name="Rectangle 2"/>
          <p:cNvSpPr>
            <a:spLocks noGrp="1" noRot="1" noChangeAspect="1" noChangeArrowheads="1" noTextEdit="1"/>
          </p:cNvSpPr>
          <p:nvPr>
            <p:ph type="sldImg"/>
          </p:nvPr>
        </p:nvSpPr>
        <p:spPr>
          <a:xfrm>
            <a:off x="1252538" y="738188"/>
            <a:ext cx="4813300" cy="3609975"/>
          </a:xfrm>
          <a:solidFill>
            <a:srgbClr val="FFFFFF"/>
          </a:solidFill>
          <a:ln/>
        </p:spPr>
      </p:sp>
      <p:sp>
        <p:nvSpPr>
          <p:cNvPr id="77828" name="Rectangle 3"/>
          <p:cNvSpPr>
            <a:spLocks noGrp="1" noChangeArrowheads="1"/>
          </p:cNvSpPr>
          <p:nvPr>
            <p:ph type="body" idx="1"/>
          </p:nvPr>
        </p:nvSpPr>
        <p:spPr>
          <a:xfrm>
            <a:off x="981075" y="4597401"/>
            <a:ext cx="5360988" cy="4598988"/>
          </a:xfrm>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lIns="96384" tIns="48195" rIns="96384" bIns="48195"/>
          <a:lstStyle/>
          <a:p>
            <a:pPr eaLnBrk="1" hangingPunct="1"/>
            <a:r>
              <a:rPr lang="en-US" altLang="en-US" dirty="0" smtClean="0">
                <a:latin typeface="Arial" charset="0"/>
              </a:rPr>
              <a:t>Social</a:t>
            </a:r>
            <a:r>
              <a:rPr lang="en-US" altLang="en-US" baseline="0" dirty="0" smtClean="0">
                <a:latin typeface="Arial" charset="0"/>
              </a:rPr>
              <a:t> Security is one of the largest sources of income for many retirees. </a:t>
            </a:r>
            <a:r>
              <a:rPr lang="en-US" altLang="en-US" dirty="0" smtClean="0">
                <a:latin typeface="Arial" charset="0"/>
              </a:rPr>
              <a:t>This chart shows annual Social Security benefits since 1940. Although benefits have increased over the years, the amount may not be enough for most people to maintain a comfortable lifestyle in retirement in today’s economy. And, keep</a:t>
            </a:r>
            <a:r>
              <a:rPr lang="en-US" altLang="en-US" baseline="0" dirty="0" smtClean="0">
                <a:latin typeface="Arial" charset="0"/>
              </a:rPr>
              <a:t> in mind that</a:t>
            </a:r>
            <a:r>
              <a:rPr lang="en-US" altLang="en-US" dirty="0" smtClean="0">
                <a:latin typeface="Arial" charset="0"/>
              </a:rPr>
              <a:t> if you retire before full retirement age, say before age 66,</a:t>
            </a:r>
            <a:r>
              <a:rPr lang="en-US" altLang="en-US" baseline="0" dirty="0" smtClean="0">
                <a:latin typeface="Arial" charset="0"/>
              </a:rPr>
              <a:t> </a:t>
            </a:r>
            <a:r>
              <a:rPr lang="en-US" altLang="en-US" dirty="0" smtClean="0">
                <a:latin typeface="Arial" charset="0"/>
              </a:rPr>
              <a:t>your benefits are reduced. If however, you wait until full retirement age to start drawing Social Security benefits, you may have to start drawing down your retirement savings. Either way, there will likely be a gap to fill; whether it’s at the start of retirement or when savings run out. And because, on average, women receive significantly smaller payments from Social Security and pensions than men do, they need to focus on self-funding a greater portion of their retirement. This is even more greatly impacted by the fact that, on average, women live longer and are considered the main caregivers to their children and adult parents.</a:t>
            </a:r>
          </a:p>
          <a:p>
            <a:pPr eaLnBrk="1" hangingPunct="1"/>
            <a:endParaRPr lang="en-US" altLang="en-US" dirty="0" smtClean="0">
              <a:latin typeface="Arial" charset="0"/>
            </a:endParaRPr>
          </a:p>
          <a:p>
            <a:pPr eaLnBrk="1" hangingPunct="1"/>
            <a:r>
              <a:rPr lang="en-US" altLang="en-US" dirty="0" smtClean="0">
                <a:latin typeface="Arial" charset="0"/>
              </a:rPr>
              <a:t>Consequently, there is a need to implement an income-generating strategy that can help cover your essential living expenses in retirement. </a:t>
            </a:r>
          </a:p>
          <a:p>
            <a:pPr eaLnBrk="1" hangingPunct="1"/>
            <a:r>
              <a:rPr lang="en-US" altLang="en-US" dirty="0" smtClean="0">
                <a:latin typeface="Arial" charset="0"/>
              </a:rPr>
              <a:t>A good financial plan can assist you in determining how to utilize and maximize other sources of retirement income. </a:t>
            </a:r>
          </a:p>
        </p:txBody>
      </p:sp>
    </p:spTree>
    <p:extLst>
      <p:ext uri="{BB962C8B-B14F-4D97-AF65-F5344CB8AC3E}">
        <p14:creationId xmlns:p14="http://schemas.microsoft.com/office/powerpoint/2010/main" val="18867036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txBox="1">
            <a:spLocks noGrp="1" noChangeArrowheads="1"/>
          </p:cNvSpPr>
          <p:nvPr/>
        </p:nvSpPr>
        <p:spPr bwMode="auto">
          <a:xfrm>
            <a:off x="4144964" y="9121776"/>
            <a:ext cx="317023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571" tIns="48286" rIns="96571" bIns="48286" anchor="b"/>
          <a:lstStyle>
            <a:lvl1pPr defTabSz="962025" eaLnBrk="0" hangingPunct="0">
              <a:spcBef>
                <a:spcPct val="30000"/>
              </a:spcBef>
              <a:defRPr sz="1000">
                <a:solidFill>
                  <a:schemeClr val="tx1"/>
                </a:solidFill>
                <a:latin typeface="Arial" charset="0"/>
                <a:ea typeface="ＭＳ Ｐゴシック" pitchFamily="34" charset="-128"/>
              </a:defRPr>
            </a:lvl1pPr>
            <a:lvl2pPr marL="742950" indent="-285750" defTabSz="962025" eaLnBrk="0" hangingPunct="0">
              <a:spcBef>
                <a:spcPct val="30000"/>
              </a:spcBef>
              <a:defRPr sz="1000">
                <a:solidFill>
                  <a:schemeClr val="tx1"/>
                </a:solidFill>
                <a:latin typeface="Arial" charset="0"/>
                <a:ea typeface="ＭＳ Ｐゴシック" pitchFamily="34" charset="-128"/>
              </a:defRPr>
            </a:lvl2pPr>
            <a:lvl3pPr marL="1143000" indent="-228600" defTabSz="962025" eaLnBrk="0" hangingPunct="0">
              <a:spcBef>
                <a:spcPct val="30000"/>
              </a:spcBef>
              <a:defRPr sz="1000">
                <a:solidFill>
                  <a:schemeClr val="tx1"/>
                </a:solidFill>
                <a:latin typeface="Arial" charset="0"/>
                <a:ea typeface="ＭＳ Ｐゴシック" pitchFamily="34" charset="-128"/>
              </a:defRPr>
            </a:lvl3pPr>
            <a:lvl4pPr marL="1600200" indent="-228600" defTabSz="962025" eaLnBrk="0" hangingPunct="0">
              <a:spcBef>
                <a:spcPct val="30000"/>
              </a:spcBef>
              <a:defRPr sz="1000">
                <a:solidFill>
                  <a:schemeClr val="tx1"/>
                </a:solidFill>
                <a:latin typeface="Arial" charset="0"/>
                <a:ea typeface="ＭＳ Ｐゴシック" pitchFamily="34" charset="-128"/>
              </a:defRPr>
            </a:lvl4pPr>
            <a:lvl5pPr marL="2057400" indent="-228600" defTabSz="962025" eaLnBrk="0" hangingPunct="0">
              <a:spcBef>
                <a:spcPct val="30000"/>
              </a:spcBef>
              <a:defRPr sz="1000">
                <a:solidFill>
                  <a:schemeClr val="tx1"/>
                </a:solidFill>
                <a:latin typeface="Arial" charset="0"/>
                <a:ea typeface="ＭＳ Ｐゴシック" pitchFamily="34" charset="-128"/>
              </a:defRPr>
            </a:lvl5pPr>
            <a:lvl6pPr marL="2514600" indent="-228600" defTabSz="962025" eaLnBrk="0" fontAlgn="base" hangingPunct="0">
              <a:spcBef>
                <a:spcPct val="30000"/>
              </a:spcBef>
              <a:spcAft>
                <a:spcPct val="0"/>
              </a:spcAft>
              <a:defRPr sz="1000">
                <a:solidFill>
                  <a:schemeClr val="tx1"/>
                </a:solidFill>
                <a:latin typeface="Arial" charset="0"/>
                <a:ea typeface="ＭＳ Ｐゴシック" pitchFamily="34" charset="-128"/>
              </a:defRPr>
            </a:lvl6pPr>
            <a:lvl7pPr marL="2971800" indent="-228600" defTabSz="962025" eaLnBrk="0" fontAlgn="base" hangingPunct="0">
              <a:spcBef>
                <a:spcPct val="30000"/>
              </a:spcBef>
              <a:spcAft>
                <a:spcPct val="0"/>
              </a:spcAft>
              <a:defRPr sz="1000">
                <a:solidFill>
                  <a:schemeClr val="tx1"/>
                </a:solidFill>
                <a:latin typeface="Arial" charset="0"/>
                <a:ea typeface="ＭＳ Ｐゴシック" pitchFamily="34" charset="-128"/>
              </a:defRPr>
            </a:lvl7pPr>
            <a:lvl8pPr marL="3429000" indent="-228600" defTabSz="962025" eaLnBrk="0" fontAlgn="base" hangingPunct="0">
              <a:spcBef>
                <a:spcPct val="30000"/>
              </a:spcBef>
              <a:spcAft>
                <a:spcPct val="0"/>
              </a:spcAft>
              <a:defRPr sz="1000">
                <a:solidFill>
                  <a:schemeClr val="tx1"/>
                </a:solidFill>
                <a:latin typeface="Arial" charset="0"/>
                <a:ea typeface="ＭＳ Ｐゴシック" pitchFamily="34" charset="-128"/>
              </a:defRPr>
            </a:lvl8pPr>
            <a:lvl9pPr marL="3886200" indent="-228600" defTabSz="962025" eaLnBrk="0" fontAlgn="base" hangingPunct="0">
              <a:spcBef>
                <a:spcPct val="30000"/>
              </a:spcBef>
              <a:spcAft>
                <a:spcPct val="0"/>
              </a:spcAft>
              <a:defRPr sz="1000">
                <a:solidFill>
                  <a:schemeClr val="tx1"/>
                </a:solidFill>
                <a:latin typeface="Arial" charset="0"/>
                <a:ea typeface="ＭＳ Ｐゴシック" pitchFamily="34" charset="-128"/>
              </a:defRPr>
            </a:lvl9pPr>
          </a:lstStyle>
          <a:p>
            <a:pPr algn="r">
              <a:spcBef>
                <a:spcPct val="0"/>
              </a:spcBef>
            </a:pPr>
            <a:fld id="{339C2717-7149-4C4B-A1FD-A48745EBE6D5}" type="slidenum">
              <a:rPr lang="en-US" altLang="en-US" sz="1300"/>
              <a:pPr algn="r">
                <a:spcBef>
                  <a:spcPct val="0"/>
                </a:spcBef>
              </a:pPr>
              <a:t>19</a:t>
            </a:fld>
            <a:endParaRPr lang="en-US" altLang="en-US" sz="1300"/>
          </a:p>
        </p:txBody>
      </p:sp>
      <p:sp>
        <p:nvSpPr>
          <p:cNvPr id="78851" name="Rectangle 2"/>
          <p:cNvSpPr>
            <a:spLocks noGrp="1" noRot="1" noChangeAspect="1" noChangeArrowheads="1" noTextEdit="1"/>
          </p:cNvSpPr>
          <p:nvPr>
            <p:ph type="sldImg"/>
          </p:nvPr>
        </p:nvSpPr>
        <p:spPr>
          <a:ln/>
        </p:spPr>
      </p:sp>
      <p:sp>
        <p:nvSpPr>
          <p:cNvPr id="78852" name="Rectangle 3"/>
          <p:cNvSpPr>
            <a:spLocks noGrp="1" noChangeArrowheads="1"/>
          </p:cNvSpPr>
          <p:nvPr>
            <p:ph type="body" idx="1"/>
          </p:nvPr>
        </p:nvSpPr>
        <p:spPr>
          <a:xfrm>
            <a:off x="581026" y="4497389"/>
            <a:ext cx="6297613" cy="4864099"/>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571" tIns="48286" rIns="96571" bIns="48286">
            <a:noAutofit/>
          </a:bodyPr>
          <a:lstStyle/>
          <a:p>
            <a:pPr eaLnBrk="1" hangingPunct="1">
              <a:spcBef>
                <a:spcPts val="0"/>
              </a:spcBef>
            </a:pPr>
            <a:r>
              <a:rPr lang="en-US" altLang="en-US" sz="1100" b="1" i="1" dirty="0" smtClean="0">
                <a:latin typeface="Arial" charset="0"/>
              </a:rPr>
              <a:t>[OPTIONAL SLIDE.] </a:t>
            </a:r>
          </a:p>
          <a:p>
            <a:pPr eaLnBrk="1" hangingPunct="1">
              <a:spcBef>
                <a:spcPts val="0"/>
              </a:spcBef>
            </a:pPr>
            <a:r>
              <a:rPr lang="en-US" altLang="en-US" sz="1100" dirty="0" smtClean="0">
                <a:latin typeface="Arial" charset="0"/>
              </a:rPr>
              <a:t>Over the years, I’ve heard many reasons why people delay saving for retirement. Basically, life happens and saving for retirement is put on the back burner. Let’s look at some common roadblocks to saving.</a:t>
            </a:r>
          </a:p>
          <a:p>
            <a:pPr eaLnBrk="1" hangingPunct="1">
              <a:spcBef>
                <a:spcPts val="0"/>
              </a:spcBef>
            </a:pPr>
            <a:endParaRPr lang="en-US" altLang="en-US" sz="1100" dirty="0" smtClean="0">
              <a:latin typeface="Arial" charset="0"/>
            </a:endParaRPr>
          </a:p>
          <a:p>
            <a:pPr marL="0" lvl="1">
              <a:spcBef>
                <a:spcPts val="0"/>
              </a:spcBef>
            </a:pPr>
            <a:r>
              <a:rPr lang="en-US" altLang="en-US" sz="1100" b="1" dirty="0" smtClean="0">
                <a:latin typeface="Arial" charset="0"/>
              </a:rPr>
              <a:t>In your 20s…“I’m too young to worry about saving for retirement.” </a:t>
            </a:r>
          </a:p>
          <a:p>
            <a:pPr marL="0" lvl="1">
              <a:spcBef>
                <a:spcPts val="0"/>
              </a:spcBef>
            </a:pPr>
            <a:r>
              <a:rPr lang="en-US" altLang="en-US" sz="1100" dirty="0" smtClean="0">
                <a:latin typeface="Arial" charset="0"/>
              </a:rPr>
              <a:t>When in your twenties, retirement seems so far off. You’ve just finished college, started  a career and, for now, all your income goes to everyday expenses. But, this is the best time to start saving; time is on your side. With forty-plus years ahead you’ll have the power of compounded growth working for you. You’ll also have time to recover from any market downturns and experience gains when the market rises. </a:t>
            </a:r>
          </a:p>
          <a:p>
            <a:pPr marL="0" lvl="1">
              <a:spcBef>
                <a:spcPts val="0"/>
              </a:spcBef>
            </a:pPr>
            <a:endParaRPr lang="en-US" altLang="en-US" sz="1100" b="1" dirty="0" smtClean="0">
              <a:latin typeface="Arial" charset="0"/>
            </a:endParaRPr>
          </a:p>
          <a:p>
            <a:pPr marL="0" lvl="1">
              <a:spcBef>
                <a:spcPts val="0"/>
              </a:spcBef>
            </a:pPr>
            <a:r>
              <a:rPr lang="en-US" altLang="en-US" sz="1100" b="1" dirty="0" smtClean="0">
                <a:latin typeface="Arial" charset="0"/>
              </a:rPr>
              <a:t>In your 30s…“I have too many expenses to save right now.”</a:t>
            </a:r>
          </a:p>
          <a:p>
            <a:pPr marL="0" lvl="1">
              <a:spcBef>
                <a:spcPts val="0"/>
              </a:spcBef>
            </a:pPr>
            <a:r>
              <a:rPr lang="en-US" altLang="en-US" sz="1100" dirty="0" smtClean="0">
                <a:latin typeface="Arial" charset="0"/>
              </a:rPr>
              <a:t>When in your thirties, you start thinking about saving for retirement. At this life stage, time is still on your side. As your career advances and income increases, it should be easier to put aside small amounts each month for your retirement. Consider paying yourself first as part of your budget. But, since you’re paying a mortgage, have child care and other expenses you may be procrastinating. </a:t>
            </a:r>
          </a:p>
          <a:p>
            <a:pPr marL="0" lvl="1">
              <a:spcBef>
                <a:spcPts val="0"/>
              </a:spcBef>
            </a:pPr>
            <a:endParaRPr lang="en-US" altLang="en-US" sz="1100" b="1" dirty="0" smtClean="0">
              <a:latin typeface="Arial" charset="0"/>
            </a:endParaRPr>
          </a:p>
          <a:p>
            <a:pPr marL="0" lvl="1">
              <a:spcBef>
                <a:spcPts val="0"/>
              </a:spcBef>
            </a:pPr>
            <a:r>
              <a:rPr lang="en-US" altLang="en-US" sz="1100" b="1" dirty="0" smtClean="0">
                <a:latin typeface="Arial" charset="0"/>
              </a:rPr>
              <a:t>In your 40s…“I can’t save now, I’m saving for my child’s college tuition.”</a:t>
            </a:r>
          </a:p>
          <a:p>
            <a:pPr marL="0" lvl="1">
              <a:spcBef>
                <a:spcPts val="0"/>
              </a:spcBef>
            </a:pPr>
            <a:r>
              <a:rPr lang="en-US" altLang="en-US" sz="1100" dirty="0" smtClean="0">
                <a:latin typeface="Arial" charset="0"/>
              </a:rPr>
              <a:t>When in your forties, you may feel torn between saving for retirement and saving for your child’s college tuition. One thing to keep in mind is money for college can be borrowed, but can’t be borrowed to fund your retirement. It is usually at this life stage when most people start to worry about saving for retirement. But be encouraged because you still have twenty-plus years for your savings to compound to a significant amount for retirement. </a:t>
            </a:r>
          </a:p>
          <a:p>
            <a:pPr marL="0" lvl="1">
              <a:spcBef>
                <a:spcPts val="0"/>
              </a:spcBef>
            </a:pPr>
            <a:endParaRPr lang="en-US" altLang="en-US" sz="1100" b="1" dirty="0" smtClean="0">
              <a:latin typeface="Arial" charset="0"/>
            </a:endParaRPr>
          </a:p>
          <a:p>
            <a:pPr marL="0" lvl="1">
              <a:spcBef>
                <a:spcPts val="0"/>
              </a:spcBef>
            </a:pPr>
            <a:r>
              <a:rPr lang="en-US" altLang="en-US" sz="1100" b="1" dirty="0" smtClean="0">
                <a:latin typeface="Arial" charset="0"/>
              </a:rPr>
              <a:t>In your 50s…“I’m supporting my children and my parents. It’s too late anyway, right?”</a:t>
            </a:r>
          </a:p>
          <a:p>
            <a:pPr marL="0" lvl="1">
              <a:spcBef>
                <a:spcPts val="0"/>
              </a:spcBef>
            </a:pPr>
            <a:r>
              <a:rPr lang="en-US" altLang="en-US" sz="1100" dirty="0" smtClean="0">
                <a:latin typeface="Arial" charset="0"/>
              </a:rPr>
              <a:t>When in your fifties, you may be supporting grown children and aging parents. And, you may be thinking it’s too late to start saving. In fact, this is a critical time to save. You still have time to take advantage of your workplace plan and certain catch-up provisions. These provisions allow those fifty and older to contribute over the regular limits. Also, your financial advisor can help you implement strategies to help generate income and protect your retirement income from market downturns.</a:t>
            </a:r>
          </a:p>
        </p:txBody>
      </p:sp>
    </p:spTree>
    <p:extLst>
      <p:ext uri="{BB962C8B-B14F-4D97-AF65-F5344CB8AC3E}">
        <p14:creationId xmlns:p14="http://schemas.microsoft.com/office/powerpoint/2010/main" val="34844347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p:cNvSpPr>
            <a:spLocks noGrp="1" noRot="1" noChangeAspect="1"/>
          </p:cNvSpPr>
          <p:nvPr>
            <p:ph type="sldImg"/>
          </p:nvPr>
        </p:nvSpPr>
        <p:spPr>
          <a:ln/>
        </p:spPr>
      </p:sp>
      <p:sp>
        <p:nvSpPr>
          <p:cNvPr id="1741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lvl="1"/>
            <a:r>
              <a:rPr lang="en-US" dirty="0" smtClean="0">
                <a:latin typeface="Arial" charset="0"/>
                <a:ea typeface="MS PGothic" charset="0"/>
              </a:rPr>
              <a:t>Here are today’s topics</a:t>
            </a:r>
            <a:r>
              <a:rPr lang="en-US" baseline="0" dirty="0" smtClean="0">
                <a:latin typeface="Arial" charset="0"/>
                <a:ea typeface="MS PGothic" charset="0"/>
              </a:rPr>
              <a:t> </a:t>
            </a:r>
            <a:r>
              <a:rPr lang="en-US" b="1" i="1" baseline="0" dirty="0" smtClean="0">
                <a:latin typeface="Arial" charset="0"/>
                <a:ea typeface="MS PGothic" charset="0"/>
              </a:rPr>
              <a:t>[read agenda.]</a:t>
            </a:r>
          </a:p>
          <a:p>
            <a:pPr marL="0" lvl="1"/>
            <a:endParaRPr lang="en-US" b="1" i="1" baseline="0" dirty="0" smtClean="0">
              <a:latin typeface="Arial" charset="0"/>
              <a:ea typeface="MS PGothic" charset="0"/>
            </a:endParaRPr>
          </a:p>
          <a:p>
            <a:pPr marL="0" lvl="1"/>
            <a:r>
              <a:rPr lang="en-US" dirty="0" smtClean="0">
                <a:latin typeface="Arial" charset="0"/>
                <a:ea typeface="MS PGothic" charset="0"/>
              </a:rPr>
              <a:t>After today’s session, you’ll be able to:</a:t>
            </a:r>
          </a:p>
          <a:p>
            <a:pPr marL="0" lvl="1"/>
            <a:endParaRPr lang="en-US" dirty="0" smtClean="0">
              <a:latin typeface="Arial" charset="0"/>
              <a:ea typeface="MS PGothic" charset="0"/>
            </a:endParaRPr>
          </a:p>
          <a:p>
            <a:pPr marL="112703" lvl="2" indent="-112703">
              <a:buFontTx/>
              <a:buChar char="•"/>
            </a:pPr>
            <a:r>
              <a:rPr lang="en-US" dirty="0" smtClean="0">
                <a:latin typeface="Arial" charset="0"/>
                <a:ea typeface="MS PGothic" charset="0"/>
              </a:rPr>
              <a:t>Identify the reasons why it’s important to start saving for retirement.</a:t>
            </a:r>
          </a:p>
          <a:p>
            <a:pPr marL="112703" lvl="2" indent="-112703">
              <a:buFontTx/>
              <a:buChar char="•"/>
            </a:pPr>
            <a:r>
              <a:rPr lang="en-US" dirty="0" smtClean="0">
                <a:latin typeface="Arial" charset="0"/>
                <a:ea typeface="MS PGothic" charset="0"/>
              </a:rPr>
              <a:t>Describe the benefits of participating in your workplace retirement plan.</a:t>
            </a:r>
          </a:p>
          <a:p>
            <a:pPr marL="112703" lvl="2" indent="-112703">
              <a:buFontTx/>
              <a:buChar char="•"/>
            </a:pPr>
            <a:r>
              <a:rPr lang="en-US" dirty="0" smtClean="0">
                <a:latin typeface="Arial" charset="0"/>
                <a:ea typeface="MS PGothic" charset="0"/>
              </a:rPr>
              <a:t>Evaluate the features of the most common retirement plans offered by employers.</a:t>
            </a:r>
          </a:p>
          <a:p>
            <a:pPr marL="112703" lvl="2" indent="-112703">
              <a:buFontTx/>
              <a:buChar char="•"/>
            </a:pPr>
            <a:r>
              <a:rPr lang="en-US" dirty="0" smtClean="0">
                <a:latin typeface="Arial" charset="0"/>
                <a:ea typeface="MS PGothic" charset="0"/>
              </a:rPr>
              <a:t>Take action toward saving for a comfortable lifestyle in retirement.</a:t>
            </a:r>
          </a:p>
          <a:p>
            <a:endParaRPr lang="en-US" dirty="0">
              <a:latin typeface="Arial" charset="0"/>
              <a:ea typeface="ＭＳ Ｐゴシック" charset="0"/>
              <a:cs typeface="ＭＳ Ｐゴシック" charset="0"/>
            </a:endParaRPr>
          </a:p>
          <a:p>
            <a:endParaRPr lang="en-US" dirty="0">
              <a:latin typeface="Arial" charset="0"/>
              <a:ea typeface="ＭＳ Ｐゴシック" charset="0"/>
              <a:cs typeface="ＭＳ Ｐゴシック" charset="0"/>
            </a:endParaRPr>
          </a:p>
        </p:txBody>
      </p:sp>
      <p:sp>
        <p:nvSpPr>
          <p:cNvPr id="1741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Arial" charset="0"/>
                <a:ea typeface="ＭＳ Ｐゴシック" charset="0"/>
                <a:cs typeface="ＭＳ Ｐゴシック" charset="0"/>
              </a:defRPr>
            </a:lvl1pPr>
            <a:lvl2pPr marL="742950" indent="-285750" defTabSz="966788">
              <a:defRPr sz="2400">
                <a:solidFill>
                  <a:schemeClr val="tx1"/>
                </a:solidFill>
                <a:latin typeface="Arial" charset="0"/>
                <a:ea typeface="ＭＳ Ｐゴシック" charset="0"/>
              </a:defRPr>
            </a:lvl2pPr>
            <a:lvl3pPr marL="1143000" indent="-228600" defTabSz="966788">
              <a:defRPr sz="2400">
                <a:solidFill>
                  <a:schemeClr val="tx1"/>
                </a:solidFill>
                <a:latin typeface="Arial" charset="0"/>
                <a:ea typeface="ＭＳ Ｐゴシック" charset="0"/>
              </a:defRPr>
            </a:lvl3pPr>
            <a:lvl4pPr marL="1600200" indent="-228600" defTabSz="966788">
              <a:defRPr sz="2400">
                <a:solidFill>
                  <a:schemeClr val="tx1"/>
                </a:solidFill>
                <a:latin typeface="Arial" charset="0"/>
                <a:ea typeface="ＭＳ Ｐゴシック" charset="0"/>
              </a:defRPr>
            </a:lvl4pPr>
            <a:lvl5pPr marL="2057400" indent="-228600" defTabSz="966788">
              <a:defRPr sz="2400">
                <a:solidFill>
                  <a:schemeClr val="tx1"/>
                </a:solidFill>
                <a:latin typeface="Arial" charset="0"/>
                <a:ea typeface="ＭＳ Ｐゴシック" charset="0"/>
              </a:defRPr>
            </a:lvl5pPr>
            <a:lvl6pPr marL="2514600" indent="-228600" defTabSz="966788"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66788"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66788"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66788" eaLnBrk="0" fontAlgn="base" hangingPunct="0">
              <a:spcBef>
                <a:spcPct val="0"/>
              </a:spcBef>
              <a:spcAft>
                <a:spcPct val="0"/>
              </a:spcAft>
              <a:defRPr sz="2400">
                <a:solidFill>
                  <a:schemeClr val="tx1"/>
                </a:solidFill>
                <a:latin typeface="Arial" charset="0"/>
                <a:ea typeface="ＭＳ Ｐゴシック" charset="0"/>
              </a:defRPr>
            </a:lvl9pPr>
          </a:lstStyle>
          <a:p>
            <a:fld id="{99060654-70C3-7B42-A7B8-10809B89D7F3}" type="slidenum">
              <a:rPr lang="en-US" sz="1300"/>
              <a:pPr/>
              <a:t>2</a:t>
            </a:fld>
            <a:endParaRPr lang="en-US" sz="1300"/>
          </a:p>
        </p:txBody>
      </p:sp>
    </p:spTree>
    <p:extLst>
      <p:ext uri="{BB962C8B-B14F-4D97-AF65-F5344CB8AC3E}">
        <p14:creationId xmlns:p14="http://schemas.microsoft.com/office/powerpoint/2010/main" val="28960345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a:ln/>
        </p:spPr>
      </p:sp>
      <p:sp>
        <p:nvSpPr>
          <p:cNvPr id="798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565" tIns="48283" rIns="96565" bIns="48283"/>
          <a:lstStyle/>
          <a:p>
            <a:pPr eaLnBrk="1" hangingPunct="1"/>
            <a:r>
              <a:rPr lang="en-US" altLang="en-US" dirty="0" smtClean="0">
                <a:latin typeface="Arial" charset="0"/>
              </a:rPr>
              <a:t>So</a:t>
            </a:r>
            <a:r>
              <a:rPr lang="en-US" altLang="en-US" baseline="0" dirty="0" smtClean="0">
                <a:latin typeface="Arial" charset="0"/>
              </a:rPr>
              <a:t> now that you know how important it is to save for retirement, h</a:t>
            </a:r>
            <a:r>
              <a:rPr lang="en-US" altLang="en-US" dirty="0" smtClean="0">
                <a:latin typeface="Arial" charset="0"/>
              </a:rPr>
              <a:t>ow much should you be saving? According to the Boston College Center for Retirement, it depends on when you plan to retire, but suggests that you should consider starting to contribute 15% of your salary to a retirement plan in your 20s if you plan to retire at age 62, and think about increasing that percentage if you start later. The target savings amounts can be very high if you start saving, say at age 45.</a:t>
            </a:r>
          </a:p>
        </p:txBody>
      </p:sp>
      <p:sp>
        <p:nvSpPr>
          <p:cNvPr id="79876" name="Slide Number Placeholder 3"/>
          <p:cNvSpPr txBox="1">
            <a:spLocks noGrp="1"/>
          </p:cNvSpPr>
          <p:nvPr/>
        </p:nvSpPr>
        <p:spPr bwMode="auto">
          <a:xfrm>
            <a:off x="4144964" y="9120188"/>
            <a:ext cx="3170237" cy="48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565" tIns="48283" rIns="96565" bIns="48283" anchor="b"/>
          <a:lstStyle>
            <a:lvl1pPr defTabSz="930275" eaLnBrk="0" hangingPunct="0">
              <a:spcBef>
                <a:spcPct val="30000"/>
              </a:spcBef>
              <a:defRPr sz="1000">
                <a:solidFill>
                  <a:schemeClr val="tx1"/>
                </a:solidFill>
                <a:latin typeface="Arial" charset="0"/>
                <a:ea typeface="ＭＳ Ｐゴシック" pitchFamily="34" charset="-128"/>
              </a:defRPr>
            </a:lvl1pPr>
            <a:lvl2pPr marL="742950" indent="-285750" defTabSz="930275" eaLnBrk="0" hangingPunct="0">
              <a:spcBef>
                <a:spcPct val="30000"/>
              </a:spcBef>
              <a:defRPr sz="1000">
                <a:solidFill>
                  <a:schemeClr val="tx1"/>
                </a:solidFill>
                <a:latin typeface="Arial" charset="0"/>
                <a:ea typeface="ＭＳ Ｐゴシック" pitchFamily="34" charset="-128"/>
              </a:defRPr>
            </a:lvl2pPr>
            <a:lvl3pPr marL="1143000" indent="-228600" defTabSz="930275" eaLnBrk="0" hangingPunct="0">
              <a:spcBef>
                <a:spcPct val="30000"/>
              </a:spcBef>
              <a:defRPr sz="1000">
                <a:solidFill>
                  <a:schemeClr val="tx1"/>
                </a:solidFill>
                <a:latin typeface="Arial" charset="0"/>
                <a:ea typeface="ＭＳ Ｐゴシック" pitchFamily="34" charset="-128"/>
              </a:defRPr>
            </a:lvl3pPr>
            <a:lvl4pPr marL="1600200" indent="-228600" defTabSz="930275" eaLnBrk="0" hangingPunct="0">
              <a:spcBef>
                <a:spcPct val="30000"/>
              </a:spcBef>
              <a:defRPr sz="1000">
                <a:solidFill>
                  <a:schemeClr val="tx1"/>
                </a:solidFill>
                <a:latin typeface="Arial" charset="0"/>
                <a:ea typeface="ＭＳ Ｐゴシック" pitchFamily="34" charset="-128"/>
              </a:defRPr>
            </a:lvl4pPr>
            <a:lvl5pPr marL="2057400" indent="-228600" defTabSz="930275" eaLnBrk="0" hangingPunct="0">
              <a:spcBef>
                <a:spcPct val="30000"/>
              </a:spcBef>
              <a:defRPr sz="1000">
                <a:solidFill>
                  <a:schemeClr val="tx1"/>
                </a:solidFill>
                <a:latin typeface="Arial" charset="0"/>
                <a:ea typeface="ＭＳ Ｐゴシック" pitchFamily="34" charset="-128"/>
              </a:defRPr>
            </a:lvl5pPr>
            <a:lvl6pPr marL="2514600" indent="-228600" defTabSz="930275" eaLnBrk="0" fontAlgn="base" hangingPunct="0">
              <a:spcBef>
                <a:spcPct val="30000"/>
              </a:spcBef>
              <a:spcAft>
                <a:spcPct val="0"/>
              </a:spcAft>
              <a:defRPr sz="1000">
                <a:solidFill>
                  <a:schemeClr val="tx1"/>
                </a:solidFill>
                <a:latin typeface="Arial" charset="0"/>
                <a:ea typeface="ＭＳ Ｐゴシック" pitchFamily="34" charset="-128"/>
              </a:defRPr>
            </a:lvl6pPr>
            <a:lvl7pPr marL="2971800" indent="-228600" defTabSz="930275" eaLnBrk="0" fontAlgn="base" hangingPunct="0">
              <a:spcBef>
                <a:spcPct val="30000"/>
              </a:spcBef>
              <a:spcAft>
                <a:spcPct val="0"/>
              </a:spcAft>
              <a:defRPr sz="1000">
                <a:solidFill>
                  <a:schemeClr val="tx1"/>
                </a:solidFill>
                <a:latin typeface="Arial" charset="0"/>
                <a:ea typeface="ＭＳ Ｐゴシック" pitchFamily="34" charset="-128"/>
              </a:defRPr>
            </a:lvl7pPr>
            <a:lvl8pPr marL="3429000" indent="-228600" defTabSz="930275" eaLnBrk="0" fontAlgn="base" hangingPunct="0">
              <a:spcBef>
                <a:spcPct val="30000"/>
              </a:spcBef>
              <a:spcAft>
                <a:spcPct val="0"/>
              </a:spcAft>
              <a:defRPr sz="1000">
                <a:solidFill>
                  <a:schemeClr val="tx1"/>
                </a:solidFill>
                <a:latin typeface="Arial" charset="0"/>
                <a:ea typeface="ＭＳ Ｐゴシック" pitchFamily="34" charset="-128"/>
              </a:defRPr>
            </a:lvl8pPr>
            <a:lvl9pPr marL="3886200" indent="-228600" defTabSz="930275" eaLnBrk="0" fontAlgn="base" hangingPunct="0">
              <a:spcBef>
                <a:spcPct val="30000"/>
              </a:spcBef>
              <a:spcAft>
                <a:spcPct val="0"/>
              </a:spcAft>
              <a:defRPr sz="1000">
                <a:solidFill>
                  <a:schemeClr val="tx1"/>
                </a:solidFill>
                <a:latin typeface="Arial" charset="0"/>
                <a:ea typeface="ＭＳ Ｐゴシック" pitchFamily="34" charset="-128"/>
              </a:defRPr>
            </a:lvl9pPr>
          </a:lstStyle>
          <a:p>
            <a:pPr algn="r">
              <a:spcBef>
                <a:spcPct val="0"/>
              </a:spcBef>
            </a:pPr>
            <a:fld id="{4E38F8CC-03A1-4879-BFE0-C586AEAE8554}" type="slidenum">
              <a:rPr lang="en-US" altLang="en-US" sz="1400"/>
              <a:pPr algn="r">
                <a:spcBef>
                  <a:spcPct val="0"/>
                </a:spcBef>
              </a:pPr>
              <a:t>20</a:t>
            </a:fld>
            <a:endParaRPr lang="en-US" altLang="en-US" sz="1400"/>
          </a:p>
        </p:txBody>
      </p:sp>
    </p:spTree>
    <p:extLst>
      <p:ext uri="{BB962C8B-B14F-4D97-AF65-F5344CB8AC3E}">
        <p14:creationId xmlns:p14="http://schemas.microsoft.com/office/powerpoint/2010/main" val="31832635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0352">
              <a:defRPr sz="2400">
                <a:solidFill>
                  <a:schemeClr val="tx1"/>
                </a:solidFill>
                <a:latin typeface="Arial" pitchFamily="34" charset="0"/>
                <a:ea typeface="ＭＳ Ｐゴシック" pitchFamily="34" charset="-128"/>
              </a:defRPr>
            </a:lvl1pPr>
            <a:lvl2pPr marL="741297" indent="-284138" defTabSz="960352">
              <a:defRPr sz="2400">
                <a:solidFill>
                  <a:schemeClr val="tx1"/>
                </a:solidFill>
                <a:latin typeface="Arial" pitchFamily="34" charset="0"/>
                <a:ea typeface="ＭＳ Ｐゴシック" pitchFamily="34" charset="-128"/>
              </a:defRPr>
            </a:lvl2pPr>
            <a:lvl3pPr marL="1141312" indent="-226993" defTabSz="960352">
              <a:defRPr sz="2400">
                <a:solidFill>
                  <a:schemeClr val="tx1"/>
                </a:solidFill>
                <a:latin typeface="Arial" pitchFamily="34" charset="0"/>
                <a:ea typeface="ＭＳ Ｐゴシック" pitchFamily="34" charset="-128"/>
              </a:defRPr>
            </a:lvl3pPr>
            <a:lvl4pPr marL="1598471" indent="-226993" defTabSz="960352">
              <a:defRPr sz="2400">
                <a:solidFill>
                  <a:schemeClr val="tx1"/>
                </a:solidFill>
                <a:latin typeface="Arial" pitchFamily="34" charset="0"/>
                <a:ea typeface="ＭＳ Ｐゴシック" pitchFamily="34" charset="-128"/>
              </a:defRPr>
            </a:lvl4pPr>
            <a:lvl5pPr marL="2055630" indent="-226993" defTabSz="960352">
              <a:defRPr sz="2400">
                <a:solidFill>
                  <a:schemeClr val="tx1"/>
                </a:solidFill>
                <a:latin typeface="Arial" pitchFamily="34" charset="0"/>
                <a:ea typeface="ＭＳ Ｐゴシック" pitchFamily="34" charset="-128"/>
              </a:defRPr>
            </a:lvl5pPr>
            <a:lvl6pPr marL="2512789" indent="-226993" defTabSz="960352"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69948" indent="-226993" defTabSz="960352"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7108" indent="-226993" defTabSz="960352"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4266" indent="-226993" defTabSz="960352"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23231B83-4CF1-4A0C-B9C8-5708D5D53376}" type="slidenum">
              <a:rPr lang="en-US" altLang="en-US" sz="1300"/>
              <a:pPr/>
              <a:t>21</a:t>
            </a:fld>
            <a:endParaRPr lang="en-US" altLang="en-US" sz="1300"/>
          </a:p>
        </p:txBody>
      </p:sp>
      <p:sp>
        <p:nvSpPr>
          <p:cNvPr id="54275" name="Rectangle 2"/>
          <p:cNvSpPr>
            <a:spLocks noGrp="1" noRot="1" noChangeAspect="1" noChangeArrowheads="1" noTextEdit="1"/>
          </p:cNvSpPr>
          <p:nvPr>
            <p:ph type="sldImg"/>
          </p:nvPr>
        </p:nvSpPr>
        <p:spPr>
          <a:xfrm>
            <a:off x="1273175" y="712788"/>
            <a:ext cx="4776788" cy="3581400"/>
          </a:xfrm>
          <a:ln/>
        </p:spPr>
      </p:sp>
      <p:sp>
        <p:nvSpPr>
          <p:cNvPr id="54276" name="Rectangle 3"/>
          <p:cNvSpPr>
            <a:spLocks noGrp="1" noChangeArrowheads="1"/>
          </p:cNvSpPr>
          <p:nvPr>
            <p:ph type="body" idx="1"/>
          </p:nvPr>
        </p:nvSpPr>
        <p:spPr>
          <a:xfrm>
            <a:off x="973138" y="4532314"/>
            <a:ext cx="5372100" cy="463073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920" tIns="47460" rIns="94920" bIns="47460"/>
          <a:lstStyle/>
          <a:p>
            <a:pPr defTabSz="483306">
              <a:defRPr/>
            </a:pPr>
            <a:r>
              <a:rPr lang="en-US" altLang="en-US" dirty="0">
                <a:latin typeface="Arial" charset="0"/>
              </a:rPr>
              <a:t>If you’re </a:t>
            </a:r>
            <a:r>
              <a:rPr lang="en-US" altLang="en-US" dirty="0" smtClean="0">
                <a:latin typeface="Arial" charset="0"/>
              </a:rPr>
              <a:t>not sure how </a:t>
            </a:r>
            <a:r>
              <a:rPr lang="en-US" altLang="en-US" dirty="0">
                <a:latin typeface="Arial" charset="0"/>
              </a:rPr>
              <a:t>much you can save, </a:t>
            </a:r>
            <a:r>
              <a:rPr lang="en-US" altLang="en-US" dirty="0" smtClean="0">
                <a:latin typeface="Arial" charset="0"/>
              </a:rPr>
              <a:t>consider </a:t>
            </a:r>
            <a:r>
              <a:rPr lang="en-US" altLang="en-US" dirty="0">
                <a:latin typeface="Arial" charset="0"/>
              </a:rPr>
              <a:t>creating a household budget. A </a:t>
            </a:r>
            <a:r>
              <a:rPr lang="en-US" altLang="en-US" dirty="0">
                <a:latin typeface="Arial" pitchFamily="34" charset="0"/>
              </a:rPr>
              <a:t>budget is an itemized allocation of available funds and forms the foundation on which you will begin to build your own personal financial plan. </a:t>
            </a:r>
            <a:r>
              <a:rPr lang="en-US" altLang="en-US" dirty="0">
                <a:latin typeface="Arial" charset="0"/>
              </a:rPr>
              <a:t>It’s a great way to assess your essential and discretionary expenses. With a household budget, you’ll see areas where you can reduce non-essential spending so you can grow your savings. Your salary </a:t>
            </a:r>
            <a:r>
              <a:rPr lang="en-US" altLang="en-US" dirty="0">
                <a:latin typeface="Arial" pitchFamily="34" charset="0"/>
              </a:rPr>
              <a:t>includes any money you can safely expect on a consistent basis such as salary or investment income, say from a rental property. Keep in mind that if you receive monthly tips or bonuses, unless they are fixed amounts, you may want to be conservative in your estimate. </a:t>
            </a:r>
            <a:endParaRPr lang="en-US" altLang="en-US" dirty="0" smtClean="0">
              <a:latin typeface="Arial" pitchFamily="34" charset="0"/>
            </a:endParaRPr>
          </a:p>
          <a:p>
            <a:pPr defTabSz="483306">
              <a:defRPr/>
            </a:pPr>
            <a:endParaRPr lang="en-US" altLang="en-US" dirty="0">
              <a:latin typeface="Arial" pitchFamily="34" charset="0"/>
            </a:endParaRPr>
          </a:p>
          <a:p>
            <a:pPr eaLnBrk="1" hangingPunct="1"/>
            <a:r>
              <a:rPr lang="en-US" altLang="en-US" dirty="0">
                <a:latin typeface="Arial" charset="0"/>
              </a:rPr>
              <a:t>Your expenses could be fixed or variable. </a:t>
            </a:r>
            <a:r>
              <a:rPr lang="en-US" altLang="en-US" dirty="0">
                <a:latin typeface="Arial" pitchFamily="34" charset="0"/>
              </a:rPr>
              <a:t>And since your monthly available balance might fluctuate, you want to be realistic about how much you allocate toward savings. You </a:t>
            </a:r>
            <a:r>
              <a:rPr lang="en-US" altLang="en-US" dirty="0" smtClean="0">
                <a:latin typeface="Arial" pitchFamily="34" charset="0"/>
              </a:rPr>
              <a:t>may </a:t>
            </a:r>
            <a:r>
              <a:rPr lang="en-US" altLang="en-US" dirty="0">
                <a:latin typeface="Arial" pitchFamily="34" charset="0"/>
              </a:rPr>
              <a:t>start small, but make sure it becomes a recurring fixed expense going forward. </a:t>
            </a:r>
            <a:endParaRPr lang="en-US" altLang="en-US" dirty="0" smtClean="0">
              <a:latin typeface="Arial" pitchFamily="34" charset="0"/>
            </a:endParaRPr>
          </a:p>
          <a:p>
            <a:pPr eaLnBrk="1" hangingPunct="1"/>
            <a:endParaRPr lang="en-US" altLang="en-US" dirty="0">
              <a:latin typeface="Arial" pitchFamily="34" charset="0"/>
            </a:endParaRPr>
          </a:p>
          <a:p>
            <a:pPr eaLnBrk="1" hangingPunct="1"/>
            <a:r>
              <a:rPr lang="en-US" altLang="en-US" dirty="0">
                <a:latin typeface="Arial" pitchFamily="34" charset="0"/>
              </a:rPr>
              <a:t>Please note that this is just an example of basic income and expense items. Your actual income and expenses will vary depending on your individual situation. If you need assistance developing a budget and a financial plan, I can help you get started</a:t>
            </a:r>
            <a:r>
              <a:rPr lang="en-US" altLang="en-US" dirty="0" smtClean="0">
                <a:latin typeface="Arial" pitchFamily="34" charset="0"/>
              </a:rPr>
              <a:t>.</a:t>
            </a:r>
          </a:p>
          <a:p>
            <a:pPr eaLnBrk="1" hangingPunct="1"/>
            <a:endParaRPr lang="en-US" altLang="en-US" dirty="0" smtClean="0">
              <a:latin typeface="Arial" pitchFamily="34" charset="0"/>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US" altLang="en-US" b="1" dirty="0" smtClean="0">
                <a:latin typeface="Arial" pitchFamily="34" charset="0"/>
              </a:rPr>
              <a:t>[Presenter: Consider handing out VC 17434 Personal Budget Worksheet to attendees as a takeaway]</a:t>
            </a:r>
          </a:p>
        </p:txBody>
      </p:sp>
    </p:spTree>
    <p:extLst>
      <p:ext uri="{BB962C8B-B14F-4D97-AF65-F5344CB8AC3E}">
        <p14:creationId xmlns:p14="http://schemas.microsoft.com/office/powerpoint/2010/main" val="32192171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Notes Placeholder 2"/>
          <p:cNvSpPr>
            <a:spLocks noGrp="1"/>
          </p:cNvSpPr>
          <p:nvPr>
            <p:ph type="body" idx="1"/>
          </p:nvPr>
        </p:nvSpPr>
        <p:spPr>
          <a:noFill/>
        </p:spPr>
        <p:txBody>
          <a:bodyPr/>
          <a:lstStyle/>
          <a:p>
            <a:pPr defTabSz="483306">
              <a:defRPr/>
            </a:pPr>
            <a:r>
              <a:rPr lang="en-US" altLang="en-US" dirty="0" smtClean="0">
                <a:latin typeface="Arial" charset="0"/>
              </a:rPr>
              <a:t>It’s a matter of balancing other goals while at the same time saving for retirement. Participating in your workplace plan can help you accumulate the money you need to enjoy the retirement lifestyle you envision.</a:t>
            </a:r>
          </a:p>
          <a:p>
            <a:endParaRPr lang="en-US" altLang="en-US" dirty="0" smtClean="0"/>
          </a:p>
        </p:txBody>
      </p:sp>
      <p:sp>
        <p:nvSpPr>
          <p:cNvPr id="41988" name="Slide Number Placeholder 3"/>
          <p:cNvSpPr>
            <a:spLocks noGrp="1"/>
          </p:cNvSpPr>
          <p:nvPr>
            <p:ph type="sldNum" sz="quarter" idx="5"/>
          </p:nvPr>
        </p:nvSpPr>
        <p:spPr>
          <a:noFill/>
        </p:spPr>
        <p:txBody>
          <a:bodyPr/>
          <a:lstStyle>
            <a:lvl1pPr defTabSz="959900" eaLnBrk="0" hangingPunct="0">
              <a:defRPr>
                <a:solidFill>
                  <a:schemeClr val="tx1"/>
                </a:solidFill>
                <a:latin typeface="Arial" pitchFamily="34" charset="0"/>
                <a:ea typeface="ＭＳ Ｐゴシック" pitchFamily="34" charset="-128"/>
              </a:defRPr>
            </a:lvl1pPr>
            <a:lvl2pPr defTabSz="959900" eaLnBrk="0" hangingPunct="0">
              <a:defRPr>
                <a:solidFill>
                  <a:schemeClr val="tx1"/>
                </a:solidFill>
                <a:latin typeface="Arial" pitchFamily="34" charset="0"/>
                <a:ea typeface="ＭＳ Ｐゴシック" pitchFamily="34" charset="-128"/>
              </a:defRPr>
            </a:lvl2pPr>
            <a:lvl3pPr defTabSz="959900" eaLnBrk="0" hangingPunct="0">
              <a:defRPr>
                <a:solidFill>
                  <a:schemeClr val="tx1"/>
                </a:solidFill>
                <a:latin typeface="Arial" pitchFamily="34" charset="0"/>
                <a:ea typeface="ＭＳ Ｐゴシック" pitchFamily="34" charset="-128"/>
              </a:defRPr>
            </a:lvl3pPr>
            <a:lvl4pPr defTabSz="959900" eaLnBrk="0" hangingPunct="0">
              <a:defRPr>
                <a:solidFill>
                  <a:schemeClr val="tx1"/>
                </a:solidFill>
                <a:latin typeface="Arial" pitchFamily="34" charset="0"/>
                <a:ea typeface="ＭＳ Ｐゴシック" pitchFamily="34" charset="-128"/>
              </a:defRPr>
            </a:lvl4pPr>
            <a:lvl5pPr defTabSz="959900" eaLnBrk="0" hangingPunct="0">
              <a:defRPr>
                <a:solidFill>
                  <a:schemeClr val="tx1"/>
                </a:solidFill>
                <a:latin typeface="Arial" pitchFamily="34" charset="0"/>
                <a:ea typeface="ＭＳ Ｐゴシック" pitchFamily="34" charset="-128"/>
              </a:defRPr>
            </a:lvl5pPr>
            <a:lvl6pPr marL="2388003" indent="28529" defTabSz="9599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871309" indent="28529" defTabSz="9599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354615" indent="28529" defTabSz="9599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37921" indent="28529" defTabSz="9599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AEBC1E89-9806-48AD-A5AA-8A66606B9A63}" type="slidenum">
              <a:rPr lang="en-US" altLang="en-US">
                <a:solidFill>
                  <a:prstClr val="black"/>
                </a:solidFill>
                <a:latin typeface="Calibri" pitchFamily="34" charset="0"/>
              </a:rPr>
              <a:pPr eaLnBrk="1" hangingPunct="1"/>
              <a:t>22</a:t>
            </a:fld>
            <a:endParaRPr lang="en-US" altLang="en-US">
              <a:solidFill>
                <a:prstClr val="black"/>
              </a:solidFill>
              <a:latin typeface="Calibri" pitchFamily="34" charset="0"/>
            </a:endParaRPr>
          </a:p>
        </p:txBody>
      </p:sp>
    </p:spTree>
    <p:extLst>
      <p:ext uri="{BB962C8B-B14F-4D97-AF65-F5344CB8AC3E}">
        <p14:creationId xmlns:p14="http://schemas.microsoft.com/office/powerpoint/2010/main" val="143738012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a:ln/>
        </p:spPr>
      </p:sp>
      <p:sp>
        <p:nvSpPr>
          <p:cNvPr id="839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565" tIns="48283" rIns="96565" bIns="48283"/>
          <a:lstStyle/>
          <a:p>
            <a:pPr eaLnBrk="1" hangingPunct="1"/>
            <a:r>
              <a:rPr lang="en-US" altLang="en-US" dirty="0" smtClean="0">
                <a:latin typeface="Arial" charset="0"/>
              </a:rPr>
              <a:t>Every day you delay saving for retirement means less time to benefit from compound interest and you miss out on extra time to recover from any possible financial market downdrafts. And the only solution you have to make up for that time is to save more in the time remaining until retirement and/or work longer.</a:t>
            </a:r>
          </a:p>
          <a:p>
            <a:pPr eaLnBrk="1" hangingPunct="1"/>
            <a:endParaRPr lang="en-US" altLang="en-US" dirty="0" smtClean="0">
              <a:latin typeface="Arial" charset="0"/>
            </a:endParaRPr>
          </a:p>
          <a:p>
            <a:pPr eaLnBrk="1" hangingPunct="1"/>
            <a:r>
              <a:rPr lang="en-US" altLang="en-US" dirty="0" smtClean="0">
                <a:latin typeface="Arial" charset="0"/>
              </a:rPr>
              <a:t>Let’s consider a hypothetical example. A 25-year-old who started investing $300 a month for ten years could have accumulated $200,000 by age 65, assuming a 5% annual rate of return. </a:t>
            </a:r>
          </a:p>
          <a:p>
            <a:pPr eaLnBrk="1" hangingPunct="1"/>
            <a:endParaRPr lang="en-US" altLang="en-US" dirty="0" smtClean="0">
              <a:latin typeface="Arial" charset="0"/>
            </a:endParaRPr>
          </a:p>
          <a:p>
            <a:pPr eaLnBrk="1" hangingPunct="1"/>
            <a:r>
              <a:rPr lang="en-US" altLang="en-US" dirty="0" smtClean="0">
                <a:latin typeface="Arial" charset="0"/>
              </a:rPr>
              <a:t>If you do, not only will it cost less to accumulate a substantial nest egg, but you’ll have plenty of years to recover from any financial market downdrafts. </a:t>
            </a:r>
          </a:p>
        </p:txBody>
      </p:sp>
      <p:sp>
        <p:nvSpPr>
          <p:cNvPr id="83972" name="Slide Number Placeholder 3"/>
          <p:cNvSpPr txBox="1">
            <a:spLocks noGrp="1"/>
          </p:cNvSpPr>
          <p:nvPr/>
        </p:nvSpPr>
        <p:spPr bwMode="auto">
          <a:xfrm>
            <a:off x="4144964" y="9120188"/>
            <a:ext cx="3170237" cy="48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565" tIns="48283" rIns="96565" bIns="48283" anchor="b"/>
          <a:lstStyle>
            <a:lvl1pPr defTabSz="930275" eaLnBrk="0" hangingPunct="0">
              <a:spcBef>
                <a:spcPct val="30000"/>
              </a:spcBef>
              <a:defRPr sz="1000">
                <a:solidFill>
                  <a:schemeClr val="tx1"/>
                </a:solidFill>
                <a:latin typeface="Arial" charset="0"/>
                <a:ea typeface="ＭＳ Ｐゴシック" pitchFamily="34" charset="-128"/>
              </a:defRPr>
            </a:lvl1pPr>
            <a:lvl2pPr marL="742950" indent="-285750" defTabSz="930275" eaLnBrk="0" hangingPunct="0">
              <a:spcBef>
                <a:spcPct val="30000"/>
              </a:spcBef>
              <a:defRPr sz="1000">
                <a:solidFill>
                  <a:schemeClr val="tx1"/>
                </a:solidFill>
                <a:latin typeface="Arial" charset="0"/>
                <a:ea typeface="ＭＳ Ｐゴシック" pitchFamily="34" charset="-128"/>
              </a:defRPr>
            </a:lvl2pPr>
            <a:lvl3pPr marL="1143000" indent="-228600" defTabSz="930275" eaLnBrk="0" hangingPunct="0">
              <a:spcBef>
                <a:spcPct val="30000"/>
              </a:spcBef>
              <a:defRPr sz="1000">
                <a:solidFill>
                  <a:schemeClr val="tx1"/>
                </a:solidFill>
                <a:latin typeface="Arial" charset="0"/>
                <a:ea typeface="ＭＳ Ｐゴシック" pitchFamily="34" charset="-128"/>
              </a:defRPr>
            </a:lvl3pPr>
            <a:lvl4pPr marL="1600200" indent="-228600" defTabSz="930275" eaLnBrk="0" hangingPunct="0">
              <a:spcBef>
                <a:spcPct val="30000"/>
              </a:spcBef>
              <a:defRPr sz="1000">
                <a:solidFill>
                  <a:schemeClr val="tx1"/>
                </a:solidFill>
                <a:latin typeface="Arial" charset="0"/>
                <a:ea typeface="ＭＳ Ｐゴシック" pitchFamily="34" charset="-128"/>
              </a:defRPr>
            </a:lvl4pPr>
            <a:lvl5pPr marL="2057400" indent="-228600" defTabSz="930275" eaLnBrk="0" hangingPunct="0">
              <a:spcBef>
                <a:spcPct val="30000"/>
              </a:spcBef>
              <a:defRPr sz="1000">
                <a:solidFill>
                  <a:schemeClr val="tx1"/>
                </a:solidFill>
                <a:latin typeface="Arial" charset="0"/>
                <a:ea typeface="ＭＳ Ｐゴシック" pitchFamily="34" charset="-128"/>
              </a:defRPr>
            </a:lvl5pPr>
            <a:lvl6pPr marL="2514600" indent="-228600" defTabSz="930275" eaLnBrk="0" fontAlgn="base" hangingPunct="0">
              <a:spcBef>
                <a:spcPct val="30000"/>
              </a:spcBef>
              <a:spcAft>
                <a:spcPct val="0"/>
              </a:spcAft>
              <a:defRPr sz="1000">
                <a:solidFill>
                  <a:schemeClr val="tx1"/>
                </a:solidFill>
                <a:latin typeface="Arial" charset="0"/>
                <a:ea typeface="ＭＳ Ｐゴシック" pitchFamily="34" charset="-128"/>
              </a:defRPr>
            </a:lvl6pPr>
            <a:lvl7pPr marL="2971800" indent="-228600" defTabSz="930275" eaLnBrk="0" fontAlgn="base" hangingPunct="0">
              <a:spcBef>
                <a:spcPct val="30000"/>
              </a:spcBef>
              <a:spcAft>
                <a:spcPct val="0"/>
              </a:spcAft>
              <a:defRPr sz="1000">
                <a:solidFill>
                  <a:schemeClr val="tx1"/>
                </a:solidFill>
                <a:latin typeface="Arial" charset="0"/>
                <a:ea typeface="ＭＳ Ｐゴシック" pitchFamily="34" charset="-128"/>
              </a:defRPr>
            </a:lvl7pPr>
            <a:lvl8pPr marL="3429000" indent="-228600" defTabSz="930275" eaLnBrk="0" fontAlgn="base" hangingPunct="0">
              <a:spcBef>
                <a:spcPct val="30000"/>
              </a:spcBef>
              <a:spcAft>
                <a:spcPct val="0"/>
              </a:spcAft>
              <a:defRPr sz="1000">
                <a:solidFill>
                  <a:schemeClr val="tx1"/>
                </a:solidFill>
                <a:latin typeface="Arial" charset="0"/>
                <a:ea typeface="ＭＳ Ｐゴシック" pitchFamily="34" charset="-128"/>
              </a:defRPr>
            </a:lvl8pPr>
            <a:lvl9pPr marL="3886200" indent="-228600" defTabSz="930275" eaLnBrk="0" fontAlgn="base" hangingPunct="0">
              <a:spcBef>
                <a:spcPct val="30000"/>
              </a:spcBef>
              <a:spcAft>
                <a:spcPct val="0"/>
              </a:spcAft>
              <a:defRPr sz="1000">
                <a:solidFill>
                  <a:schemeClr val="tx1"/>
                </a:solidFill>
                <a:latin typeface="Arial" charset="0"/>
                <a:ea typeface="ＭＳ Ｐゴシック" pitchFamily="34" charset="-128"/>
              </a:defRPr>
            </a:lvl9pPr>
          </a:lstStyle>
          <a:p>
            <a:pPr algn="r">
              <a:spcBef>
                <a:spcPct val="0"/>
              </a:spcBef>
            </a:pPr>
            <a:fld id="{A0A05B32-03FE-4E4F-B4DA-0525AACF1260}" type="slidenum">
              <a:rPr lang="en-US" altLang="en-US" sz="1400"/>
              <a:pPr algn="r">
                <a:spcBef>
                  <a:spcPct val="0"/>
                </a:spcBef>
              </a:pPr>
              <a:t>23</a:t>
            </a:fld>
            <a:endParaRPr lang="en-US" altLang="en-US" sz="1400"/>
          </a:p>
        </p:txBody>
      </p:sp>
    </p:spTree>
    <p:extLst>
      <p:ext uri="{BB962C8B-B14F-4D97-AF65-F5344CB8AC3E}">
        <p14:creationId xmlns:p14="http://schemas.microsoft.com/office/powerpoint/2010/main" val="35952221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a:ln/>
        </p:spPr>
      </p:sp>
      <p:sp>
        <p:nvSpPr>
          <p:cNvPr id="849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583" tIns="48291" rIns="96583" bIns="48291"/>
          <a:lstStyle/>
          <a:p>
            <a:pPr eaLnBrk="1" hangingPunct="1"/>
            <a:r>
              <a:rPr lang="en-US" altLang="en-US" dirty="0" smtClean="0">
                <a:latin typeface="Arial" charset="0"/>
              </a:rPr>
              <a:t>But look how the cost increases the longer the investor waits. A 35-year-old saving $300 monthly for 21 years, an outlay of $75,600, could reach his/her goal by age 65. However, a 45-year-old would have to save $300 monthly for 27 years investing $97,200 out of pocket to achieve the same goal. Which means, this person wouldn’t reach his/her goal until age 72. As you can see, starting early can make a difference.</a:t>
            </a:r>
          </a:p>
          <a:p>
            <a:pPr eaLnBrk="1" hangingPunct="1"/>
            <a:endParaRPr lang="en-US" altLang="en-US" dirty="0" smtClean="0">
              <a:latin typeface="Arial" charset="0"/>
            </a:endParaRPr>
          </a:p>
          <a:p>
            <a:pPr eaLnBrk="1" hangingPunct="1"/>
            <a:r>
              <a:rPr lang="en-US" altLang="en-US" dirty="0" smtClean="0">
                <a:latin typeface="Arial" charset="0"/>
              </a:rPr>
              <a:t>If you do have a long time horizon, investment options with more short-term volatility and potential for higher returns may be worth considering.</a:t>
            </a:r>
          </a:p>
          <a:p>
            <a:pPr eaLnBrk="1" hangingPunct="1"/>
            <a:r>
              <a:rPr lang="en-US" altLang="en-US" dirty="0" smtClean="0">
                <a:latin typeface="Arial" charset="0"/>
              </a:rPr>
              <a:t>However, the clock starts to work against you as you approach retirement. Recovering from losses can be more difficult. Yet, overreacting to inevitable market ups and downs can also deprive your savings of continued growth potential. Less volatile investments and the potential for more moderate returns may be a better fit if you have a short time horizon.</a:t>
            </a:r>
          </a:p>
          <a:p>
            <a:pPr eaLnBrk="1" hangingPunct="1"/>
            <a:endParaRPr lang="en-US" altLang="en-US" dirty="0" smtClean="0">
              <a:latin typeface="Arial" charset="0"/>
            </a:endParaRPr>
          </a:p>
          <a:p>
            <a:pPr eaLnBrk="1" hangingPunct="1"/>
            <a:r>
              <a:rPr lang="en-US" altLang="en-US" dirty="0" smtClean="0">
                <a:latin typeface="Arial" charset="0"/>
              </a:rPr>
              <a:t>And, depending on the lifestyle you want in retirement you might also consider working with a financial advisor to help you develop an overall retirement savings strategy.</a:t>
            </a:r>
          </a:p>
          <a:p>
            <a:pPr eaLnBrk="1" hangingPunct="1"/>
            <a:endParaRPr lang="en-US" altLang="en-US" dirty="0" smtClean="0">
              <a:latin typeface="Arial" charset="0"/>
            </a:endParaRPr>
          </a:p>
          <a:p>
            <a:pPr eaLnBrk="1" hangingPunct="1"/>
            <a:r>
              <a:rPr lang="en-US" altLang="en-US" dirty="0" smtClean="0">
                <a:latin typeface="Arial" charset="0"/>
              </a:rPr>
              <a:t>So, when do you want to retire? What is your goal?</a:t>
            </a:r>
          </a:p>
        </p:txBody>
      </p:sp>
      <p:sp>
        <p:nvSpPr>
          <p:cNvPr id="84996" name="Slide Number Placeholder 3"/>
          <p:cNvSpPr txBox="1">
            <a:spLocks noGrp="1"/>
          </p:cNvSpPr>
          <p:nvPr/>
        </p:nvSpPr>
        <p:spPr bwMode="auto">
          <a:xfrm>
            <a:off x="4144964" y="9121776"/>
            <a:ext cx="317023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583" tIns="48291" rIns="96583" bIns="48291" anchor="b"/>
          <a:lstStyle>
            <a:lvl1pPr defTabSz="962025" eaLnBrk="0" hangingPunct="0">
              <a:spcBef>
                <a:spcPct val="30000"/>
              </a:spcBef>
              <a:defRPr sz="1000">
                <a:solidFill>
                  <a:schemeClr val="tx1"/>
                </a:solidFill>
                <a:latin typeface="Arial" charset="0"/>
                <a:ea typeface="ＭＳ Ｐゴシック" pitchFamily="34" charset="-128"/>
              </a:defRPr>
            </a:lvl1pPr>
            <a:lvl2pPr marL="742950" indent="-285750" defTabSz="962025" eaLnBrk="0" hangingPunct="0">
              <a:spcBef>
                <a:spcPct val="30000"/>
              </a:spcBef>
              <a:defRPr sz="1000">
                <a:solidFill>
                  <a:schemeClr val="tx1"/>
                </a:solidFill>
                <a:latin typeface="Arial" charset="0"/>
                <a:ea typeface="ＭＳ Ｐゴシック" pitchFamily="34" charset="-128"/>
              </a:defRPr>
            </a:lvl2pPr>
            <a:lvl3pPr marL="1143000" indent="-228600" defTabSz="962025" eaLnBrk="0" hangingPunct="0">
              <a:spcBef>
                <a:spcPct val="30000"/>
              </a:spcBef>
              <a:defRPr sz="1000">
                <a:solidFill>
                  <a:schemeClr val="tx1"/>
                </a:solidFill>
                <a:latin typeface="Arial" charset="0"/>
                <a:ea typeface="ＭＳ Ｐゴシック" pitchFamily="34" charset="-128"/>
              </a:defRPr>
            </a:lvl3pPr>
            <a:lvl4pPr marL="1600200" indent="-228600" defTabSz="962025" eaLnBrk="0" hangingPunct="0">
              <a:spcBef>
                <a:spcPct val="30000"/>
              </a:spcBef>
              <a:defRPr sz="1000">
                <a:solidFill>
                  <a:schemeClr val="tx1"/>
                </a:solidFill>
                <a:latin typeface="Arial" charset="0"/>
                <a:ea typeface="ＭＳ Ｐゴシック" pitchFamily="34" charset="-128"/>
              </a:defRPr>
            </a:lvl4pPr>
            <a:lvl5pPr marL="2057400" indent="-228600" defTabSz="962025" eaLnBrk="0" hangingPunct="0">
              <a:spcBef>
                <a:spcPct val="30000"/>
              </a:spcBef>
              <a:defRPr sz="1000">
                <a:solidFill>
                  <a:schemeClr val="tx1"/>
                </a:solidFill>
                <a:latin typeface="Arial" charset="0"/>
                <a:ea typeface="ＭＳ Ｐゴシック" pitchFamily="34" charset="-128"/>
              </a:defRPr>
            </a:lvl5pPr>
            <a:lvl6pPr marL="2514600" indent="-228600" defTabSz="962025" eaLnBrk="0" fontAlgn="base" hangingPunct="0">
              <a:spcBef>
                <a:spcPct val="30000"/>
              </a:spcBef>
              <a:spcAft>
                <a:spcPct val="0"/>
              </a:spcAft>
              <a:defRPr sz="1000">
                <a:solidFill>
                  <a:schemeClr val="tx1"/>
                </a:solidFill>
                <a:latin typeface="Arial" charset="0"/>
                <a:ea typeface="ＭＳ Ｐゴシック" pitchFamily="34" charset="-128"/>
              </a:defRPr>
            </a:lvl6pPr>
            <a:lvl7pPr marL="2971800" indent="-228600" defTabSz="962025" eaLnBrk="0" fontAlgn="base" hangingPunct="0">
              <a:spcBef>
                <a:spcPct val="30000"/>
              </a:spcBef>
              <a:spcAft>
                <a:spcPct val="0"/>
              </a:spcAft>
              <a:defRPr sz="1000">
                <a:solidFill>
                  <a:schemeClr val="tx1"/>
                </a:solidFill>
                <a:latin typeface="Arial" charset="0"/>
                <a:ea typeface="ＭＳ Ｐゴシック" pitchFamily="34" charset="-128"/>
              </a:defRPr>
            </a:lvl7pPr>
            <a:lvl8pPr marL="3429000" indent="-228600" defTabSz="962025" eaLnBrk="0" fontAlgn="base" hangingPunct="0">
              <a:spcBef>
                <a:spcPct val="30000"/>
              </a:spcBef>
              <a:spcAft>
                <a:spcPct val="0"/>
              </a:spcAft>
              <a:defRPr sz="1000">
                <a:solidFill>
                  <a:schemeClr val="tx1"/>
                </a:solidFill>
                <a:latin typeface="Arial" charset="0"/>
                <a:ea typeface="ＭＳ Ｐゴシック" pitchFamily="34" charset="-128"/>
              </a:defRPr>
            </a:lvl8pPr>
            <a:lvl9pPr marL="3886200" indent="-228600" defTabSz="962025" eaLnBrk="0" fontAlgn="base" hangingPunct="0">
              <a:spcBef>
                <a:spcPct val="30000"/>
              </a:spcBef>
              <a:spcAft>
                <a:spcPct val="0"/>
              </a:spcAft>
              <a:defRPr sz="1000">
                <a:solidFill>
                  <a:schemeClr val="tx1"/>
                </a:solidFill>
                <a:latin typeface="Arial" charset="0"/>
                <a:ea typeface="ＭＳ Ｐゴシック" pitchFamily="34" charset="-128"/>
              </a:defRPr>
            </a:lvl9pPr>
          </a:lstStyle>
          <a:p>
            <a:pPr algn="r">
              <a:spcBef>
                <a:spcPct val="0"/>
              </a:spcBef>
            </a:pPr>
            <a:fld id="{1AB8AF12-F8E3-4C6D-8518-1582A49FF0F7}" type="slidenum">
              <a:rPr lang="en-US" altLang="en-US" sz="1300"/>
              <a:pPr algn="r">
                <a:spcBef>
                  <a:spcPct val="0"/>
                </a:spcBef>
              </a:pPr>
              <a:t>24</a:t>
            </a:fld>
            <a:endParaRPr lang="en-US" altLang="en-US" sz="1300"/>
          </a:p>
        </p:txBody>
      </p:sp>
    </p:spTree>
    <p:extLst>
      <p:ext uri="{BB962C8B-B14F-4D97-AF65-F5344CB8AC3E}">
        <p14:creationId xmlns:p14="http://schemas.microsoft.com/office/powerpoint/2010/main" val="70163439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p:cNvSpPr>
            <a:spLocks noGrp="1" noRot="1" noChangeAspect="1" noTextEdit="1"/>
          </p:cNvSpPr>
          <p:nvPr>
            <p:ph type="sldImg"/>
          </p:nvPr>
        </p:nvSpPr>
        <p:spPr>
          <a:ln/>
        </p:spPr>
      </p:sp>
      <p:sp>
        <p:nvSpPr>
          <p:cNvPr id="952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altLang="en-US" dirty="0" smtClean="0"/>
              <a:t>Now that you know the importance</a:t>
            </a:r>
            <a:r>
              <a:rPr lang="en-US" altLang="en-US" baseline="0" dirty="0" smtClean="0"/>
              <a:t> of saving early for retirement, why not </a:t>
            </a:r>
            <a:r>
              <a:rPr lang="en-US" sz="1200" b="0" i="0" kern="1200" dirty="0" smtClean="0">
                <a:solidFill>
                  <a:schemeClr val="tx1"/>
                </a:solidFill>
                <a:effectLst/>
                <a:latin typeface="Arial" pitchFamily="-110" charset="0"/>
                <a:ea typeface="ＭＳ Ｐゴシック" pitchFamily="-110" charset="-128"/>
                <a:cs typeface="ＭＳ Ｐゴシック" pitchFamily="-110" charset="-128"/>
              </a:rPr>
              <a:t>start saving for your future with an employer sponsored retirement plan?</a:t>
            </a:r>
            <a:r>
              <a:rPr lang="en-US" sz="1200" b="0" i="0" kern="1200" baseline="0" dirty="0" smtClean="0">
                <a:solidFill>
                  <a:schemeClr val="tx1"/>
                </a:solidFill>
                <a:effectLst/>
                <a:latin typeface="Arial" pitchFamily="-110" charset="0"/>
                <a:ea typeface="ＭＳ Ｐゴシック" pitchFamily="-110" charset="-128"/>
                <a:cs typeface="ＭＳ Ｐゴシック" pitchFamily="-110" charset="-128"/>
              </a:rPr>
              <a:t> </a:t>
            </a:r>
            <a:r>
              <a:rPr lang="en-US" altLang="en-US" baseline="0" dirty="0" smtClean="0"/>
              <a:t>The benefits offered include:</a:t>
            </a:r>
          </a:p>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altLang="en-US" dirty="0" smtClean="0"/>
              <a:t>Automated</a:t>
            </a:r>
            <a:r>
              <a:rPr lang="en-US" altLang="en-US" baseline="0" dirty="0" smtClean="0"/>
              <a:t> savings. Taking contributions directly out of your paycheck helps ensure that you are paying yourself first.</a:t>
            </a:r>
          </a:p>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altLang="en-US" baseline="0" dirty="0" smtClean="0"/>
              <a:t>Tax advantages. Retirement plans let you defer income taxes until withdrawal. (Income tax is payable upon withdrawal and withdrawals before age 59 ½ may incur a 10% federal early withdrawal tax penalty.)</a:t>
            </a:r>
          </a:p>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altLang="en-US" baseline="0" dirty="0" smtClean="0"/>
              <a:t>Matching contributions. Many employers match a percent of contributions. If your employer doesn’t, perhaps your spouse’s plan does.</a:t>
            </a:r>
            <a:endParaRPr lang="en-US" altLang="en-US" dirty="0" smtClean="0"/>
          </a:p>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US" altLang="en-US" dirty="0" smtClean="0"/>
          </a:p>
        </p:txBody>
      </p:sp>
      <p:sp>
        <p:nvSpPr>
          <p:cNvPr id="952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5114" eaLnBrk="0" hangingPunct="0">
              <a:spcBef>
                <a:spcPct val="30000"/>
              </a:spcBef>
              <a:defRPr sz="1000">
                <a:solidFill>
                  <a:schemeClr val="tx1"/>
                </a:solidFill>
                <a:latin typeface="Arial" charset="0"/>
                <a:ea typeface="ＭＳ Ｐゴシック" pitchFamily="34" charset="-128"/>
              </a:defRPr>
            </a:lvl1pPr>
            <a:lvl2pPr marL="741297" indent="-284138" defTabSz="965114" eaLnBrk="0" hangingPunct="0">
              <a:spcBef>
                <a:spcPct val="30000"/>
              </a:spcBef>
              <a:defRPr sz="1000">
                <a:solidFill>
                  <a:schemeClr val="tx1"/>
                </a:solidFill>
                <a:latin typeface="Arial" charset="0"/>
                <a:ea typeface="ＭＳ Ｐゴシック" pitchFamily="34" charset="-128"/>
              </a:defRPr>
            </a:lvl2pPr>
            <a:lvl3pPr marL="1141312" indent="-226993" defTabSz="965114" eaLnBrk="0" hangingPunct="0">
              <a:spcBef>
                <a:spcPct val="30000"/>
              </a:spcBef>
              <a:defRPr sz="1000">
                <a:solidFill>
                  <a:schemeClr val="tx1"/>
                </a:solidFill>
                <a:latin typeface="Arial" charset="0"/>
                <a:ea typeface="ＭＳ Ｐゴシック" pitchFamily="34" charset="-128"/>
              </a:defRPr>
            </a:lvl3pPr>
            <a:lvl4pPr marL="1598471" indent="-226993" defTabSz="965114" eaLnBrk="0" hangingPunct="0">
              <a:spcBef>
                <a:spcPct val="30000"/>
              </a:spcBef>
              <a:defRPr sz="1000">
                <a:solidFill>
                  <a:schemeClr val="tx1"/>
                </a:solidFill>
                <a:latin typeface="Arial" charset="0"/>
                <a:ea typeface="ＭＳ Ｐゴシック" pitchFamily="34" charset="-128"/>
              </a:defRPr>
            </a:lvl4pPr>
            <a:lvl5pPr marL="2055630" indent="-226993" defTabSz="965114" eaLnBrk="0" hangingPunct="0">
              <a:spcBef>
                <a:spcPct val="30000"/>
              </a:spcBef>
              <a:defRPr sz="1000">
                <a:solidFill>
                  <a:schemeClr val="tx1"/>
                </a:solidFill>
                <a:latin typeface="Arial" charset="0"/>
                <a:ea typeface="ＭＳ Ｐゴシック" pitchFamily="34" charset="-128"/>
              </a:defRPr>
            </a:lvl5pPr>
            <a:lvl6pPr marL="2512789" indent="-226993" defTabSz="965114" eaLnBrk="0" fontAlgn="base" hangingPunct="0">
              <a:spcBef>
                <a:spcPct val="30000"/>
              </a:spcBef>
              <a:spcAft>
                <a:spcPct val="0"/>
              </a:spcAft>
              <a:defRPr sz="1000">
                <a:solidFill>
                  <a:schemeClr val="tx1"/>
                </a:solidFill>
                <a:latin typeface="Arial" charset="0"/>
                <a:ea typeface="ＭＳ Ｐゴシック" pitchFamily="34" charset="-128"/>
              </a:defRPr>
            </a:lvl6pPr>
            <a:lvl7pPr marL="2969948" indent="-226993" defTabSz="965114" eaLnBrk="0" fontAlgn="base" hangingPunct="0">
              <a:spcBef>
                <a:spcPct val="30000"/>
              </a:spcBef>
              <a:spcAft>
                <a:spcPct val="0"/>
              </a:spcAft>
              <a:defRPr sz="1000">
                <a:solidFill>
                  <a:schemeClr val="tx1"/>
                </a:solidFill>
                <a:latin typeface="Arial" charset="0"/>
                <a:ea typeface="ＭＳ Ｐゴシック" pitchFamily="34" charset="-128"/>
              </a:defRPr>
            </a:lvl7pPr>
            <a:lvl8pPr marL="3427108" indent="-226993" defTabSz="965114" eaLnBrk="0" fontAlgn="base" hangingPunct="0">
              <a:spcBef>
                <a:spcPct val="30000"/>
              </a:spcBef>
              <a:spcAft>
                <a:spcPct val="0"/>
              </a:spcAft>
              <a:defRPr sz="1000">
                <a:solidFill>
                  <a:schemeClr val="tx1"/>
                </a:solidFill>
                <a:latin typeface="Arial" charset="0"/>
                <a:ea typeface="ＭＳ Ｐゴシック" pitchFamily="34" charset="-128"/>
              </a:defRPr>
            </a:lvl8pPr>
            <a:lvl9pPr marL="3884266" indent="-226993" defTabSz="965114" eaLnBrk="0" fontAlgn="base" hangingPunct="0">
              <a:spcBef>
                <a:spcPct val="30000"/>
              </a:spcBef>
              <a:spcAft>
                <a:spcPct val="0"/>
              </a:spcAft>
              <a:defRPr sz="1000">
                <a:solidFill>
                  <a:schemeClr val="tx1"/>
                </a:solidFill>
                <a:latin typeface="Arial" charset="0"/>
                <a:ea typeface="ＭＳ Ｐゴシック" pitchFamily="34" charset="-128"/>
              </a:defRPr>
            </a:lvl9pPr>
          </a:lstStyle>
          <a:p>
            <a:pPr>
              <a:spcBef>
                <a:spcPct val="0"/>
              </a:spcBef>
            </a:pPr>
            <a:fld id="{D7FCA233-1564-4D31-A347-A43533E1DF35}" type="slidenum">
              <a:rPr lang="en-US" altLang="en-US" sz="1300"/>
              <a:pPr>
                <a:spcBef>
                  <a:spcPct val="0"/>
                </a:spcBef>
              </a:pPr>
              <a:t>25</a:t>
            </a:fld>
            <a:endParaRPr lang="en-US" altLang="en-US" sz="1300"/>
          </a:p>
        </p:txBody>
      </p:sp>
    </p:spTree>
    <p:extLst>
      <p:ext uri="{BB962C8B-B14F-4D97-AF65-F5344CB8AC3E}">
        <p14:creationId xmlns:p14="http://schemas.microsoft.com/office/powerpoint/2010/main" val="300600897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noTextEdit="1"/>
          </p:cNvSpPr>
          <p:nvPr>
            <p:ph type="sldImg"/>
          </p:nvPr>
        </p:nvSpPr>
        <p:spPr>
          <a:ln/>
        </p:spPr>
      </p:sp>
      <p:sp>
        <p:nvSpPr>
          <p:cNvPr id="103427" name="Notes Placeholder 2"/>
          <p:cNvSpPr>
            <a:spLocks noGrp="1"/>
          </p:cNvSpPr>
          <p:nvPr>
            <p:ph type="body" idx="1"/>
          </p:nvPr>
        </p:nvSpPr>
        <p:spPr>
          <a:xfrm>
            <a:off x="974725" y="4560888"/>
            <a:ext cx="5365750" cy="4560888"/>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583" tIns="48291" rIns="96583" bIns="48291">
            <a:noAutofit/>
          </a:bodyPr>
          <a:lstStyle/>
          <a:p>
            <a:pPr eaLnBrk="1" hangingPunct="1">
              <a:defRPr/>
            </a:pPr>
            <a:r>
              <a:rPr lang="en-US" sz="1050" b="0" i="0" kern="1200" dirty="0" smtClean="0">
                <a:solidFill>
                  <a:schemeClr val="tx1"/>
                </a:solidFill>
                <a:effectLst/>
              </a:rPr>
              <a:t>T</a:t>
            </a:r>
            <a:r>
              <a:rPr lang="en-US" altLang="en-US" sz="1050" dirty="0" smtClean="0">
                <a:latin typeface="Arial" charset="0"/>
              </a:rPr>
              <a:t>he most common tax-qualified plans offered by a workplace retirement plan</a:t>
            </a:r>
            <a:r>
              <a:rPr lang="en-US" altLang="en-US" sz="1050" baseline="0" dirty="0" smtClean="0">
                <a:latin typeface="Arial" charset="0"/>
              </a:rPr>
              <a:t> </a:t>
            </a:r>
            <a:r>
              <a:rPr lang="en-US" altLang="en-US" sz="1050" dirty="0" smtClean="0">
                <a:latin typeface="Arial" charset="0"/>
              </a:rPr>
              <a:t>are the 403(b), 457(b), and 401(k) plans, which were named for the Internal Revenue Service codes that established them. Even if you only expect to participate in one of these types of plans, it’s best to have some understanding of all three in case you have a spouse who participates in one of the others or you have that opportunity, yourself, sometime in the future.</a:t>
            </a:r>
          </a:p>
          <a:p>
            <a:pPr eaLnBrk="1" hangingPunct="1">
              <a:defRPr/>
            </a:pPr>
            <a:endParaRPr lang="en-US" altLang="en-US" sz="1050" dirty="0" smtClean="0">
              <a:latin typeface="Arial" charset="0"/>
            </a:endParaRPr>
          </a:p>
          <a:p>
            <a:pPr marL="112689" lvl="1" indent="-112689">
              <a:buFontTx/>
              <a:buChar char="•"/>
              <a:defRPr/>
            </a:pPr>
            <a:r>
              <a:rPr lang="en-US" altLang="en-US" sz="1050" dirty="0" smtClean="0">
                <a:latin typeface="Arial" charset="0"/>
              </a:rPr>
              <a:t>The 403(b) plan was designed specifically for public schools and nonprofit organizations like hospitals and churches.</a:t>
            </a:r>
          </a:p>
          <a:p>
            <a:pPr marL="112689" lvl="1" indent="-112689">
              <a:buFontTx/>
              <a:buChar char="•"/>
              <a:defRPr/>
            </a:pPr>
            <a:r>
              <a:rPr lang="en-US" altLang="en-US" sz="1050" dirty="0" smtClean="0">
                <a:latin typeface="Arial" charset="0"/>
              </a:rPr>
              <a:t>The 457(b) plan takes two paths— one designed for government organizations and the other for tax-exempt organizations.</a:t>
            </a:r>
          </a:p>
          <a:p>
            <a:pPr marL="112689" lvl="1" indent="-112689">
              <a:buFontTx/>
              <a:buChar char="•"/>
              <a:defRPr/>
            </a:pPr>
            <a:r>
              <a:rPr lang="en-US" altLang="en-US" sz="1050" dirty="0" smtClean="0">
                <a:latin typeface="Arial" charset="0"/>
              </a:rPr>
              <a:t>The 401(k) plan is available to all non-governmental employers.</a:t>
            </a:r>
          </a:p>
          <a:p>
            <a:pPr marL="112689" lvl="1" indent="-112689">
              <a:buFontTx/>
              <a:buChar char="•"/>
              <a:defRPr/>
            </a:pPr>
            <a:r>
              <a:rPr lang="en-US" altLang="en-US" sz="1050" dirty="0" smtClean="0">
                <a:latin typeface="Arial" charset="0"/>
              </a:rPr>
              <a:t>All three plans can offer a broad range of investment options including annuity contracts and mutual funds.</a:t>
            </a:r>
          </a:p>
          <a:p>
            <a:pPr marL="0" lvl="2">
              <a:lnSpc>
                <a:spcPct val="90000"/>
              </a:lnSpc>
              <a:defRPr/>
            </a:pPr>
            <a:endParaRPr lang="en-US" altLang="en-US" sz="1050" dirty="0" smtClean="0">
              <a:latin typeface="Arial" pitchFamily="34" charset="0"/>
              <a:ea typeface="MS PGothic" pitchFamily="34" charset="-128"/>
            </a:endParaRPr>
          </a:p>
          <a:p>
            <a:pPr marL="0" lvl="2">
              <a:lnSpc>
                <a:spcPct val="90000"/>
              </a:lnSpc>
              <a:defRPr/>
            </a:pPr>
            <a:r>
              <a:rPr lang="en-US" altLang="en-US" sz="1050" dirty="0" smtClean="0">
                <a:latin typeface="Arial" pitchFamily="34" charset="0"/>
                <a:ea typeface="MS PGothic" pitchFamily="34" charset="-128"/>
              </a:rPr>
              <a:t>Pretax </a:t>
            </a:r>
            <a:r>
              <a:rPr lang="en-US" altLang="en-US" sz="1050" dirty="0">
                <a:latin typeface="Arial" pitchFamily="34" charset="0"/>
                <a:ea typeface="MS PGothic" pitchFamily="34" charset="-128"/>
              </a:rPr>
              <a:t>contributions by payroll deduction into a traditional </a:t>
            </a:r>
            <a:r>
              <a:rPr lang="en-US" sz="1050" dirty="0">
                <a:latin typeface="Arial" charset="0"/>
              </a:rPr>
              <a:t>401(k), 403(b) or 457(b)</a:t>
            </a:r>
            <a:r>
              <a:rPr lang="en-US" altLang="en-US" sz="1050" dirty="0">
                <a:latin typeface="Arial" pitchFamily="34" charset="0"/>
                <a:ea typeface="MS PGothic" pitchFamily="34" charset="-128"/>
              </a:rPr>
              <a:t> can help reduce the amount of your current taxable income so you can save dollars for retirement that otherwise would have gone to pay taxes. So w</a:t>
            </a:r>
            <a:r>
              <a:rPr lang="en-US" altLang="en-US" sz="1050" dirty="0">
                <a:latin typeface="Arial" pitchFamily="34" charset="0"/>
              </a:rPr>
              <a:t>hile you are working, whether you’re five or thirty-five years from retirement, your money grows tax-deferred until withdrawn. (Keep in mind that upon distribution, both contributions and earnings are taxable</a:t>
            </a:r>
            <a:r>
              <a:rPr lang="en-US" altLang="en-US" sz="1050" dirty="0" smtClean="0">
                <a:latin typeface="Arial" pitchFamily="34" charset="0"/>
              </a:rPr>
              <a:t>.)</a:t>
            </a:r>
          </a:p>
          <a:p>
            <a:pPr marL="0" lvl="2">
              <a:lnSpc>
                <a:spcPct val="90000"/>
              </a:lnSpc>
              <a:defRPr/>
            </a:pPr>
            <a:endParaRPr lang="en-US" sz="1050" dirty="0">
              <a:latin typeface="Arial" charset="0"/>
            </a:endParaRPr>
          </a:p>
          <a:p>
            <a:r>
              <a:rPr lang="en-US" sz="1050" dirty="0" smtClean="0">
                <a:effectLst/>
              </a:rPr>
              <a:t>Your employer may also choose to offer a Roth element in a 401(k), 403(b) or governmental 457(b) plan. Roth account contributions are made on an after-tax basis. However, if withdrawals from Roth accounts meet the criteria for qualified withdrawals, they are tax-free. Generally, a qualified Roth distribution is a distribution that (1) is withdrawn after the end of the five-year period beginning with the first year in which a Roth contribution was made to the plan, and (2) is after reaching age 59½, death or disability. </a:t>
            </a:r>
            <a:endParaRPr lang="en-US" altLang="en-US" sz="1050" dirty="0" smtClean="0">
              <a:latin typeface="Arial" charset="0"/>
            </a:endParaRPr>
          </a:p>
        </p:txBody>
      </p:sp>
      <p:sp>
        <p:nvSpPr>
          <p:cNvPr id="86020" name="Slide Number Placeholder 3"/>
          <p:cNvSpPr txBox="1">
            <a:spLocks noGrp="1"/>
          </p:cNvSpPr>
          <p:nvPr/>
        </p:nvSpPr>
        <p:spPr bwMode="auto">
          <a:xfrm>
            <a:off x="4144964" y="9121776"/>
            <a:ext cx="317023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583" tIns="48291" rIns="96583" bIns="48291" anchor="b"/>
          <a:lstStyle>
            <a:lvl1pPr defTabSz="962025" eaLnBrk="0" hangingPunct="0">
              <a:spcBef>
                <a:spcPct val="30000"/>
              </a:spcBef>
              <a:defRPr sz="1000">
                <a:solidFill>
                  <a:schemeClr val="tx1"/>
                </a:solidFill>
                <a:latin typeface="Arial" charset="0"/>
                <a:ea typeface="ＭＳ Ｐゴシック" pitchFamily="34" charset="-128"/>
              </a:defRPr>
            </a:lvl1pPr>
            <a:lvl2pPr marL="742950" indent="-285750" defTabSz="962025" eaLnBrk="0" hangingPunct="0">
              <a:spcBef>
                <a:spcPct val="30000"/>
              </a:spcBef>
              <a:defRPr sz="1000">
                <a:solidFill>
                  <a:schemeClr val="tx1"/>
                </a:solidFill>
                <a:latin typeface="Arial" charset="0"/>
                <a:ea typeface="ＭＳ Ｐゴシック" pitchFamily="34" charset="-128"/>
              </a:defRPr>
            </a:lvl2pPr>
            <a:lvl3pPr marL="1143000" indent="-228600" defTabSz="962025" eaLnBrk="0" hangingPunct="0">
              <a:spcBef>
                <a:spcPct val="30000"/>
              </a:spcBef>
              <a:defRPr sz="1000">
                <a:solidFill>
                  <a:schemeClr val="tx1"/>
                </a:solidFill>
                <a:latin typeface="Arial" charset="0"/>
                <a:ea typeface="ＭＳ Ｐゴシック" pitchFamily="34" charset="-128"/>
              </a:defRPr>
            </a:lvl3pPr>
            <a:lvl4pPr marL="1600200" indent="-228600" defTabSz="962025" eaLnBrk="0" hangingPunct="0">
              <a:spcBef>
                <a:spcPct val="30000"/>
              </a:spcBef>
              <a:defRPr sz="1000">
                <a:solidFill>
                  <a:schemeClr val="tx1"/>
                </a:solidFill>
                <a:latin typeface="Arial" charset="0"/>
                <a:ea typeface="ＭＳ Ｐゴシック" pitchFamily="34" charset="-128"/>
              </a:defRPr>
            </a:lvl4pPr>
            <a:lvl5pPr marL="2057400" indent="-228600" defTabSz="962025" eaLnBrk="0" hangingPunct="0">
              <a:spcBef>
                <a:spcPct val="30000"/>
              </a:spcBef>
              <a:defRPr sz="1000">
                <a:solidFill>
                  <a:schemeClr val="tx1"/>
                </a:solidFill>
                <a:latin typeface="Arial" charset="0"/>
                <a:ea typeface="ＭＳ Ｐゴシック" pitchFamily="34" charset="-128"/>
              </a:defRPr>
            </a:lvl5pPr>
            <a:lvl6pPr marL="2514600" indent="-228600" defTabSz="962025" eaLnBrk="0" fontAlgn="base" hangingPunct="0">
              <a:spcBef>
                <a:spcPct val="30000"/>
              </a:spcBef>
              <a:spcAft>
                <a:spcPct val="0"/>
              </a:spcAft>
              <a:defRPr sz="1000">
                <a:solidFill>
                  <a:schemeClr val="tx1"/>
                </a:solidFill>
                <a:latin typeface="Arial" charset="0"/>
                <a:ea typeface="ＭＳ Ｐゴシック" pitchFamily="34" charset="-128"/>
              </a:defRPr>
            </a:lvl6pPr>
            <a:lvl7pPr marL="2971800" indent="-228600" defTabSz="962025" eaLnBrk="0" fontAlgn="base" hangingPunct="0">
              <a:spcBef>
                <a:spcPct val="30000"/>
              </a:spcBef>
              <a:spcAft>
                <a:spcPct val="0"/>
              </a:spcAft>
              <a:defRPr sz="1000">
                <a:solidFill>
                  <a:schemeClr val="tx1"/>
                </a:solidFill>
                <a:latin typeface="Arial" charset="0"/>
                <a:ea typeface="ＭＳ Ｐゴシック" pitchFamily="34" charset="-128"/>
              </a:defRPr>
            </a:lvl7pPr>
            <a:lvl8pPr marL="3429000" indent="-228600" defTabSz="962025" eaLnBrk="0" fontAlgn="base" hangingPunct="0">
              <a:spcBef>
                <a:spcPct val="30000"/>
              </a:spcBef>
              <a:spcAft>
                <a:spcPct val="0"/>
              </a:spcAft>
              <a:defRPr sz="1000">
                <a:solidFill>
                  <a:schemeClr val="tx1"/>
                </a:solidFill>
                <a:latin typeface="Arial" charset="0"/>
                <a:ea typeface="ＭＳ Ｐゴシック" pitchFamily="34" charset="-128"/>
              </a:defRPr>
            </a:lvl8pPr>
            <a:lvl9pPr marL="3886200" indent="-228600" defTabSz="962025" eaLnBrk="0" fontAlgn="base" hangingPunct="0">
              <a:spcBef>
                <a:spcPct val="30000"/>
              </a:spcBef>
              <a:spcAft>
                <a:spcPct val="0"/>
              </a:spcAft>
              <a:defRPr sz="1000">
                <a:solidFill>
                  <a:schemeClr val="tx1"/>
                </a:solidFill>
                <a:latin typeface="Arial" charset="0"/>
                <a:ea typeface="ＭＳ Ｐゴシック" pitchFamily="34" charset="-128"/>
              </a:defRPr>
            </a:lvl9pPr>
          </a:lstStyle>
          <a:p>
            <a:pPr algn="r">
              <a:spcBef>
                <a:spcPct val="0"/>
              </a:spcBef>
            </a:pPr>
            <a:fld id="{D8BF12B7-D8ED-4F41-9DF2-174D1A97B6A9}" type="slidenum">
              <a:rPr lang="en-US" altLang="en-US" sz="1300"/>
              <a:pPr algn="r">
                <a:spcBef>
                  <a:spcPct val="0"/>
                </a:spcBef>
              </a:pPr>
              <a:t>26</a:t>
            </a:fld>
            <a:endParaRPr lang="en-US" altLang="en-US" sz="1300"/>
          </a:p>
        </p:txBody>
      </p:sp>
    </p:spTree>
    <p:extLst>
      <p:ext uri="{BB962C8B-B14F-4D97-AF65-F5344CB8AC3E}">
        <p14:creationId xmlns:p14="http://schemas.microsoft.com/office/powerpoint/2010/main" val="391060189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a:ln/>
        </p:spPr>
      </p:sp>
      <p:sp>
        <p:nvSpPr>
          <p:cNvPr id="870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smtClean="0">
                <a:latin typeface="Arial" charset="0"/>
              </a:rPr>
              <a:t>These plans are very similar; especially, when it comes to contribution limits for 2018.</a:t>
            </a:r>
          </a:p>
          <a:p>
            <a:pPr eaLnBrk="1" hangingPunct="1"/>
            <a:endParaRPr lang="en-US" altLang="en-US" dirty="0" smtClean="0">
              <a:latin typeface="Arial" charset="0"/>
            </a:endParaRPr>
          </a:p>
          <a:p>
            <a:pPr marL="106354" lvl="1" indent="-106354">
              <a:buFontTx/>
              <a:buChar char="•"/>
            </a:pPr>
            <a:r>
              <a:rPr lang="en-US" altLang="en-US" dirty="0" smtClean="0">
                <a:latin typeface="Arial" charset="0"/>
              </a:rPr>
              <a:t>All three plans allow elective deferrals via salary-reduction agreement.</a:t>
            </a:r>
          </a:p>
          <a:p>
            <a:pPr marL="106354" lvl="1" indent="-106354">
              <a:buFontTx/>
              <a:buChar char="•"/>
            </a:pPr>
            <a:r>
              <a:rPr lang="en-US" altLang="en-US" dirty="0" smtClean="0">
                <a:latin typeface="Arial" charset="0"/>
              </a:rPr>
              <a:t>All three plans limit employee contributions to $18,500.</a:t>
            </a:r>
          </a:p>
          <a:p>
            <a:pPr marL="219055" lvl="2" indent="-104766">
              <a:buFont typeface="Symbol" pitchFamily="18" charset="2"/>
              <a:buChar char="-"/>
            </a:pPr>
            <a:r>
              <a:rPr lang="en-US" altLang="en-US" dirty="0" smtClean="0">
                <a:latin typeface="Arial" charset="0"/>
              </a:rPr>
              <a:t>Combined limit for 403(b) and 401(k) plans.</a:t>
            </a:r>
          </a:p>
          <a:p>
            <a:pPr marL="219055" lvl="2" indent="-104766">
              <a:buFont typeface="Symbol" pitchFamily="18" charset="2"/>
              <a:buChar char="-"/>
            </a:pPr>
            <a:r>
              <a:rPr lang="en-US" altLang="en-US" dirty="0" smtClean="0">
                <a:latin typeface="Arial" charset="0"/>
              </a:rPr>
              <a:t>Separate limit for 457(b) plan.</a:t>
            </a:r>
          </a:p>
          <a:p>
            <a:endParaRPr lang="en-US" altLang="en-US" dirty="0" smtClean="0">
              <a:latin typeface="Arial" charset="0"/>
            </a:endParaRPr>
          </a:p>
          <a:p>
            <a:pPr eaLnBrk="1" hangingPunct="1"/>
            <a:r>
              <a:rPr lang="en-US" altLang="en-US" dirty="0" smtClean="0">
                <a:latin typeface="Arial" charset="0"/>
              </a:rPr>
              <a:t>Additionally, participants age 50 or older are allowed to “catch up” if they choose to make up for under-contributing to their workplace retirement plans.</a:t>
            </a:r>
          </a:p>
          <a:p>
            <a:pPr eaLnBrk="1" hangingPunct="1"/>
            <a:r>
              <a:rPr lang="en-US" altLang="en-US" dirty="0" smtClean="0">
                <a:latin typeface="Arial" charset="0"/>
              </a:rPr>
              <a:t>For 2018, the age-based catch-up feature allows participants who are age 50 or older to contribute an additional $6,000 to their retirement accounts. This feature does not apply for 457(b) tax-exempt organizations.</a:t>
            </a:r>
          </a:p>
        </p:txBody>
      </p:sp>
      <p:sp>
        <p:nvSpPr>
          <p:cNvPr id="870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5114" eaLnBrk="0" hangingPunct="0">
              <a:spcBef>
                <a:spcPct val="30000"/>
              </a:spcBef>
              <a:defRPr sz="1000">
                <a:solidFill>
                  <a:schemeClr val="tx1"/>
                </a:solidFill>
                <a:latin typeface="Arial" charset="0"/>
                <a:ea typeface="ＭＳ Ｐゴシック" pitchFamily="34" charset="-128"/>
              </a:defRPr>
            </a:lvl1pPr>
            <a:lvl2pPr marL="741297" indent="-284138" defTabSz="965114" eaLnBrk="0" hangingPunct="0">
              <a:spcBef>
                <a:spcPct val="30000"/>
              </a:spcBef>
              <a:defRPr sz="1000">
                <a:solidFill>
                  <a:schemeClr val="tx1"/>
                </a:solidFill>
                <a:latin typeface="Arial" charset="0"/>
                <a:ea typeface="ＭＳ Ｐゴシック" pitchFamily="34" charset="-128"/>
              </a:defRPr>
            </a:lvl2pPr>
            <a:lvl3pPr marL="1141312" indent="-226993" defTabSz="965114" eaLnBrk="0" hangingPunct="0">
              <a:spcBef>
                <a:spcPct val="30000"/>
              </a:spcBef>
              <a:defRPr sz="1000">
                <a:solidFill>
                  <a:schemeClr val="tx1"/>
                </a:solidFill>
                <a:latin typeface="Arial" charset="0"/>
                <a:ea typeface="ＭＳ Ｐゴシック" pitchFamily="34" charset="-128"/>
              </a:defRPr>
            </a:lvl3pPr>
            <a:lvl4pPr marL="1598471" indent="-226993" defTabSz="965114" eaLnBrk="0" hangingPunct="0">
              <a:spcBef>
                <a:spcPct val="30000"/>
              </a:spcBef>
              <a:defRPr sz="1000">
                <a:solidFill>
                  <a:schemeClr val="tx1"/>
                </a:solidFill>
                <a:latin typeface="Arial" charset="0"/>
                <a:ea typeface="ＭＳ Ｐゴシック" pitchFamily="34" charset="-128"/>
              </a:defRPr>
            </a:lvl4pPr>
            <a:lvl5pPr marL="2055630" indent="-226993" defTabSz="965114" eaLnBrk="0" hangingPunct="0">
              <a:spcBef>
                <a:spcPct val="30000"/>
              </a:spcBef>
              <a:defRPr sz="1000">
                <a:solidFill>
                  <a:schemeClr val="tx1"/>
                </a:solidFill>
                <a:latin typeface="Arial" charset="0"/>
                <a:ea typeface="ＭＳ Ｐゴシック" pitchFamily="34" charset="-128"/>
              </a:defRPr>
            </a:lvl5pPr>
            <a:lvl6pPr marL="2512789" indent="-226993" defTabSz="965114" eaLnBrk="0" fontAlgn="base" hangingPunct="0">
              <a:spcBef>
                <a:spcPct val="30000"/>
              </a:spcBef>
              <a:spcAft>
                <a:spcPct val="0"/>
              </a:spcAft>
              <a:defRPr sz="1000">
                <a:solidFill>
                  <a:schemeClr val="tx1"/>
                </a:solidFill>
                <a:latin typeface="Arial" charset="0"/>
                <a:ea typeface="ＭＳ Ｐゴシック" pitchFamily="34" charset="-128"/>
              </a:defRPr>
            </a:lvl6pPr>
            <a:lvl7pPr marL="2969948" indent="-226993" defTabSz="965114" eaLnBrk="0" fontAlgn="base" hangingPunct="0">
              <a:spcBef>
                <a:spcPct val="30000"/>
              </a:spcBef>
              <a:spcAft>
                <a:spcPct val="0"/>
              </a:spcAft>
              <a:defRPr sz="1000">
                <a:solidFill>
                  <a:schemeClr val="tx1"/>
                </a:solidFill>
                <a:latin typeface="Arial" charset="0"/>
                <a:ea typeface="ＭＳ Ｐゴシック" pitchFamily="34" charset="-128"/>
              </a:defRPr>
            </a:lvl7pPr>
            <a:lvl8pPr marL="3427108" indent="-226993" defTabSz="965114" eaLnBrk="0" fontAlgn="base" hangingPunct="0">
              <a:spcBef>
                <a:spcPct val="30000"/>
              </a:spcBef>
              <a:spcAft>
                <a:spcPct val="0"/>
              </a:spcAft>
              <a:defRPr sz="1000">
                <a:solidFill>
                  <a:schemeClr val="tx1"/>
                </a:solidFill>
                <a:latin typeface="Arial" charset="0"/>
                <a:ea typeface="ＭＳ Ｐゴシック" pitchFamily="34" charset="-128"/>
              </a:defRPr>
            </a:lvl8pPr>
            <a:lvl9pPr marL="3884266" indent="-226993" defTabSz="965114" eaLnBrk="0" fontAlgn="base" hangingPunct="0">
              <a:spcBef>
                <a:spcPct val="30000"/>
              </a:spcBef>
              <a:spcAft>
                <a:spcPct val="0"/>
              </a:spcAft>
              <a:defRPr sz="1000">
                <a:solidFill>
                  <a:schemeClr val="tx1"/>
                </a:solidFill>
                <a:latin typeface="Arial" charset="0"/>
                <a:ea typeface="ＭＳ Ｐゴシック" pitchFamily="34" charset="-128"/>
              </a:defRPr>
            </a:lvl9pPr>
          </a:lstStyle>
          <a:p>
            <a:pPr>
              <a:spcBef>
                <a:spcPct val="0"/>
              </a:spcBef>
            </a:pPr>
            <a:fld id="{621604F6-9AC5-426A-B336-88315C6E5445}" type="slidenum">
              <a:rPr lang="en-US" altLang="en-US" sz="1300"/>
              <a:pPr>
                <a:spcBef>
                  <a:spcPct val="0"/>
                </a:spcBef>
              </a:pPr>
              <a:t>27</a:t>
            </a:fld>
            <a:endParaRPr lang="en-US" altLang="en-US" sz="1300"/>
          </a:p>
        </p:txBody>
      </p:sp>
    </p:spTree>
    <p:extLst>
      <p:ext uri="{BB962C8B-B14F-4D97-AF65-F5344CB8AC3E}">
        <p14:creationId xmlns:p14="http://schemas.microsoft.com/office/powerpoint/2010/main" val="181511486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a:ln/>
        </p:spPr>
      </p:sp>
      <p:sp>
        <p:nvSpPr>
          <p:cNvPr id="880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541" tIns="48270" rIns="96541" bIns="48270"/>
          <a:lstStyle/>
          <a:p>
            <a:pPr eaLnBrk="1" hangingPunct="1"/>
            <a:r>
              <a:rPr lang="en-US" altLang="en-US" dirty="0" smtClean="0">
                <a:latin typeface="Arial" charset="0"/>
              </a:rPr>
              <a:t>Service-based catch-up contribution deferrals are allowed for 403(b) and 457(b) plan participants. </a:t>
            </a:r>
          </a:p>
          <a:p>
            <a:pPr eaLnBrk="1" hangingPunct="1"/>
            <a:endParaRPr lang="en-US" altLang="en-US" dirty="0" smtClean="0">
              <a:latin typeface="Arial" charset="0"/>
            </a:endParaRPr>
          </a:p>
          <a:p>
            <a:pPr marL="106354" lvl="1" indent="-106354">
              <a:buFontTx/>
              <a:buChar char="•"/>
            </a:pPr>
            <a:r>
              <a:rPr lang="en-US" altLang="en-US" dirty="0" smtClean="0">
                <a:latin typeface="Arial" charset="0"/>
              </a:rPr>
              <a:t>With qualifying 403(b) plans, if you have 15 years of service you may contribute an additional $3,000 per year up to a total of $15,000 if you contributed on average less than $5,000 per year for the prior 15 years. This is called the “15-year rule.”</a:t>
            </a:r>
          </a:p>
          <a:p>
            <a:pPr marL="106354" lvl="1" indent="-106354">
              <a:buFontTx/>
              <a:buChar char="•"/>
            </a:pPr>
            <a:r>
              <a:rPr lang="en-US" altLang="en-US" dirty="0" smtClean="0">
                <a:latin typeface="Arial" charset="0"/>
              </a:rPr>
              <a:t>With the 457(b) plan, you can contribute up to an additional $18,500 per year in the three years before the year you reach the plan’s normal retirement age if you under-contributed in prior years. However, you can’t make both types of catch-up contributions (age-based and special) in the same tax year.</a:t>
            </a:r>
          </a:p>
          <a:p>
            <a:pPr eaLnBrk="1" hangingPunct="1"/>
            <a:r>
              <a:rPr lang="en-US" altLang="en-US" dirty="0" smtClean="0">
                <a:latin typeface="Arial" charset="0"/>
              </a:rPr>
              <a:t>This feature does not apply to 401(k) plans.</a:t>
            </a:r>
          </a:p>
          <a:p>
            <a:pPr eaLnBrk="1" hangingPunct="1"/>
            <a:endParaRPr lang="en-US" altLang="en-US" dirty="0" smtClean="0">
              <a:latin typeface="Arial" charset="0"/>
            </a:endParaRPr>
          </a:p>
          <a:p>
            <a:pPr eaLnBrk="1" hangingPunct="1"/>
            <a:r>
              <a:rPr lang="en-US" altLang="en-US" dirty="0" smtClean="0">
                <a:latin typeface="Arial" charset="0"/>
              </a:rPr>
              <a:t>You may want to check with your plan administrator to verify your eligibility under these catch-up provisions.</a:t>
            </a:r>
          </a:p>
        </p:txBody>
      </p:sp>
      <p:sp>
        <p:nvSpPr>
          <p:cNvPr id="88068" name="Slide Number Placeholder 3"/>
          <p:cNvSpPr txBox="1">
            <a:spLocks noGrp="1"/>
          </p:cNvSpPr>
          <p:nvPr/>
        </p:nvSpPr>
        <p:spPr bwMode="auto">
          <a:xfrm>
            <a:off x="4144964" y="9120188"/>
            <a:ext cx="3170237" cy="48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541" tIns="48270" rIns="96541" bIns="48270" anchor="b"/>
          <a:lstStyle>
            <a:lvl1pPr defTabSz="928688" eaLnBrk="0" hangingPunct="0">
              <a:spcBef>
                <a:spcPct val="30000"/>
              </a:spcBef>
              <a:defRPr sz="1000">
                <a:solidFill>
                  <a:schemeClr val="tx1"/>
                </a:solidFill>
                <a:latin typeface="Arial" charset="0"/>
                <a:ea typeface="ＭＳ Ｐゴシック" pitchFamily="34" charset="-128"/>
              </a:defRPr>
            </a:lvl1pPr>
            <a:lvl2pPr marL="742950" indent="-285750" defTabSz="928688" eaLnBrk="0" hangingPunct="0">
              <a:spcBef>
                <a:spcPct val="30000"/>
              </a:spcBef>
              <a:defRPr sz="1000">
                <a:solidFill>
                  <a:schemeClr val="tx1"/>
                </a:solidFill>
                <a:latin typeface="Arial" charset="0"/>
                <a:ea typeface="ＭＳ Ｐゴシック" pitchFamily="34" charset="-128"/>
              </a:defRPr>
            </a:lvl2pPr>
            <a:lvl3pPr marL="1143000" indent="-228600" defTabSz="928688" eaLnBrk="0" hangingPunct="0">
              <a:spcBef>
                <a:spcPct val="30000"/>
              </a:spcBef>
              <a:defRPr sz="1000">
                <a:solidFill>
                  <a:schemeClr val="tx1"/>
                </a:solidFill>
                <a:latin typeface="Arial" charset="0"/>
                <a:ea typeface="ＭＳ Ｐゴシック" pitchFamily="34" charset="-128"/>
              </a:defRPr>
            </a:lvl3pPr>
            <a:lvl4pPr marL="1600200" indent="-228600" defTabSz="928688" eaLnBrk="0" hangingPunct="0">
              <a:spcBef>
                <a:spcPct val="30000"/>
              </a:spcBef>
              <a:defRPr sz="1000">
                <a:solidFill>
                  <a:schemeClr val="tx1"/>
                </a:solidFill>
                <a:latin typeface="Arial" charset="0"/>
                <a:ea typeface="ＭＳ Ｐゴシック" pitchFamily="34" charset="-128"/>
              </a:defRPr>
            </a:lvl4pPr>
            <a:lvl5pPr marL="2057400" indent="-228600" defTabSz="928688" eaLnBrk="0" hangingPunct="0">
              <a:spcBef>
                <a:spcPct val="30000"/>
              </a:spcBef>
              <a:defRPr sz="1000">
                <a:solidFill>
                  <a:schemeClr val="tx1"/>
                </a:solidFill>
                <a:latin typeface="Arial" charset="0"/>
                <a:ea typeface="ＭＳ Ｐゴシック" pitchFamily="34" charset="-128"/>
              </a:defRPr>
            </a:lvl5pPr>
            <a:lvl6pPr marL="2514600" indent="-228600" defTabSz="928688" eaLnBrk="0" fontAlgn="base" hangingPunct="0">
              <a:spcBef>
                <a:spcPct val="30000"/>
              </a:spcBef>
              <a:spcAft>
                <a:spcPct val="0"/>
              </a:spcAft>
              <a:defRPr sz="1000">
                <a:solidFill>
                  <a:schemeClr val="tx1"/>
                </a:solidFill>
                <a:latin typeface="Arial" charset="0"/>
                <a:ea typeface="ＭＳ Ｐゴシック" pitchFamily="34" charset="-128"/>
              </a:defRPr>
            </a:lvl6pPr>
            <a:lvl7pPr marL="2971800" indent="-228600" defTabSz="928688" eaLnBrk="0" fontAlgn="base" hangingPunct="0">
              <a:spcBef>
                <a:spcPct val="30000"/>
              </a:spcBef>
              <a:spcAft>
                <a:spcPct val="0"/>
              </a:spcAft>
              <a:defRPr sz="1000">
                <a:solidFill>
                  <a:schemeClr val="tx1"/>
                </a:solidFill>
                <a:latin typeface="Arial" charset="0"/>
                <a:ea typeface="ＭＳ Ｐゴシック" pitchFamily="34" charset="-128"/>
              </a:defRPr>
            </a:lvl7pPr>
            <a:lvl8pPr marL="3429000" indent="-228600" defTabSz="928688" eaLnBrk="0" fontAlgn="base" hangingPunct="0">
              <a:spcBef>
                <a:spcPct val="30000"/>
              </a:spcBef>
              <a:spcAft>
                <a:spcPct val="0"/>
              </a:spcAft>
              <a:defRPr sz="1000">
                <a:solidFill>
                  <a:schemeClr val="tx1"/>
                </a:solidFill>
                <a:latin typeface="Arial" charset="0"/>
                <a:ea typeface="ＭＳ Ｐゴシック" pitchFamily="34" charset="-128"/>
              </a:defRPr>
            </a:lvl8pPr>
            <a:lvl9pPr marL="3886200" indent="-228600" defTabSz="928688" eaLnBrk="0" fontAlgn="base" hangingPunct="0">
              <a:spcBef>
                <a:spcPct val="30000"/>
              </a:spcBef>
              <a:spcAft>
                <a:spcPct val="0"/>
              </a:spcAft>
              <a:defRPr sz="1000">
                <a:solidFill>
                  <a:schemeClr val="tx1"/>
                </a:solidFill>
                <a:latin typeface="Arial" charset="0"/>
                <a:ea typeface="ＭＳ Ｐゴシック" pitchFamily="34" charset="-128"/>
              </a:defRPr>
            </a:lvl9pPr>
          </a:lstStyle>
          <a:p>
            <a:pPr algn="r">
              <a:spcBef>
                <a:spcPct val="0"/>
              </a:spcBef>
            </a:pPr>
            <a:fld id="{689BF742-5A69-4F37-B506-0AB22E3AEB7F}" type="slidenum">
              <a:rPr lang="en-US" altLang="en-US" sz="1400">
                <a:solidFill>
                  <a:srgbClr val="000000"/>
                </a:solidFill>
              </a:rPr>
              <a:pPr algn="r">
                <a:spcBef>
                  <a:spcPct val="0"/>
                </a:spcBef>
              </a:pPr>
              <a:t>28</a:t>
            </a:fld>
            <a:endParaRPr lang="en-US" altLang="en-US" sz="1400">
              <a:solidFill>
                <a:srgbClr val="000000"/>
              </a:solidFill>
            </a:endParaRPr>
          </a:p>
        </p:txBody>
      </p:sp>
    </p:spTree>
    <p:extLst>
      <p:ext uri="{BB962C8B-B14F-4D97-AF65-F5344CB8AC3E}">
        <p14:creationId xmlns:p14="http://schemas.microsoft.com/office/powerpoint/2010/main" val="21343652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a:ln/>
        </p:spPr>
      </p:sp>
      <p:sp>
        <p:nvSpPr>
          <p:cNvPr id="110595" name="Notes Placeholder 2"/>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014" tIns="48508" rIns="97014" bIns="48508"/>
          <a:lstStyle/>
          <a:p>
            <a:pPr eaLnBrk="1" hangingPunct="1">
              <a:defRPr/>
            </a:pPr>
            <a:r>
              <a:rPr lang="en-US" altLang="en-US" dirty="0" smtClean="0">
                <a:latin typeface="Arial" charset="0"/>
              </a:rPr>
              <a:t>Eligible participants contributing the maximum to their retirement plans could possibly save:</a:t>
            </a:r>
          </a:p>
          <a:p>
            <a:pPr marL="109516" lvl="1" indent="-109516">
              <a:buFontTx/>
              <a:buChar char="•"/>
              <a:defRPr/>
            </a:pPr>
            <a:r>
              <a:rPr lang="en-US" altLang="en-US" dirty="0" smtClean="0">
                <a:latin typeface="Arial" charset="0"/>
              </a:rPr>
              <a:t>Up to $27,500 for 403(b) participants—includes $18,500 plus $3,000 for 15-year rule plus $6,000 age-based catch-up</a:t>
            </a:r>
          </a:p>
          <a:p>
            <a:pPr marL="109516" lvl="1" indent="-109516">
              <a:buFontTx/>
              <a:buChar char="•"/>
              <a:defRPr/>
            </a:pPr>
            <a:r>
              <a:rPr lang="en-US" altLang="en-US" dirty="0" smtClean="0">
                <a:latin typeface="Arial" charset="0"/>
              </a:rPr>
              <a:t>Up to $37,000 for 457(b) participants—includes $18,500 plus an additional </a:t>
            </a:r>
            <a:r>
              <a:rPr lang="en-US" altLang="en-US" smtClean="0">
                <a:latin typeface="Arial" charset="0"/>
              </a:rPr>
              <a:t>$18,500 </a:t>
            </a:r>
            <a:r>
              <a:rPr lang="en-US" altLang="en-US" dirty="0" smtClean="0">
                <a:latin typeface="Arial" charset="0"/>
              </a:rPr>
              <a:t>special catch-up contribution </a:t>
            </a:r>
            <a:r>
              <a:rPr lang="en-US" altLang="en-US" b="1" i="1" dirty="0" smtClean="0">
                <a:latin typeface="Arial" charset="0"/>
              </a:rPr>
              <a:t>or</a:t>
            </a:r>
            <a:r>
              <a:rPr lang="en-US" altLang="en-US" dirty="0" smtClean="0">
                <a:latin typeface="Arial" charset="0"/>
              </a:rPr>
              <a:t> $6,000 age-based catch-up contribution (only one catch-up can be made in the same year)</a:t>
            </a:r>
          </a:p>
          <a:p>
            <a:pPr marL="109516" lvl="1" indent="-109516">
              <a:buFontTx/>
              <a:buChar char="•"/>
              <a:defRPr/>
            </a:pPr>
            <a:r>
              <a:rPr lang="en-US" altLang="en-US" dirty="0" smtClean="0">
                <a:latin typeface="Arial" charset="0"/>
              </a:rPr>
              <a:t>Up to $64,500 if participating in a combination plan [403(b) and 457(b)]—includes annual deferrals and the maximum catch-up contributions</a:t>
            </a:r>
          </a:p>
          <a:p>
            <a:pPr marL="0" lvl="1">
              <a:defRPr/>
            </a:pPr>
            <a:endParaRPr lang="en-US" altLang="en-US" dirty="0" smtClean="0">
              <a:latin typeface="Arial" charset="0"/>
            </a:endParaRPr>
          </a:p>
          <a:p>
            <a:pPr marL="0" lvl="1">
              <a:defRPr/>
            </a:pPr>
            <a:r>
              <a:rPr lang="en-US" altLang="en-US" dirty="0" smtClean="0">
                <a:latin typeface="Arial" charset="0"/>
              </a:rPr>
              <a:t>Keep in mind that salary deferral amounts are up to you. You may increase or decrease the amount you contribute to the plan as often as your employer allows. You may also discontinue contributions and resume them subject to the employer plan provisions. The account will continue to grow on a tax-deferred basis.</a:t>
            </a:r>
          </a:p>
        </p:txBody>
      </p:sp>
      <p:sp>
        <p:nvSpPr>
          <p:cNvPr id="89092" name="Slide Number Placeholder 3"/>
          <p:cNvSpPr txBox="1">
            <a:spLocks noGrp="1"/>
          </p:cNvSpPr>
          <p:nvPr/>
        </p:nvSpPr>
        <p:spPr bwMode="auto">
          <a:xfrm>
            <a:off x="4144964" y="9118601"/>
            <a:ext cx="3170237" cy="48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014" tIns="48508" rIns="97014" bIns="48508" anchor="b"/>
          <a:lstStyle>
            <a:lvl1pPr defTabSz="933450" eaLnBrk="0" hangingPunct="0">
              <a:spcBef>
                <a:spcPct val="30000"/>
              </a:spcBef>
              <a:defRPr sz="1000">
                <a:solidFill>
                  <a:schemeClr val="tx1"/>
                </a:solidFill>
                <a:latin typeface="Arial" charset="0"/>
                <a:ea typeface="ＭＳ Ｐゴシック" pitchFamily="34" charset="-128"/>
              </a:defRPr>
            </a:lvl1pPr>
            <a:lvl2pPr marL="742950" indent="-285750" defTabSz="933450" eaLnBrk="0" hangingPunct="0">
              <a:spcBef>
                <a:spcPct val="30000"/>
              </a:spcBef>
              <a:defRPr sz="1000">
                <a:solidFill>
                  <a:schemeClr val="tx1"/>
                </a:solidFill>
                <a:latin typeface="Arial" charset="0"/>
                <a:ea typeface="ＭＳ Ｐゴシック" pitchFamily="34" charset="-128"/>
              </a:defRPr>
            </a:lvl2pPr>
            <a:lvl3pPr marL="1143000" indent="-228600" defTabSz="933450" eaLnBrk="0" hangingPunct="0">
              <a:spcBef>
                <a:spcPct val="30000"/>
              </a:spcBef>
              <a:defRPr sz="1000">
                <a:solidFill>
                  <a:schemeClr val="tx1"/>
                </a:solidFill>
                <a:latin typeface="Arial" charset="0"/>
                <a:ea typeface="ＭＳ Ｐゴシック" pitchFamily="34" charset="-128"/>
              </a:defRPr>
            </a:lvl3pPr>
            <a:lvl4pPr marL="1600200" indent="-228600" defTabSz="933450" eaLnBrk="0" hangingPunct="0">
              <a:spcBef>
                <a:spcPct val="30000"/>
              </a:spcBef>
              <a:defRPr sz="1000">
                <a:solidFill>
                  <a:schemeClr val="tx1"/>
                </a:solidFill>
                <a:latin typeface="Arial" charset="0"/>
                <a:ea typeface="ＭＳ Ｐゴシック" pitchFamily="34" charset="-128"/>
              </a:defRPr>
            </a:lvl4pPr>
            <a:lvl5pPr marL="2057400" indent="-228600" defTabSz="933450" eaLnBrk="0" hangingPunct="0">
              <a:spcBef>
                <a:spcPct val="30000"/>
              </a:spcBef>
              <a:defRPr sz="1000">
                <a:solidFill>
                  <a:schemeClr val="tx1"/>
                </a:solidFill>
                <a:latin typeface="Arial" charset="0"/>
                <a:ea typeface="ＭＳ Ｐゴシック" pitchFamily="34" charset="-128"/>
              </a:defRPr>
            </a:lvl5pPr>
            <a:lvl6pPr marL="2514600" indent="-228600" defTabSz="933450" eaLnBrk="0" fontAlgn="base" hangingPunct="0">
              <a:spcBef>
                <a:spcPct val="30000"/>
              </a:spcBef>
              <a:spcAft>
                <a:spcPct val="0"/>
              </a:spcAft>
              <a:defRPr sz="1000">
                <a:solidFill>
                  <a:schemeClr val="tx1"/>
                </a:solidFill>
                <a:latin typeface="Arial" charset="0"/>
                <a:ea typeface="ＭＳ Ｐゴシック" pitchFamily="34" charset="-128"/>
              </a:defRPr>
            </a:lvl6pPr>
            <a:lvl7pPr marL="2971800" indent="-228600" defTabSz="933450" eaLnBrk="0" fontAlgn="base" hangingPunct="0">
              <a:spcBef>
                <a:spcPct val="30000"/>
              </a:spcBef>
              <a:spcAft>
                <a:spcPct val="0"/>
              </a:spcAft>
              <a:defRPr sz="1000">
                <a:solidFill>
                  <a:schemeClr val="tx1"/>
                </a:solidFill>
                <a:latin typeface="Arial" charset="0"/>
                <a:ea typeface="ＭＳ Ｐゴシック" pitchFamily="34" charset="-128"/>
              </a:defRPr>
            </a:lvl7pPr>
            <a:lvl8pPr marL="3429000" indent="-228600" defTabSz="933450" eaLnBrk="0" fontAlgn="base" hangingPunct="0">
              <a:spcBef>
                <a:spcPct val="30000"/>
              </a:spcBef>
              <a:spcAft>
                <a:spcPct val="0"/>
              </a:spcAft>
              <a:defRPr sz="1000">
                <a:solidFill>
                  <a:schemeClr val="tx1"/>
                </a:solidFill>
                <a:latin typeface="Arial" charset="0"/>
                <a:ea typeface="ＭＳ Ｐゴシック" pitchFamily="34" charset="-128"/>
              </a:defRPr>
            </a:lvl8pPr>
            <a:lvl9pPr marL="3886200" indent="-228600" defTabSz="933450" eaLnBrk="0" fontAlgn="base" hangingPunct="0">
              <a:spcBef>
                <a:spcPct val="30000"/>
              </a:spcBef>
              <a:spcAft>
                <a:spcPct val="0"/>
              </a:spcAft>
              <a:defRPr sz="1000">
                <a:solidFill>
                  <a:schemeClr val="tx1"/>
                </a:solidFill>
                <a:latin typeface="Arial" charset="0"/>
                <a:ea typeface="ＭＳ Ｐゴシック" pitchFamily="34" charset="-128"/>
              </a:defRPr>
            </a:lvl9pPr>
          </a:lstStyle>
          <a:p>
            <a:pPr algn="r" eaLnBrk="1" hangingPunct="1">
              <a:spcBef>
                <a:spcPct val="0"/>
              </a:spcBef>
            </a:pPr>
            <a:fld id="{74E94960-B4D2-43F1-9003-B154B258371F}" type="slidenum">
              <a:rPr lang="en-US" altLang="en-US" sz="1400">
                <a:solidFill>
                  <a:srgbClr val="000000"/>
                </a:solidFill>
              </a:rPr>
              <a:pPr algn="r" eaLnBrk="1" hangingPunct="1">
                <a:spcBef>
                  <a:spcPct val="0"/>
                </a:spcBef>
              </a:pPr>
              <a:t>29</a:t>
            </a:fld>
            <a:endParaRPr lang="en-US" altLang="en-US" sz="1400">
              <a:solidFill>
                <a:srgbClr val="000000"/>
              </a:solidFill>
            </a:endParaRPr>
          </a:p>
        </p:txBody>
      </p:sp>
    </p:spTree>
    <p:extLst>
      <p:ext uri="{BB962C8B-B14F-4D97-AF65-F5344CB8AC3E}">
        <p14:creationId xmlns:p14="http://schemas.microsoft.com/office/powerpoint/2010/main" val="32327076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p:cNvSpPr>
            <a:spLocks noGrp="1" noRot="1" noChangeAspect="1"/>
          </p:cNvSpPr>
          <p:nvPr>
            <p:ph type="sldImg"/>
          </p:nvPr>
        </p:nvSpPr>
        <p:spPr>
          <a:ln/>
        </p:spPr>
      </p:sp>
      <p:sp>
        <p:nvSpPr>
          <p:cNvPr id="1945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altLang="en-US" dirty="0" smtClean="0">
                <a:latin typeface="Arial" charset="0"/>
              </a:rPr>
              <a:t>Each generation views the world differently. It’s evident in the clothes we wear, the cars we drive and the music we listen to. But, it may surprise you that the same holds true when it comes to saving for retirement. Think about your parents’ and grandparents’ generations. How did they plan for retirement? What did they do differently? What helped shape their views about retirement?</a:t>
            </a:r>
          </a:p>
          <a:p>
            <a:endParaRPr lang="en-US" dirty="0">
              <a:latin typeface="Arial" charset="0"/>
              <a:ea typeface="ＭＳ Ｐゴシック" charset="0"/>
              <a:cs typeface="ＭＳ Ｐゴシック" charset="0"/>
            </a:endParaRPr>
          </a:p>
        </p:txBody>
      </p:sp>
      <p:sp>
        <p:nvSpPr>
          <p:cNvPr id="1945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Arial" charset="0"/>
                <a:ea typeface="ＭＳ Ｐゴシック" charset="0"/>
                <a:cs typeface="ＭＳ Ｐゴシック" charset="0"/>
              </a:defRPr>
            </a:lvl1pPr>
            <a:lvl2pPr marL="742950" indent="-285750" defTabSz="966788">
              <a:defRPr sz="2400">
                <a:solidFill>
                  <a:schemeClr val="tx1"/>
                </a:solidFill>
                <a:latin typeface="Arial" charset="0"/>
                <a:ea typeface="ＭＳ Ｐゴシック" charset="0"/>
              </a:defRPr>
            </a:lvl2pPr>
            <a:lvl3pPr marL="1143000" indent="-228600" defTabSz="966788">
              <a:defRPr sz="2400">
                <a:solidFill>
                  <a:schemeClr val="tx1"/>
                </a:solidFill>
                <a:latin typeface="Arial" charset="0"/>
                <a:ea typeface="ＭＳ Ｐゴシック" charset="0"/>
              </a:defRPr>
            </a:lvl3pPr>
            <a:lvl4pPr marL="1600200" indent="-228600" defTabSz="966788">
              <a:defRPr sz="2400">
                <a:solidFill>
                  <a:schemeClr val="tx1"/>
                </a:solidFill>
                <a:latin typeface="Arial" charset="0"/>
                <a:ea typeface="ＭＳ Ｐゴシック" charset="0"/>
              </a:defRPr>
            </a:lvl4pPr>
            <a:lvl5pPr marL="2057400" indent="-228600" defTabSz="966788">
              <a:defRPr sz="2400">
                <a:solidFill>
                  <a:schemeClr val="tx1"/>
                </a:solidFill>
                <a:latin typeface="Arial" charset="0"/>
                <a:ea typeface="ＭＳ Ｐゴシック" charset="0"/>
              </a:defRPr>
            </a:lvl5pPr>
            <a:lvl6pPr marL="2514600" indent="-228600" defTabSz="966788"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66788"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66788"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66788" eaLnBrk="0" fontAlgn="base" hangingPunct="0">
              <a:spcBef>
                <a:spcPct val="0"/>
              </a:spcBef>
              <a:spcAft>
                <a:spcPct val="0"/>
              </a:spcAft>
              <a:defRPr sz="2400">
                <a:solidFill>
                  <a:schemeClr val="tx1"/>
                </a:solidFill>
                <a:latin typeface="Arial" charset="0"/>
                <a:ea typeface="ＭＳ Ｐゴシック" charset="0"/>
              </a:defRPr>
            </a:lvl9pPr>
          </a:lstStyle>
          <a:p>
            <a:fld id="{2B7AAE76-DA20-574B-ABC2-292E3CCF570C}" type="slidenum">
              <a:rPr lang="en-US" sz="1300"/>
              <a:pPr/>
              <a:t>3</a:t>
            </a:fld>
            <a:endParaRPr lang="en-US" sz="1300"/>
          </a:p>
        </p:txBody>
      </p:sp>
    </p:spTree>
    <p:extLst>
      <p:ext uri="{BB962C8B-B14F-4D97-AF65-F5344CB8AC3E}">
        <p14:creationId xmlns:p14="http://schemas.microsoft.com/office/powerpoint/2010/main" val="109544257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528" eaLnBrk="0" hangingPunct="0">
              <a:spcBef>
                <a:spcPct val="30000"/>
              </a:spcBef>
              <a:defRPr sz="1000">
                <a:solidFill>
                  <a:schemeClr val="tx1"/>
                </a:solidFill>
                <a:latin typeface="Arial" charset="0"/>
                <a:ea typeface="ＭＳ Ｐゴシック" pitchFamily="34" charset="-128"/>
              </a:defRPr>
            </a:lvl1pPr>
            <a:lvl2pPr marL="742883" indent="-285725" defTabSz="963528" eaLnBrk="0" hangingPunct="0">
              <a:spcBef>
                <a:spcPct val="30000"/>
              </a:spcBef>
              <a:defRPr sz="1000">
                <a:solidFill>
                  <a:schemeClr val="tx1"/>
                </a:solidFill>
                <a:latin typeface="Arial" charset="0"/>
                <a:ea typeface="ＭＳ Ｐゴシック" pitchFamily="34" charset="-128"/>
              </a:defRPr>
            </a:lvl2pPr>
            <a:lvl3pPr marL="1142898" indent="-228580" defTabSz="963528" eaLnBrk="0" hangingPunct="0">
              <a:spcBef>
                <a:spcPct val="30000"/>
              </a:spcBef>
              <a:defRPr sz="1000">
                <a:solidFill>
                  <a:schemeClr val="tx1"/>
                </a:solidFill>
                <a:latin typeface="Arial" charset="0"/>
                <a:ea typeface="ＭＳ Ｐゴシック" pitchFamily="34" charset="-128"/>
              </a:defRPr>
            </a:lvl3pPr>
            <a:lvl4pPr marL="1600057" indent="-228580" defTabSz="963528" eaLnBrk="0" hangingPunct="0">
              <a:spcBef>
                <a:spcPct val="30000"/>
              </a:spcBef>
              <a:defRPr sz="1000">
                <a:solidFill>
                  <a:schemeClr val="tx1"/>
                </a:solidFill>
                <a:latin typeface="Arial" charset="0"/>
                <a:ea typeface="ＭＳ Ｐゴシック" pitchFamily="34" charset="-128"/>
              </a:defRPr>
            </a:lvl4pPr>
            <a:lvl5pPr marL="2057217" indent="-228580" defTabSz="963528" eaLnBrk="0" hangingPunct="0">
              <a:spcBef>
                <a:spcPct val="30000"/>
              </a:spcBef>
              <a:defRPr sz="1000">
                <a:solidFill>
                  <a:schemeClr val="tx1"/>
                </a:solidFill>
                <a:latin typeface="Arial" charset="0"/>
                <a:ea typeface="ＭＳ Ｐゴシック" pitchFamily="34" charset="-128"/>
              </a:defRPr>
            </a:lvl5pPr>
            <a:lvl6pPr marL="2514376" indent="-228580" defTabSz="963528" eaLnBrk="0" fontAlgn="base" hangingPunct="0">
              <a:spcBef>
                <a:spcPct val="30000"/>
              </a:spcBef>
              <a:spcAft>
                <a:spcPct val="0"/>
              </a:spcAft>
              <a:defRPr sz="1000">
                <a:solidFill>
                  <a:schemeClr val="tx1"/>
                </a:solidFill>
                <a:latin typeface="Arial" charset="0"/>
                <a:ea typeface="ＭＳ Ｐゴシック" pitchFamily="34" charset="-128"/>
              </a:defRPr>
            </a:lvl6pPr>
            <a:lvl7pPr marL="2971536" indent="-228580" defTabSz="963528" eaLnBrk="0" fontAlgn="base" hangingPunct="0">
              <a:spcBef>
                <a:spcPct val="30000"/>
              </a:spcBef>
              <a:spcAft>
                <a:spcPct val="0"/>
              </a:spcAft>
              <a:defRPr sz="1000">
                <a:solidFill>
                  <a:schemeClr val="tx1"/>
                </a:solidFill>
                <a:latin typeface="Arial" charset="0"/>
                <a:ea typeface="ＭＳ Ｐゴシック" pitchFamily="34" charset="-128"/>
              </a:defRPr>
            </a:lvl7pPr>
            <a:lvl8pPr marL="3428694" indent="-228580" defTabSz="963528" eaLnBrk="0" fontAlgn="base" hangingPunct="0">
              <a:spcBef>
                <a:spcPct val="30000"/>
              </a:spcBef>
              <a:spcAft>
                <a:spcPct val="0"/>
              </a:spcAft>
              <a:defRPr sz="1000">
                <a:solidFill>
                  <a:schemeClr val="tx1"/>
                </a:solidFill>
                <a:latin typeface="Arial" charset="0"/>
                <a:ea typeface="ＭＳ Ｐゴシック" pitchFamily="34" charset="-128"/>
              </a:defRPr>
            </a:lvl8pPr>
            <a:lvl9pPr marL="3885854" indent="-228580" defTabSz="963528" eaLnBrk="0" fontAlgn="base" hangingPunct="0">
              <a:spcBef>
                <a:spcPct val="30000"/>
              </a:spcBef>
              <a:spcAft>
                <a:spcPct val="0"/>
              </a:spcAft>
              <a:defRPr sz="1000">
                <a:solidFill>
                  <a:schemeClr val="tx1"/>
                </a:solidFill>
                <a:latin typeface="Arial" charset="0"/>
                <a:ea typeface="ＭＳ Ｐゴシック" pitchFamily="34" charset="-128"/>
              </a:defRPr>
            </a:lvl9pPr>
          </a:lstStyle>
          <a:p>
            <a:pPr>
              <a:spcBef>
                <a:spcPct val="0"/>
              </a:spcBef>
            </a:pPr>
            <a:fld id="{8A89745A-551C-40E5-B641-30A74FACF4A6}" type="slidenum">
              <a:rPr lang="en-US" altLang="en-US" sz="1300"/>
              <a:pPr>
                <a:spcBef>
                  <a:spcPct val="0"/>
                </a:spcBef>
              </a:pPr>
              <a:t>30</a:t>
            </a:fld>
            <a:endParaRPr lang="en-US" altLang="en-US" sz="1300"/>
          </a:p>
        </p:txBody>
      </p:sp>
      <p:sp>
        <p:nvSpPr>
          <p:cNvPr id="90115" name="Rectangle 5"/>
          <p:cNvSpPr>
            <a:spLocks noGrp="1" noRot="1" noChangeAspect="1" noChangeArrowheads="1" noTextEdit="1"/>
          </p:cNvSpPr>
          <p:nvPr>
            <p:ph type="sldImg"/>
          </p:nvPr>
        </p:nvSpPr>
        <p:spPr>
          <a:ln/>
        </p:spPr>
      </p:sp>
      <p:sp>
        <p:nvSpPr>
          <p:cNvPr id="94212" name="Rectangle 6"/>
          <p:cNvSpPr>
            <a:spLocks noGrp="1" noChangeArrowheads="1"/>
          </p:cNvSpPr>
          <p:nvPr>
            <p:ph type="body" idx="1"/>
          </p:nvPr>
        </p:nvSpPr>
        <p:spPr>
          <a:xfrm>
            <a:off x="974726" y="4560889"/>
            <a:ext cx="5773738" cy="4319587"/>
          </a:xfrm>
          <a:ln/>
        </p:spPr>
        <p:txBody>
          <a:bodyPr/>
          <a:lstStyle/>
          <a:p>
            <a:pPr eaLnBrk="1" hangingPunct="1">
              <a:defRPr/>
            </a:pPr>
            <a:r>
              <a:rPr lang="en-US" dirty="0" smtClean="0">
                <a:latin typeface="Arial" pitchFamily="34" charset="0"/>
                <a:ea typeface="ＭＳ Ｐゴシック" pitchFamily="-108" charset="-128"/>
              </a:rPr>
              <a:t>There are a few conditions to taking money from your retirement account. For 403(b) and 401(k) plans, your account contributions may be distributed:</a:t>
            </a:r>
          </a:p>
          <a:p>
            <a:pPr marL="231754" indent="-119053">
              <a:buFont typeface="Arial" panose="020B0604020202020204" pitchFamily="34" charset="0"/>
              <a:buChar char="•"/>
              <a:defRPr/>
            </a:pPr>
            <a:r>
              <a:rPr lang="en-US" dirty="0" smtClean="0">
                <a:latin typeface="Arial" pitchFamily="34" charset="0"/>
                <a:ea typeface="ＭＳ Ｐゴシック" pitchFamily="-108" charset="-128"/>
                <a:cs typeface="ＭＳ Ｐゴシック"/>
              </a:rPr>
              <a:t>Upon reaching age </a:t>
            </a:r>
            <a:r>
              <a:rPr lang="en-US" dirty="0">
                <a:latin typeface="Arial" pitchFamily="34" charset="0"/>
                <a:ea typeface="ＭＳ Ｐゴシック" pitchFamily="-108" charset="-128"/>
                <a:cs typeface="ＭＳ Ｐゴシック"/>
              </a:rPr>
              <a:t>59½, with required distribution at age 70½</a:t>
            </a:r>
          </a:p>
          <a:p>
            <a:pPr marL="233342" lvl="1" indent="-115877">
              <a:buFontTx/>
              <a:buChar char="•"/>
              <a:defRPr/>
            </a:pPr>
            <a:r>
              <a:rPr lang="en-US" dirty="0" smtClean="0">
                <a:latin typeface="Arial" pitchFamily="34" charset="0"/>
                <a:ea typeface="ＭＳ Ｐゴシック" pitchFamily="-108" charset="-128"/>
              </a:rPr>
              <a:t>At </a:t>
            </a:r>
            <a:r>
              <a:rPr lang="en-US" dirty="0" smtClean="0">
                <a:latin typeface="Arial" charset="0"/>
                <a:ea typeface="ＭＳ Ｐゴシック" pitchFamily="-108" charset="-128"/>
                <a:cs typeface="Arial" charset="0"/>
              </a:rPr>
              <a:t>s</a:t>
            </a:r>
            <a:r>
              <a:rPr lang="en-US" dirty="0" smtClean="0">
                <a:latin typeface="Arial" charset="0"/>
                <a:ea typeface="ＭＳ Ｐゴシック" pitchFamily="-108" charset="-128"/>
              </a:rPr>
              <a:t>everance from employment</a:t>
            </a:r>
            <a:r>
              <a:rPr lang="en-US" dirty="0" smtClean="0">
                <a:latin typeface="Arial" pitchFamily="34" charset="0"/>
                <a:ea typeface="ＭＳ Ｐゴシック" pitchFamily="-108" charset="-128"/>
              </a:rPr>
              <a:t>, either due to termination or retirement</a:t>
            </a:r>
          </a:p>
          <a:p>
            <a:pPr marL="233342" lvl="1" indent="-115877">
              <a:buFontTx/>
              <a:buChar char="•"/>
              <a:defRPr/>
            </a:pPr>
            <a:r>
              <a:rPr lang="en-US" dirty="0" smtClean="0">
                <a:latin typeface="Arial" pitchFamily="34" charset="0"/>
                <a:ea typeface="ＭＳ Ｐゴシック" pitchFamily="-108" charset="-128"/>
              </a:rPr>
              <a:t>At your death, </a:t>
            </a:r>
            <a:r>
              <a:rPr lang="en-US" dirty="0" smtClean="0">
                <a:latin typeface="Arial" charset="0"/>
                <a:ea typeface="ＭＳ Ｐゴシック" charset="-128"/>
              </a:rPr>
              <a:t>at which time the beneficiary is eligible for distributions</a:t>
            </a:r>
            <a:endParaRPr lang="en-US" dirty="0" smtClean="0">
              <a:latin typeface="Arial" pitchFamily="34" charset="0"/>
              <a:ea typeface="ＭＳ Ｐゴシック" pitchFamily="-108" charset="-128"/>
            </a:endParaRPr>
          </a:p>
          <a:p>
            <a:pPr marL="233342" lvl="1" indent="-115877">
              <a:buFontTx/>
              <a:buChar char="•"/>
              <a:defRPr/>
            </a:pPr>
            <a:r>
              <a:rPr lang="en-US" dirty="0" smtClean="0">
                <a:latin typeface="Arial" pitchFamily="34" charset="0"/>
                <a:ea typeface="ＭＳ Ｐゴシック" pitchFamily="-108" charset="-128"/>
              </a:rPr>
              <a:t>At disability, or</a:t>
            </a:r>
          </a:p>
          <a:p>
            <a:pPr marL="233342" lvl="1" indent="-115877">
              <a:buFontTx/>
              <a:buChar char="•"/>
              <a:defRPr/>
            </a:pPr>
            <a:r>
              <a:rPr lang="en-US" dirty="0" smtClean="0">
                <a:latin typeface="Arial" pitchFamily="34" charset="0"/>
                <a:ea typeface="ＭＳ Ｐゴシック" pitchFamily="-108" charset="-128"/>
              </a:rPr>
              <a:t>If you experience a financial hardship</a:t>
            </a:r>
          </a:p>
          <a:p>
            <a:pPr eaLnBrk="1" hangingPunct="1">
              <a:defRPr/>
            </a:pPr>
            <a:endParaRPr lang="en-US" dirty="0" smtClean="0">
              <a:latin typeface="Arial" charset="0"/>
              <a:ea typeface="ＭＳ Ｐゴシック" charset="-128"/>
            </a:endParaRPr>
          </a:p>
          <a:p>
            <a:pPr eaLnBrk="1" hangingPunct="1">
              <a:defRPr/>
            </a:pPr>
            <a:r>
              <a:rPr lang="en-US" dirty="0" smtClean="0">
                <a:latin typeface="Arial" charset="0"/>
                <a:ea typeface="ＭＳ Ｐゴシック" charset="-128"/>
              </a:rPr>
              <a:t>For 457(b) plans, account contributions may be distributed:</a:t>
            </a:r>
          </a:p>
          <a:p>
            <a:pPr marL="235979" lvl="1" indent="-117989">
              <a:buFontTx/>
              <a:buChar char="•"/>
              <a:defRPr/>
            </a:pPr>
            <a:r>
              <a:rPr lang="en-US" dirty="0" smtClean="0">
                <a:latin typeface="Arial" charset="0"/>
                <a:ea typeface="ＭＳ Ｐゴシック" charset="-128"/>
              </a:rPr>
              <a:t>Upon reaching age 70½</a:t>
            </a:r>
          </a:p>
          <a:p>
            <a:pPr marL="233342" lvl="1" indent="-115877">
              <a:buFontTx/>
              <a:buChar char="•"/>
              <a:defRPr/>
            </a:pPr>
            <a:r>
              <a:rPr lang="en-US" dirty="0" smtClean="0">
                <a:latin typeface="Arial" pitchFamily="34" charset="0"/>
                <a:ea typeface="ＭＳ Ｐゴシック" pitchFamily="-108" charset="-128"/>
              </a:rPr>
              <a:t>At </a:t>
            </a:r>
            <a:r>
              <a:rPr lang="en-US" dirty="0" smtClean="0">
                <a:latin typeface="Arial" charset="0"/>
                <a:ea typeface="ＭＳ Ｐゴシック" pitchFamily="-108" charset="-128"/>
                <a:cs typeface="Arial" charset="0"/>
              </a:rPr>
              <a:t>s</a:t>
            </a:r>
            <a:r>
              <a:rPr lang="en-US" dirty="0" smtClean="0">
                <a:latin typeface="Arial" charset="0"/>
                <a:ea typeface="ＭＳ Ｐゴシック" pitchFamily="-108" charset="-128"/>
              </a:rPr>
              <a:t>everance from employment</a:t>
            </a:r>
            <a:r>
              <a:rPr lang="en-US" dirty="0" smtClean="0">
                <a:latin typeface="Arial" pitchFamily="34" charset="0"/>
                <a:ea typeface="ＭＳ Ｐゴシック" pitchFamily="-108" charset="-128"/>
              </a:rPr>
              <a:t>, either due to termination or retirement</a:t>
            </a:r>
          </a:p>
          <a:p>
            <a:pPr marL="233342" lvl="1" indent="-115877">
              <a:buFontTx/>
              <a:buChar char="•"/>
              <a:defRPr/>
            </a:pPr>
            <a:r>
              <a:rPr lang="en-US" dirty="0" smtClean="0">
                <a:latin typeface="Arial" pitchFamily="34" charset="0"/>
                <a:ea typeface="ＭＳ Ｐゴシック" pitchFamily="-108" charset="-128"/>
              </a:rPr>
              <a:t>At your death, </a:t>
            </a:r>
            <a:r>
              <a:rPr lang="en-US" dirty="0" smtClean="0">
                <a:latin typeface="Arial" charset="0"/>
                <a:ea typeface="ＭＳ Ｐゴシック" charset="-128"/>
              </a:rPr>
              <a:t>at which time the beneficiary is eligible for distributions, or</a:t>
            </a:r>
            <a:endParaRPr lang="en-US" dirty="0" smtClean="0">
              <a:latin typeface="Arial" pitchFamily="34" charset="0"/>
              <a:ea typeface="ＭＳ Ｐゴシック" pitchFamily="-108" charset="-128"/>
            </a:endParaRPr>
          </a:p>
          <a:p>
            <a:pPr marL="235979" lvl="1" indent="-117989">
              <a:buFontTx/>
              <a:buChar char="•"/>
              <a:defRPr/>
            </a:pPr>
            <a:r>
              <a:rPr lang="en-US" dirty="0" smtClean="0">
                <a:latin typeface="Arial" charset="0"/>
                <a:ea typeface="ＭＳ Ｐゴシック" charset="-128"/>
              </a:rPr>
              <a:t>Due to unforeseeable emergencies</a:t>
            </a:r>
          </a:p>
        </p:txBody>
      </p:sp>
    </p:spTree>
    <p:extLst>
      <p:ext uri="{BB962C8B-B14F-4D97-AF65-F5344CB8AC3E}">
        <p14:creationId xmlns:p14="http://schemas.microsoft.com/office/powerpoint/2010/main" val="44760710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a:ln/>
        </p:spPr>
      </p:sp>
      <p:sp>
        <p:nvSpPr>
          <p:cNvPr id="86019" name="Notes Placeholder 2"/>
          <p:cNvSpPr>
            <a:spLocks noGrp="1"/>
          </p:cNvSpPr>
          <p:nvPr>
            <p:ph type="body" idx="1"/>
          </p:nvPr>
        </p:nvSpPr>
        <p:spPr>
          <a:xfrm>
            <a:off x="974726" y="4560888"/>
            <a:ext cx="5365750" cy="4919662"/>
          </a:xfrm>
          <a:ln/>
        </p:spPr>
        <p:txBody>
          <a:bodyPr lIns="96583" tIns="48291" rIns="96583" bIns="48291">
            <a:noAutofit/>
          </a:bodyPr>
          <a:lstStyle/>
          <a:p>
            <a:pPr eaLnBrk="1" hangingPunct="1">
              <a:defRPr/>
            </a:pPr>
            <a:r>
              <a:rPr lang="en-US" sz="1000" dirty="0" smtClean="0">
                <a:latin typeface="Arial" charset="0"/>
                <a:ea typeface="ＭＳ Ｐゴシック" pitchFamily="1" charset="-128"/>
              </a:rPr>
              <a:t>Key to making your money last in retirement is to understand when to start taking withdrawals and how to minimize the taxes you’ll pay on those distributions. The most common ways to withdraw funds from a tax-qualified retirement plan are:</a:t>
            </a:r>
            <a:endParaRPr lang="en-US" sz="1000" b="1" dirty="0" smtClean="0">
              <a:latin typeface="Arial" charset="0"/>
              <a:ea typeface="ＭＳ Ｐゴシック" pitchFamily="1" charset="-128"/>
            </a:endParaRPr>
          </a:p>
          <a:p>
            <a:pPr marL="0" lvl="1">
              <a:defRPr/>
            </a:pPr>
            <a:endParaRPr lang="en-US" sz="1000" b="1" dirty="0" smtClean="0">
              <a:latin typeface="Arial" charset="0"/>
              <a:ea typeface="ＭＳ Ｐゴシック" pitchFamily="1" charset="-128"/>
            </a:endParaRPr>
          </a:p>
          <a:p>
            <a:pPr marL="0" lvl="1">
              <a:defRPr/>
            </a:pPr>
            <a:r>
              <a:rPr lang="en-US" sz="1000" b="1" dirty="0" smtClean="0">
                <a:latin typeface="Arial" charset="0"/>
                <a:ea typeface="ＭＳ Ｐゴシック" pitchFamily="1" charset="-128"/>
              </a:rPr>
              <a:t>Lump-sum withdrawal. </a:t>
            </a:r>
            <a:r>
              <a:rPr lang="en-US" sz="1000" dirty="0" smtClean="0">
                <a:latin typeface="Arial" charset="0"/>
                <a:ea typeface="ＭＳ Ｐゴシック" pitchFamily="1" charset="-128"/>
              </a:rPr>
              <a:t>You may take your full balance as an immediate cash distribution; however, your employer is required to withhold 20% for tax purposes. And, you may be subject to additional income taxes plus a 10% federal early withdrawal tax penalty if you are under age 59</a:t>
            </a:r>
            <a:r>
              <a:rPr lang="en-US" sz="1000" dirty="0" smtClean="0">
                <a:latin typeface="Arial" charset="0"/>
                <a:ea typeface="ＭＳ Ｐゴシック" pitchFamily="1" charset="-128"/>
                <a:cs typeface="Arial" charset="0"/>
              </a:rPr>
              <a:t>½ when you take the distribution,</a:t>
            </a:r>
            <a:r>
              <a:rPr lang="en-US" sz="1000" dirty="0" smtClean="0"/>
              <a:t> unless certain conditions are met.</a:t>
            </a:r>
            <a:endParaRPr lang="en-US" sz="1000" dirty="0" smtClean="0">
              <a:latin typeface="Arial" charset="0"/>
              <a:ea typeface="ＭＳ Ｐゴシック" pitchFamily="1" charset="-128"/>
            </a:endParaRPr>
          </a:p>
          <a:p>
            <a:pPr marL="0" lvl="1">
              <a:defRPr/>
            </a:pPr>
            <a:endParaRPr lang="en-US" sz="1000" b="1" dirty="0" smtClean="0">
              <a:latin typeface="Arial" charset="0"/>
              <a:ea typeface="ＭＳ Ｐゴシック" pitchFamily="1" charset="-128"/>
            </a:endParaRPr>
          </a:p>
          <a:p>
            <a:pPr marL="0" lvl="1">
              <a:defRPr/>
            </a:pPr>
            <a:r>
              <a:rPr lang="en-US" sz="1000" b="1" dirty="0" smtClean="0">
                <a:latin typeface="Arial" charset="0"/>
                <a:ea typeface="ＭＳ Ｐゴシック" pitchFamily="1" charset="-128"/>
              </a:rPr>
              <a:t>Systematic withdrawals</a:t>
            </a:r>
            <a:r>
              <a:rPr lang="en-US" sz="1000" dirty="0" smtClean="0">
                <a:latin typeface="Arial" charset="0"/>
                <a:ea typeface="ＭＳ Ｐゴシック" pitchFamily="1" charset="-128"/>
              </a:rPr>
              <a:t>. You may take payments from a retirement plan in regular intervals (monthly, quarterly, annually) to comply with minimum distribution requirements or s</a:t>
            </a:r>
            <a:r>
              <a:rPr lang="en-US" sz="1000" dirty="0" smtClean="0">
                <a:latin typeface="Arial" charset="0"/>
                <a:ea typeface="ＭＳ Ｐゴシック" pitchFamily="-108" charset="-128"/>
              </a:rPr>
              <a:t>everance from employment</a:t>
            </a:r>
            <a:r>
              <a:rPr lang="en-US" sz="1000" dirty="0" smtClean="0">
                <a:latin typeface="Arial" charset="0"/>
                <a:ea typeface="ＭＳ Ｐゴシック" pitchFamily="1" charset="-128"/>
              </a:rPr>
              <a:t>. Ordinary income taxes are due on the amount withdrawn and a 10% federal early withdrawal tax penalty may apply if you are under age 59½ when you start taking distributions, </a:t>
            </a:r>
            <a:r>
              <a:rPr lang="en-US" sz="1000" dirty="0" smtClean="0"/>
              <a:t>unless certain conditions are met.</a:t>
            </a:r>
            <a:endParaRPr lang="en-US" sz="1000" dirty="0" smtClean="0">
              <a:latin typeface="Arial" charset="0"/>
              <a:ea typeface="ＭＳ Ｐゴシック" pitchFamily="1" charset="-128"/>
            </a:endParaRPr>
          </a:p>
          <a:p>
            <a:pPr marL="0" lvl="1">
              <a:defRPr/>
            </a:pPr>
            <a:endParaRPr lang="en-US" sz="1000" b="1" dirty="0" smtClean="0">
              <a:latin typeface="Arial" charset="0"/>
              <a:ea typeface="ＭＳ Ｐゴシック" pitchFamily="1" charset="-128"/>
            </a:endParaRPr>
          </a:p>
          <a:p>
            <a:pPr marL="0" lvl="1">
              <a:defRPr/>
            </a:pPr>
            <a:r>
              <a:rPr lang="en-US" sz="1000" b="1" dirty="0" err="1" smtClean="0">
                <a:latin typeface="Arial" charset="0"/>
                <a:ea typeface="ＭＳ Ｐゴシック" pitchFamily="1" charset="-128"/>
              </a:rPr>
              <a:t>Annuitization</a:t>
            </a:r>
            <a:r>
              <a:rPr lang="en-US" sz="1000" b="1" dirty="0" smtClean="0">
                <a:latin typeface="Arial" charset="0"/>
                <a:ea typeface="ＭＳ Ｐゴシック" pitchFamily="1" charset="-128"/>
              </a:rPr>
              <a:t>. </a:t>
            </a:r>
            <a:r>
              <a:rPr lang="en-US" sz="1000" dirty="0" smtClean="0">
                <a:latin typeface="Arial" charset="0"/>
                <a:ea typeface="ＭＳ Ｐゴシック" pitchFamily="1" charset="-128"/>
              </a:rPr>
              <a:t>You may convert all or a portion of your annuity investment into a series of periodic income payments to be paid at an interval of your choosing; this is annuitization. Annuitization is generally an irrevocable decision so consider this option carefully. Ordinary income taxes are due on the amount withdrawn and a 10% federal early withdrawal tax penalty may apply if you are under age 59½ when you start taking distributions, </a:t>
            </a:r>
            <a:r>
              <a:rPr lang="en-US" sz="1000" dirty="0" smtClean="0"/>
              <a:t>unless certain conditions are met. </a:t>
            </a:r>
          </a:p>
          <a:p>
            <a:pPr marL="0" lvl="1">
              <a:defRPr/>
            </a:pPr>
            <a:endParaRPr lang="en-US" sz="1000" b="1" dirty="0" smtClean="0">
              <a:latin typeface="Arial" charset="0"/>
            </a:endParaRPr>
          </a:p>
          <a:p>
            <a:pPr marL="0" lvl="1">
              <a:defRPr/>
            </a:pPr>
            <a:r>
              <a:rPr lang="en-US" sz="1000" b="1" dirty="0" smtClean="0">
                <a:latin typeface="Arial" charset="0"/>
              </a:rPr>
              <a:t>Rollover. </a:t>
            </a:r>
            <a:r>
              <a:rPr lang="en-US" altLang="en-US" sz="1000" dirty="0" smtClean="0">
                <a:latin typeface="Arial" pitchFamily="34" charset="0"/>
              </a:rPr>
              <a:t>Another way you can take a distribution is to roll your retirement savings into another tax-qualified retirement program, either an Individual Retirement Account (IRA) or a Roth IRA. This can be done directly or indirectly.</a:t>
            </a:r>
            <a:r>
              <a:rPr lang="en-US" altLang="en-US" sz="1000" u="sng" dirty="0">
                <a:latin typeface="Arial" pitchFamily="34" charset="0"/>
              </a:rPr>
              <a:t> </a:t>
            </a:r>
            <a:r>
              <a:rPr lang="en-US" altLang="en-US" sz="1000" dirty="0" smtClean="0">
                <a:latin typeface="Arial" pitchFamily="34" charset="0"/>
              </a:rPr>
              <a:t>With a direct rollover option, funds are transferred directly from your qualified plan to an IRA or another qualified plan. You do not pay income taxes or penalties and you also avoid the 20% tax withholding by your employer. However, with an indirect rollover option, you take possession of the cash and your employer must withhold the 20%. You have 60 days to roll over the cash tax free into another qualified plan or an IRA, including replacing the 20% to avoid it being taxed. If you wait longer than 60 days, you’ll pay income taxes on the entire distribution and a 10% federal early withdrawal tax penalty may apply if you are under age 59½.  </a:t>
            </a:r>
          </a:p>
          <a:p>
            <a:pPr eaLnBrk="1" hangingPunct="1">
              <a:defRPr/>
            </a:pPr>
            <a:r>
              <a:rPr lang="en-US" altLang="en-US" sz="1000" dirty="0" smtClean="0">
                <a:latin typeface="Arial" pitchFamily="34" charset="0"/>
              </a:rPr>
              <a:t>Please note that rollovers are not allowed on non-governmental 457(b) plans. And, the 10% federal early withdrawal tax penalty does not apply to 457(b) plans.</a:t>
            </a:r>
          </a:p>
        </p:txBody>
      </p:sp>
      <p:sp>
        <p:nvSpPr>
          <p:cNvPr id="91140" name="Slide Number Placeholder 3"/>
          <p:cNvSpPr txBox="1">
            <a:spLocks noGrp="1"/>
          </p:cNvSpPr>
          <p:nvPr/>
        </p:nvSpPr>
        <p:spPr bwMode="auto">
          <a:xfrm>
            <a:off x="4144964" y="9121776"/>
            <a:ext cx="317023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583" tIns="48291" rIns="96583" bIns="48291" anchor="b"/>
          <a:lstStyle>
            <a:lvl1pPr defTabSz="962025" eaLnBrk="0" hangingPunct="0">
              <a:spcBef>
                <a:spcPct val="30000"/>
              </a:spcBef>
              <a:defRPr sz="1000">
                <a:solidFill>
                  <a:schemeClr val="tx1"/>
                </a:solidFill>
                <a:latin typeface="Arial" charset="0"/>
                <a:ea typeface="ＭＳ Ｐゴシック" pitchFamily="34" charset="-128"/>
              </a:defRPr>
            </a:lvl1pPr>
            <a:lvl2pPr marL="742950" indent="-285750" defTabSz="962025" eaLnBrk="0" hangingPunct="0">
              <a:spcBef>
                <a:spcPct val="30000"/>
              </a:spcBef>
              <a:defRPr sz="1000">
                <a:solidFill>
                  <a:schemeClr val="tx1"/>
                </a:solidFill>
                <a:latin typeface="Arial" charset="0"/>
                <a:ea typeface="ＭＳ Ｐゴシック" pitchFamily="34" charset="-128"/>
              </a:defRPr>
            </a:lvl2pPr>
            <a:lvl3pPr marL="1143000" indent="-228600" defTabSz="962025" eaLnBrk="0" hangingPunct="0">
              <a:spcBef>
                <a:spcPct val="30000"/>
              </a:spcBef>
              <a:defRPr sz="1000">
                <a:solidFill>
                  <a:schemeClr val="tx1"/>
                </a:solidFill>
                <a:latin typeface="Arial" charset="0"/>
                <a:ea typeface="ＭＳ Ｐゴシック" pitchFamily="34" charset="-128"/>
              </a:defRPr>
            </a:lvl3pPr>
            <a:lvl4pPr marL="1600200" indent="-228600" defTabSz="962025" eaLnBrk="0" hangingPunct="0">
              <a:spcBef>
                <a:spcPct val="30000"/>
              </a:spcBef>
              <a:defRPr sz="1000">
                <a:solidFill>
                  <a:schemeClr val="tx1"/>
                </a:solidFill>
                <a:latin typeface="Arial" charset="0"/>
                <a:ea typeface="ＭＳ Ｐゴシック" pitchFamily="34" charset="-128"/>
              </a:defRPr>
            </a:lvl4pPr>
            <a:lvl5pPr marL="2057400" indent="-228600" defTabSz="962025" eaLnBrk="0" hangingPunct="0">
              <a:spcBef>
                <a:spcPct val="30000"/>
              </a:spcBef>
              <a:defRPr sz="1000">
                <a:solidFill>
                  <a:schemeClr val="tx1"/>
                </a:solidFill>
                <a:latin typeface="Arial" charset="0"/>
                <a:ea typeface="ＭＳ Ｐゴシック" pitchFamily="34" charset="-128"/>
              </a:defRPr>
            </a:lvl5pPr>
            <a:lvl6pPr marL="2514600" indent="-228600" defTabSz="962025" eaLnBrk="0" fontAlgn="base" hangingPunct="0">
              <a:spcBef>
                <a:spcPct val="30000"/>
              </a:spcBef>
              <a:spcAft>
                <a:spcPct val="0"/>
              </a:spcAft>
              <a:defRPr sz="1000">
                <a:solidFill>
                  <a:schemeClr val="tx1"/>
                </a:solidFill>
                <a:latin typeface="Arial" charset="0"/>
                <a:ea typeface="ＭＳ Ｐゴシック" pitchFamily="34" charset="-128"/>
              </a:defRPr>
            </a:lvl6pPr>
            <a:lvl7pPr marL="2971800" indent="-228600" defTabSz="962025" eaLnBrk="0" fontAlgn="base" hangingPunct="0">
              <a:spcBef>
                <a:spcPct val="30000"/>
              </a:spcBef>
              <a:spcAft>
                <a:spcPct val="0"/>
              </a:spcAft>
              <a:defRPr sz="1000">
                <a:solidFill>
                  <a:schemeClr val="tx1"/>
                </a:solidFill>
                <a:latin typeface="Arial" charset="0"/>
                <a:ea typeface="ＭＳ Ｐゴシック" pitchFamily="34" charset="-128"/>
              </a:defRPr>
            </a:lvl7pPr>
            <a:lvl8pPr marL="3429000" indent="-228600" defTabSz="962025" eaLnBrk="0" fontAlgn="base" hangingPunct="0">
              <a:spcBef>
                <a:spcPct val="30000"/>
              </a:spcBef>
              <a:spcAft>
                <a:spcPct val="0"/>
              </a:spcAft>
              <a:defRPr sz="1000">
                <a:solidFill>
                  <a:schemeClr val="tx1"/>
                </a:solidFill>
                <a:latin typeface="Arial" charset="0"/>
                <a:ea typeface="ＭＳ Ｐゴシック" pitchFamily="34" charset="-128"/>
              </a:defRPr>
            </a:lvl8pPr>
            <a:lvl9pPr marL="3886200" indent="-228600" defTabSz="962025" eaLnBrk="0" fontAlgn="base" hangingPunct="0">
              <a:spcBef>
                <a:spcPct val="30000"/>
              </a:spcBef>
              <a:spcAft>
                <a:spcPct val="0"/>
              </a:spcAft>
              <a:defRPr sz="1000">
                <a:solidFill>
                  <a:schemeClr val="tx1"/>
                </a:solidFill>
                <a:latin typeface="Arial" charset="0"/>
                <a:ea typeface="ＭＳ Ｐゴシック" pitchFamily="34" charset="-128"/>
              </a:defRPr>
            </a:lvl9pPr>
          </a:lstStyle>
          <a:p>
            <a:pPr algn="r">
              <a:spcBef>
                <a:spcPct val="0"/>
              </a:spcBef>
            </a:pPr>
            <a:fld id="{C03FDE7C-F97B-42C2-B2B7-4415D89DD51D}" type="slidenum">
              <a:rPr lang="en-US" altLang="en-US" sz="1300"/>
              <a:pPr algn="r">
                <a:spcBef>
                  <a:spcPct val="0"/>
                </a:spcBef>
              </a:pPr>
              <a:t>31</a:t>
            </a:fld>
            <a:endParaRPr lang="en-US" altLang="en-US" sz="1300"/>
          </a:p>
        </p:txBody>
      </p:sp>
    </p:spTree>
    <p:extLst>
      <p:ext uri="{BB962C8B-B14F-4D97-AF65-F5344CB8AC3E}">
        <p14:creationId xmlns:p14="http://schemas.microsoft.com/office/powerpoint/2010/main" val="126161508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txBox="1">
            <a:spLocks noGrp="1" noChangeArrowheads="1"/>
          </p:cNvSpPr>
          <p:nvPr/>
        </p:nvSpPr>
        <p:spPr bwMode="auto">
          <a:xfrm>
            <a:off x="4144964" y="9121776"/>
            <a:ext cx="317023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583" tIns="48291" rIns="96583" bIns="48291" anchor="b"/>
          <a:lstStyle>
            <a:lvl1pPr defTabSz="962025" eaLnBrk="0" hangingPunct="0">
              <a:spcBef>
                <a:spcPct val="30000"/>
              </a:spcBef>
              <a:defRPr sz="1000">
                <a:solidFill>
                  <a:schemeClr val="tx1"/>
                </a:solidFill>
                <a:latin typeface="Arial" charset="0"/>
                <a:ea typeface="ＭＳ Ｐゴシック" pitchFamily="34" charset="-128"/>
              </a:defRPr>
            </a:lvl1pPr>
            <a:lvl2pPr marL="742950" indent="-285750" defTabSz="962025" eaLnBrk="0" hangingPunct="0">
              <a:spcBef>
                <a:spcPct val="30000"/>
              </a:spcBef>
              <a:defRPr sz="1000">
                <a:solidFill>
                  <a:schemeClr val="tx1"/>
                </a:solidFill>
                <a:latin typeface="Arial" charset="0"/>
                <a:ea typeface="ＭＳ Ｐゴシック" pitchFamily="34" charset="-128"/>
              </a:defRPr>
            </a:lvl2pPr>
            <a:lvl3pPr marL="1143000" indent="-228600" defTabSz="962025" eaLnBrk="0" hangingPunct="0">
              <a:spcBef>
                <a:spcPct val="30000"/>
              </a:spcBef>
              <a:defRPr sz="1000">
                <a:solidFill>
                  <a:schemeClr val="tx1"/>
                </a:solidFill>
                <a:latin typeface="Arial" charset="0"/>
                <a:ea typeface="ＭＳ Ｐゴシック" pitchFamily="34" charset="-128"/>
              </a:defRPr>
            </a:lvl3pPr>
            <a:lvl4pPr marL="1600200" indent="-228600" defTabSz="962025" eaLnBrk="0" hangingPunct="0">
              <a:spcBef>
                <a:spcPct val="30000"/>
              </a:spcBef>
              <a:defRPr sz="1000">
                <a:solidFill>
                  <a:schemeClr val="tx1"/>
                </a:solidFill>
                <a:latin typeface="Arial" charset="0"/>
                <a:ea typeface="ＭＳ Ｐゴシック" pitchFamily="34" charset="-128"/>
              </a:defRPr>
            </a:lvl4pPr>
            <a:lvl5pPr marL="2057400" indent="-228600" defTabSz="962025" eaLnBrk="0" hangingPunct="0">
              <a:spcBef>
                <a:spcPct val="30000"/>
              </a:spcBef>
              <a:defRPr sz="1000">
                <a:solidFill>
                  <a:schemeClr val="tx1"/>
                </a:solidFill>
                <a:latin typeface="Arial" charset="0"/>
                <a:ea typeface="ＭＳ Ｐゴシック" pitchFamily="34" charset="-128"/>
              </a:defRPr>
            </a:lvl5pPr>
            <a:lvl6pPr marL="2514600" indent="-228600" defTabSz="962025" eaLnBrk="0" fontAlgn="base" hangingPunct="0">
              <a:spcBef>
                <a:spcPct val="30000"/>
              </a:spcBef>
              <a:spcAft>
                <a:spcPct val="0"/>
              </a:spcAft>
              <a:defRPr sz="1000">
                <a:solidFill>
                  <a:schemeClr val="tx1"/>
                </a:solidFill>
                <a:latin typeface="Arial" charset="0"/>
                <a:ea typeface="ＭＳ Ｐゴシック" pitchFamily="34" charset="-128"/>
              </a:defRPr>
            </a:lvl6pPr>
            <a:lvl7pPr marL="2971800" indent="-228600" defTabSz="962025" eaLnBrk="0" fontAlgn="base" hangingPunct="0">
              <a:spcBef>
                <a:spcPct val="30000"/>
              </a:spcBef>
              <a:spcAft>
                <a:spcPct val="0"/>
              </a:spcAft>
              <a:defRPr sz="1000">
                <a:solidFill>
                  <a:schemeClr val="tx1"/>
                </a:solidFill>
                <a:latin typeface="Arial" charset="0"/>
                <a:ea typeface="ＭＳ Ｐゴシック" pitchFamily="34" charset="-128"/>
              </a:defRPr>
            </a:lvl7pPr>
            <a:lvl8pPr marL="3429000" indent="-228600" defTabSz="962025" eaLnBrk="0" fontAlgn="base" hangingPunct="0">
              <a:spcBef>
                <a:spcPct val="30000"/>
              </a:spcBef>
              <a:spcAft>
                <a:spcPct val="0"/>
              </a:spcAft>
              <a:defRPr sz="1000">
                <a:solidFill>
                  <a:schemeClr val="tx1"/>
                </a:solidFill>
                <a:latin typeface="Arial" charset="0"/>
                <a:ea typeface="ＭＳ Ｐゴシック" pitchFamily="34" charset="-128"/>
              </a:defRPr>
            </a:lvl8pPr>
            <a:lvl9pPr marL="3886200" indent="-228600" defTabSz="962025" eaLnBrk="0" fontAlgn="base" hangingPunct="0">
              <a:spcBef>
                <a:spcPct val="30000"/>
              </a:spcBef>
              <a:spcAft>
                <a:spcPct val="0"/>
              </a:spcAft>
              <a:defRPr sz="1000">
                <a:solidFill>
                  <a:schemeClr val="tx1"/>
                </a:solidFill>
                <a:latin typeface="Arial" charset="0"/>
                <a:ea typeface="ＭＳ Ｐゴシック" pitchFamily="34" charset="-128"/>
              </a:defRPr>
            </a:lvl9pPr>
          </a:lstStyle>
          <a:p>
            <a:pPr algn="r">
              <a:spcBef>
                <a:spcPct val="0"/>
              </a:spcBef>
            </a:pPr>
            <a:fld id="{4803075C-732E-4428-9D0A-891EC7020AE8}" type="slidenum">
              <a:rPr lang="en-US" altLang="en-US" sz="1300"/>
              <a:pPr algn="r">
                <a:spcBef>
                  <a:spcPct val="0"/>
                </a:spcBef>
              </a:pPr>
              <a:t>32</a:t>
            </a:fld>
            <a:endParaRPr lang="en-US" altLang="en-US" sz="1300"/>
          </a:p>
        </p:txBody>
      </p:sp>
      <p:sp>
        <p:nvSpPr>
          <p:cNvPr id="92163" name="Rectangle 2"/>
          <p:cNvSpPr>
            <a:spLocks noGrp="1" noRot="1" noChangeAspect="1" noChangeArrowheads="1" noTextEdit="1"/>
          </p:cNvSpPr>
          <p:nvPr>
            <p:ph type="sldImg"/>
          </p:nvPr>
        </p:nvSpPr>
        <p:spPr>
          <a:ln/>
        </p:spPr>
      </p:sp>
      <p:sp>
        <p:nvSpPr>
          <p:cNvPr id="921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583" tIns="48291" rIns="96583" bIns="48291"/>
          <a:lstStyle/>
          <a:p>
            <a:pPr eaLnBrk="1" hangingPunct="1"/>
            <a:r>
              <a:rPr lang="en-US" altLang="en-US" dirty="0" smtClean="0">
                <a:latin typeface="Arial" charset="0"/>
              </a:rPr>
              <a:t>Tax-free loans, available under some employer plans, enable you to borrow against a portion of your accumulated account value without permanently reducing your account balance. Remember, if you stop re-paying your loan on time, the unpaid principal amount will be taxed as ordinary income and might be subject to a 10% federal early withdrawal tax penalty if you are under age 59½. </a:t>
            </a:r>
          </a:p>
          <a:p>
            <a:pPr eaLnBrk="1" hangingPunct="1"/>
            <a:endParaRPr lang="en-US" altLang="en-US" dirty="0" smtClean="0">
              <a:latin typeface="Arial" charset="0"/>
            </a:endParaRPr>
          </a:p>
          <a:p>
            <a:pPr eaLnBrk="1" hangingPunct="1"/>
            <a:r>
              <a:rPr lang="en-US" altLang="en-US" dirty="0" smtClean="0">
                <a:latin typeface="Arial" charset="0"/>
              </a:rPr>
              <a:t>The 10% federal early withdrawal tax penalty does not apply to 457(b) plans. And, the loan feature does not apply to tax-exempt 457(b) plans.</a:t>
            </a:r>
          </a:p>
        </p:txBody>
      </p:sp>
    </p:spTree>
    <p:extLst>
      <p:ext uri="{BB962C8B-B14F-4D97-AF65-F5344CB8AC3E}">
        <p14:creationId xmlns:p14="http://schemas.microsoft.com/office/powerpoint/2010/main" val="4599255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txBox="1">
            <a:spLocks noGrp="1" noChangeArrowheads="1"/>
          </p:cNvSpPr>
          <p:nvPr/>
        </p:nvSpPr>
        <p:spPr bwMode="auto">
          <a:xfrm>
            <a:off x="4144964" y="9123365"/>
            <a:ext cx="3170237"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527" tIns="48264" rIns="96527" bIns="48264" anchor="b"/>
          <a:lstStyle>
            <a:lvl1pPr defTabSz="952500" eaLnBrk="0" hangingPunct="0">
              <a:spcBef>
                <a:spcPct val="30000"/>
              </a:spcBef>
              <a:defRPr sz="1000">
                <a:solidFill>
                  <a:schemeClr val="tx1"/>
                </a:solidFill>
                <a:latin typeface="Arial" charset="0"/>
                <a:ea typeface="ＭＳ Ｐゴシック" pitchFamily="34" charset="-128"/>
              </a:defRPr>
            </a:lvl1pPr>
            <a:lvl2pPr marL="742950" indent="-285750" defTabSz="952500" eaLnBrk="0" hangingPunct="0">
              <a:spcBef>
                <a:spcPct val="30000"/>
              </a:spcBef>
              <a:defRPr sz="1000">
                <a:solidFill>
                  <a:schemeClr val="tx1"/>
                </a:solidFill>
                <a:latin typeface="Arial" charset="0"/>
                <a:ea typeface="ＭＳ Ｐゴシック" pitchFamily="34" charset="-128"/>
              </a:defRPr>
            </a:lvl2pPr>
            <a:lvl3pPr marL="1143000" indent="-228600" defTabSz="952500" eaLnBrk="0" hangingPunct="0">
              <a:spcBef>
                <a:spcPct val="30000"/>
              </a:spcBef>
              <a:defRPr sz="1000">
                <a:solidFill>
                  <a:schemeClr val="tx1"/>
                </a:solidFill>
                <a:latin typeface="Arial" charset="0"/>
                <a:ea typeface="ＭＳ Ｐゴシック" pitchFamily="34" charset="-128"/>
              </a:defRPr>
            </a:lvl3pPr>
            <a:lvl4pPr marL="1600200" indent="-228600" defTabSz="952500" eaLnBrk="0" hangingPunct="0">
              <a:spcBef>
                <a:spcPct val="30000"/>
              </a:spcBef>
              <a:defRPr sz="1000">
                <a:solidFill>
                  <a:schemeClr val="tx1"/>
                </a:solidFill>
                <a:latin typeface="Arial" charset="0"/>
                <a:ea typeface="ＭＳ Ｐゴシック" pitchFamily="34" charset="-128"/>
              </a:defRPr>
            </a:lvl4pPr>
            <a:lvl5pPr marL="2057400" indent="-228600" defTabSz="952500" eaLnBrk="0" hangingPunct="0">
              <a:spcBef>
                <a:spcPct val="30000"/>
              </a:spcBef>
              <a:defRPr sz="1000">
                <a:solidFill>
                  <a:schemeClr val="tx1"/>
                </a:solidFill>
                <a:latin typeface="Arial" charset="0"/>
                <a:ea typeface="ＭＳ Ｐゴシック" pitchFamily="34" charset="-128"/>
              </a:defRPr>
            </a:lvl5pPr>
            <a:lvl6pPr marL="2514600" indent="-228600" defTabSz="952500" eaLnBrk="0" fontAlgn="base" hangingPunct="0">
              <a:spcBef>
                <a:spcPct val="30000"/>
              </a:spcBef>
              <a:spcAft>
                <a:spcPct val="0"/>
              </a:spcAft>
              <a:defRPr sz="1000">
                <a:solidFill>
                  <a:schemeClr val="tx1"/>
                </a:solidFill>
                <a:latin typeface="Arial" charset="0"/>
                <a:ea typeface="ＭＳ Ｐゴシック" pitchFamily="34" charset="-128"/>
              </a:defRPr>
            </a:lvl6pPr>
            <a:lvl7pPr marL="2971800" indent="-228600" defTabSz="952500" eaLnBrk="0" fontAlgn="base" hangingPunct="0">
              <a:spcBef>
                <a:spcPct val="30000"/>
              </a:spcBef>
              <a:spcAft>
                <a:spcPct val="0"/>
              </a:spcAft>
              <a:defRPr sz="1000">
                <a:solidFill>
                  <a:schemeClr val="tx1"/>
                </a:solidFill>
                <a:latin typeface="Arial" charset="0"/>
                <a:ea typeface="ＭＳ Ｐゴシック" pitchFamily="34" charset="-128"/>
              </a:defRPr>
            </a:lvl7pPr>
            <a:lvl8pPr marL="3429000" indent="-228600" defTabSz="952500" eaLnBrk="0" fontAlgn="base" hangingPunct="0">
              <a:spcBef>
                <a:spcPct val="30000"/>
              </a:spcBef>
              <a:spcAft>
                <a:spcPct val="0"/>
              </a:spcAft>
              <a:defRPr sz="1000">
                <a:solidFill>
                  <a:schemeClr val="tx1"/>
                </a:solidFill>
                <a:latin typeface="Arial" charset="0"/>
                <a:ea typeface="ＭＳ Ｐゴシック" pitchFamily="34" charset="-128"/>
              </a:defRPr>
            </a:lvl8pPr>
            <a:lvl9pPr marL="3886200" indent="-228600" defTabSz="952500" eaLnBrk="0" fontAlgn="base" hangingPunct="0">
              <a:spcBef>
                <a:spcPct val="30000"/>
              </a:spcBef>
              <a:spcAft>
                <a:spcPct val="0"/>
              </a:spcAft>
              <a:defRPr sz="1000">
                <a:solidFill>
                  <a:schemeClr val="tx1"/>
                </a:solidFill>
                <a:latin typeface="Arial" charset="0"/>
                <a:ea typeface="ＭＳ Ｐゴシック" pitchFamily="34" charset="-128"/>
              </a:defRPr>
            </a:lvl9pPr>
          </a:lstStyle>
          <a:p>
            <a:pPr algn="r">
              <a:spcBef>
                <a:spcPct val="0"/>
              </a:spcBef>
            </a:pPr>
            <a:fld id="{F1F0FAFB-E9B8-4BC8-A0F5-3AD84C81D297}" type="slidenum">
              <a:rPr lang="en-US" altLang="en-US" sz="1300"/>
              <a:pPr algn="r">
                <a:spcBef>
                  <a:spcPct val="0"/>
                </a:spcBef>
              </a:pPr>
              <a:t>33</a:t>
            </a:fld>
            <a:endParaRPr lang="en-US" altLang="en-US" sz="1300"/>
          </a:p>
        </p:txBody>
      </p:sp>
      <p:sp>
        <p:nvSpPr>
          <p:cNvPr id="82947" name="Rectangle 2"/>
          <p:cNvSpPr>
            <a:spLocks noGrp="1" noRot="1" noChangeAspect="1" noChangeArrowheads="1" noTextEdit="1"/>
          </p:cNvSpPr>
          <p:nvPr>
            <p:ph type="sldImg"/>
          </p:nvPr>
        </p:nvSpPr>
        <p:spPr>
          <a:ln cap="flat"/>
        </p:spPr>
      </p:sp>
      <p:sp>
        <p:nvSpPr>
          <p:cNvPr id="82948" name="Rectangle 3"/>
          <p:cNvSpPr>
            <a:spLocks noGrp="1" noChangeArrowheads="1"/>
          </p:cNvSpPr>
          <p:nvPr>
            <p:ph type="body" idx="1"/>
          </p:nvPr>
        </p:nvSpPr>
        <p:spPr>
          <a:xfrm>
            <a:off x="1014414" y="4562476"/>
            <a:ext cx="5407025" cy="4314825"/>
          </a:xfrm>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lIns="90492" tIns="45249" rIns="90492" bIns="45249"/>
          <a:lstStyle/>
          <a:p>
            <a:pPr eaLnBrk="1" hangingPunct="1"/>
            <a:r>
              <a:rPr lang="en-US" altLang="en-US" dirty="0">
                <a:latin typeface="Arial" charset="0"/>
              </a:rPr>
              <a:t>This chart is a hypothetical example of how the funds in a tax-qualified plan can grow more quickly than funds in a taxable account. This example compares the hypothetical results of contributing $100 </a:t>
            </a:r>
            <a:r>
              <a:rPr lang="en-US" altLang="en-US" dirty="0" smtClean="0">
                <a:latin typeface="Arial" charset="0"/>
              </a:rPr>
              <a:t>every two weeks to </a:t>
            </a:r>
            <a:r>
              <a:rPr lang="en-US" altLang="en-US" dirty="0">
                <a:latin typeface="Arial" charset="0"/>
              </a:rPr>
              <a:t>a taxable account and (pretax) to a tax-qualified retirement plan. </a:t>
            </a:r>
            <a:endParaRPr lang="en-US" altLang="en-US" dirty="0" smtClean="0">
              <a:latin typeface="Arial" charset="0"/>
            </a:endParaRPr>
          </a:p>
          <a:p>
            <a:pPr eaLnBrk="1" hangingPunct="1"/>
            <a:endParaRPr lang="en-US" altLang="en-US" dirty="0">
              <a:latin typeface="Arial" charset="0"/>
            </a:endParaRPr>
          </a:p>
          <a:p>
            <a:pPr eaLnBrk="1" hangingPunct="1"/>
            <a:r>
              <a:rPr lang="en-US" altLang="en-US" dirty="0">
                <a:latin typeface="Arial" charset="0"/>
              </a:rPr>
              <a:t>The example assumes a 25% federal marginal income tax rate and </a:t>
            </a:r>
            <a:r>
              <a:rPr lang="en-US" altLang="en-US" dirty="0" smtClean="0">
                <a:latin typeface="Arial" charset="0"/>
              </a:rPr>
              <a:t>a 5% </a:t>
            </a:r>
            <a:r>
              <a:rPr lang="en-US" altLang="en-US" dirty="0">
                <a:latin typeface="Arial" charset="0"/>
              </a:rPr>
              <a:t>annual rate of return. Again, this information is hypothetical and only an example. It doesn’t reflect the return of any specific investment and is not a guarantee of future income</a:t>
            </a:r>
            <a:r>
              <a:rPr lang="en-US" altLang="en-US" dirty="0" smtClean="0">
                <a:latin typeface="Arial" charset="0"/>
              </a:rPr>
              <a:t>.</a:t>
            </a:r>
          </a:p>
          <a:p>
            <a:pPr eaLnBrk="1" hangingPunct="1"/>
            <a:endParaRPr lang="en-US" altLang="en-US" dirty="0">
              <a:latin typeface="Arial"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altLang="en-US" dirty="0">
                <a:latin typeface="Arial" charset="0"/>
              </a:rPr>
              <a:t>Fees and charges, if applicable, are not reflected in this example and would reduce the differences between the performances in the accounts shown in the chart. Income taxes are payable upon withdrawal. You should consider your personal investment horizon and current and anticipated income tax brackets when making investment decisions as they may further impact the results of the comparison</a:t>
            </a:r>
            <a:r>
              <a:rPr lang="en-US" altLang="en-US" dirty="0" smtClean="0">
                <a:latin typeface="Arial" charset="0"/>
              </a:rPr>
              <a:t>.</a:t>
            </a:r>
            <a:r>
              <a:rPr lang="en-US" dirty="0" smtClean="0">
                <a:effectLst/>
              </a:rPr>
              <a:t>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smtClean="0">
              <a:effectLst/>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effectLst/>
              </a:rPr>
              <a:t>Roth account contributions are made on an after-tax basis. However, if withdrawals from Roth accounts meet the criteria for qualified withdrawals, they are tax-free. Generally, a qualified Roth distribution is a distribution that (1) is withdrawn after the end of the five-year period beginning with the first year in which a Roth contribution was made to the plan, and (2) is after reaching age 59½, death or disability. </a:t>
            </a:r>
            <a:endParaRPr lang="en-US" altLang="en-US" dirty="0" smtClean="0">
              <a:latin typeface="Arial" charset="0"/>
            </a:endParaRPr>
          </a:p>
        </p:txBody>
      </p:sp>
    </p:spTree>
    <p:extLst>
      <p:ext uri="{BB962C8B-B14F-4D97-AF65-F5344CB8AC3E}">
        <p14:creationId xmlns:p14="http://schemas.microsoft.com/office/powerpoint/2010/main" val="51883822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Notes Placeholder 2"/>
          <p:cNvSpPr>
            <a:spLocks noGrp="1"/>
          </p:cNvSpPr>
          <p:nvPr>
            <p:ph type="body" idx="1"/>
          </p:nvPr>
        </p:nvSpPr>
        <p:spPr>
          <a:noFill/>
        </p:spPr>
        <p:txBody>
          <a:bodyPr/>
          <a:lstStyle/>
          <a:p>
            <a:r>
              <a:rPr lang="en-US" sz="1200" b="0" i="0" u="none" strike="noStrike" kern="1200" baseline="0" dirty="0" smtClean="0">
                <a:solidFill>
                  <a:schemeClr val="tx1"/>
                </a:solidFill>
                <a:latin typeface="Arial" pitchFamily="-110" charset="0"/>
                <a:ea typeface="ＭＳ Ｐゴシック" pitchFamily="-110" charset="-128"/>
                <a:cs typeface="ＭＳ Ｐゴシック" pitchFamily="-110" charset="-128"/>
              </a:rPr>
              <a:t>Get your financial future on track by enrolling in your employer’s plan. </a:t>
            </a:r>
            <a:r>
              <a:rPr lang="en-US" altLang="en-US" dirty="0" smtClean="0">
                <a:latin typeface="Arial" charset="0"/>
              </a:rPr>
              <a:t>It may be your</a:t>
            </a:r>
            <a:r>
              <a:rPr lang="en-US" altLang="en-US" baseline="0" dirty="0" smtClean="0">
                <a:latin typeface="Arial" charset="0"/>
              </a:rPr>
              <a:t> first step in building the future you envision…and it’</a:t>
            </a:r>
            <a:r>
              <a:rPr lang="en-US" altLang="en-US" dirty="0" smtClean="0">
                <a:latin typeface="Arial" charset="0"/>
              </a:rPr>
              <a:t>s easier than you think.</a:t>
            </a:r>
          </a:p>
          <a:p>
            <a:endParaRPr lang="en-US" altLang="en-US" dirty="0" smtClean="0"/>
          </a:p>
        </p:txBody>
      </p:sp>
      <p:sp>
        <p:nvSpPr>
          <p:cNvPr id="41988" name="Slide Number Placeholder 3"/>
          <p:cNvSpPr>
            <a:spLocks noGrp="1"/>
          </p:cNvSpPr>
          <p:nvPr>
            <p:ph type="sldNum" sz="quarter" idx="5"/>
          </p:nvPr>
        </p:nvSpPr>
        <p:spPr>
          <a:noFill/>
        </p:spPr>
        <p:txBody>
          <a:bodyPr/>
          <a:lstStyle>
            <a:lvl1pPr defTabSz="959900" eaLnBrk="0" hangingPunct="0">
              <a:defRPr>
                <a:solidFill>
                  <a:schemeClr val="tx1"/>
                </a:solidFill>
                <a:latin typeface="Arial" pitchFamily="34" charset="0"/>
                <a:ea typeface="ＭＳ Ｐゴシック" pitchFamily="34" charset="-128"/>
              </a:defRPr>
            </a:lvl1pPr>
            <a:lvl2pPr defTabSz="959900" eaLnBrk="0" hangingPunct="0">
              <a:defRPr>
                <a:solidFill>
                  <a:schemeClr val="tx1"/>
                </a:solidFill>
                <a:latin typeface="Arial" pitchFamily="34" charset="0"/>
                <a:ea typeface="ＭＳ Ｐゴシック" pitchFamily="34" charset="-128"/>
              </a:defRPr>
            </a:lvl2pPr>
            <a:lvl3pPr defTabSz="959900" eaLnBrk="0" hangingPunct="0">
              <a:defRPr>
                <a:solidFill>
                  <a:schemeClr val="tx1"/>
                </a:solidFill>
                <a:latin typeface="Arial" pitchFamily="34" charset="0"/>
                <a:ea typeface="ＭＳ Ｐゴシック" pitchFamily="34" charset="-128"/>
              </a:defRPr>
            </a:lvl3pPr>
            <a:lvl4pPr defTabSz="959900" eaLnBrk="0" hangingPunct="0">
              <a:defRPr>
                <a:solidFill>
                  <a:schemeClr val="tx1"/>
                </a:solidFill>
                <a:latin typeface="Arial" pitchFamily="34" charset="0"/>
                <a:ea typeface="ＭＳ Ｐゴシック" pitchFamily="34" charset="-128"/>
              </a:defRPr>
            </a:lvl4pPr>
            <a:lvl5pPr defTabSz="959900" eaLnBrk="0" hangingPunct="0">
              <a:defRPr>
                <a:solidFill>
                  <a:schemeClr val="tx1"/>
                </a:solidFill>
                <a:latin typeface="Arial" pitchFamily="34" charset="0"/>
                <a:ea typeface="ＭＳ Ｐゴシック" pitchFamily="34" charset="-128"/>
              </a:defRPr>
            </a:lvl5pPr>
            <a:lvl6pPr marL="2388003" indent="28529" defTabSz="9599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871309" indent="28529" defTabSz="9599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354615" indent="28529" defTabSz="9599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37921" indent="28529" defTabSz="9599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AEBC1E89-9806-48AD-A5AA-8A66606B9A63}" type="slidenum">
              <a:rPr lang="en-US" altLang="en-US">
                <a:solidFill>
                  <a:prstClr val="black"/>
                </a:solidFill>
                <a:latin typeface="Calibri" pitchFamily="34" charset="0"/>
              </a:rPr>
              <a:pPr eaLnBrk="1" hangingPunct="1"/>
              <a:t>34</a:t>
            </a:fld>
            <a:endParaRPr lang="en-US" altLang="en-US">
              <a:solidFill>
                <a:prstClr val="black"/>
              </a:solidFill>
              <a:latin typeface="Calibri" pitchFamily="34" charset="0"/>
            </a:endParaRPr>
          </a:p>
        </p:txBody>
      </p:sp>
    </p:spTree>
    <p:extLst>
      <p:ext uri="{BB962C8B-B14F-4D97-AF65-F5344CB8AC3E}">
        <p14:creationId xmlns:p14="http://schemas.microsoft.com/office/powerpoint/2010/main" val="330074553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p:cNvSpPr>
            <a:spLocks noGrp="1" noRot="1" noChangeAspect="1" noTextEdit="1"/>
          </p:cNvSpPr>
          <p:nvPr>
            <p:ph type="sldImg"/>
          </p:nvPr>
        </p:nvSpPr>
        <p:spPr>
          <a:ln/>
        </p:spPr>
      </p:sp>
      <p:sp>
        <p:nvSpPr>
          <p:cNvPr id="952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altLang="en-US" b="1" dirty="0" smtClean="0"/>
              <a:t>[OPTIONAL]</a:t>
            </a:r>
          </a:p>
          <a:p>
            <a:pPr marL="0" marR="0" indent="0" algn="l" defTabSz="914400" rtl="0" eaLnBrk="0" fontAlgn="base" latinLnBrk="0" hangingPunct="0">
              <a:lnSpc>
                <a:spcPct val="100000"/>
              </a:lnSpc>
              <a:spcBef>
                <a:spcPct val="30000"/>
              </a:spcBef>
              <a:spcAft>
                <a:spcPct val="0"/>
              </a:spcAft>
              <a:buClrTx/>
              <a:buSzTx/>
              <a:buFontTx/>
              <a:buNone/>
              <a:tabLst/>
              <a:defRPr/>
            </a:pPr>
            <a:r>
              <a:rPr lang="en-US" altLang="en-US" dirty="0" err="1" smtClean="0"/>
              <a:t>FutureFIT</a:t>
            </a:r>
            <a:r>
              <a:rPr lang="en-US" altLang="en-US" dirty="0" smtClean="0"/>
              <a:t> is </a:t>
            </a:r>
            <a:r>
              <a:rPr lang="en-US" altLang="en-US" baseline="0" dirty="0" smtClean="0"/>
              <a:t>the VALIC digital experience designed to put you in charge of your financial future by simplifying and automating enrolling and managing your retirement planning.  </a:t>
            </a:r>
            <a:endParaRPr lang="en-US" altLang="en-US" dirty="0" smtClean="0"/>
          </a:p>
          <a:p>
            <a:endParaRPr lang="en-US" altLang="en-US" b="0" i="0" dirty="0" smtClean="0">
              <a:latin typeface="Arial" charset="0"/>
            </a:endParaRPr>
          </a:p>
        </p:txBody>
      </p:sp>
      <p:sp>
        <p:nvSpPr>
          <p:cNvPr id="952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5114" eaLnBrk="0" hangingPunct="0">
              <a:spcBef>
                <a:spcPct val="30000"/>
              </a:spcBef>
              <a:defRPr sz="1000">
                <a:solidFill>
                  <a:schemeClr val="tx1"/>
                </a:solidFill>
                <a:latin typeface="Arial" charset="0"/>
                <a:ea typeface="ＭＳ Ｐゴシック" pitchFamily="34" charset="-128"/>
              </a:defRPr>
            </a:lvl1pPr>
            <a:lvl2pPr marL="741297" indent="-284138" defTabSz="965114" eaLnBrk="0" hangingPunct="0">
              <a:spcBef>
                <a:spcPct val="30000"/>
              </a:spcBef>
              <a:defRPr sz="1000">
                <a:solidFill>
                  <a:schemeClr val="tx1"/>
                </a:solidFill>
                <a:latin typeface="Arial" charset="0"/>
                <a:ea typeface="ＭＳ Ｐゴシック" pitchFamily="34" charset="-128"/>
              </a:defRPr>
            </a:lvl2pPr>
            <a:lvl3pPr marL="1141312" indent="-226993" defTabSz="965114" eaLnBrk="0" hangingPunct="0">
              <a:spcBef>
                <a:spcPct val="30000"/>
              </a:spcBef>
              <a:defRPr sz="1000">
                <a:solidFill>
                  <a:schemeClr val="tx1"/>
                </a:solidFill>
                <a:latin typeface="Arial" charset="0"/>
                <a:ea typeface="ＭＳ Ｐゴシック" pitchFamily="34" charset="-128"/>
              </a:defRPr>
            </a:lvl3pPr>
            <a:lvl4pPr marL="1598471" indent="-226993" defTabSz="965114" eaLnBrk="0" hangingPunct="0">
              <a:spcBef>
                <a:spcPct val="30000"/>
              </a:spcBef>
              <a:defRPr sz="1000">
                <a:solidFill>
                  <a:schemeClr val="tx1"/>
                </a:solidFill>
                <a:latin typeface="Arial" charset="0"/>
                <a:ea typeface="ＭＳ Ｐゴシック" pitchFamily="34" charset="-128"/>
              </a:defRPr>
            </a:lvl4pPr>
            <a:lvl5pPr marL="2055630" indent="-226993" defTabSz="965114" eaLnBrk="0" hangingPunct="0">
              <a:spcBef>
                <a:spcPct val="30000"/>
              </a:spcBef>
              <a:defRPr sz="1000">
                <a:solidFill>
                  <a:schemeClr val="tx1"/>
                </a:solidFill>
                <a:latin typeface="Arial" charset="0"/>
                <a:ea typeface="ＭＳ Ｐゴシック" pitchFamily="34" charset="-128"/>
              </a:defRPr>
            </a:lvl5pPr>
            <a:lvl6pPr marL="2512789" indent="-226993" defTabSz="965114" eaLnBrk="0" fontAlgn="base" hangingPunct="0">
              <a:spcBef>
                <a:spcPct val="30000"/>
              </a:spcBef>
              <a:spcAft>
                <a:spcPct val="0"/>
              </a:spcAft>
              <a:defRPr sz="1000">
                <a:solidFill>
                  <a:schemeClr val="tx1"/>
                </a:solidFill>
                <a:latin typeface="Arial" charset="0"/>
                <a:ea typeface="ＭＳ Ｐゴシック" pitchFamily="34" charset="-128"/>
              </a:defRPr>
            </a:lvl6pPr>
            <a:lvl7pPr marL="2969948" indent="-226993" defTabSz="965114" eaLnBrk="0" fontAlgn="base" hangingPunct="0">
              <a:spcBef>
                <a:spcPct val="30000"/>
              </a:spcBef>
              <a:spcAft>
                <a:spcPct val="0"/>
              </a:spcAft>
              <a:defRPr sz="1000">
                <a:solidFill>
                  <a:schemeClr val="tx1"/>
                </a:solidFill>
                <a:latin typeface="Arial" charset="0"/>
                <a:ea typeface="ＭＳ Ｐゴシック" pitchFamily="34" charset="-128"/>
              </a:defRPr>
            </a:lvl7pPr>
            <a:lvl8pPr marL="3427108" indent="-226993" defTabSz="965114" eaLnBrk="0" fontAlgn="base" hangingPunct="0">
              <a:spcBef>
                <a:spcPct val="30000"/>
              </a:spcBef>
              <a:spcAft>
                <a:spcPct val="0"/>
              </a:spcAft>
              <a:defRPr sz="1000">
                <a:solidFill>
                  <a:schemeClr val="tx1"/>
                </a:solidFill>
                <a:latin typeface="Arial" charset="0"/>
                <a:ea typeface="ＭＳ Ｐゴシック" pitchFamily="34" charset="-128"/>
              </a:defRPr>
            </a:lvl8pPr>
            <a:lvl9pPr marL="3884266" indent="-226993" defTabSz="965114" eaLnBrk="0" fontAlgn="base" hangingPunct="0">
              <a:spcBef>
                <a:spcPct val="30000"/>
              </a:spcBef>
              <a:spcAft>
                <a:spcPct val="0"/>
              </a:spcAft>
              <a:defRPr sz="1000">
                <a:solidFill>
                  <a:schemeClr val="tx1"/>
                </a:solidFill>
                <a:latin typeface="Arial" charset="0"/>
                <a:ea typeface="ＭＳ Ｐゴシック" pitchFamily="34" charset="-128"/>
              </a:defRPr>
            </a:lvl9pPr>
          </a:lstStyle>
          <a:p>
            <a:pPr>
              <a:spcBef>
                <a:spcPct val="0"/>
              </a:spcBef>
            </a:pPr>
            <a:fld id="{D7FCA233-1564-4D31-A347-A43533E1DF35}" type="slidenum">
              <a:rPr lang="en-US" altLang="en-US" sz="1300"/>
              <a:pPr>
                <a:spcBef>
                  <a:spcPct val="0"/>
                </a:spcBef>
              </a:pPr>
              <a:t>35</a:t>
            </a:fld>
            <a:endParaRPr lang="en-US" altLang="en-US" sz="1300"/>
          </a:p>
        </p:txBody>
      </p:sp>
    </p:spTree>
    <p:extLst>
      <p:ext uri="{BB962C8B-B14F-4D97-AF65-F5344CB8AC3E}">
        <p14:creationId xmlns:p14="http://schemas.microsoft.com/office/powerpoint/2010/main" val="217466649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p:cNvSpPr>
            <a:spLocks noGrp="1" noRot="1" noChangeAspect="1" noTextEdit="1"/>
          </p:cNvSpPr>
          <p:nvPr>
            <p:ph type="sldImg"/>
          </p:nvPr>
        </p:nvSpPr>
        <p:spPr>
          <a:ln/>
        </p:spPr>
      </p:sp>
      <p:sp>
        <p:nvSpPr>
          <p:cNvPr id="952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dirty="0" smtClean="0"/>
              <a:t>[OPTIONAL]</a:t>
            </a:r>
          </a:p>
          <a:p>
            <a:r>
              <a:rPr lang="en-US" altLang="en-US" dirty="0" smtClean="0">
                <a:latin typeface="Arial" charset="0"/>
              </a:rPr>
              <a:t>Log in to your account on VALIC.com by entering the information requested. Once you click on “Find Plan,” the system will generate a list of plans available for enrollment. </a:t>
            </a:r>
          </a:p>
          <a:p>
            <a:r>
              <a:rPr lang="en-US" altLang="en-US" b="1" i="1" dirty="0" smtClean="0">
                <a:latin typeface="Arial" charset="0"/>
              </a:rPr>
              <a:t>[Optional</a:t>
            </a:r>
            <a:r>
              <a:rPr lang="en-US" altLang="en-US" b="1" i="1" baseline="0" dirty="0" smtClean="0">
                <a:latin typeface="Arial" charset="0"/>
              </a:rPr>
              <a:t> information for groups offering the Quick Enroll option.]</a:t>
            </a:r>
          </a:p>
          <a:p>
            <a:r>
              <a:rPr lang="en-US" altLang="en-US" b="0" i="0" baseline="0" dirty="0" smtClean="0">
                <a:latin typeface="Arial" charset="0"/>
              </a:rPr>
              <a:t>If your plan offers the Quick Enroll option, you will be able to select a default deferral rate and a Qualified Default Investment Alternative (QDIA). Just select both defaults and you are automatically enrolled in these options. You will later provide your beneficiary information.</a:t>
            </a:r>
            <a:endParaRPr lang="en-US" altLang="en-US" b="0" i="0" dirty="0" smtClean="0">
              <a:latin typeface="Arial" charset="0"/>
            </a:endParaRPr>
          </a:p>
          <a:p>
            <a:endParaRPr lang="en-US" altLang="en-US" dirty="0" smtClean="0">
              <a:latin typeface="Arial" charset="0"/>
            </a:endParaRPr>
          </a:p>
          <a:p>
            <a:endParaRPr lang="en-US" altLang="en-US" dirty="0" smtClean="0">
              <a:latin typeface="Arial" charset="0"/>
            </a:endParaRPr>
          </a:p>
        </p:txBody>
      </p:sp>
      <p:sp>
        <p:nvSpPr>
          <p:cNvPr id="952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5114" eaLnBrk="0" hangingPunct="0">
              <a:spcBef>
                <a:spcPct val="30000"/>
              </a:spcBef>
              <a:defRPr sz="1000">
                <a:solidFill>
                  <a:schemeClr val="tx1"/>
                </a:solidFill>
                <a:latin typeface="Arial" charset="0"/>
                <a:ea typeface="ＭＳ Ｐゴシック" pitchFamily="34" charset="-128"/>
              </a:defRPr>
            </a:lvl1pPr>
            <a:lvl2pPr marL="741297" indent="-284138" defTabSz="965114" eaLnBrk="0" hangingPunct="0">
              <a:spcBef>
                <a:spcPct val="30000"/>
              </a:spcBef>
              <a:defRPr sz="1000">
                <a:solidFill>
                  <a:schemeClr val="tx1"/>
                </a:solidFill>
                <a:latin typeface="Arial" charset="0"/>
                <a:ea typeface="ＭＳ Ｐゴシック" pitchFamily="34" charset="-128"/>
              </a:defRPr>
            </a:lvl2pPr>
            <a:lvl3pPr marL="1141312" indent="-226993" defTabSz="965114" eaLnBrk="0" hangingPunct="0">
              <a:spcBef>
                <a:spcPct val="30000"/>
              </a:spcBef>
              <a:defRPr sz="1000">
                <a:solidFill>
                  <a:schemeClr val="tx1"/>
                </a:solidFill>
                <a:latin typeface="Arial" charset="0"/>
                <a:ea typeface="ＭＳ Ｐゴシック" pitchFamily="34" charset="-128"/>
              </a:defRPr>
            </a:lvl3pPr>
            <a:lvl4pPr marL="1598471" indent="-226993" defTabSz="965114" eaLnBrk="0" hangingPunct="0">
              <a:spcBef>
                <a:spcPct val="30000"/>
              </a:spcBef>
              <a:defRPr sz="1000">
                <a:solidFill>
                  <a:schemeClr val="tx1"/>
                </a:solidFill>
                <a:latin typeface="Arial" charset="0"/>
                <a:ea typeface="ＭＳ Ｐゴシック" pitchFamily="34" charset="-128"/>
              </a:defRPr>
            </a:lvl4pPr>
            <a:lvl5pPr marL="2055630" indent="-226993" defTabSz="965114" eaLnBrk="0" hangingPunct="0">
              <a:spcBef>
                <a:spcPct val="30000"/>
              </a:spcBef>
              <a:defRPr sz="1000">
                <a:solidFill>
                  <a:schemeClr val="tx1"/>
                </a:solidFill>
                <a:latin typeface="Arial" charset="0"/>
                <a:ea typeface="ＭＳ Ｐゴシック" pitchFamily="34" charset="-128"/>
              </a:defRPr>
            </a:lvl5pPr>
            <a:lvl6pPr marL="2512789" indent="-226993" defTabSz="965114" eaLnBrk="0" fontAlgn="base" hangingPunct="0">
              <a:spcBef>
                <a:spcPct val="30000"/>
              </a:spcBef>
              <a:spcAft>
                <a:spcPct val="0"/>
              </a:spcAft>
              <a:defRPr sz="1000">
                <a:solidFill>
                  <a:schemeClr val="tx1"/>
                </a:solidFill>
                <a:latin typeface="Arial" charset="0"/>
                <a:ea typeface="ＭＳ Ｐゴシック" pitchFamily="34" charset="-128"/>
              </a:defRPr>
            </a:lvl6pPr>
            <a:lvl7pPr marL="2969948" indent="-226993" defTabSz="965114" eaLnBrk="0" fontAlgn="base" hangingPunct="0">
              <a:spcBef>
                <a:spcPct val="30000"/>
              </a:spcBef>
              <a:spcAft>
                <a:spcPct val="0"/>
              </a:spcAft>
              <a:defRPr sz="1000">
                <a:solidFill>
                  <a:schemeClr val="tx1"/>
                </a:solidFill>
                <a:latin typeface="Arial" charset="0"/>
                <a:ea typeface="ＭＳ Ｐゴシック" pitchFamily="34" charset="-128"/>
              </a:defRPr>
            </a:lvl7pPr>
            <a:lvl8pPr marL="3427108" indent="-226993" defTabSz="965114" eaLnBrk="0" fontAlgn="base" hangingPunct="0">
              <a:spcBef>
                <a:spcPct val="30000"/>
              </a:spcBef>
              <a:spcAft>
                <a:spcPct val="0"/>
              </a:spcAft>
              <a:defRPr sz="1000">
                <a:solidFill>
                  <a:schemeClr val="tx1"/>
                </a:solidFill>
                <a:latin typeface="Arial" charset="0"/>
                <a:ea typeface="ＭＳ Ｐゴシック" pitchFamily="34" charset="-128"/>
              </a:defRPr>
            </a:lvl8pPr>
            <a:lvl9pPr marL="3884266" indent="-226993" defTabSz="965114" eaLnBrk="0" fontAlgn="base" hangingPunct="0">
              <a:spcBef>
                <a:spcPct val="30000"/>
              </a:spcBef>
              <a:spcAft>
                <a:spcPct val="0"/>
              </a:spcAft>
              <a:defRPr sz="1000">
                <a:solidFill>
                  <a:schemeClr val="tx1"/>
                </a:solidFill>
                <a:latin typeface="Arial" charset="0"/>
                <a:ea typeface="ＭＳ Ｐゴシック" pitchFamily="34" charset="-128"/>
              </a:defRPr>
            </a:lvl9pPr>
          </a:lstStyle>
          <a:p>
            <a:pPr>
              <a:spcBef>
                <a:spcPct val="0"/>
              </a:spcBef>
            </a:pPr>
            <a:fld id="{D7FCA233-1564-4D31-A347-A43533E1DF35}" type="slidenum">
              <a:rPr lang="en-US" altLang="en-US" sz="1300"/>
              <a:pPr>
                <a:spcBef>
                  <a:spcPct val="0"/>
                </a:spcBef>
              </a:pPr>
              <a:t>36</a:t>
            </a:fld>
            <a:endParaRPr lang="en-US" altLang="en-US" sz="1300"/>
          </a:p>
        </p:txBody>
      </p:sp>
    </p:spTree>
    <p:extLst>
      <p:ext uri="{BB962C8B-B14F-4D97-AF65-F5344CB8AC3E}">
        <p14:creationId xmlns:p14="http://schemas.microsoft.com/office/powerpoint/2010/main" val="9811778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p:cNvSpPr>
            <a:spLocks noGrp="1" noRot="1" noChangeAspect="1" noTextEdit="1"/>
          </p:cNvSpPr>
          <p:nvPr>
            <p:ph type="sldImg"/>
          </p:nvPr>
        </p:nvSpPr>
        <p:spPr>
          <a:ln/>
        </p:spPr>
      </p:sp>
      <p:sp>
        <p:nvSpPr>
          <p:cNvPr id="952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dirty="0" smtClean="0"/>
              <a:t>[OPTIONAL]</a:t>
            </a:r>
          </a:p>
          <a:p>
            <a:r>
              <a:rPr lang="en-US" altLang="en-US" dirty="0" smtClean="0">
                <a:latin typeface="Arial" charset="0"/>
              </a:rPr>
              <a:t>Log in to your account on VALIC.com by entering the information requested. Once you click on “Find Plan,” the system will generate a list of plans available for enrollment. </a:t>
            </a:r>
          </a:p>
          <a:p>
            <a:endParaRPr lang="en-US" altLang="en-US" dirty="0" smtClean="0">
              <a:latin typeface="Arial" charset="0"/>
            </a:endParaRPr>
          </a:p>
        </p:txBody>
      </p:sp>
      <p:sp>
        <p:nvSpPr>
          <p:cNvPr id="952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5114" eaLnBrk="0" hangingPunct="0">
              <a:spcBef>
                <a:spcPct val="30000"/>
              </a:spcBef>
              <a:defRPr sz="1000">
                <a:solidFill>
                  <a:schemeClr val="tx1"/>
                </a:solidFill>
                <a:latin typeface="Arial" charset="0"/>
                <a:ea typeface="ＭＳ Ｐゴシック" pitchFamily="34" charset="-128"/>
              </a:defRPr>
            </a:lvl1pPr>
            <a:lvl2pPr marL="741297" indent="-284138" defTabSz="965114" eaLnBrk="0" hangingPunct="0">
              <a:spcBef>
                <a:spcPct val="30000"/>
              </a:spcBef>
              <a:defRPr sz="1000">
                <a:solidFill>
                  <a:schemeClr val="tx1"/>
                </a:solidFill>
                <a:latin typeface="Arial" charset="0"/>
                <a:ea typeface="ＭＳ Ｐゴシック" pitchFamily="34" charset="-128"/>
              </a:defRPr>
            </a:lvl2pPr>
            <a:lvl3pPr marL="1141312" indent="-226993" defTabSz="965114" eaLnBrk="0" hangingPunct="0">
              <a:spcBef>
                <a:spcPct val="30000"/>
              </a:spcBef>
              <a:defRPr sz="1000">
                <a:solidFill>
                  <a:schemeClr val="tx1"/>
                </a:solidFill>
                <a:latin typeface="Arial" charset="0"/>
                <a:ea typeface="ＭＳ Ｐゴシック" pitchFamily="34" charset="-128"/>
              </a:defRPr>
            </a:lvl3pPr>
            <a:lvl4pPr marL="1598471" indent="-226993" defTabSz="965114" eaLnBrk="0" hangingPunct="0">
              <a:spcBef>
                <a:spcPct val="30000"/>
              </a:spcBef>
              <a:defRPr sz="1000">
                <a:solidFill>
                  <a:schemeClr val="tx1"/>
                </a:solidFill>
                <a:latin typeface="Arial" charset="0"/>
                <a:ea typeface="ＭＳ Ｐゴシック" pitchFamily="34" charset="-128"/>
              </a:defRPr>
            </a:lvl4pPr>
            <a:lvl5pPr marL="2055630" indent="-226993" defTabSz="965114" eaLnBrk="0" hangingPunct="0">
              <a:spcBef>
                <a:spcPct val="30000"/>
              </a:spcBef>
              <a:defRPr sz="1000">
                <a:solidFill>
                  <a:schemeClr val="tx1"/>
                </a:solidFill>
                <a:latin typeface="Arial" charset="0"/>
                <a:ea typeface="ＭＳ Ｐゴシック" pitchFamily="34" charset="-128"/>
              </a:defRPr>
            </a:lvl5pPr>
            <a:lvl6pPr marL="2512789" indent="-226993" defTabSz="965114" eaLnBrk="0" fontAlgn="base" hangingPunct="0">
              <a:spcBef>
                <a:spcPct val="30000"/>
              </a:spcBef>
              <a:spcAft>
                <a:spcPct val="0"/>
              </a:spcAft>
              <a:defRPr sz="1000">
                <a:solidFill>
                  <a:schemeClr val="tx1"/>
                </a:solidFill>
                <a:latin typeface="Arial" charset="0"/>
                <a:ea typeface="ＭＳ Ｐゴシック" pitchFamily="34" charset="-128"/>
              </a:defRPr>
            </a:lvl6pPr>
            <a:lvl7pPr marL="2969948" indent="-226993" defTabSz="965114" eaLnBrk="0" fontAlgn="base" hangingPunct="0">
              <a:spcBef>
                <a:spcPct val="30000"/>
              </a:spcBef>
              <a:spcAft>
                <a:spcPct val="0"/>
              </a:spcAft>
              <a:defRPr sz="1000">
                <a:solidFill>
                  <a:schemeClr val="tx1"/>
                </a:solidFill>
                <a:latin typeface="Arial" charset="0"/>
                <a:ea typeface="ＭＳ Ｐゴシック" pitchFamily="34" charset="-128"/>
              </a:defRPr>
            </a:lvl7pPr>
            <a:lvl8pPr marL="3427108" indent="-226993" defTabSz="965114" eaLnBrk="0" fontAlgn="base" hangingPunct="0">
              <a:spcBef>
                <a:spcPct val="30000"/>
              </a:spcBef>
              <a:spcAft>
                <a:spcPct val="0"/>
              </a:spcAft>
              <a:defRPr sz="1000">
                <a:solidFill>
                  <a:schemeClr val="tx1"/>
                </a:solidFill>
                <a:latin typeface="Arial" charset="0"/>
                <a:ea typeface="ＭＳ Ｐゴシック" pitchFamily="34" charset="-128"/>
              </a:defRPr>
            </a:lvl8pPr>
            <a:lvl9pPr marL="3884266" indent="-226993" defTabSz="965114" eaLnBrk="0" fontAlgn="base" hangingPunct="0">
              <a:spcBef>
                <a:spcPct val="30000"/>
              </a:spcBef>
              <a:spcAft>
                <a:spcPct val="0"/>
              </a:spcAft>
              <a:defRPr sz="1000">
                <a:solidFill>
                  <a:schemeClr val="tx1"/>
                </a:solidFill>
                <a:latin typeface="Arial" charset="0"/>
                <a:ea typeface="ＭＳ Ｐゴシック" pitchFamily="34" charset="-128"/>
              </a:defRPr>
            </a:lvl9pPr>
          </a:lstStyle>
          <a:p>
            <a:pPr>
              <a:spcBef>
                <a:spcPct val="0"/>
              </a:spcBef>
            </a:pPr>
            <a:fld id="{D7FCA233-1564-4D31-A347-A43533E1DF35}" type="slidenum">
              <a:rPr lang="en-US" altLang="en-US" sz="1300"/>
              <a:pPr>
                <a:spcBef>
                  <a:spcPct val="0"/>
                </a:spcBef>
              </a:pPr>
              <a:t>37</a:t>
            </a:fld>
            <a:endParaRPr lang="en-US" altLang="en-US" sz="1300"/>
          </a:p>
        </p:txBody>
      </p:sp>
    </p:spTree>
    <p:extLst>
      <p:ext uri="{BB962C8B-B14F-4D97-AF65-F5344CB8AC3E}">
        <p14:creationId xmlns:p14="http://schemas.microsoft.com/office/powerpoint/2010/main" val="51825519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ln/>
        </p:spPr>
      </p:sp>
      <p:sp>
        <p:nvSpPr>
          <p:cNvPr id="962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dirty="0" smtClean="0"/>
              <a:t>[OPTIONAL]</a:t>
            </a:r>
          </a:p>
          <a:p>
            <a:r>
              <a:rPr lang="en-US" altLang="en-US" dirty="0" smtClean="0">
                <a:latin typeface="Arial" charset="0"/>
              </a:rPr>
              <a:t>Once you have selected a plan, there are four easy steps to follow.</a:t>
            </a:r>
            <a:r>
              <a:rPr lang="en-US" altLang="en-US" baseline="0" dirty="0" smtClean="0">
                <a:latin typeface="Arial" charset="0"/>
              </a:rPr>
              <a:t> </a:t>
            </a:r>
            <a:r>
              <a:rPr lang="en-US" altLang="en-US" dirty="0" smtClean="0">
                <a:latin typeface="Arial" charset="0"/>
              </a:rPr>
              <a:t>First, enter your personal contact information.</a:t>
            </a:r>
          </a:p>
        </p:txBody>
      </p:sp>
      <p:sp>
        <p:nvSpPr>
          <p:cNvPr id="962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5114" eaLnBrk="0" hangingPunct="0">
              <a:spcBef>
                <a:spcPct val="30000"/>
              </a:spcBef>
              <a:defRPr sz="1000">
                <a:solidFill>
                  <a:schemeClr val="tx1"/>
                </a:solidFill>
                <a:latin typeface="Arial" charset="0"/>
                <a:ea typeface="ＭＳ Ｐゴシック" pitchFamily="34" charset="-128"/>
              </a:defRPr>
            </a:lvl1pPr>
            <a:lvl2pPr marL="741297" indent="-284138" defTabSz="965114" eaLnBrk="0" hangingPunct="0">
              <a:spcBef>
                <a:spcPct val="30000"/>
              </a:spcBef>
              <a:defRPr sz="1000">
                <a:solidFill>
                  <a:schemeClr val="tx1"/>
                </a:solidFill>
                <a:latin typeface="Arial" charset="0"/>
                <a:ea typeface="ＭＳ Ｐゴシック" pitchFamily="34" charset="-128"/>
              </a:defRPr>
            </a:lvl2pPr>
            <a:lvl3pPr marL="1141312" indent="-226993" defTabSz="965114" eaLnBrk="0" hangingPunct="0">
              <a:spcBef>
                <a:spcPct val="30000"/>
              </a:spcBef>
              <a:defRPr sz="1000">
                <a:solidFill>
                  <a:schemeClr val="tx1"/>
                </a:solidFill>
                <a:latin typeface="Arial" charset="0"/>
                <a:ea typeface="ＭＳ Ｐゴシック" pitchFamily="34" charset="-128"/>
              </a:defRPr>
            </a:lvl3pPr>
            <a:lvl4pPr marL="1598471" indent="-226993" defTabSz="965114" eaLnBrk="0" hangingPunct="0">
              <a:spcBef>
                <a:spcPct val="30000"/>
              </a:spcBef>
              <a:defRPr sz="1000">
                <a:solidFill>
                  <a:schemeClr val="tx1"/>
                </a:solidFill>
                <a:latin typeface="Arial" charset="0"/>
                <a:ea typeface="ＭＳ Ｐゴシック" pitchFamily="34" charset="-128"/>
              </a:defRPr>
            </a:lvl4pPr>
            <a:lvl5pPr marL="2055630" indent="-226993" defTabSz="965114" eaLnBrk="0" hangingPunct="0">
              <a:spcBef>
                <a:spcPct val="30000"/>
              </a:spcBef>
              <a:defRPr sz="1000">
                <a:solidFill>
                  <a:schemeClr val="tx1"/>
                </a:solidFill>
                <a:latin typeface="Arial" charset="0"/>
                <a:ea typeface="ＭＳ Ｐゴシック" pitchFamily="34" charset="-128"/>
              </a:defRPr>
            </a:lvl5pPr>
            <a:lvl6pPr marL="2512789" indent="-226993" defTabSz="965114" eaLnBrk="0" fontAlgn="base" hangingPunct="0">
              <a:spcBef>
                <a:spcPct val="30000"/>
              </a:spcBef>
              <a:spcAft>
                <a:spcPct val="0"/>
              </a:spcAft>
              <a:defRPr sz="1000">
                <a:solidFill>
                  <a:schemeClr val="tx1"/>
                </a:solidFill>
                <a:latin typeface="Arial" charset="0"/>
                <a:ea typeface="ＭＳ Ｐゴシック" pitchFamily="34" charset="-128"/>
              </a:defRPr>
            </a:lvl6pPr>
            <a:lvl7pPr marL="2969948" indent="-226993" defTabSz="965114" eaLnBrk="0" fontAlgn="base" hangingPunct="0">
              <a:spcBef>
                <a:spcPct val="30000"/>
              </a:spcBef>
              <a:spcAft>
                <a:spcPct val="0"/>
              </a:spcAft>
              <a:defRPr sz="1000">
                <a:solidFill>
                  <a:schemeClr val="tx1"/>
                </a:solidFill>
                <a:latin typeface="Arial" charset="0"/>
                <a:ea typeface="ＭＳ Ｐゴシック" pitchFamily="34" charset="-128"/>
              </a:defRPr>
            </a:lvl7pPr>
            <a:lvl8pPr marL="3427108" indent="-226993" defTabSz="965114" eaLnBrk="0" fontAlgn="base" hangingPunct="0">
              <a:spcBef>
                <a:spcPct val="30000"/>
              </a:spcBef>
              <a:spcAft>
                <a:spcPct val="0"/>
              </a:spcAft>
              <a:defRPr sz="1000">
                <a:solidFill>
                  <a:schemeClr val="tx1"/>
                </a:solidFill>
                <a:latin typeface="Arial" charset="0"/>
                <a:ea typeface="ＭＳ Ｐゴシック" pitchFamily="34" charset="-128"/>
              </a:defRPr>
            </a:lvl8pPr>
            <a:lvl9pPr marL="3884266" indent="-226993" defTabSz="965114" eaLnBrk="0" fontAlgn="base" hangingPunct="0">
              <a:spcBef>
                <a:spcPct val="30000"/>
              </a:spcBef>
              <a:spcAft>
                <a:spcPct val="0"/>
              </a:spcAft>
              <a:defRPr sz="1000">
                <a:solidFill>
                  <a:schemeClr val="tx1"/>
                </a:solidFill>
                <a:latin typeface="Arial" charset="0"/>
                <a:ea typeface="ＭＳ Ｐゴシック" pitchFamily="34" charset="-128"/>
              </a:defRPr>
            </a:lvl9pPr>
          </a:lstStyle>
          <a:p>
            <a:pPr>
              <a:spcBef>
                <a:spcPct val="0"/>
              </a:spcBef>
            </a:pPr>
            <a:fld id="{E3A49F74-EFB0-4057-932C-F47E40DE593D}" type="slidenum">
              <a:rPr lang="en-US" altLang="en-US" sz="1300"/>
              <a:pPr>
                <a:spcBef>
                  <a:spcPct val="0"/>
                </a:spcBef>
              </a:pPr>
              <a:t>38</a:t>
            </a:fld>
            <a:endParaRPr lang="en-US" altLang="en-US" sz="1300"/>
          </a:p>
        </p:txBody>
      </p:sp>
    </p:spTree>
    <p:extLst>
      <p:ext uri="{BB962C8B-B14F-4D97-AF65-F5344CB8AC3E}">
        <p14:creationId xmlns:p14="http://schemas.microsoft.com/office/powerpoint/2010/main" val="139723078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a:ln/>
        </p:spPr>
      </p:sp>
      <p:sp>
        <p:nvSpPr>
          <p:cNvPr id="983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altLang="en-US" b="1" dirty="0" smtClean="0"/>
              <a:t>[OPTIONAL]</a:t>
            </a:r>
            <a:endParaRPr lang="en-US" altLang="en-US" b="1" dirty="0" smtClean="0">
              <a:latin typeface="Arial" charset="0"/>
            </a:endParaRPr>
          </a:p>
          <a:p>
            <a:r>
              <a:rPr lang="en-US" altLang="en-US" dirty="0" smtClean="0">
                <a:latin typeface="Arial" charset="0"/>
              </a:rPr>
              <a:t>In step two, you will have the option of entering your contribution amount and how it should be allocated.</a:t>
            </a:r>
          </a:p>
        </p:txBody>
      </p:sp>
      <p:sp>
        <p:nvSpPr>
          <p:cNvPr id="983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5114" eaLnBrk="0" hangingPunct="0">
              <a:spcBef>
                <a:spcPct val="30000"/>
              </a:spcBef>
              <a:defRPr sz="1000">
                <a:solidFill>
                  <a:schemeClr val="tx1"/>
                </a:solidFill>
                <a:latin typeface="Arial" charset="0"/>
                <a:ea typeface="ＭＳ Ｐゴシック" pitchFamily="34" charset="-128"/>
              </a:defRPr>
            </a:lvl1pPr>
            <a:lvl2pPr marL="741297" indent="-284138" defTabSz="965114" eaLnBrk="0" hangingPunct="0">
              <a:spcBef>
                <a:spcPct val="30000"/>
              </a:spcBef>
              <a:defRPr sz="1000">
                <a:solidFill>
                  <a:schemeClr val="tx1"/>
                </a:solidFill>
                <a:latin typeface="Arial" charset="0"/>
                <a:ea typeface="ＭＳ Ｐゴシック" pitchFamily="34" charset="-128"/>
              </a:defRPr>
            </a:lvl2pPr>
            <a:lvl3pPr marL="1141312" indent="-226993" defTabSz="965114" eaLnBrk="0" hangingPunct="0">
              <a:spcBef>
                <a:spcPct val="30000"/>
              </a:spcBef>
              <a:defRPr sz="1000">
                <a:solidFill>
                  <a:schemeClr val="tx1"/>
                </a:solidFill>
                <a:latin typeface="Arial" charset="0"/>
                <a:ea typeface="ＭＳ Ｐゴシック" pitchFamily="34" charset="-128"/>
              </a:defRPr>
            </a:lvl3pPr>
            <a:lvl4pPr marL="1598471" indent="-226993" defTabSz="965114" eaLnBrk="0" hangingPunct="0">
              <a:spcBef>
                <a:spcPct val="30000"/>
              </a:spcBef>
              <a:defRPr sz="1000">
                <a:solidFill>
                  <a:schemeClr val="tx1"/>
                </a:solidFill>
                <a:latin typeface="Arial" charset="0"/>
                <a:ea typeface="ＭＳ Ｐゴシック" pitchFamily="34" charset="-128"/>
              </a:defRPr>
            </a:lvl4pPr>
            <a:lvl5pPr marL="2055630" indent="-226993" defTabSz="965114" eaLnBrk="0" hangingPunct="0">
              <a:spcBef>
                <a:spcPct val="30000"/>
              </a:spcBef>
              <a:defRPr sz="1000">
                <a:solidFill>
                  <a:schemeClr val="tx1"/>
                </a:solidFill>
                <a:latin typeface="Arial" charset="0"/>
                <a:ea typeface="ＭＳ Ｐゴシック" pitchFamily="34" charset="-128"/>
              </a:defRPr>
            </a:lvl5pPr>
            <a:lvl6pPr marL="2512789" indent="-226993" defTabSz="965114" eaLnBrk="0" fontAlgn="base" hangingPunct="0">
              <a:spcBef>
                <a:spcPct val="30000"/>
              </a:spcBef>
              <a:spcAft>
                <a:spcPct val="0"/>
              </a:spcAft>
              <a:defRPr sz="1000">
                <a:solidFill>
                  <a:schemeClr val="tx1"/>
                </a:solidFill>
                <a:latin typeface="Arial" charset="0"/>
                <a:ea typeface="ＭＳ Ｐゴシック" pitchFamily="34" charset="-128"/>
              </a:defRPr>
            </a:lvl6pPr>
            <a:lvl7pPr marL="2969948" indent="-226993" defTabSz="965114" eaLnBrk="0" fontAlgn="base" hangingPunct="0">
              <a:spcBef>
                <a:spcPct val="30000"/>
              </a:spcBef>
              <a:spcAft>
                <a:spcPct val="0"/>
              </a:spcAft>
              <a:defRPr sz="1000">
                <a:solidFill>
                  <a:schemeClr val="tx1"/>
                </a:solidFill>
                <a:latin typeface="Arial" charset="0"/>
                <a:ea typeface="ＭＳ Ｐゴシック" pitchFamily="34" charset="-128"/>
              </a:defRPr>
            </a:lvl7pPr>
            <a:lvl8pPr marL="3427108" indent="-226993" defTabSz="965114" eaLnBrk="0" fontAlgn="base" hangingPunct="0">
              <a:spcBef>
                <a:spcPct val="30000"/>
              </a:spcBef>
              <a:spcAft>
                <a:spcPct val="0"/>
              </a:spcAft>
              <a:defRPr sz="1000">
                <a:solidFill>
                  <a:schemeClr val="tx1"/>
                </a:solidFill>
                <a:latin typeface="Arial" charset="0"/>
                <a:ea typeface="ＭＳ Ｐゴシック" pitchFamily="34" charset="-128"/>
              </a:defRPr>
            </a:lvl8pPr>
            <a:lvl9pPr marL="3884266" indent="-226993" defTabSz="965114" eaLnBrk="0" fontAlgn="base" hangingPunct="0">
              <a:spcBef>
                <a:spcPct val="30000"/>
              </a:spcBef>
              <a:spcAft>
                <a:spcPct val="0"/>
              </a:spcAft>
              <a:defRPr sz="1000">
                <a:solidFill>
                  <a:schemeClr val="tx1"/>
                </a:solidFill>
                <a:latin typeface="Arial" charset="0"/>
                <a:ea typeface="ＭＳ Ｐゴシック" pitchFamily="34" charset="-128"/>
              </a:defRPr>
            </a:lvl9pPr>
          </a:lstStyle>
          <a:p>
            <a:pPr>
              <a:spcBef>
                <a:spcPct val="0"/>
              </a:spcBef>
            </a:pPr>
            <a:fld id="{44250412-D633-4335-BC72-32E50ADA4EA5}" type="slidenum">
              <a:rPr lang="en-US" altLang="en-US" sz="1300"/>
              <a:pPr>
                <a:spcBef>
                  <a:spcPct val="0"/>
                </a:spcBef>
              </a:pPr>
              <a:t>39</a:t>
            </a:fld>
            <a:endParaRPr lang="en-US" altLang="en-US" sz="1300"/>
          </a:p>
        </p:txBody>
      </p:sp>
    </p:spTree>
    <p:extLst>
      <p:ext uri="{BB962C8B-B14F-4D97-AF65-F5344CB8AC3E}">
        <p14:creationId xmlns:p14="http://schemas.microsoft.com/office/powerpoint/2010/main" val="40086664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a:ln/>
        </p:spPr>
      </p:sp>
      <p:sp>
        <p:nvSpPr>
          <p:cNvPr id="645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smtClean="0">
                <a:latin typeface="Arial" charset="0"/>
              </a:rPr>
              <a:t>According to USA Today, “…the year you were born partly determines what generation you belong to, but so do your cultural experiences. Your teenage years are the years when people are most influenced by the world around them…”</a:t>
            </a:r>
            <a:r>
              <a:rPr lang="en-US" altLang="en-US" baseline="30000" dirty="0" smtClean="0">
                <a:latin typeface="Arial" charset="0"/>
              </a:rPr>
              <a:t>1</a:t>
            </a:r>
            <a:endParaRPr lang="en-US" altLang="en-US" dirty="0" smtClean="0">
              <a:latin typeface="Arial" charset="0"/>
            </a:endParaRPr>
          </a:p>
          <a:p>
            <a:pPr eaLnBrk="1" hangingPunct="1"/>
            <a:endParaRPr lang="en-US" altLang="en-US" dirty="0" smtClean="0">
              <a:latin typeface="Arial" charset="0"/>
            </a:endParaRPr>
          </a:p>
          <a:p>
            <a:pPr eaLnBrk="1" hangingPunct="1"/>
            <a:r>
              <a:rPr lang="en-US" altLang="en-US" dirty="0" smtClean="0">
                <a:latin typeface="Arial" charset="0"/>
              </a:rPr>
              <a:t>Do you know what generation you belong to? Before we dive into the presentation, I’d like to take you back in time with a fun set of questions. These questions are based on the USA Today’s online generations quiz. Record your answers on page 2 in your workbook. At the end of the quiz, you’ll see what generation you’re in.</a:t>
            </a:r>
          </a:p>
          <a:p>
            <a:pPr eaLnBrk="1" hangingPunct="1"/>
            <a:endParaRPr lang="en-US" altLang="en-US" b="1" dirty="0" smtClean="0">
              <a:latin typeface="Arial" charset="0"/>
            </a:endParaRPr>
          </a:p>
          <a:p>
            <a:pPr eaLnBrk="1" hangingPunct="1"/>
            <a:r>
              <a:rPr lang="en-US" altLang="en-US" b="1" dirty="0" smtClean="0">
                <a:latin typeface="Arial" charset="0"/>
              </a:rPr>
              <a:t>[Note to speaker: The five generations are: G.I. Generation (-1936), Silent Generation (1937-1945), Boomers (born 1946-1964), Generation X (1965-1976) and Millennials (1977-1993).</a:t>
            </a:r>
            <a:r>
              <a:rPr lang="en-US" altLang="en-US" b="1" baseline="30000" dirty="0" smtClean="0">
                <a:latin typeface="Arial" charset="0"/>
              </a:rPr>
              <a:t>2 </a:t>
            </a:r>
            <a:r>
              <a:rPr lang="en-US" altLang="en-US" b="1" dirty="0">
                <a:latin typeface="Arial" charset="0"/>
              </a:rPr>
              <a:t>In this </a:t>
            </a:r>
            <a:r>
              <a:rPr lang="en-US" altLang="en-US" b="1" baseline="0" dirty="0" smtClean="0">
                <a:latin typeface="Arial" charset="0"/>
              </a:rPr>
              <a:t>presentation we will focus primarily on Boomers, Generation X and Millennials.</a:t>
            </a:r>
            <a:r>
              <a:rPr lang="en-US" altLang="en-US" b="1" dirty="0" smtClean="0">
                <a:latin typeface="Arial" charset="0"/>
              </a:rPr>
              <a:t>]</a:t>
            </a:r>
          </a:p>
          <a:p>
            <a:pPr eaLnBrk="1" hangingPunct="1"/>
            <a:endParaRPr lang="en-US" altLang="en-US" dirty="0" smtClean="0">
              <a:latin typeface="Arial" charset="0"/>
            </a:endParaRPr>
          </a:p>
          <a:p>
            <a:pPr eaLnBrk="1" hangingPunct="1"/>
            <a:r>
              <a:rPr lang="en-US" altLang="en-US" dirty="0" smtClean="0">
                <a:latin typeface="Arial" charset="0"/>
              </a:rPr>
              <a:t>Sources: </a:t>
            </a:r>
          </a:p>
          <a:p>
            <a:pPr eaLnBrk="1" hangingPunct="1"/>
            <a:r>
              <a:rPr lang="en-US" altLang="en-US" baseline="30000" dirty="0" smtClean="0">
                <a:latin typeface="Arial" charset="0"/>
              </a:rPr>
              <a:t>1</a:t>
            </a:r>
            <a:r>
              <a:rPr lang="en-US" altLang="en-US" dirty="0" smtClean="0">
                <a:latin typeface="Arial" charset="0"/>
              </a:rPr>
              <a:t>Senior Moment. USA Today. </a:t>
            </a:r>
            <a:r>
              <a:rPr lang="en-US" altLang="en-US" dirty="0" smtClean="0">
                <a:latin typeface="Arial" charset="0"/>
                <a:hlinkClick r:id="rId3"/>
              </a:rPr>
              <a:t>http://projects.usatoday.com/news/generations/results/#id=164008,share=true</a:t>
            </a:r>
            <a:r>
              <a:rPr lang="en-US" altLang="en-US" dirty="0" smtClean="0">
                <a:latin typeface="Arial" charset="0"/>
              </a:rPr>
              <a:t>. Retrieved September 2016. </a:t>
            </a:r>
            <a:r>
              <a:rPr lang="en-US" altLang="en-US" baseline="30000" dirty="0" smtClean="0">
                <a:latin typeface="Arial" charset="0"/>
              </a:rPr>
              <a:t>2</a:t>
            </a:r>
            <a:r>
              <a:rPr lang="en-US" altLang="en-US" dirty="0" smtClean="0">
                <a:latin typeface="Arial" charset="0"/>
              </a:rPr>
              <a:t>Generations and their gadgets. Pew Research Internet Project. February 3, 2011.</a:t>
            </a:r>
          </a:p>
        </p:txBody>
      </p:sp>
      <p:sp>
        <p:nvSpPr>
          <p:cNvPr id="645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1939" eaLnBrk="0" hangingPunct="0">
              <a:spcBef>
                <a:spcPct val="30000"/>
              </a:spcBef>
              <a:defRPr sz="1000">
                <a:solidFill>
                  <a:schemeClr val="tx1"/>
                </a:solidFill>
                <a:latin typeface="Arial" charset="0"/>
                <a:ea typeface="ＭＳ Ｐゴシック" pitchFamily="34" charset="-128"/>
              </a:defRPr>
            </a:lvl1pPr>
            <a:lvl2pPr marL="741297" indent="-284138" defTabSz="961939" eaLnBrk="0" hangingPunct="0">
              <a:spcBef>
                <a:spcPct val="30000"/>
              </a:spcBef>
              <a:defRPr sz="1000">
                <a:solidFill>
                  <a:schemeClr val="tx1"/>
                </a:solidFill>
                <a:latin typeface="Arial" charset="0"/>
                <a:ea typeface="ＭＳ Ｐゴシック" pitchFamily="34" charset="-128"/>
              </a:defRPr>
            </a:lvl2pPr>
            <a:lvl3pPr marL="1141312" indent="-226993" defTabSz="961939" eaLnBrk="0" hangingPunct="0">
              <a:spcBef>
                <a:spcPct val="30000"/>
              </a:spcBef>
              <a:defRPr sz="1000">
                <a:solidFill>
                  <a:schemeClr val="tx1"/>
                </a:solidFill>
                <a:latin typeface="Arial" charset="0"/>
                <a:ea typeface="ＭＳ Ｐゴシック" pitchFamily="34" charset="-128"/>
              </a:defRPr>
            </a:lvl3pPr>
            <a:lvl4pPr marL="1598471" indent="-226993" defTabSz="961939" eaLnBrk="0" hangingPunct="0">
              <a:spcBef>
                <a:spcPct val="30000"/>
              </a:spcBef>
              <a:defRPr sz="1000">
                <a:solidFill>
                  <a:schemeClr val="tx1"/>
                </a:solidFill>
                <a:latin typeface="Arial" charset="0"/>
                <a:ea typeface="ＭＳ Ｐゴシック" pitchFamily="34" charset="-128"/>
              </a:defRPr>
            </a:lvl4pPr>
            <a:lvl5pPr marL="2055630" indent="-226993" defTabSz="961939" eaLnBrk="0" hangingPunct="0">
              <a:spcBef>
                <a:spcPct val="30000"/>
              </a:spcBef>
              <a:defRPr sz="1000">
                <a:solidFill>
                  <a:schemeClr val="tx1"/>
                </a:solidFill>
                <a:latin typeface="Arial" charset="0"/>
                <a:ea typeface="ＭＳ Ｐゴシック" pitchFamily="34" charset="-128"/>
              </a:defRPr>
            </a:lvl5pPr>
            <a:lvl6pPr marL="2512789" indent="-226993" defTabSz="961939" eaLnBrk="0" fontAlgn="base" hangingPunct="0">
              <a:spcBef>
                <a:spcPct val="30000"/>
              </a:spcBef>
              <a:spcAft>
                <a:spcPct val="0"/>
              </a:spcAft>
              <a:defRPr sz="1000">
                <a:solidFill>
                  <a:schemeClr val="tx1"/>
                </a:solidFill>
                <a:latin typeface="Arial" charset="0"/>
                <a:ea typeface="ＭＳ Ｐゴシック" pitchFamily="34" charset="-128"/>
              </a:defRPr>
            </a:lvl6pPr>
            <a:lvl7pPr marL="2969948" indent="-226993" defTabSz="961939" eaLnBrk="0" fontAlgn="base" hangingPunct="0">
              <a:spcBef>
                <a:spcPct val="30000"/>
              </a:spcBef>
              <a:spcAft>
                <a:spcPct val="0"/>
              </a:spcAft>
              <a:defRPr sz="1000">
                <a:solidFill>
                  <a:schemeClr val="tx1"/>
                </a:solidFill>
                <a:latin typeface="Arial" charset="0"/>
                <a:ea typeface="ＭＳ Ｐゴシック" pitchFamily="34" charset="-128"/>
              </a:defRPr>
            </a:lvl7pPr>
            <a:lvl8pPr marL="3427108" indent="-226993" defTabSz="961939" eaLnBrk="0" fontAlgn="base" hangingPunct="0">
              <a:spcBef>
                <a:spcPct val="30000"/>
              </a:spcBef>
              <a:spcAft>
                <a:spcPct val="0"/>
              </a:spcAft>
              <a:defRPr sz="1000">
                <a:solidFill>
                  <a:schemeClr val="tx1"/>
                </a:solidFill>
                <a:latin typeface="Arial" charset="0"/>
                <a:ea typeface="ＭＳ Ｐゴシック" pitchFamily="34" charset="-128"/>
              </a:defRPr>
            </a:lvl8pPr>
            <a:lvl9pPr marL="3884266" indent="-226993" defTabSz="961939" eaLnBrk="0" fontAlgn="base" hangingPunct="0">
              <a:spcBef>
                <a:spcPct val="30000"/>
              </a:spcBef>
              <a:spcAft>
                <a:spcPct val="0"/>
              </a:spcAft>
              <a:defRPr sz="1000">
                <a:solidFill>
                  <a:schemeClr val="tx1"/>
                </a:solidFill>
                <a:latin typeface="Arial" charset="0"/>
                <a:ea typeface="ＭＳ Ｐゴシック" pitchFamily="34" charset="-128"/>
              </a:defRPr>
            </a:lvl9pPr>
          </a:lstStyle>
          <a:p>
            <a:pPr>
              <a:spcBef>
                <a:spcPct val="0"/>
              </a:spcBef>
            </a:pPr>
            <a:fld id="{DB1A586B-BBFF-496A-91F0-ECE07594BCFD}" type="slidenum">
              <a:rPr lang="en-US" altLang="en-US" sz="1300"/>
              <a:pPr>
                <a:spcBef>
                  <a:spcPct val="0"/>
                </a:spcBef>
              </a:pPr>
              <a:t>4</a:t>
            </a:fld>
            <a:endParaRPr lang="en-US" altLang="en-US" sz="1300"/>
          </a:p>
        </p:txBody>
      </p:sp>
    </p:spTree>
    <p:extLst>
      <p:ext uri="{BB962C8B-B14F-4D97-AF65-F5344CB8AC3E}">
        <p14:creationId xmlns:p14="http://schemas.microsoft.com/office/powerpoint/2010/main" val="38402481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a:ln/>
        </p:spPr>
      </p:sp>
      <p:sp>
        <p:nvSpPr>
          <p:cNvPr id="983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altLang="en-US" b="1" dirty="0" smtClean="0"/>
              <a:t>[OPTIONAL]</a:t>
            </a:r>
            <a:endParaRPr lang="en-US" altLang="en-US" b="1" dirty="0" smtClean="0">
              <a:latin typeface="Arial" charset="0"/>
            </a:endParaRPr>
          </a:p>
          <a:p>
            <a:r>
              <a:rPr lang="en-US" altLang="en-US" b="0" dirty="0" smtClean="0">
                <a:latin typeface="Arial" charset="0"/>
              </a:rPr>
              <a:t>In step three, </a:t>
            </a:r>
            <a:r>
              <a:rPr lang="en-US" altLang="en-US" sz="1200" b="0" kern="1200" dirty="0" smtClean="0">
                <a:solidFill>
                  <a:schemeClr val="tx1"/>
                </a:solidFill>
                <a:effectLst/>
                <a:latin typeface="Arial" pitchFamily="-110" charset="0"/>
                <a:ea typeface="ＭＳ Ｐゴシック" pitchFamily="-110" charset="-128"/>
              </a:rPr>
              <a:t>i</a:t>
            </a:r>
            <a:r>
              <a:rPr lang="en-US" sz="1200" b="0" kern="1200" dirty="0" smtClean="0">
                <a:solidFill>
                  <a:schemeClr val="tx1"/>
                </a:solidFill>
                <a:effectLst/>
                <a:latin typeface="Arial" pitchFamily="-110" charset="0"/>
                <a:ea typeface="ＭＳ Ｐゴシック" pitchFamily="-110" charset="-128"/>
                <a:cs typeface="ＭＳ Ｐゴシック" pitchFamily="-110" charset="-128"/>
              </a:rPr>
              <a:t>f your plan offers Guided Portfolio Services® (GPS), you can sign up for it by selecting ‘Get expert help’. Selecting this notifies your financial advisor of the selection. Selecting ‘Do it yourself’ allows you to pick your own allocations. </a:t>
            </a:r>
          </a:p>
          <a:p>
            <a:endParaRPr lang="en-US" sz="1200" b="0" kern="1200" dirty="0" smtClean="0">
              <a:solidFill>
                <a:schemeClr val="tx1"/>
              </a:solidFill>
              <a:effectLst/>
              <a:latin typeface="Arial" pitchFamily="-110" charset="0"/>
              <a:ea typeface="ＭＳ Ｐゴシック" pitchFamily="-110" charset="-128"/>
              <a:cs typeface="ＭＳ Ｐゴシック" pitchFamily="-110" charset="-128"/>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b="0" kern="1200" dirty="0" smtClean="0">
                <a:solidFill>
                  <a:schemeClr val="tx1"/>
                </a:solidFill>
                <a:effectLst/>
                <a:latin typeface="Arial" pitchFamily="-110" charset="0"/>
                <a:ea typeface="ＭＳ Ｐゴシック" pitchFamily="-110" charset="-128"/>
                <a:cs typeface="ＭＳ Ｐゴシック" pitchFamily="-110" charset="-128"/>
              </a:rPr>
              <a:t>Regardless of whether you choose ‘Do it yourself’ or ‘Get expert help’, you will need to choose allocations. If your employer’s plan is set up with models, you will be able to either select a portfolio or customize your own funds. </a:t>
            </a:r>
          </a:p>
        </p:txBody>
      </p:sp>
      <p:sp>
        <p:nvSpPr>
          <p:cNvPr id="983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5114" eaLnBrk="0" hangingPunct="0">
              <a:spcBef>
                <a:spcPct val="30000"/>
              </a:spcBef>
              <a:defRPr sz="1000">
                <a:solidFill>
                  <a:schemeClr val="tx1"/>
                </a:solidFill>
                <a:latin typeface="Arial" charset="0"/>
                <a:ea typeface="ＭＳ Ｐゴシック" pitchFamily="34" charset="-128"/>
              </a:defRPr>
            </a:lvl1pPr>
            <a:lvl2pPr marL="741297" indent="-284138" defTabSz="965114" eaLnBrk="0" hangingPunct="0">
              <a:spcBef>
                <a:spcPct val="30000"/>
              </a:spcBef>
              <a:defRPr sz="1000">
                <a:solidFill>
                  <a:schemeClr val="tx1"/>
                </a:solidFill>
                <a:latin typeface="Arial" charset="0"/>
                <a:ea typeface="ＭＳ Ｐゴシック" pitchFamily="34" charset="-128"/>
              </a:defRPr>
            </a:lvl2pPr>
            <a:lvl3pPr marL="1141312" indent="-226993" defTabSz="965114" eaLnBrk="0" hangingPunct="0">
              <a:spcBef>
                <a:spcPct val="30000"/>
              </a:spcBef>
              <a:defRPr sz="1000">
                <a:solidFill>
                  <a:schemeClr val="tx1"/>
                </a:solidFill>
                <a:latin typeface="Arial" charset="0"/>
                <a:ea typeface="ＭＳ Ｐゴシック" pitchFamily="34" charset="-128"/>
              </a:defRPr>
            </a:lvl3pPr>
            <a:lvl4pPr marL="1598471" indent="-226993" defTabSz="965114" eaLnBrk="0" hangingPunct="0">
              <a:spcBef>
                <a:spcPct val="30000"/>
              </a:spcBef>
              <a:defRPr sz="1000">
                <a:solidFill>
                  <a:schemeClr val="tx1"/>
                </a:solidFill>
                <a:latin typeface="Arial" charset="0"/>
                <a:ea typeface="ＭＳ Ｐゴシック" pitchFamily="34" charset="-128"/>
              </a:defRPr>
            </a:lvl4pPr>
            <a:lvl5pPr marL="2055630" indent="-226993" defTabSz="965114" eaLnBrk="0" hangingPunct="0">
              <a:spcBef>
                <a:spcPct val="30000"/>
              </a:spcBef>
              <a:defRPr sz="1000">
                <a:solidFill>
                  <a:schemeClr val="tx1"/>
                </a:solidFill>
                <a:latin typeface="Arial" charset="0"/>
                <a:ea typeface="ＭＳ Ｐゴシック" pitchFamily="34" charset="-128"/>
              </a:defRPr>
            </a:lvl5pPr>
            <a:lvl6pPr marL="2512789" indent="-226993" defTabSz="965114" eaLnBrk="0" fontAlgn="base" hangingPunct="0">
              <a:spcBef>
                <a:spcPct val="30000"/>
              </a:spcBef>
              <a:spcAft>
                <a:spcPct val="0"/>
              </a:spcAft>
              <a:defRPr sz="1000">
                <a:solidFill>
                  <a:schemeClr val="tx1"/>
                </a:solidFill>
                <a:latin typeface="Arial" charset="0"/>
                <a:ea typeface="ＭＳ Ｐゴシック" pitchFamily="34" charset="-128"/>
              </a:defRPr>
            </a:lvl6pPr>
            <a:lvl7pPr marL="2969948" indent="-226993" defTabSz="965114" eaLnBrk="0" fontAlgn="base" hangingPunct="0">
              <a:spcBef>
                <a:spcPct val="30000"/>
              </a:spcBef>
              <a:spcAft>
                <a:spcPct val="0"/>
              </a:spcAft>
              <a:defRPr sz="1000">
                <a:solidFill>
                  <a:schemeClr val="tx1"/>
                </a:solidFill>
                <a:latin typeface="Arial" charset="0"/>
                <a:ea typeface="ＭＳ Ｐゴシック" pitchFamily="34" charset="-128"/>
              </a:defRPr>
            </a:lvl7pPr>
            <a:lvl8pPr marL="3427108" indent="-226993" defTabSz="965114" eaLnBrk="0" fontAlgn="base" hangingPunct="0">
              <a:spcBef>
                <a:spcPct val="30000"/>
              </a:spcBef>
              <a:spcAft>
                <a:spcPct val="0"/>
              </a:spcAft>
              <a:defRPr sz="1000">
                <a:solidFill>
                  <a:schemeClr val="tx1"/>
                </a:solidFill>
                <a:latin typeface="Arial" charset="0"/>
                <a:ea typeface="ＭＳ Ｐゴシック" pitchFamily="34" charset="-128"/>
              </a:defRPr>
            </a:lvl8pPr>
            <a:lvl9pPr marL="3884266" indent="-226993" defTabSz="965114" eaLnBrk="0" fontAlgn="base" hangingPunct="0">
              <a:spcBef>
                <a:spcPct val="30000"/>
              </a:spcBef>
              <a:spcAft>
                <a:spcPct val="0"/>
              </a:spcAft>
              <a:defRPr sz="1000">
                <a:solidFill>
                  <a:schemeClr val="tx1"/>
                </a:solidFill>
                <a:latin typeface="Arial" charset="0"/>
                <a:ea typeface="ＭＳ Ｐゴシック" pitchFamily="34" charset="-128"/>
              </a:defRPr>
            </a:lvl9pPr>
          </a:lstStyle>
          <a:p>
            <a:pPr>
              <a:spcBef>
                <a:spcPct val="0"/>
              </a:spcBef>
            </a:pPr>
            <a:fld id="{44250412-D633-4335-BC72-32E50ADA4EA5}" type="slidenum">
              <a:rPr lang="en-US" altLang="en-US" sz="1300"/>
              <a:pPr>
                <a:spcBef>
                  <a:spcPct val="0"/>
                </a:spcBef>
              </a:pPr>
              <a:t>40</a:t>
            </a:fld>
            <a:endParaRPr lang="en-US" altLang="en-US" sz="1300"/>
          </a:p>
        </p:txBody>
      </p:sp>
    </p:spTree>
    <p:extLst>
      <p:ext uri="{BB962C8B-B14F-4D97-AF65-F5344CB8AC3E}">
        <p14:creationId xmlns:p14="http://schemas.microsoft.com/office/powerpoint/2010/main" val="253778752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a:ln/>
        </p:spPr>
      </p:sp>
      <p:sp>
        <p:nvSpPr>
          <p:cNvPr id="983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altLang="en-US" b="1" dirty="0" smtClean="0"/>
              <a:t>[OPTIONAL]</a:t>
            </a:r>
            <a:endParaRPr lang="en-US" altLang="en-US" b="1" dirty="0" smtClean="0">
              <a:latin typeface="Arial" charset="0"/>
            </a:endParaRPr>
          </a:p>
          <a:p>
            <a:r>
              <a:rPr lang="en-US" sz="1200" b="0" kern="1200" dirty="0" smtClean="0">
                <a:solidFill>
                  <a:schemeClr val="tx1"/>
                </a:solidFill>
                <a:effectLst/>
                <a:latin typeface="Arial" pitchFamily="-110" charset="0"/>
                <a:ea typeface="ＭＳ Ｐゴシック" pitchFamily="-110" charset="-128"/>
                <a:cs typeface="ＭＳ Ｐゴシック" pitchFamily="-110" charset="-128"/>
              </a:rPr>
              <a:t>If you selected ‘Pick a Portfolio’, you can choose one of the model portfolios in your plan.</a:t>
            </a:r>
          </a:p>
          <a:p>
            <a:endParaRPr lang="en-US" sz="1200" b="0" kern="1200" dirty="0" smtClean="0">
              <a:solidFill>
                <a:schemeClr val="tx1"/>
              </a:solidFill>
              <a:effectLst/>
              <a:latin typeface="Arial" pitchFamily="-110" charset="0"/>
              <a:ea typeface="ＭＳ Ｐゴシック" pitchFamily="-110" charset="-128"/>
              <a:cs typeface="ＭＳ Ｐゴシック" pitchFamily="-110" charset="-128"/>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b="0" kern="1200" dirty="0" smtClean="0">
                <a:solidFill>
                  <a:schemeClr val="tx1"/>
                </a:solidFill>
                <a:effectLst/>
                <a:latin typeface="Arial" pitchFamily="-110" charset="0"/>
                <a:ea typeface="ＭＳ Ｐゴシック" pitchFamily="-110" charset="-128"/>
                <a:cs typeface="ＭＳ Ｐゴシック" pitchFamily="-110" charset="-128"/>
              </a:rPr>
              <a:t>When you elect to choose your own funds, you will be taken to the Portfolio Allocation page. Note that the allocations must equal 100%.  </a:t>
            </a:r>
          </a:p>
        </p:txBody>
      </p:sp>
      <p:sp>
        <p:nvSpPr>
          <p:cNvPr id="983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5114" eaLnBrk="0" hangingPunct="0">
              <a:spcBef>
                <a:spcPct val="30000"/>
              </a:spcBef>
              <a:defRPr sz="1000">
                <a:solidFill>
                  <a:schemeClr val="tx1"/>
                </a:solidFill>
                <a:latin typeface="Arial" charset="0"/>
                <a:ea typeface="ＭＳ Ｐゴシック" pitchFamily="34" charset="-128"/>
              </a:defRPr>
            </a:lvl1pPr>
            <a:lvl2pPr marL="741297" indent="-284138" defTabSz="965114" eaLnBrk="0" hangingPunct="0">
              <a:spcBef>
                <a:spcPct val="30000"/>
              </a:spcBef>
              <a:defRPr sz="1000">
                <a:solidFill>
                  <a:schemeClr val="tx1"/>
                </a:solidFill>
                <a:latin typeface="Arial" charset="0"/>
                <a:ea typeface="ＭＳ Ｐゴシック" pitchFamily="34" charset="-128"/>
              </a:defRPr>
            </a:lvl2pPr>
            <a:lvl3pPr marL="1141312" indent="-226993" defTabSz="965114" eaLnBrk="0" hangingPunct="0">
              <a:spcBef>
                <a:spcPct val="30000"/>
              </a:spcBef>
              <a:defRPr sz="1000">
                <a:solidFill>
                  <a:schemeClr val="tx1"/>
                </a:solidFill>
                <a:latin typeface="Arial" charset="0"/>
                <a:ea typeface="ＭＳ Ｐゴシック" pitchFamily="34" charset="-128"/>
              </a:defRPr>
            </a:lvl3pPr>
            <a:lvl4pPr marL="1598471" indent="-226993" defTabSz="965114" eaLnBrk="0" hangingPunct="0">
              <a:spcBef>
                <a:spcPct val="30000"/>
              </a:spcBef>
              <a:defRPr sz="1000">
                <a:solidFill>
                  <a:schemeClr val="tx1"/>
                </a:solidFill>
                <a:latin typeface="Arial" charset="0"/>
                <a:ea typeface="ＭＳ Ｐゴシック" pitchFamily="34" charset="-128"/>
              </a:defRPr>
            </a:lvl4pPr>
            <a:lvl5pPr marL="2055630" indent="-226993" defTabSz="965114" eaLnBrk="0" hangingPunct="0">
              <a:spcBef>
                <a:spcPct val="30000"/>
              </a:spcBef>
              <a:defRPr sz="1000">
                <a:solidFill>
                  <a:schemeClr val="tx1"/>
                </a:solidFill>
                <a:latin typeface="Arial" charset="0"/>
                <a:ea typeface="ＭＳ Ｐゴシック" pitchFamily="34" charset="-128"/>
              </a:defRPr>
            </a:lvl5pPr>
            <a:lvl6pPr marL="2512789" indent="-226993" defTabSz="965114" eaLnBrk="0" fontAlgn="base" hangingPunct="0">
              <a:spcBef>
                <a:spcPct val="30000"/>
              </a:spcBef>
              <a:spcAft>
                <a:spcPct val="0"/>
              </a:spcAft>
              <a:defRPr sz="1000">
                <a:solidFill>
                  <a:schemeClr val="tx1"/>
                </a:solidFill>
                <a:latin typeface="Arial" charset="0"/>
                <a:ea typeface="ＭＳ Ｐゴシック" pitchFamily="34" charset="-128"/>
              </a:defRPr>
            </a:lvl6pPr>
            <a:lvl7pPr marL="2969948" indent="-226993" defTabSz="965114" eaLnBrk="0" fontAlgn="base" hangingPunct="0">
              <a:spcBef>
                <a:spcPct val="30000"/>
              </a:spcBef>
              <a:spcAft>
                <a:spcPct val="0"/>
              </a:spcAft>
              <a:defRPr sz="1000">
                <a:solidFill>
                  <a:schemeClr val="tx1"/>
                </a:solidFill>
                <a:latin typeface="Arial" charset="0"/>
                <a:ea typeface="ＭＳ Ｐゴシック" pitchFamily="34" charset="-128"/>
              </a:defRPr>
            </a:lvl7pPr>
            <a:lvl8pPr marL="3427108" indent="-226993" defTabSz="965114" eaLnBrk="0" fontAlgn="base" hangingPunct="0">
              <a:spcBef>
                <a:spcPct val="30000"/>
              </a:spcBef>
              <a:spcAft>
                <a:spcPct val="0"/>
              </a:spcAft>
              <a:defRPr sz="1000">
                <a:solidFill>
                  <a:schemeClr val="tx1"/>
                </a:solidFill>
                <a:latin typeface="Arial" charset="0"/>
                <a:ea typeface="ＭＳ Ｐゴシック" pitchFamily="34" charset="-128"/>
              </a:defRPr>
            </a:lvl8pPr>
            <a:lvl9pPr marL="3884266" indent="-226993" defTabSz="965114" eaLnBrk="0" fontAlgn="base" hangingPunct="0">
              <a:spcBef>
                <a:spcPct val="30000"/>
              </a:spcBef>
              <a:spcAft>
                <a:spcPct val="0"/>
              </a:spcAft>
              <a:defRPr sz="1000">
                <a:solidFill>
                  <a:schemeClr val="tx1"/>
                </a:solidFill>
                <a:latin typeface="Arial" charset="0"/>
                <a:ea typeface="ＭＳ Ｐゴシック" pitchFamily="34" charset="-128"/>
              </a:defRPr>
            </a:lvl9pPr>
          </a:lstStyle>
          <a:p>
            <a:pPr>
              <a:spcBef>
                <a:spcPct val="0"/>
              </a:spcBef>
            </a:pPr>
            <a:fld id="{44250412-D633-4335-BC72-32E50ADA4EA5}" type="slidenum">
              <a:rPr lang="en-US" altLang="en-US" sz="1300">
                <a:solidFill>
                  <a:prstClr val="black"/>
                </a:solidFill>
              </a:rPr>
              <a:pPr>
                <a:spcBef>
                  <a:spcPct val="0"/>
                </a:spcBef>
              </a:pPr>
              <a:t>41</a:t>
            </a:fld>
            <a:endParaRPr lang="en-US" altLang="en-US" sz="1300">
              <a:solidFill>
                <a:prstClr val="black"/>
              </a:solidFill>
            </a:endParaRPr>
          </a:p>
        </p:txBody>
      </p:sp>
    </p:spTree>
    <p:extLst>
      <p:ext uri="{BB962C8B-B14F-4D97-AF65-F5344CB8AC3E}">
        <p14:creationId xmlns:p14="http://schemas.microsoft.com/office/powerpoint/2010/main" val="280902454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p:cNvSpPr>
            <a:spLocks noGrp="1" noRot="1" noChangeAspect="1" noTextEdit="1"/>
          </p:cNvSpPr>
          <p:nvPr>
            <p:ph type="sldImg"/>
          </p:nvPr>
        </p:nvSpPr>
        <p:spPr>
          <a:ln/>
        </p:spPr>
      </p:sp>
      <p:sp>
        <p:nvSpPr>
          <p:cNvPr id="993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altLang="en-US" b="1" dirty="0" smtClean="0"/>
              <a:t>[OPTIONAL]</a:t>
            </a:r>
            <a:endParaRPr lang="en-US" altLang="en-US" b="1" dirty="0" smtClean="0">
              <a:latin typeface="Arial" charset="0"/>
            </a:endParaRPr>
          </a:p>
          <a:p>
            <a:r>
              <a:rPr lang="en-US" altLang="en-US" dirty="0" smtClean="0">
                <a:latin typeface="Arial" charset="0"/>
              </a:rPr>
              <a:t>In step four, provide your primary and contingent beneficiary information. If you are married and allocate less than 50% to your spouse as a primary beneficiary, you will also need to submit a beneficiary designation form.</a:t>
            </a:r>
          </a:p>
        </p:txBody>
      </p:sp>
      <p:sp>
        <p:nvSpPr>
          <p:cNvPr id="993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5114" eaLnBrk="0" hangingPunct="0">
              <a:spcBef>
                <a:spcPct val="30000"/>
              </a:spcBef>
              <a:defRPr sz="1000">
                <a:solidFill>
                  <a:schemeClr val="tx1"/>
                </a:solidFill>
                <a:latin typeface="Arial" charset="0"/>
                <a:ea typeface="ＭＳ Ｐゴシック" pitchFamily="34" charset="-128"/>
              </a:defRPr>
            </a:lvl1pPr>
            <a:lvl2pPr marL="741297" indent="-284138" defTabSz="965114" eaLnBrk="0" hangingPunct="0">
              <a:spcBef>
                <a:spcPct val="30000"/>
              </a:spcBef>
              <a:defRPr sz="1000">
                <a:solidFill>
                  <a:schemeClr val="tx1"/>
                </a:solidFill>
                <a:latin typeface="Arial" charset="0"/>
                <a:ea typeface="ＭＳ Ｐゴシック" pitchFamily="34" charset="-128"/>
              </a:defRPr>
            </a:lvl2pPr>
            <a:lvl3pPr marL="1141312" indent="-226993" defTabSz="965114" eaLnBrk="0" hangingPunct="0">
              <a:spcBef>
                <a:spcPct val="30000"/>
              </a:spcBef>
              <a:defRPr sz="1000">
                <a:solidFill>
                  <a:schemeClr val="tx1"/>
                </a:solidFill>
                <a:latin typeface="Arial" charset="0"/>
                <a:ea typeface="ＭＳ Ｐゴシック" pitchFamily="34" charset="-128"/>
              </a:defRPr>
            </a:lvl3pPr>
            <a:lvl4pPr marL="1598471" indent="-226993" defTabSz="965114" eaLnBrk="0" hangingPunct="0">
              <a:spcBef>
                <a:spcPct val="30000"/>
              </a:spcBef>
              <a:defRPr sz="1000">
                <a:solidFill>
                  <a:schemeClr val="tx1"/>
                </a:solidFill>
                <a:latin typeface="Arial" charset="0"/>
                <a:ea typeface="ＭＳ Ｐゴシック" pitchFamily="34" charset="-128"/>
              </a:defRPr>
            </a:lvl4pPr>
            <a:lvl5pPr marL="2055630" indent="-226993" defTabSz="965114" eaLnBrk="0" hangingPunct="0">
              <a:spcBef>
                <a:spcPct val="30000"/>
              </a:spcBef>
              <a:defRPr sz="1000">
                <a:solidFill>
                  <a:schemeClr val="tx1"/>
                </a:solidFill>
                <a:latin typeface="Arial" charset="0"/>
                <a:ea typeface="ＭＳ Ｐゴシック" pitchFamily="34" charset="-128"/>
              </a:defRPr>
            </a:lvl5pPr>
            <a:lvl6pPr marL="2512789" indent="-226993" defTabSz="965114" eaLnBrk="0" fontAlgn="base" hangingPunct="0">
              <a:spcBef>
                <a:spcPct val="30000"/>
              </a:spcBef>
              <a:spcAft>
                <a:spcPct val="0"/>
              </a:spcAft>
              <a:defRPr sz="1000">
                <a:solidFill>
                  <a:schemeClr val="tx1"/>
                </a:solidFill>
                <a:latin typeface="Arial" charset="0"/>
                <a:ea typeface="ＭＳ Ｐゴシック" pitchFamily="34" charset="-128"/>
              </a:defRPr>
            </a:lvl6pPr>
            <a:lvl7pPr marL="2969948" indent="-226993" defTabSz="965114" eaLnBrk="0" fontAlgn="base" hangingPunct="0">
              <a:spcBef>
                <a:spcPct val="30000"/>
              </a:spcBef>
              <a:spcAft>
                <a:spcPct val="0"/>
              </a:spcAft>
              <a:defRPr sz="1000">
                <a:solidFill>
                  <a:schemeClr val="tx1"/>
                </a:solidFill>
                <a:latin typeface="Arial" charset="0"/>
                <a:ea typeface="ＭＳ Ｐゴシック" pitchFamily="34" charset="-128"/>
              </a:defRPr>
            </a:lvl7pPr>
            <a:lvl8pPr marL="3427108" indent="-226993" defTabSz="965114" eaLnBrk="0" fontAlgn="base" hangingPunct="0">
              <a:spcBef>
                <a:spcPct val="30000"/>
              </a:spcBef>
              <a:spcAft>
                <a:spcPct val="0"/>
              </a:spcAft>
              <a:defRPr sz="1000">
                <a:solidFill>
                  <a:schemeClr val="tx1"/>
                </a:solidFill>
                <a:latin typeface="Arial" charset="0"/>
                <a:ea typeface="ＭＳ Ｐゴシック" pitchFamily="34" charset="-128"/>
              </a:defRPr>
            </a:lvl8pPr>
            <a:lvl9pPr marL="3884266" indent="-226993" defTabSz="965114" eaLnBrk="0" fontAlgn="base" hangingPunct="0">
              <a:spcBef>
                <a:spcPct val="30000"/>
              </a:spcBef>
              <a:spcAft>
                <a:spcPct val="0"/>
              </a:spcAft>
              <a:defRPr sz="1000">
                <a:solidFill>
                  <a:schemeClr val="tx1"/>
                </a:solidFill>
                <a:latin typeface="Arial" charset="0"/>
                <a:ea typeface="ＭＳ Ｐゴシック" pitchFamily="34" charset="-128"/>
              </a:defRPr>
            </a:lvl9pPr>
          </a:lstStyle>
          <a:p>
            <a:pPr>
              <a:spcBef>
                <a:spcPct val="0"/>
              </a:spcBef>
            </a:pPr>
            <a:fld id="{EB329CA6-BC1E-4629-BB06-0FC5A0AA809C}" type="slidenum">
              <a:rPr lang="en-US" altLang="en-US" sz="1300"/>
              <a:pPr>
                <a:spcBef>
                  <a:spcPct val="0"/>
                </a:spcBef>
              </a:pPr>
              <a:t>42</a:t>
            </a:fld>
            <a:endParaRPr lang="en-US" altLang="en-US" sz="1300"/>
          </a:p>
        </p:txBody>
      </p:sp>
    </p:spTree>
    <p:extLst>
      <p:ext uri="{BB962C8B-B14F-4D97-AF65-F5344CB8AC3E}">
        <p14:creationId xmlns:p14="http://schemas.microsoft.com/office/powerpoint/2010/main" val="274203404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a:ln/>
        </p:spPr>
      </p:sp>
      <p:sp>
        <p:nvSpPr>
          <p:cNvPr id="1003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altLang="en-US" b="1" dirty="0" smtClean="0"/>
              <a:t>[OPTIONAL]</a:t>
            </a:r>
            <a:endParaRPr lang="en-US" altLang="en-US" b="1" dirty="0" smtClean="0">
              <a:latin typeface="Arial" charset="0"/>
            </a:endParaRPr>
          </a:p>
          <a:p>
            <a:r>
              <a:rPr lang="en-US" altLang="en-US" dirty="0" smtClean="0">
                <a:latin typeface="Arial" charset="0"/>
              </a:rPr>
              <a:t>The final step is to review your information to ensure it is correct. You will have an opportunity to edit your entries.</a:t>
            </a:r>
          </a:p>
        </p:txBody>
      </p:sp>
      <p:sp>
        <p:nvSpPr>
          <p:cNvPr id="1003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5114" eaLnBrk="0" hangingPunct="0">
              <a:spcBef>
                <a:spcPct val="30000"/>
              </a:spcBef>
              <a:defRPr sz="1000">
                <a:solidFill>
                  <a:schemeClr val="tx1"/>
                </a:solidFill>
                <a:latin typeface="Arial" charset="0"/>
                <a:ea typeface="ＭＳ Ｐゴシック" pitchFamily="34" charset="-128"/>
              </a:defRPr>
            </a:lvl1pPr>
            <a:lvl2pPr marL="741297" indent="-284138" defTabSz="965114" eaLnBrk="0" hangingPunct="0">
              <a:spcBef>
                <a:spcPct val="30000"/>
              </a:spcBef>
              <a:defRPr sz="1000">
                <a:solidFill>
                  <a:schemeClr val="tx1"/>
                </a:solidFill>
                <a:latin typeface="Arial" charset="0"/>
                <a:ea typeface="ＭＳ Ｐゴシック" pitchFamily="34" charset="-128"/>
              </a:defRPr>
            </a:lvl2pPr>
            <a:lvl3pPr marL="1141312" indent="-226993" defTabSz="965114" eaLnBrk="0" hangingPunct="0">
              <a:spcBef>
                <a:spcPct val="30000"/>
              </a:spcBef>
              <a:defRPr sz="1000">
                <a:solidFill>
                  <a:schemeClr val="tx1"/>
                </a:solidFill>
                <a:latin typeface="Arial" charset="0"/>
                <a:ea typeface="ＭＳ Ｐゴシック" pitchFamily="34" charset="-128"/>
              </a:defRPr>
            </a:lvl3pPr>
            <a:lvl4pPr marL="1598471" indent="-226993" defTabSz="965114" eaLnBrk="0" hangingPunct="0">
              <a:spcBef>
                <a:spcPct val="30000"/>
              </a:spcBef>
              <a:defRPr sz="1000">
                <a:solidFill>
                  <a:schemeClr val="tx1"/>
                </a:solidFill>
                <a:latin typeface="Arial" charset="0"/>
                <a:ea typeface="ＭＳ Ｐゴシック" pitchFamily="34" charset="-128"/>
              </a:defRPr>
            </a:lvl4pPr>
            <a:lvl5pPr marL="2055630" indent="-226993" defTabSz="965114" eaLnBrk="0" hangingPunct="0">
              <a:spcBef>
                <a:spcPct val="30000"/>
              </a:spcBef>
              <a:defRPr sz="1000">
                <a:solidFill>
                  <a:schemeClr val="tx1"/>
                </a:solidFill>
                <a:latin typeface="Arial" charset="0"/>
                <a:ea typeface="ＭＳ Ｐゴシック" pitchFamily="34" charset="-128"/>
              </a:defRPr>
            </a:lvl5pPr>
            <a:lvl6pPr marL="2512789" indent="-226993" defTabSz="965114" eaLnBrk="0" fontAlgn="base" hangingPunct="0">
              <a:spcBef>
                <a:spcPct val="30000"/>
              </a:spcBef>
              <a:spcAft>
                <a:spcPct val="0"/>
              </a:spcAft>
              <a:defRPr sz="1000">
                <a:solidFill>
                  <a:schemeClr val="tx1"/>
                </a:solidFill>
                <a:latin typeface="Arial" charset="0"/>
                <a:ea typeface="ＭＳ Ｐゴシック" pitchFamily="34" charset="-128"/>
              </a:defRPr>
            </a:lvl6pPr>
            <a:lvl7pPr marL="2969948" indent="-226993" defTabSz="965114" eaLnBrk="0" fontAlgn="base" hangingPunct="0">
              <a:spcBef>
                <a:spcPct val="30000"/>
              </a:spcBef>
              <a:spcAft>
                <a:spcPct val="0"/>
              </a:spcAft>
              <a:defRPr sz="1000">
                <a:solidFill>
                  <a:schemeClr val="tx1"/>
                </a:solidFill>
                <a:latin typeface="Arial" charset="0"/>
                <a:ea typeface="ＭＳ Ｐゴシック" pitchFamily="34" charset="-128"/>
              </a:defRPr>
            </a:lvl7pPr>
            <a:lvl8pPr marL="3427108" indent="-226993" defTabSz="965114" eaLnBrk="0" fontAlgn="base" hangingPunct="0">
              <a:spcBef>
                <a:spcPct val="30000"/>
              </a:spcBef>
              <a:spcAft>
                <a:spcPct val="0"/>
              </a:spcAft>
              <a:defRPr sz="1000">
                <a:solidFill>
                  <a:schemeClr val="tx1"/>
                </a:solidFill>
                <a:latin typeface="Arial" charset="0"/>
                <a:ea typeface="ＭＳ Ｐゴシック" pitchFamily="34" charset="-128"/>
              </a:defRPr>
            </a:lvl8pPr>
            <a:lvl9pPr marL="3884266" indent="-226993" defTabSz="965114" eaLnBrk="0" fontAlgn="base" hangingPunct="0">
              <a:spcBef>
                <a:spcPct val="30000"/>
              </a:spcBef>
              <a:spcAft>
                <a:spcPct val="0"/>
              </a:spcAft>
              <a:defRPr sz="1000">
                <a:solidFill>
                  <a:schemeClr val="tx1"/>
                </a:solidFill>
                <a:latin typeface="Arial" charset="0"/>
                <a:ea typeface="ＭＳ Ｐゴシック" pitchFamily="34" charset="-128"/>
              </a:defRPr>
            </a:lvl9pPr>
          </a:lstStyle>
          <a:p>
            <a:pPr>
              <a:spcBef>
                <a:spcPct val="0"/>
              </a:spcBef>
            </a:pPr>
            <a:fld id="{70F5055E-E481-4E8F-8154-8B4C90491D0D}" type="slidenum">
              <a:rPr lang="en-US" altLang="en-US" sz="1300"/>
              <a:pPr>
                <a:spcBef>
                  <a:spcPct val="0"/>
                </a:spcBef>
              </a:pPr>
              <a:t>43</a:t>
            </a:fld>
            <a:endParaRPr lang="en-US" altLang="en-US" sz="1300"/>
          </a:p>
        </p:txBody>
      </p:sp>
    </p:spTree>
    <p:extLst>
      <p:ext uri="{BB962C8B-B14F-4D97-AF65-F5344CB8AC3E}">
        <p14:creationId xmlns:p14="http://schemas.microsoft.com/office/powerpoint/2010/main" val="23160335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altLang="en-US" b="1" dirty="0" smtClean="0"/>
              <a:t>[OPTIONAL]</a:t>
            </a:r>
            <a:endParaRPr lang="en-US" altLang="en-US" b="1" dirty="0" smtClean="0">
              <a:latin typeface="Arial" charset="0"/>
            </a:endParaRPr>
          </a:p>
          <a:p>
            <a:r>
              <a:rPr lang="en-US" altLang="en-US" b="0" i="0" dirty="0" smtClean="0">
                <a:latin typeface="Arial" charset="0"/>
              </a:rPr>
              <a:t>Once enrolled and registered on VALIC.com, the </a:t>
            </a:r>
            <a:r>
              <a:rPr lang="en-US" altLang="en-US" b="0" i="0" dirty="0" err="1" smtClean="0">
                <a:latin typeface="Arial" charset="0"/>
              </a:rPr>
              <a:t>FutureFIT</a:t>
            </a:r>
            <a:r>
              <a:rPr lang="en-US" altLang="en-US" b="0" i="0" dirty="0" smtClean="0">
                <a:latin typeface="Arial" charset="0"/>
              </a:rPr>
              <a:t> Income</a:t>
            </a:r>
            <a:r>
              <a:rPr lang="en-US" altLang="en-US" b="0" i="0" baseline="0" dirty="0" smtClean="0">
                <a:latin typeface="Arial" charset="0"/>
              </a:rPr>
              <a:t> Tracker allows </a:t>
            </a:r>
            <a:r>
              <a:rPr lang="en-US" altLang="en-US" b="0" i="0" dirty="0" smtClean="0">
                <a:latin typeface="Arial" charset="0"/>
              </a:rPr>
              <a:t>you to view your account balance,</a:t>
            </a:r>
            <a:r>
              <a:rPr lang="en-US" altLang="en-US" b="0" i="0" baseline="0" dirty="0" smtClean="0">
                <a:latin typeface="Arial" charset="0"/>
              </a:rPr>
              <a:t> change contributions, track future monthly retirement income, rebalance portfolio assets and much more…all from your workspace. It is all tailored just for you. In addition, you can access a</a:t>
            </a:r>
            <a:r>
              <a:rPr lang="en-US" dirty="0" smtClean="0"/>
              <a:t> </a:t>
            </a:r>
            <a:r>
              <a:rPr lang="en-US" dirty="0"/>
              <a:t>smart video that engages </a:t>
            </a:r>
            <a:r>
              <a:rPr lang="en-US" dirty="0" smtClean="0"/>
              <a:t>you </a:t>
            </a:r>
            <a:r>
              <a:rPr lang="en-US" dirty="0"/>
              <a:t>through the use of personalized retirement readiness </a:t>
            </a:r>
            <a:r>
              <a:rPr lang="en-US" dirty="0" smtClean="0"/>
              <a:t>information,</a:t>
            </a:r>
            <a:r>
              <a:rPr lang="en-US" baseline="0" dirty="0" smtClean="0"/>
              <a:t> as well as e</a:t>
            </a:r>
            <a:r>
              <a:rPr lang="en-US" dirty="0" smtClean="0"/>
              <a:t>ducational </a:t>
            </a:r>
            <a:r>
              <a:rPr lang="en-US" dirty="0"/>
              <a:t>content that is relevant based on criteria such as age, gender, market sector, retirement readiness, and other key variables. </a:t>
            </a:r>
            <a:endParaRPr lang="en-US" dirty="0" smtClean="0"/>
          </a:p>
          <a:p>
            <a:r>
              <a:rPr lang="en-US" dirty="0" smtClean="0"/>
              <a:t>Let’s see how some of these</a:t>
            </a:r>
            <a:r>
              <a:rPr lang="en-US" baseline="0" dirty="0" smtClean="0"/>
              <a:t> features</a:t>
            </a:r>
            <a:r>
              <a:rPr lang="en-US" dirty="0" smtClean="0"/>
              <a:t> work.</a:t>
            </a:r>
            <a:endParaRPr lang="en-US" dirty="0"/>
          </a:p>
          <a:p>
            <a:pPr marL="179525" indent="-179525">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C4838BCE-D620-474B-A7FE-1473D10E836F}" type="slidenum">
              <a:rPr lang="en-US" smtClean="0"/>
              <a:t>44</a:t>
            </a:fld>
            <a:endParaRPr lang="en-US"/>
          </a:p>
        </p:txBody>
      </p:sp>
    </p:spTree>
    <p:extLst>
      <p:ext uri="{BB962C8B-B14F-4D97-AF65-F5344CB8AC3E}">
        <p14:creationId xmlns:p14="http://schemas.microsoft.com/office/powerpoint/2010/main" val="371125325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altLang="en-US" b="1" dirty="0" smtClean="0"/>
              <a:t>[OPTIONAL]</a:t>
            </a:r>
            <a:endParaRPr lang="en-US" altLang="en-US" b="1" dirty="0" smtClean="0">
              <a:latin typeface="Arial"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On the </a:t>
            </a:r>
            <a:r>
              <a:rPr lang="en-US" dirty="0" err="1" smtClean="0"/>
              <a:t>FutureFIT</a:t>
            </a:r>
            <a:r>
              <a:rPr lang="en-US" dirty="0" smtClean="0"/>
              <a:t> </a:t>
            </a:r>
            <a:r>
              <a:rPr lang="en-US" dirty="0"/>
              <a:t>Calculator page, </a:t>
            </a:r>
            <a:r>
              <a:rPr lang="en-US" altLang="en-US" b="0" i="0" baseline="0" dirty="0" smtClean="0">
                <a:latin typeface="Arial" charset="0"/>
              </a:rPr>
              <a:t>you can see a projection of where your future income stands now, as well as discover that a few small changes today make all the difference later.</a:t>
            </a:r>
            <a:endParaRPr lang="en-US" dirty="0" smtClean="0"/>
          </a:p>
          <a:p>
            <a:endParaRPr lang="en-US" dirty="0" smtClean="0"/>
          </a:p>
          <a:p>
            <a:r>
              <a:rPr lang="en-US" dirty="0" smtClean="0"/>
              <a:t>In </a:t>
            </a:r>
            <a:r>
              <a:rPr lang="en-US" dirty="0"/>
              <a:t>the top panels, </a:t>
            </a:r>
            <a:r>
              <a:rPr lang="en-US" dirty="0" smtClean="0"/>
              <a:t>you </a:t>
            </a:r>
            <a:r>
              <a:rPr lang="en-US" dirty="0"/>
              <a:t>can see information that is being used to calculate </a:t>
            </a:r>
            <a:r>
              <a:rPr lang="en-US" dirty="0" smtClean="0"/>
              <a:t>projected future monthly income</a:t>
            </a:r>
            <a:r>
              <a:rPr lang="en-US" dirty="0"/>
              <a:t>, with editing made simple through the use of a “+” sign drop-down. We make it easy to add outside assets or information about a spouse or partner. The calculation can then be refreshed in a matter of seconds.</a:t>
            </a:r>
          </a:p>
          <a:p>
            <a:endParaRPr lang="en-US" dirty="0"/>
          </a:p>
          <a:p>
            <a:r>
              <a:rPr lang="en-US" dirty="0"/>
              <a:t>If you’re not on track to reach your goals, </a:t>
            </a:r>
            <a:r>
              <a:rPr lang="en-US" dirty="0" err="1"/>
              <a:t>FutureFIT</a:t>
            </a:r>
            <a:r>
              <a:rPr lang="en-US" dirty="0"/>
              <a:t> will make suggestions for deferral amount and investments at the asset-class level. Each of these can be easily implemented by clicking on the action buttons.</a:t>
            </a:r>
          </a:p>
          <a:p>
            <a:endParaRPr lang="en-US" dirty="0"/>
          </a:p>
          <a:p>
            <a:r>
              <a:rPr lang="en-US" dirty="0"/>
              <a:t>While we empower </a:t>
            </a:r>
            <a:r>
              <a:rPr lang="en-US" dirty="0" smtClean="0"/>
              <a:t>you </a:t>
            </a:r>
            <a:r>
              <a:rPr lang="en-US" dirty="0"/>
              <a:t>to take action, we want </a:t>
            </a:r>
            <a:r>
              <a:rPr lang="en-US" dirty="0" smtClean="0"/>
              <a:t>you </a:t>
            </a:r>
            <a:r>
              <a:rPr lang="en-US" dirty="0"/>
              <a:t>to know </a:t>
            </a:r>
            <a:r>
              <a:rPr lang="en-US" dirty="0" smtClean="0"/>
              <a:t>that personal help </a:t>
            </a:r>
            <a:r>
              <a:rPr lang="en-US" dirty="0"/>
              <a:t>is always available. </a:t>
            </a:r>
            <a:r>
              <a:rPr lang="en-US" dirty="0" smtClean="0"/>
              <a:t>You </a:t>
            </a:r>
            <a:r>
              <a:rPr lang="en-US" dirty="0"/>
              <a:t>can easily connect with </a:t>
            </a:r>
            <a:r>
              <a:rPr lang="en-US" dirty="0" smtClean="0"/>
              <a:t>your </a:t>
            </a:r>
            <a:r>
              <a:rPr lang="en-US" dirty="0"/>
              <a:t>financial advisor, and gain assistance through an email or direct call.</a:t>
            </a:r>
          </a:p>
          <a:p>
            <a:r>
              <a:rPr lang="en-US" dirty="0" smtClean="0"/>
              <a:t> </a:t>
            </a:r>
            <a:endParaRPr lang="en-US"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C4838BCE-D620-474B-A7FE-1473D10E836F}" type="slidenum">
              <a:rPr lang="en-US" smtClean="0"/>
              <a:t>45</a:t>
            </a:fld>
            <a:endParaRPr lang="en-US"/>
          </a:p>
        </p:txBody>
      </p:sp>
    </p:spTree>
    <p:extLst>
      <p:ext uri="{BB962C8B-B14F-4D97-AF65-F5344CB8AC3E}">
        <p14:creationId xmlns:p14="http://schemas.microsoft.com/office/powerpoint/2010/main" val="171664842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74725" y="4560888"/>
            <a:ext cx="5365750" cy="4583112"/>
          </a:xfrm>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altLang="en-US" b="1" dirty="0" smtClean="0"/>
              <a:t>[OPTIONAL]</a:t>
            </a:r>
            <a:endParaRPr lang="en-US" altLang="en-US" b="1" dirty="0" smtClean="0">
              <a:latin typeface="Arial" charset="0"/>
            </a:endParaRPr>
          </a:p>
          <a:p>
            <a:r>
              <a:rPr lang="en-US" dirty="0" smtClean="0"/>
              <a:t>The </a:t>
            </a:r>
            <a:r>
              <a:rPr lang="en-US" dirty="0"/>
              <a:t>VALIC site </a:t>
            </a:r>
            <a:r>
              <a:rPr lang="en-US" dirty="0" smtClean="0"/>
              <a:t>brings you </a:t>
            </a:r>
            <a:r>
              <a:rPr lang="en-US" dirty="0"/>
              <a:t>tremendous flexibility </a:t>
            </a:r>
            <a:r>
              <a:rPr lang="en-US" dirty="0" smtClean="0"/>
              <a:t>in managing your </a:t>
            </a:r>
            <a:r>
              <a:rPr lang="en-US" dirty="0"/>
              <a:t>contribution changes</a:t>
            </a:r>
            <a:r>
              <a:rPr lang="en-US" dirty="0" smtClean="0"/>
              <a:t>. You can quickly see how changing</a:t>
            </a:r>
            <a:r>
              <a:rPr lang="en-US" baseline="0" dirty="0" smtClean="0"/>
              <a:t> your contribution affects your paycheck and your year-end balance.</a:t>
            </a:r>
            <a:endParaRPr lang="en-US" dirty="0"/>
          </a:p>
          <a:p>
            <a:endParaRPr lang="en-US" dirty="0"/>
          </a:p>
          <a:p>
            <a:r>
              <a:rPr lang="en-US" dirty="0"/>
              <a:t>We begin by analyzing the impact of any desired change on </a:t>
            </a:r>
            <a:r>
              <a:rPr lang="en-US" dirty="0" smtClean="0"/>
              <a:t>your </a:t>
            </a:r>
            <a:r>
              <a:rPr lang="en-US" dirty="0"/>
              <a:t>paycheck.</a:t>
            </a:r>
          </a:p>
          <a:p>
            <a:endParaRPr lang="en-US" dirty="0"/>
          </a:p>
          <a:p>
            <a:r>
              <a:rPr lang="en-US" dirty="0"/>
              <a:t>A contribution change can be scheduled for a future date, but we make additional options available. </a:t>
            </a:r>
          </a:p>
          <a:p>
            <a:endParaRPr lang="en-US" dirty="0"/>
          </a:p>
          <a:p>
            <a:r>
              <a:rPr lang="en-US" dirty="0"/>
              <a:t>If a sizeable deferral increase isn’t possible all at once, </a:t>
            </a:r>
            <a:r>
              <a:rPr lang="en-US" dirty="0" smtClean="0"/>
              <a:t>you can </a:t>
            </a:r>
            <a:r>
              <a:rPr lang="en-US" dirty="0"/>
              <a:t>elect to increase by a percentage or two each year until </a:t>
            </a:r>
            <a:r>
              <a:rPr lang="en-US" dirty="0" smtClean="0"/>
              <a:t>you hit </a:t>
            </a:r>
            <a:r>
              <a:rPr lang="en-US" dirty="0"/>
              <a:t>the desired level. Further, </a:t>
            </a:r>
            <a:r>
              <a:rPr lang="en-US" dirty="0" smtClean="0"/>
              <a:t>you </a:t>
            </a:r>
            <a:r>
              <a:rPr lang="en-US" dirty="0"/>
              <a:t>may have a paycheck or two each year where other benefit program payments are not taken from </a:t>
            </a:r>
            <a:r>
              <a:rPr lang="en-US" dirty="0" smtClean="0"/>
              <a:t>your </a:t>
            </a:r>
            <a:r>
              <a:rPr lang="en-US" dirty="0"/>
              <a:t>check. This could be a great time to schedule a one-time payment or increase to </a:t>
            </a:r>
            <a:r>
              <a:rPr lang="en-US" dirty="0" smtClean="0"/>
              <a:t>your </a:t>
            </a:r>
            <a:r>
              <a:rPr lang="en-US" dirty="0"/>
              <a:t>retirement account.</a:t>
            </a:r>
          </a:p>
          <a:p>
            <a:endParaRPr lang="en-US" dirty="0"/>
          </a:p>
          <a:p>
            <a:r>
              <a:rPr lang="en-US" dirty="0"/>
              <a:t>Once </a:t>
            </a:r>
            <a:r>
              <a:rPr lang="en-US" dirty="0" smtClean="0"/>
              <a:t>changes </a:t>
            </a:r>
            <a:r>
              <a:rPr lang="en-US" dirty="0"/>
              <a:t>are made, </a:t>
            </a:r>
            <a:r>
              <a:rPr lang="en-US" dirty="0" smtClean="0"/>
              <a:t>you </a:t>
            </a:r>
            <a:r>
              <a:rPr lang="en-US" dirty="0"/>
              <a:t>receive a confirmation page which can be printed or shared with </a:t>
            </a:r>
            <a:r>
              <a:rPr lang="en-US" dirty="0" smtClean="0"/>
              <a:t>your </a:t>
            </a:r>
            <a:r>
              <a:rPr lang="en-US" dirty="0"/>
              <a:t>advisor. And scheduling of changes is front and center in the online calendar.</a:t>
            </a:r>
          </a:p>
          <a:p>
            <a:endParaRPr lang="en-US" dirty="0"/>
          </a:p>
          <a:p>
            <a:r>
              <a:rPr lang="en-US" dirty="0"/>
              <a:t>Keeping up with your retirement contributions has never been easier</a:t>
            </a:r>
            <a:r>
              <a:rPr lang="en-US" dirty="0" smtClean="0"/>
              <a:t>. </a:t>
            </a:r>
            <a:endParaRPr lang="en-US" dirty="0"/>
          </a:p>
        </p:txBody>
      </p:sp>
      <p:sp>
        <p:nvSpPr>
          <p:cNvPr id="4" name="Slide Number Placeholder 3"/>
          <p:cNvSpPr>
            <a:spLocks noGrp="1"/>
          </p:cNvSpPr>
          <p:nvPr>
            <p:ph type="sldNum" sz="quarter" idx="10"/>
          </p:nvPr>
        </p:nvSpPr>
        <p:spPr/>
        <p:txBody>
          <a:bodyPr/>
          <a:lstStyle/>
          <a:p>
            <a:fld id="{C4838BCE-D620-474B-A7FE-1473D10E836F}" type="slidenum">
              <a:rPr lang="en-US" smtClean="0"/>
              <a:t>46</a:t>
            </a:fld>
            <a:endParaRPr lang="en-US"/>
          </a:p>
        </p:txBody>
      </p:sp>
    </p:spTree>
    <p:extLst>
      <p:ext uri="{BB962C8B-B14F-4D97-AF65-F5344CB8AC3E}">
        <p14:creationId xmlns:p14="http://schemas.microsoft.com/office/powerpoint/2010/main" val="422585848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a:ln/>
        </p:spPr>
      </p:sp>
      <p:sp>
        <p:nvSpPr>
          <p:cNvPr id="1003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altLang="en-US" b="1" dirty="0" smtClean="0"/>
              <a:t>[OPTIONAL]</a:t>
            </a:r>
            <a:endParaRPr lang="en-US" altLang="en-US" b="1" dirty="0" smtClean="0">
              <a:latin typeface="Arial" charset="0"/>
            </a:endParaRPr>
          </a:p>
          <a:p>
            <a:r>
              <a:rPr lang="en-US" altLang="en-US" dirty="0" smtClean="0">
                <a:latin typeface="Arial" charset="0"/>
              </a:rPr>
              <a:t>Additionally</a:t>
            </a:r>
            <a:r>
              <a:rPr lang="en-US" altLang="en-US" baseline="0" dirty="0" smtClean="0">
                <a:latin typeface="Arial" charset="0"/>
              </a:rPr>
              <a:t>, </a:t>
            </a:r>
            <a:r>
              <a:rPr lang="en-US" altLang="en-US" dirty="0" smtClean="0">
                <a:latin typeface="Arial" charset="0"/>
              </a:rPr>
              <a:t>VALIC offers</a:t>
            </a:r>
            <a:r>
              <a:rPr lang="en-US" altLang="en-US" baseline="0" dirty="0" smtClean="0">
                <a:latin typeface="Arial" charset="0"/>
              </a:rPr>
              <a:t> a wealth of online educational resources to assist you on your path to financial wellness. </a:t>
            </a:r>
          </a:p>
          <a:p>
            <a:r>
              <a:rPr lang="en-US" altLang="en-US" baseline="0" dirty="0" smtClean="0">
                <a:latin typeface="Arial" charset="0"/>
              </a:rPr>
              <a:t>On your </a:t>
            </a:r>
            <a:r>
              <a:rPr lang="en-US" altLang="en-US" baseline="0" dirty="0" err="1" smtClean="0">
                <a:latin typeface="Arial" charset="0"/>
              </a:rPr>
              <a:t>FutureFIT</a:t>
            </a:r>
            <a:r>
              <a:rPr lang="en-US" altLang="en-US" baseline="0" dirty="0" smtClean="0">
                <a:latin typeface="Arial" charset="0"/>
              </a:rPr>
              <a:t> University portal, you will be able to access information on retirement planning, savings, education planning, insurance, loans, credit protection and Social Security benefits, among other topics. </a:t>
            </a:r>
            <a:endParaRPr lang="en-US" altLang="en-US" dirty="0" smtClean="0">
              <a:latin typeface="Arial" charset="0"/>
            </a:endParaRPr>
          </a:p>
        </p:txBody>
      </p:sp>
      <p:sp>
        <p:nvSpPr>
          <p:cNvPr id="1003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5114" eaLnBrk="0" hangingPunct="0">
              <a:spcBef>
                <a:spcPct val="30000"/>
              </a:spcBef>
              <a:defRPr sz="1000">
                <a:solidFill>
                  <a:schemeClr val="tx1"/>
                </a:solidFill>
                <a:latin typeface="Arial" charset="0"/>
                <a:ea typeface="ＭＳ Ｐゴシック" pitchFamily="34" charset="-128"/>
              </a:defRPr>
            </a:lvl1pPr>
            <a:lvl2pPr marL="741297" indent="-284138" defTabSz="965114" eaLnBrk="0" hangingPunct="0">
              <a:spcBef>
                <a:spcPct val="30000"/>
              </a:spcBef>
              <a:defRPr sz="1000">
                <a:solidFill>
                  <a:schemeClr val="tx1"/>
                </a:solidFill>
                <a:latin typeface="Arial" charset="0"/>
                <a:ea typeface="ＭＳ Ｐゴシック" pitchFamily="34" charset="-128"/>
              </a:defRPr>
            </a:lvl2pPr>
            <a:lvl3pPr marL="1141312" indent="-226993" defTabSz="965114" eaLnBrk="0" hangingPunct="0">
              <a:spcBef>
                <a:spcPct val="30000"/>
              </a:spcBef>
              <a:defRPr sz="1000">
                <a:solidFill>
                  <a:schemeClr val="tx1"/>
                </a:solidFill>
                <a:latin typeface="Arial" charset="0"/>
                <a:ea typeface="ＭＳ Ｐゴシック" pitchFamily="34" charset="-128"/>
              </a:defRPr>
            </a:lvl3pPr>
            <a:lvl4pPr marL="1598471" indent="-226993" defTabSz="965114" eaLnBrk="0" hangingPunct="0">
              <a:spcBef>
                <a:spcPct val="30000"/>
              </a:spcBef>
              <a:defRPr sz="1000">
                <a:solidFill>
                  <a:schemeClr val="tx1"/>
                </a:solidFill>
                <a:latin typeface="Arial" charset="0"/>
                <a:ea typeface="ＭＳ Ｐゴシック" pitchFamily="34" charset="-128"/>
              </a:defRPr>
            </a:lvl4pPr>
            <a:lvl5pPr marL="2055630" indent="-226993" defTabSz="965114" eaLnBrk="0" hangingPunct="0">
              <a:spcBef>
                <a:spcPct val="30000"/>
              </a:spcBef>
              <a:defRPr sz="1000">
                <a:solidFill>
                  <a:schemeClr val="tx1"/>
                </a:solidFill>
                <a:latin typeface="Arial" charset="0"/>
                <a:ea typeface="ＭＳ Ｐゴシック" pitchFamily="34" charset="-128"/>
              </a:defRPr>
            </a:lvl5pPr>
            <a:lvl6pPr marL="2512789" indent="-226993" defTabSz="965114" eaLnBrk="0" fontAlgn="base" hangingPunct="0">
              <a:spcBef>
                <a:spcPct val="30000"/>
              </a:spcBef>
              <a:spcAft>
                <a:spcPct val="0"/>
              </a:spcAft>
              <a:defRPr sz="1000">
                <a:solidFill>
                  <a:schemeClr val="tx1"/>
                </a:solidFill>
                <a:latin typeface="Arial" charset="0"/>
                <a:ea typeface="ＭＳ Ｐゴシック" pitchFamily="34" charset="-128"/>
              </a:defRPr>
            </a:lvl6pPr>
            <a:lvl7pPr marL="2969948" indent="-226993" defTabSz="965114" eaLnBrk="0" fontAlgn="base" hangingPunct="0">
              <a:spcBef>
                <a:spcPct val="30000"/>
              </a:spcBef>
              <a:spcAft>
                <a:spcPct val="0"/>
              </a:spcAft>
              <a:defRPr sz="1000">
                <a:solidFill>
                  <a:schemeClr val="tx1"/>
                </a:solidFill>
                <a:latin typeface="Arial" charset="0"/>
                <a:ea typeface="ＭＳ Ｐゴシック" pitchFamily="34" charset="-128"/>
              </a:defRPr>
            </a:lvl7pPr>
            <a:lvl8pPr marL="3427108" indent="-226993" defTabSz="965114" eaLnBrk="0" fontAlgn="base" hangingPunct="0">
              <a:spcBef>
                <a:spcPct val="30000"/>
              </a:spcBef>
              <a:spcAft>
                <a:spcPct val="0"/>
              </a:spcAft>
              <a:defRPr sz="1000">
                <a:solidFill>
                  <a:schemeClr val="tx1"/>
                </a:solidFill>
                <a:latin typeface="Arial" charset="0"/>
                <a:ea typeface="ＭＳ Ｐゴシック" pitchFamily="34" charset="-128"/>
              </a:defRPr>
            </a:lvl8pPr>
            <a:lvl9pPr marL="3884266" indent="-226993" defTabSz="965114" eaLnBrk="0" fontAlgn="base" hangingPunct="0">
              <a:spcBef>
                <a:spcPct val="30000"/>
              </a:spcBef>
              <a:spcAft>
                <a:spcPct val="0"/>
              </a:spcAft>
              <a:defRPr sz="1000">
                <a:solidFill>
                  <a:schemeClr val="tx1"/>
                </a:solidFill>
                <a:latin typeface="Arial" charset="0"/>
                <a:ea typeface="ＭＳ Ｐゴシック" pitchFamily="34" charset="-128"/>
              </a:defRPr>
            </a:lvl9pPr>
          </a:lstStyle>
          <a:p>
            <a:pPr>
              <a:spcBef>
                <a:spcPct val="0"/>
              </a:spcBef>
            </a:pPr>
            <a:fld id="{70F5055E-E481-4E8F-8154-8B4C90491D0D}" type="slidenum">
              <a:rPr lang="en-US" altLang="en-US" sz="1300"/>
              <a:pPr>
                <a:spcBef>
                  <a:spcPct val="0"/>
                </a:spcBef>
              </a:pPr>
              <a:t>47</a:t>
            </a:fld>
            <a:endParaRPr lang="en-US" altLang="en-US" sz="1300"/>
          </a:p>
        </p:txBody>
      </p:sp>
    </p:spTree>
    <p:extLst>
      <p:ext uri="{BB962C8B-B14F-4D97-AF65-F5344CB8AC3E}">
        <p14:creationId xmlns:p14="http://schemas.microsoft.com/office/powerpoint/2010/main" val="378682046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Notes Placeholder 2"/>
          <p:cNvSpPr>
            <a:spLocks noGrp="1"/>
          </p:cNvSpPr>
          <p:nvPr>
            <p:ph type="body" idx="1"/>
          </p:nvPr>
        </p:nvSpPr>
        <p:spPr>
          <a:noFill/>
        </p:spPr>
        <p:txBody>
          <a:bodyPr/>
          <a:lstStyle/>
          <a:p>
            <a:pPr defTabSz="483306">
              <a:defRPr/>
            </a:pPr>
            <a:r>
              <a:rPr lang="en-US" altLang="en-US" dirty="0" smtClean="0">
                <a:latin typeface="Arial" charset="0"/>
              </a:rPr>
              <a:t>We’ve covered a lot of information today. Did the questions we posed at the start of the presentation get answered? Let’s review.  </a:t>
            </a:r>
          </a:p>
          <a:p>
            <a:endParaRPr lang="en-US" altLang="en-US" dirty="0" smtClean="0"/>
          </a:p>
        </p:txBody>
      </p:sp>
      <p:sp>
        <p:nvSpPr>
          <p:cNvPr id="41988" name="Slide Number Placeholder 3"/>
          <p:cNvSpPr>
            <a:spLocks noGrp="1"/>
          </p:cNvSpPr>
          <p:nvPr>
            <p:ph type="sldNum" sz="quarter" idx="5"/>
          </p:nvPr>
        </p:nvSpPr>
        <p:spPr>
          <a:noFill/>
        </p:spPr>
        <p:txBody>
          <a:bodyPr/>
          <a:lstStyle>
            <a:lvl1pPr defTabSz="959900" eaLnBrk="0" hangingPunct="0">
              <a:defRPr>
                <a:solidFill>
                  <a:schemeClr val="tx1"/>
                </a:solidFill>
                <a:latin typeface="Arial" pitchFamily="34" charset="0"/>
                <a:ea typeface="ＭＳ Ｐゴシック" pitchFamily="34" charset="-128"/>
              </a:defRPr>
            </a:lvl1pPr>
            <a:lvl2pPr defTabSz="959900" eaLnBrk="0" hangingPunct="0">
              <a:defRPr>
                <a:solidFill>
                  <a:schemeClr val="tx1"/>
                </a:solidFill>
                <a:latin typeface="Arial" pitchFamily="34" charset="0"/>
                <a:ea typeface="ＭＳ Ｐゴシック" pitchFamily="34" charset="-128"/>
              </a:defRPr>
            </a:lvl2pPr>
            <a:lvl3pPr defTabSz="959900" eaLnBrk="0" hangingPunct="0">
              <a:defRPr>
                <a:solidFill>
                  <a:schemeClr val="tx1"/>
                </a:solidFill>
                <a:latin typeface="Arial" pitchFamily="34" charset="0"/>
                <a:ea typeface="ＭＳ Ｐゴシック" pitchFamily="34" charset="-128"/>
              </a:defRPr>
            </a:lvl3pPr>
            <a:lvl4pPr defTabSz="959900" eaLnBrk="0" hangingPunct="0">
              <a:defRPr>
                <a:solidFill>
                  <a:schemeClr val="tx1"/>
                </a:solidFill>
                <a:latin typeface="Arial" pitchFamily="34" charset="0"/>
                <a:ea typeface="ＭＳ Ｐゴシック" pitchFamily="34" charset="-128"/>
              </a:defRPr>
            </a:lvl4pPr>
            <a:lvl5pPr defTabSz="959900" eaLnBrk="0" hangingPunct="0">
              <a:defRPr>
                <a:solidFill>
                  <a:schemeClr val="tx1"/>
                </a:solidFill>
                <a:latin typeface="Arial" pitchFamily="34" charset="0"/>
                <a:ea typeface="ＭＳ Ｐゴシック" pitchFamily="34" charset="-128"/>
              </a:defRPr>
            </a:lvl5pPr>
            <a:lvl6pPr marL="2388003" indent="28529" defTabSz="9599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871309" indent="28529" defTabSz="9599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354615" indent="28529" defTabSz="9599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37921" indent="28529" defTabSz="9599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AEBC1E89-9806-48AD-A5AA-8A66606B9A63}" type="slidenum">
              <a:rPr lang="en-US" altLang="en-US">
                <a:solidFill>
                  <a:prstClr val="black"/>
                </a:solidFill>
                <a:latin typeface="Calibri" pitchFamily="34" charset="0"/>
              </a:rPr>
              <a:pPr eaLnBrk="1" hangingPunct="1"/>
              <a:t>48</a:t>
            </a:fld>
            <a:endParaRPr lang="en-US" altLang="en-US">
              <a:solidFill>
                <a:prstClr val="black"/>
              </a:solidFill>
              <a:latin typeface="Calibri" pitchFamily="34" charset="0"/>
            </a:endParaRPr>
          </a:p>
        </p:txBody>
      </p:sp>
    </p:spTree>
    <p:extLst>
      <p:ext uri="{BB962C8B-B14F-4D97-AF65-F5344CB8AC3E}">
        <p14:creationId xmlns:p14="http://schemas.microsoft.com/office/powerpoint/2010/main" val="376384654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a:ln/>
        </p:spPr>
      </p:sp>
      <p:sp>
        <p:nvSpPr>
          <p:cNvPr id="1024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583" tIns="48291" rIns="96583" bIns="48291"/>
          <a:lstStyle/>
          <a:p>
            <a:pPr eaLnBrk="1" hangingPunct="1"/>
            <a:r>
              <a:rPr lang="en-US" altLang="en-US" b="1" dirty="0" smtClean="0">
                <a:latin typeface="Arial" charset="0"/>
              </a:rPr>
              <a:t>What generation are you? </a:t>
            </a:r>
            <a:r>
              <a:rPr lang="en-US" altLang="en-US" dirty="0" smtClean="0">
                <a:latin typeface="Arial" charset="0"/>
              </a:rPr>
              <a:t>The USA Today quiz showed us how cultural experiences help shape how we look at the world. And, we talked specifically about how each generation views retirement. What will retirement look like in your future? You may live to be 100! How will you pay for those extra years? </a:t>
            </a:r>
            <a:endParaRPr lang="en-US" altLang="en-US" b="1" dirty="0" smtClean="0">
              <a:latin typeface="Arial" charset="0"/>
            </a:endParaRPr>
          </a:p>
          <a:p>
            <a:pPr eaLnBrk="1" hangingPunct="1"/>
            <a:r>
              <a:rPr lang="en-US" altLang="en-US" b="1" dirty="0" smtClean="0">
                <a:latin typeface="Arial" charset="0"/>
              </a:rPr>
              <a:t>Why save for retirement? </a:t>
            </a:r>
            <a:r>
              <a:rPr lang="en-US" altLang="en-US" dirty="0" smtClean="0">
                <a:latin typeface="Arial" charset="0"/>
              </a:rPr>
              <a:t>More responsibility is being placed on personal savings to provide a lasting source of income in retirement. An income-generating source is needed to help keep pace with inflation, otherwise higher prices could diminish your purchasing power in retirement. Also, as a guide, you</a:t>
            </a:r>
            <a:r>
              <a:rPr lang="en-US" altLang="en-US" baseline="0" dirty="0" smtClean="0">
                <a:latin typeface="Arial" charset="0"/>
              </a:rPr>
              <a:t> could potentially</a:t>
            </a:r>
            <a:r>
              <a:rPr lang="en-US" altLang="en-US" dirty="0" smtClean="0">
                <a:latin typeface="Arial" charset="0"/>
              </a:rPr>
              <a:t> need at least 80% of your last working year’s salary to maintain your lifestyle in retirement.</a:t>
            </a:r>
          </a:p>
          <a:p>
            <a:pPr eaLnBrk="1" hangingPunct="1"/>
            <a:r>
              <a:rPr lang="en-US" altLang="en-US" b="1" dirty="0" smtClean="0">
                <a:latin typeface="Arial" charset="0"/>
              </a:rPr>
              <a:t>Why participate in your retirement plan at work? </a:t>
            </a:r>
            <a:r>
              <a:rPr lang="en-US" altLang="en-US" dirty="0" smtClean="0">
                <a:latin typeface="Arial" charset="0"/>
              </a:rPr>
              <a:t>It’s easy and automatic. You can elect to save using salary deferrals in the amount you designate. And, that money compounds with interest, potentially growing tax-deferred until you retire. Time is on your side when you are working. And, the earlier you start saving the better—remember the cost of procrastination. </a:t>
            </a:r>
          </a:p>
        </p:txBody>
      </p:sp>
      <p:sp>
        <p:nvSpPr>
          <p:cNvPr id="102404" name="Slide Number Placeholder 3"/>
          <p:cNvSpPr txBox="1">
            <a:spLocks noGrp="1"/>
          </p:cNvSpPr>
          <p:nvPr/>
        </p:nvSpPr>
        <p:spPr bwMode="auto">
          <a:xfrm>
            <a:off x="4144964" y="9121776"/>
            <a:ext cx="317023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583" tIns="48291" rIns="96583" bIns="48291" anchor="b"/>
          <a:lstStyle>
            <a:lvl1pPr defTabSz="962025" eaLnBrk="0" hangingPunct="0">
              <a:spcBef>
                <a:spcPct val="30000"/>
              </a:spcBef>
              <a:defRPr sz="1000">
                <a:solidFill>
                  <a:schemeClr val="tx1"/>
                </a:solidFill>
                <a:latin typeface="Arial" charset="0"/>
                <a:ea typeface="ＭＳ Ｐゴシック" pitchFamily="34" charset="-128"/>
              </a:defRPr>
            </a:lvl1pPr>
            <a:lvl2pPr marL="742950" indent="-285750" defTabSz="962025" eaLnBrk="0" hangingPunct="0">
              <a:spcBef>
                <a:spcPct val="30000"/>
              </a:spcBef>
              <a:defRPr sz="1000">
                <a:solidFill>
                  <a:schemeClr val="tx1"/>
                </a:solidFill>
                <a:latin typeface="Arial" charset="0"/>
                <a:ea typeface="ＭＳ Ｐゴシック" pitchFamily="34" charset="-128"/>
              </a:defRPr>
            </a:lvl2pPr>
            <a:lvl3pPr marL="1143000" indent="-228600" defTabSz="962025" eaLnBrk="0" hangingPunct="0">
              <a:spcBef>
                <a:spcPct val="30000"/>
              </a:spcBef>
              <a:defRPr sz="1000">
                <a:solidFill>
                  <a:schemeClr val="tx1"/>
                </a:solidFill>
                <a:latin typeface="Arial" charset="0"/>
                <a:ea typeface="ＭＳ Ｐゴシック" pitchFamily="34" charset="-128"/>
              </a:defRPr>
            </a:lvl3pPr>
            <a:lvl4pPr marL="1600200" indent="-228600" defTabSz="962025" eaLnBrk="0" hangingPunct="0">
              <a:spcBef>
                <a:spcPct val="30000"/>
              </a:spcBef>
              <a:defRPr sz="1000">
                <a:solidFill>
                  <a:schemeClr val="tx1"/>
                </a:solidFill>
                <a:latin typeface="Arial" charset="0"/>
                <a:ea typeface="ＭＳ Ｐゴシック" pitchFamily="34" charset="-128"/>
              </a:defRPr>
            </a:lvl4pPr>
            <a:lvl5pPr marL="2057400" indent="-228600" defTabSz="962025" eaLnBrk="0" hangingPunct="0">
              <a:spcBef>
                <a:spcPct val="30000"/>
              </a:spcBef>
              <a:defRPr sz="1000">
                <a:solidFill>
                  <a:schemeClr val="tx1"/>
                </a:solidFill>
                <a:latin typeface="Arial" charset="0"/>
                <a:ea typeface="ＭＳ Ｐゴシック" pitchFamily="34" charset="-128"/>
              </a:defRPr>
            </a:lvl5pPr>
            <a:lvl6pPr marL="2514600" indent="-228600" defTabSz="962025" eaLnBrk="0" fontAlgn="base" hangingPunct="0">
              <a:spcBef>
                <a:spcPct val="30000"/>
              </a:spcBef>
              <a:spcAft>
                <a:spcPct val="0"/>
              </a:spcAft>
              <a:defRPr sz="1000">
                <a:solidFill>
                  <a:schemeClr val="tx1"/>
                </a:solidFill>
                <a:latin typeface="Arial" charset="0"/>
                <a:ea typeface="ＭＳ Ｐゴシック" pitchFamily="34" charset="-128"/>
              </a:defRPr>
            </a:lvl6pPr>
            <a:lvl7pPr marL="2971800" indent="-228600" defTabSz="962025" eaLnBrk="0" fontAlgn="base" hangingPunct="0">
              <a:spcBef>
                <a:spcPct val="30000"/>
              </a:spcBef>
              <a:spcAft>
                <a:spcPct val="0"/>
              </a:spcAft>
              <a:defRPr sz="1000">
                <a:solidFill>
                  <a:schemeClr val="tx1"/>
                </a:solidFill>
                <a:latin typeface="Arial" charset="0"/>
                <a:ea typeface="ＭＳ Ｐゴシック" pitchFamily="34" charset="-128"/>
              </a:defRPr>
            </a:lvl7pPr>
            <a:lvl8pPr marL="3429000" indent="-228600" defTabSz="962025" eaLnBrk="0" fontAlgn="base" hangingPunct="0">
              <a:spcBef>
                <a:spcPct val="30000"/>
              </a:spcBef>
              <a:spcAft>
                <a:spcPct val="0"/>
              </a:spcAft>
              <a:defRPr sz="1000">
                <a:solidFill>
                  <a:schemeClr val="tx1"/>
                </a:solidFill>
                <a:latin typeface="Arial" charset="0"/>
                <a:ea typeface="ＭＳ Ｐゴシック" pitchFamily="34" charset="-128"/>
              </a:defRPr>
            </a:lvl8pPr>
            <a:lvl9pPr marL="3886200" indent="-228600" defTabSz="962025" eaLnBrk="0" fontAlgn="base" hangingPunct="0">
              <a:spcBef>
                <a:spcPct val="30000"/>
              </a:spcBef>
              <a:spcAft>
                <a:spcPct val="0"/>
              </a:spcAft>
              <a:defRPr sz="1000">
                <a:solidFill>
                  <a:schemeClr val="tx1"/>
                </a:solidFill>
                <a:latin typeface="Arial" charset="0"/>
                <a:ea typeface="ＭＳ Ｐゴシック" pitchFamily="34" charset="-128"/>
              </a:defRPr>
            </a:lvl9pPr>
          </a:lstStyle>
          <a:p>
            <a:pPr algn="r">
              <a:spcBef>
                <a:spcPct val="0"/>
              </a:spcBef>
            </a:pPr>
            <a:fld id="{70E18FA8-485C-4E98-8E1C-7EA31A043AE4}" type="slidenum">
              <a:rPr lang="en-US" altLang="en-US" sz="1300"/>
              <a:pPr algn="r">
                <a:spcBef>
                  <a:spcPct val="0"/>
                </a:spcBef>
              </a:pPr>
              <a:t>49</a:t>
            </a:fld>
            <a:endParaRPr lang="en-US" altLang="en-US" sz="1300"/>
          </a:p>
        </p:txBody>
      </p:sp>
    </p:spTree>
    <p:extLst>
      <p:ext uri="{BB962C8B-B14F-4D97-AF65-F5344CB8AC3E}">
        <p14:creationId xmlns:p14="http://schemas.microsoft.com/office/powerpoint/2010/main" val="1311860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a:ln/>
        </p:spPr>
      </p:sp>
      <p:sp>
        <p:nvSpPr>
          <p:cNvPr id="56323" name="Notes Placeholder 2"/>
          <p:cNvSpPr>
            <a:spLocks noGrp="1"/>
          </p:cNvSpPr>
          <p:nvPr>
            <p:ph type="body" idx="1"/>
          </p:nvPr>
        </p:nvSpPr>
        <p:spPr>
          <a:ln/>
        </p:spPr>
        <p:txBody>
          <a:bodyPr lIns="96583" tIns="48291" rIns="96583" bIns="48291"/>
          <a:lstStyle/>
          <a:p>
            <a:pPr defTabSz="985377">
              <a:defRPr/>
            </a:pPr>
            <a:r>
              <a:rPr lang="en-US" b="1" dirty="0" smtClean="0">
                <a:latin typeface="Arial" pitchFamily="34" charset="0"/>
                <a:ea typeface="ＭＳ Ｐゴシック"/>
                <a:cs typeface="ＭＳ Ｐゴシック"/>
              </a:rPr>
              <a:t>[This slide has animations; items automatically appear. Read question and items. Allow time for participants to select an answer in their workbook.]</a:t>
            </a:r>
          </a:p>
          <a:p>
            <a:pPr defTabSz="985377">
              <a:defRPr/>
            </a:pPr>
            <a:endParaRPr lang="en-US" dirty="0" smtClean="0">
              <a:latin typeface="Arial" pitchFamily="34" charset="0"/>
              <a:ea typeface="ＭＳ Ｐゴシック"/>
              <a:cs typeface="ＭＳ Ｐゴシック"/>
            </a:endParaRPr>
          </a:p>
          <a:p>
            <a:pPr marL="228493" indent="-228493" defTabSz="985377">
              <a:buFontTx/>
              <a:buAutoNum type="alphaUcPeriod"/>
              <a:defRPr/>
            </a:pPr>
            <a:r>
              <a:rPr lang="en-US" dirty="0" smtClean="0">
                <a:latin typeface="Arial" pitchFamily="34" charset="0"/>
                <a:ea typeface="ＭＳ Ｐゴシック"/>
                <a:cs typeface="ＭＳ Ｐゴシック"/>
              </a:rPr>
              <a:t>MP3 player</a:t>
            </a:r>
          </a:p>
          <a:p>
            <a:pPr marL="228493" indent="-228493" defTabSz="985377">
              <a:buFontTx/>
              <a:buAutoNum type="alphaUcPeriod"/>
              <a:defRPr/>
            </a:pPr>
            <a:r>
              <a:rPr lang="en-US" dirty="0" smtClean="0">
                <a:latin typeface="Arial" pitchFamily="34" charset="0"/>
                <a:ea typeface="ＭＳ Ｐゴシック"/>
                <a:cs typeface="ＭＳ Ｐゴシック"/>
              </a:rPr>
              <a:t>Walkman</a:t>
            </a:r>
          </a:p>
          <a:p>
            <a:pPr marL="228493" indent="-228493" defTabSz="985377">
              <a:buFontTx/>
              <a:buAutoNum type="alphaUcPeriod"/>
              <a:defRPr/>
            </a:pPr>
            <a:r>
              <a:rPr lang="en-US" dirty="0" smtClean="0">
                <a:latin typeface="Arial" pitchFamily="34" charset="0"/>
                <a:ea typeface="ＭＳ Ｐゴシック"/>
                <a:cs typeface="ＭＳ Ｐゴシック"/>
              </a:rPr>
              <a:t>First cell phone</a:t>
            </a:r>
          </a:p>
        </p:txBody>
      </p:sp>
      <p:sp>
        <p:nvSpPr>
          <p:cNvPr id="65540" name="Slide Number Placeholder 3"/>
          <p:cNvSpPr txBox="1">
            <a:spLocks noGrp="1"/>
          </p:cNvSpPr>
          <p:nvPr/>
        </p:nvSpPr>
        <p:spPr bwMode="auto">
          <a:xfrm>
            <a:off x="4144964" y="9121776"/>
            <a:ext cx="317023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583" tIns="48291" rIns="96583" bIns="48291" anchor="b"/>
          <a:lstStyle>
            <a:lvl1pPr defTabSz="962025" eaLnBrk="0" hangingPunct="0">
              <a:spcBef>
                <a:spcPct val="30000"/>
              </a:spcBef>
              <a:defRPr sz="1000">
                <a:solidFill>
                  <a:schemeClr val="tx1"/>
                </a:solidFill>
                <a:latin typeface="Arial" charset="0"/>
                <a:ea typeface="ＭＳ Ｐゴシック" pitchFamily="34" charset="-128"/>
              </a:defRPr>
            </a:lvl1pPr>
            <a:lvl2pPr marL="742950" indent="-285750" defTabSz="962025" eaLnBrk="0" hangingPunct="0">
              <a:spcBef>
                <a:spcPct val="30000"/>
              </a:spcBef>
              <a:defRPr sz="1000">
                <a:solidFill>
                  <a:schemeClr val="tx1"/>
                </a:solidFill>
                <a:latin typeface="Arial" charset="0"/>
                <a:ea typeface="ＭＳ Ｐゴシック" pitchFamily="34" charset="-128"/>
              </a:defRPr>
            </a:lvl2pPr>
            <a:lvl3pPr marL="1143000" indent="-228600" defTabSz="962025" eaLnBrk="0" hangingPunct="0">
              <a:spcBef>
                <a:spcPct val="30000"/>
              </a:spcBef>
              <a:defRPr sz="1000">
                <a:solidFill>
                  <a:schemeClr val="tx1"/>
                </a:solidFill>
                <a:latin typeface="Arial" charset="0"/>
                <a:ea typeface="ＭＳ Ｐゴシック" pitchFamily="34" charset="-128"/>
              </a:defRPr>
            </a:lvl3pPr>
            <a:lvl4pPr marL="1600200" indent="-228600" defTabSz="962025" eaLnBrk="0" hangingPunct="0">
              <a:spcBef>
                <a:spcPct val="30000"/>
              </a:spcBef>
              <a:defRPr sz="1000">
                <a:solidFill>
                  <a:schemeClr val="tx1"/>
                </a:solidFill>
                <a:latin typeface="Arial" charset="0"/>
                <a:ea typeface="ＭＳ Ｐゴシック" pitchFamily="34" charset="-128"/>
              </a:defRPr>
            </a:lvl4pPr>
            <a:lvl5pPr marL="2057400" indent="-228600" defTabSz="962025" eaLnBrk="0" hangingPunct="0">
              <a:spcBef>
                <a:spcPct val="30000"/>
              </a:spcBef>
              <a:defRPr sz="1000">
                <a:solidFill>
                  <a:schemeClr val="tx1"/>
                </a:solidFill>
                <a:latin typeface="Arial" charset="0"/>
                <a:ea typeface="ＭＳ Ｐゴシック" pitchFamily="34" charset="-128"/>
              </a:defRPr>
            </a:lvl5pPr>
            <a:lvl6pPr marL="2514600" indent="-228600" defTabSz="962025" eaLnBrk="0" fontAlgn="base" hangingPunct="0">
              <a:spcBef>
                <a:spcPct val="30000"/>
              </a:spcBef>
              <a:spcAft>
                <a:spcPct val="0"/>
              </a:spcAft>
              <a:defRPr sz="1000">
                <a:solidFill>
                  <a:schemeClr val="tx1"/>
                </a:solidFill>
                <a:latin typeface="Arial" charset="0"/>
                <a:ea typeface="ＭＳ Ｐゴシック" pitchFamily="34" charset="-128"/>
              </a:defRPr>
            </a:lvl6pPr>
            <a:lvl7pPr marL="2971800" indent="-228600" defTabSz="962025" eaLnBrk="0" fontAlgn="base" hangingPunct="0">
              <a:spcBef>
                <a:spcPct val="30000"/>
              </a:spcBef>
              <a:spcAft>
                <a:spcPct val="0"/>
              </a:spcAft>
              <a:defRPr sz="1000">
                <a:solidFill>
                  <a:schemeClr val="tx1"/>
                </a:solidFill>
                <a:latin typeface="Arial" charset="0"/>
                <a:ea typeface="ＭＳ Ｐゴシック" pitchFamily="34" charset="-128"/>
              </a:defRPr>
            </a:lvl7pPr>
            <a:lvl8pPr marL="3429000" indent="-228600" defTabSz="962025" eaLnBrk="0" fontAlgn="base" hangingPunct="0">
              <a:spcBef>
                <a:spcPct val="30000"/>
              </a:spcBef>
              <a:spcAft>
                <a:spcPct val="0"/>
              </a:spcAft>
              <a:defRPr sz="1000">
                <a:solidFill>
                  <a:schemeClr val="tx1"/>
                </a:solidFill>
                <a:latin typeface="Arial" charset="0"/>
                <a:ea typeface="ＭＳ Ｐゴシック" pitchFamily="34" charset="-128"/>
              </a:defRPr>
            </a:lvl8pPr>
            <a:lvl9pPr marL="3886200" indent="-228600" defTabSz="962025" eaLnBrk="0" fontAlgn="base" hangingPunct="0">
              <a:spcBef>
                <a:spcPct val="30000"/>
              </a:spcBef>
              <a:spcAft>
                <a:spcPct val="0"/>
              </a:spcAft>
              <a:defRPr sz="1000">
                <a:solidFill>
                  <a:schemeClr val="tx1"/>
                </a:solidFill>
                <a:latin typeface="Arial" charset="0"/>
                <a:ea typeface="ＭＳ Ｐゴシック" pitchFamily="34" charset="-128"/>
              </a:defRPr>
            </a:lvl9pPr>
          </a:lstStyle>
          <a:p>
            <a:pPr algn="r">
              <a:spcBef>
                <a:spcPct val="0"/>
              </a:spcBef>
            </a:pPr>
            <a:fld id="{CD2AA22B-B750-412F-9533-50F2EFFFDE32}" type="slidenum">
              <a:rPr lang="en-US" altLang="en-US" sz="1300"/>
              <a:pPr algn="r">
                <a:spcBef>
                  <a:spcPct val="0"/>
                </a:spcBef>
              </a:pPr>
              <a:t>5</a:t>
            </a:fld>
            <a:endParaRPr lang="en-US" altLang="en-US" sz="1300"/>
          </a:p>
        </p:txBody>
      </p:sp>
    </p:spTree>
    <p:extLst>
      <p:ext uri="{BB962C8B-B14F-4D97-AF65-F5344CB8AC3E}">
        <p14:creationId xmlns:p14="http://schemas.microsoft.com/office/powerpoint/2010/main" val="280049663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a:ln/>
        </p:spPr>
      </p:sp>
      <p:sp>
        <p:nvSpPr>
          <p:cNvPr id="1034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583" tIns="48291" rIns="96583" bIns="48291"/>
          <a:lstStyle/>
          <a:p>
            <a:pPr eaLnBrk="1" hangingPunct="1">
              <a:spcBef>
                <a:spcPts val="1200"/>
              </a:spcBef>
            </a:pPr>
            <a:r>
              <a:rPr lang="en-US" altLang="en-US" b="1" dirty="0" smtClean="0">
                <a:latin typeface="Arial" charset="0"/>
              </a:rPr>
              <a:t>What are the most common tax-qualified plans? </a:t>
            </a:r>
            <a:r>
              <a:rPr lang="en-US" altLang="en-US" dirty="0" smtClean="0">
                <a:latin typeface="Arial" charset="0"/>
              </a:rPr>
              <a:t>They</a:t>
            </a:r>
            <a:r>
              <a:rPr lang="en-US" altLang="en-US" baseline="0" dirty="0" smtClean="0">
                <a:latin typeface="Arial" charset="0"/>
              </a:rPr>
              <a:t> include the </a:t>
            </a:r>
            <a:r>
              <a:rPr lang="en-US" altLang="en-US" dirty="0" smtClean="0">
                <a:latin typeface="Arial" charset="0"/>
              </a:rPr>
              <a:t>403(b) for public schools and nonprofit organizations, 457(b) for government organizations, and the 401(k) for non-governmental employers. </a:t>
            </a:r>
          </a:p>
          <a:p>
            <a:pPr eaLnBrk="1" hangingPunct="1">
              <a:spcBef>
                <a:spcPts val="1200"/>
              </a:spcBef>
            </a:pPr>
            <a:endParaRPr lang="en-US" altLang="en-US" dirty="0" smtClean="0">
              <a:latin typeface="Arial" charset="0"/>
            </a:endParaRPr>
          </a:p>
          <a:p>
            <a:pPr eaLnBrk="1" hangingPunct="1">
              <a:spcBef>
                <a:spcPts val="1200"/>
              </a:spcBef>
            </a:pPr>
            <a:r>
              <a:rPr lang="en-US" altLang="en-US" dirty="0" smtClean="0">
                <a:latin typeface="Arial" charset="0"/>
              </a:rPr>
              <a:t>They each allow substantial annual contributions and certain catch-up provisions for more savings opportunities. </a:t>
            </a:r>
          </a:p>
          <a:p>
            <a:pPr eaLnBrk="1" hangingPunct="1">
              <a:spcBef>
                <a:spcPts val="1200"/>
              </a:spcBef>
            </a:pPr>
            <a:r>
              <a:rPr lang="en-US" altLang="en-US" dirty="0" smtClean="0">
                <a:latin typeface="Arial" charset="0"/>
              </a:rPr>
              <a:t>Withdrawing from these plans requires considering the tax impact. Overall, taxes are due upon withdrawal and a 10% federal early withdrawal tax penalty may apply if you are under age 59</a:t>
            </a:r>
            <a:r>
              <a:rPr lang="en-US" altLang="en-US" dirty="0" smtClean="0">
                <a:latin typeface="Arial" charset="0"/>
                <a:cs typeface="Arial" charset="0"/>
              </a:rPr>
              <a:t>½*, unless </a:t>
            </a:r>
            <a:r>
              <a:rPr lang="en-US" altLang="en-US" dirty="0" smtClean="0">
                <a:latin typeface="Arial" charset="0"/>
              </a:rPr>
              <a:t>certain conditions are met.</a:t>
            </a:r>
          </a:p>
          <a:p>
            <a:pPr eaLnBrk="1" hangingPunct="1">
              <a:spcBef>
                <a:spcPts val="1200"/>
              </a:spcBef>
            </a:pPr>
            <a:endParaRPr lang="en-US" altLang="en-US" dirty="0" smtClean="0">
              <a:latin typeface="Arial" charset="0"/>
              <a:cs typeface="Arial" charset="0"/>
            </a:endParaRPr>
          </a:p>
          <a:p>
            <a:pPr eaLnBrk="1" hangingPunct="1">
              <a:spcBef>
                <a:spcPts val="1200"/>
              </a:spcBef>
            </a:pPr>
            <a:r>
              <a:rPr lang="en-US" altLang="en-US" dirty="0" smtClean="0">
                <a:latin typeface="Arial" charset="0"/>
                <a:cs typeface="Arial" charset="0"/>
              </a:rPr>
              <a:t>Withdrawals can begin based on a triggering event like reaching age 59½*, s</a:t>
            </a:r>
            <a:r>
              <a:rPr lang="en-US" altLang="en-US" dirty="0" smtClean="0">
                <a:latin typeface="Arial" charset="0"/>
              </a:rPr>
              <a:t>everance from employment </a:t>
            </a:r>
            <a:r>
              <a:rPr lang="en-US" altLang="en-US" dirty="0" smtClean="0">
                <a:latin typeface="Arial" charset="0"/>
                <a:cs typeface="Arial" charset="0"/>
              </a:rPr>
              <a:t>and death to name a few. </a:t>
            </a:r>
          </a:p>
          <a:p>
            <a:pPr eaLnBrk="1" hangingPunct="1">
              <a:spcBef>
                <a:spcPts val="1200"/>
              </a:spcBef>
            </a:pPr>
            <a:r>
              <a:rPr lang="en-US" altLang="en-US" dirty="0" smtClean="0">
                <a:latin typeface="Arial" charset="0"/>
                <a:cs typeface="Arial" charset="0"/>
              </a:rPr>
              <a:t>We also talked about the most common withdrawal methods: lump-sum cash withdrawal, systematic withdrawals, </a:t>
            </a:r>
            <a:r>
              <a:rPr lang="en-US" altLang="en-US" dirty="0" err="1" smtClean="0">
                <a:latin typeface="Arial" charset="0"/>
                <a:cs typeface="Arial" charset="0"/>
              </a:rPr>
              <a:t>annuitization</a:t>
            </a:r>
            <a:r>
              <a:rPr lang="en-US" altLang="en-US" dirty="0" smtClean="0">
                <a:latin typeface="Arial" charset="0"/>
                <a:cs typeface="Arial" charset="0"/>
              </a:rPr>
              <a:t> and rollovers.</a:t>
            </a:r>
          </a:p>
          <a:p>
            <a:pPr eaLnBrk="1" hangingPunct="1">
              <a:spcBef>
                <a:spcPts val="1200"/>
              </a:spcBef>
            </a:pPr>
            <a:endParaRPr lang="en-US" altLang="en-US" dirty="0" smtClean="0">
              <a:latin typeface="Arial" charset="0"/>
            </a:endParaRPr>
          </a:p>
          <a:p>
            <a:pPr eaLnBrk="1" hangingPunct="1">
              <a:spcBef>
                <a:spcPts val="1200"/>
              </a:spcBef>
            </a:pPr>
            <a:r>
              <a:rPr lang="en-US" altLang="en-US" dirty="0" smtClean="0">
                <a:latin typeface="Arial" charset="0"/>
              </a:rPr>
              <a:t>*Remember, the 10% federal early withdrawal tax penalty does not apply to 457(b) plans.</a:t>
            </a:r>
            <a:endParaRPr lang="en-US" altLang="en-US" dirty="0" smtClean="0">
              <a:latin typeface="Arial" charset="0"/>
              <a:cs typeface="Arial" charset="0"/>
            </a:endParaRPr>
          </a:p>
        </p:txBody>
      </p:sp>
      <p:sp>
        <p:nvSpPr>
          <p:cNvPr id="103428" name="Slide Number Placeholder 3"/>
          <p:cNvSpPr txBox="1">
            <a:spLocks noGrp="1"/>
          </p:cNvSpPr>
          <p:nvPr/>
        </p:nvSpPr>
        <p:spPr bwMode="auto">
          <a:xfrm>
            <a:off x="4144964" y="9121776"/>
            <a:ext cx="317023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583" tIns="48291" rIns="96583" bIns="48291" anchor="b"/>
          <a:lstStyle>
            <a:lvl1pPr defTabSz="962025" eaLnBrk="0" hangingPunct="0">
              <a:spcBef>
                <a:spcPct val="30000"/>
              </a:spcBef>
              <a:defRPr sz="1000">
                <a:solidFill>
                  <a:schemeClr val="tx1"/>
                </a:solidFill>
                <a:latin typeface="Arial" charset="0"/>
                <a:ea typeface="ＭＳ Ｐゴシック" pitchFamily="34" charset="-128"/>
              </a:defRPr>
            </a:lvl1pPr>
            <a:lvl2pPr marL="742950" indent="-285750" defTabSz="962025" eaLnBrk="0" hangingPunct="0">
              <a:spcBef>
                <a:spcPct val="30000"/>
              </a:spcBef>
              <a:defRPr sz="1000">
                <a:solidFill>
                  <a:schemeClr val="tx1"/>
                </a:solidFill>
                <a:latin typeface="Arial" charset="0"/>
                <a:ea typeface="ＭＳ Ｐゴシック" pitchFamily="34" charset="-128"/>
              </a:defRPr>
            </a:lvl2pPr>
            <a:lvl3pPr marL="1143000" indent="-228600" defTabSz="962025" eaLnBrk="0" hangingPunct="0">
              <a:spcBef>
                <a:spcPct val="30000"/>
              </a:spcBef>
              <a:defRPr sz="1000">
                <a:solidFill>
                  <a:schemeClr val="tx1"/>
                </a:solidFill>
                <a:latin typeface="Arial" charset="0"/>
                <a:ea typeface="ＭＳ Ｐゴシック" pitchFamily="34" charset="-128"/>
              </a:defRPr>
            </a:lvl3pPr>
            <a:lvl4pPr marL="1600200" indent="-228600" defTabSz="962025" eaLnBrk="0" hangingPunct="0">
              <a:spcBef>
                <a:spcPct val="30000"/>
              </a:spcBef>
              <a:defRPr sz="1000">
                <a:solidFill>
                  <a:schemeClr val="tx1"/>
                </a:solidFill>
                <a:latin typeface="Arial" charset="0"/>
                <a:ea typeface="ＭＳ Ｐゴシック" pitchFamily="34" charset="-128"/>
              </a:defRPr>
            </a:lvl4pPr>
            <a:lvl5pPr marL="2057400" indent="-228600" defTabSz="962025" eaLnBrk="0" hangingPunct="0">
              <a:spcBef>
                <a:spcPct val="30000"/>
              </a:spcBef>
              <a:defRPr sz="1000">
                <a:solidFill>
                  <a:schemeClr val="tx1"/>
                </a:solidFill>
                <a:latin typeface="Arial" charset="0"/>
                <a:ea typeface="ＭＳ Ｐゴシック" pitchFamily="34" charset="-128"/>
              </a:defRPr>
            </a:lvl5pPr>
            <a:lvl6pPr marL="2514600" indent="-228600" defTabSz="962025" eaLnBrk="0" fontAlgn="base" hangingPunct="0">
              <a:spcBef>
                <a:spcPct val="30000"/>
              </a:spcBef>
              <a:spcAft>
                <a:spcPct val="0"/>
              </a:spcAft>
              <a:defRPr sz="1000">
                <a:solidFill>
                  <a:schemeClr val="tx1"/>
                </a:solidFill>
                <a:latin typeface="Arial" charset="0"/>
                <a:ea typeface="ＭＳ Ｐゴシック" pitchFamily="34" charset="-128"/>
              </a:defRPr>
            </a:lvl6pPr>
            <a:lvl7pPr marL="2971800" indent="-228600" defTabSz="962025" eaLnBrk="0" fontAlgn="base" hangingPunct="0">
              <a:spcBef>
                <a:spcPct val="30000"/>
              </a:spcBef>
              <a:spcAft>
                <a:spcPct val="0"/>
              </a:spcAft>
              <a:defRPr sz="1000">
                <a:solidFill>
                  <a:schemeClr val="tx1"/>
                </a:solidFill>
                <a:latin typeface="Arial" charset="0"/>
                <a:ea typeface="ＭＳ Ｐゴシック" pitchFamily="34" charset="-128"/>
              </a:defRPr>
            </a:lvl7pPr>
            <a:lvl8pPr marL="3429000" indent="-228600" defTabSz="962025" eaLnBrk="0" fontAlgn="base" hangingPunct="0">
              <a:spcBef>
                <a:spcPct val="30000"/>
              </a:spcBef>
              <a:spcAft>
                <a:spcPct val="0"/>
              </a:spcAft>
              <a:defRPr sz="1000">
                <a:solidFill>
                  <a:schemeClr val="tx1"/>
                </a:solidFill>
                <a:latin typeface="Arial" charset="0"/>
                <a:ea typeface="ＭＳ Ｐゴシック" pitchFamily="34" charset="-128"/>
              </a:defRPr>
            </a:lvl8pPr>
            <a:lvl9pPr marL="3886200" indent="-228600" defTabSz="962025" eaLnBrk="0" fontAlgn="base" hangingPunct="0">
              <a:spcBef>
                <a:spcPct val="30000"/>
              </a:spcBef>
              <a:spcAft>
                <a:spcPct val="0"/>
              </a:spcAft>
              <a:defRPr sz="1000">
                <a:solidFill>
                  <a:schemeClr val="tx1"/>
                </a:solidFill>
                <a:latin typeface="Arial" charset="0"/>
                <a:ea typeface="ＭＳ Ｐゴシック" pitchFamily="34" charset="-128"/>
              </a:defRPr>
            </a:lvl9pPr>
          </a:lstStyle>
          <a:p>
            <a:pPr algn="r">
              <a:spcBef>
                <a:spcPct val="0"/>
              </a:spcBef>
            </a:pPr>
            <a:fld id="{D226AF05-1F00-4C77-AD68-BC52C8CEBFC1}" type="slidenum">
              <a:rPr lang="en-US" altLang="en-US" sz="1300"/>
              <a:pPr algn="r">
                <a:spcBef>
                  <a:spcPct val="0"/>
                </a:spcBef>
              </a:pPr>
              <a:t>50</a:t>
            </a:fld>
            <a:endParaRPr lang="en-US" altLang="en-US" sz="1300"/>
          </a:p>
        </p:txBody>
      </p:sp>
    </p:spTree>
    <p:extLst>
      <p:ext uri="{BB962C8B-B14F-4D97-AF65-F5344CB8AC3E}">
        <p14:creationId xmlns:p14="http://schemas.microsoft.com/office/powerpoint/2010/main" val="19692577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a:ln/>
        </p:spPr>
      </p:sp>
      <p:sp>
        <p:nvSpPr>
          <p:cNvPr id="1044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583" tIns="48291" rIns="96583" bIns="48291"/>
          <a:lstStyle/>
          <a:p>
            <a:pPr eaLnBrk="1" hangingPunct="1"/>
            <a:r>
              <a:rPr lang="en-US" altLang="en-US" dirty="0" smtClean="0">
                <a:latin typeface="Arial" charset="0"/>
              </a:rPr>
              <a:t>There are five simple steps to enrolling in your employer’s retirement plan. By contributing to your plan now, you’re</a:t>
            </a:r>
            <a:r>
              <a:rPr lang="en-US" altLang="en-US" baseline="0" dirty="0" smtClean="0">
                <a:latin typeface="Arial" charset="0"/>
              </a:rPr>
              <a:t> working to build </a:t>
            </a:r>
            <a:r>
              <a:rPr lang="en-US" altLang="en-US" dirty="0" smtClean="0">
                <a:latin typeface="Arial" charset="0"/>
              </a:rPr>
              <a:t>income for a comfortable lifestyle in retirement. You can plan for your essential living expenses to be met.</a:t>
            </a:r>
          </a:p>
        </p:txBody>
      </p:sp>
      <p:sp>
        <p:nvSpPr>
          <p:cNvPr id="104452" name="Slide Number Placeholder 3"/>
          <p:cNvSpPr txBox="1">
            <a:spLocks noGrp="1"/>
          </p:cNvSpPr>
          <p:nvPr/>
        </p:nvSpPr>
        <p:spPr bwMode="auto">
          <a:xfrm>
            <a:off x="4144964" y="9121776"/>
            <a:ext cx="317023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583" tIns="48291" rIns="96583" bIns="48291" anchor="b"/>
          <a:lstStyle>
            <a:lvl1pPr defTabSz="962025" eaLnBrk="0" hangingPunct="0">
              <a:spcBef>
                <a:spcPct val="30000"/>
              </a:spcBef>
              <a:defRPr sz="1000">
                <a:solidFill>
                  <a:schemeClr val="tx1"/>
                </a:solidFill>
                <a:latin typeface="Arial" charset="0"/>
                <a:ea typeface="ＭＳ Ｐゴシック" pitchFamily="34" charset="-128"/>
              </a:defRPr>
            </a:lvl1pPr>
            <a:lvl2pPr marL="742950" indent="-285750" defTabSz="962025" eaLnBrk="0" hangingPunct="0">
              <a:spcBef>
                <a:spcPct val="30000"/>
              </a:spcBef>
              <a:defRPr sz="1000">
                <a:solidFill>
                  <a:schemeClr val="tx1"/>
                </a:solidFill>
                <a:latin typeface="Arial" charset="0"/>
                <a:ea typeface="ＭＳ Ｐゴシック" pitchFamily="34" charset="-128"/>
              </a:defRPr>
            </a:lvl2pPr>
            <a:lvl3pPr marL="1143000" indent="-228600" defTabSz="962025" eaLnBrk="0" hangingPunct="0">
              <a:spcBef>
                <a:spcPct val="30000"/>
              </a:spcBef>
              <a:defRPr sz="1000">
                <a:solidFill>
                  <a:schemeClr val="tx1"/>
                </a:solidFill>
                <a:latin typeface="Arial" charset="0"/>
                <a:ea typeface="ＭＳ Ｐゴシック" pitchFamily="34" charset="-128"/>
              </a:defRPr>
            </a:lvl3pPr>
            <a:lvl4pPr marL="1600200" indent="-228600" defTabSz="962025" eaLnBrk="0" hangingPunct="0">
              <a:spcBef>
                <a:spcPct val="30000"/>
              </a:spcBef>
              <a:defRPr sz="1000">
                <a:solidFill>
                  <a:schemeClr val="tx1"/>
                </a:solidFill>
                <a:latin typeface="Arial" charset="0"/>
                <a:ea typeface="ＭＳ Ｐゴシック" pitchFamily="34" charset="-128"/>
              </a:defRPr>
            </a:lvl4pPr>
            <a:lvl5pPr marL="2057400" indent="-228600" defTabSz="962025" eaLnBrk="0" hangingPunct="0">
              <a:spcBef>
                <a:spcPct val="30000"/>
              </a:spcBef>
              <a:defRPr sz="1000">
                <a:solidFill>
                  <a:schemeClr val="tx1"/>
                </a:solidFill>
                <a:latin typeface="Arial" charset="0"/>
                <a:ea typeface="ＭＳ Ｐゴシック" pitchFamily="34" charset="-128"/>
              </a:defRPr>
            </a:lvl5pPr>
            <a:lvl6pPr marL="2514600" indent="-228600" defTabSz="962025" eaLnBrk="0" fontAlgn="base" hangingPunct="0">
              <a:spcBef>
                <a:spcPct val="30000"/>
              </a:spcBef>
              <a:spcAft>
                <a:spcPct val="0"/>
              </a:spcAft>
              <a:defRPr sz="1000">
                <a:solidFill>
                  <a:schemeClr val="tx1"/>
                </a:solidFill>
                <a:latin typeface="Arial" charset="0"/>
                <a:ea typeface="ＭＳ Ｐゴシック" pitchFamily="34" charset="-128"/>
              </a:defRPr>
            </a:lvl6pPr>
            <a:lvl7pPr marL="2971800" indent="-228600" defTabSz="962025" eaLnBrk="0" fontAlgn="base" hangingPunct="0">
              <a:spcBef>
                <a:spcPct val="30000"/>
              </a:spcBef>
              <a:spcAft>
                <a:spcPct val="0"/>
              </a:spcAft>
              <a:defRPr sz="1000">
                <a:solidFill>
                  <a:schemeClr val="tx1"/>
                </a:solidFill>
                <a:latin typeface="Arial" charset="0"/>
                <a:ea typeface="ＭＳ Ｐゴシック" pitchFamily="34" charset="-128"/>
              </a:defRPr>
            </a:lvl7pPr>
            <a:lvl8pPr marL="3429000" indent="-228600" defTabSz="962025" eaLnBrk="0" fontAlgn="base" hangingPunct="0">
              <a:spcBef>
                <a:spcPct val="30000"/>
              </a:spcBef>
              <a:spcAft>
                <a:spcPct val="0"/>
              </a:spcAft>
              <a:defRPr sz="1000">
                <a:solidFill>
                  <a:schemeClr val="tx1"/>
                </a:solidFill>
                <a:latin typeface="Arial" charset="0"/>
                <a:ea typeface="ＭＳ Ｐゴシック" pitchFamily="34" charset="-128"/>
              </a:defRPr>
            </a:lvl8pPr>
            <a:lvl9pPr marL="3886200" indent="-228600" defTabSz="962025" eaLnBrk="0" fontAlgn="base" hangingPunct="0">
              <a:spcBef>
                <a:spcPct val="30000"/>
              </a:spcBef>
              <a:spcAft>
                <a:spcPct val="0"/>
              </a:spcAft>
              <a:defRPr sz="1000">
                <a:solidFill>
                  <a:schemeClr val="tx1"/>
                </a:solidFill>
                <a:latin typeface="Arial" charset="0"/>
                <a:ea typeface="ＭＳ Ｐゴシック" pitchFamily="34" charset="-128"/>
              </a:defRPr>
            </a:lvl9pPr>
          </a:lstStyle>
          <a:p>
            <a:pPr algn="r">
              <a:spcBef>
                <a:spcPct val="0"/>
              </a:spcBef>
            </a:pPr>
            <a:fld id="{489AE085-6EA8-4A41-9DA3-67D8938D25AF}" type="slidenum">
              <a:rPr lang="en-US" altLang="en-US" sz="1300"/>
              <a:pPr algn="r">
                <a:spcBef>
                  <a:spcPct val="0"/>
                </a:spcBef>
              </a:pPr>
              <a:t>51</a:t>
            </a:fld>
            <a:endParaRPr lang="en-US" altLang="en-US" sz="1300"/>
          </a:p>
        </p:txBody>
      </p:sp>
    </p:spTree>
    <p:extLst>
      <p:ext uri="{BB962C8B-B14F-4D97-AF65-F5344CB8AC3E}">
        <p14:creationId xmlns:p14="http://schemas.microsoft.com/office/powerpoint/2010/main" val="144192830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txBox="1">
            <a:spLocks noGrp="1" noChangeArrowheads="1"/>
          </p:cNvSpPr>
          <p:nvPr/>
        </p:nvSpPr>
        <p:spPr bwMode="auto">
          <a:xfrm>
            <a:off x="4144964" y="9121776"/>
            <a:ext cx="317023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583" tIns="48291" rIns="96583" bIns="48291" anchor="b"/>
          <a:lstStyle>
            <a:lvl1pPr defTabSz="962025" eaLnBrk="0" hangingPunct="0">
              <a:spcBef>
                <a:spcPct val="30000"/>
              </a:spcBef>
              <a:defRPr sz="1000">
                <a:solidFill>
                  <a:schemeClr val="tx1"/>
                </a:solidFill>
                <a:latin typeface="Arial" charset="0"/>
                <a:ea typeface="ＭＳ Ｐゴシック" pitchFamily="34" charset="-128"/>
              </a:defRPr>
            </a:lvl1pPr>
            <a:lvl2pPr marL="742950" indent="-285750" defTabSz="962025" eaLnBrk="0" hangingPunct="0">
              <a:spcBef>
                <a:spcPct val="30000"/>
              </a:spcBef>
              <a:defRPr sz="1000">
                <a:solidFill>
                  <a:schemeClr val="tx1"/>
                </a:solidFill>
                <a:latin typeface="Arial" charset="0"/>
                <a:ea typeface="ＭＳ Ｐゴシック" pitchFamily="34" charset="-128"/>
              </a:defRPr>
            </a:lvl2pPr>
            <a:lvl3pPr marL="1143000" indent="-228600" defTabSz="962025" eaLnBrk="0" hangingPunct="0">
              <a:spcBef>
                <a:spcPct val="30000"/>
              </a:spcBef>
              <a:defRPr sz="1000">
                <a:solidFill>
                  <a:schemeClr val="tx1"/>
                </a:solidFill>
                <a:latin typeface="Arial" charset="0"/>
                <a:ea typeface="ＭＳ Ｐゴシック" pitchFamily="34" charset="-128"/>
              </a:defRPr>
            </a:lvl3pPr>
            <a:lvl4pPr marL="1600200" indent="-228600" defTabSz="962025" eaLnBrk="0" hangingPunct="0">
              <a:spcBef>
                <a:spcPct val="30000"/>
              </a:spcBef>
              <a:defRPr sz="1000">
                <a:solidFill>
                  <a:schemeClr val="tx1"/>
                </a:solidFill>
                <a:latin typeface="Arial" charset="0"/>
                <a:ea typeface="ＭＳ Ｐゴシック" pitchFamily="34" charset="-128"/>
              </a:defRPr>
            </a:lvl4pPr>
            <a:lvl5pPr marL="2057400" indent="-228600" defTabSz="962025" eaLnBrk="0" hangingPunct="0">
              <a:spcBef>
                <a:spcPct val="30000"/>
              </a:spcBef>
              <a:defRPr sz="1000">
                <a:solidFill>
                  <a:schemeClr val="tx1"/>
                </a:solidFill>
                <a:latin typeface="Arial" charset="0"/>
                <a:ea typeface="ＭＳ Ｐゴシック" pitchFamily="34" charset="-128"/>
              </a:defRPr>
            </a:lvl5pPr>
            <a:lvl6pPr marL="2514600" indent="-228600" defTabSz="962025" eaLnBrk="0" fontAlgn="base" hangingPunct="0">
              <a:spcBef>
                <a:spcPct val="30000"/>
              </a:spcBef>
              <a:spcAft>
                <a:spcPct val="0"/>
              </a:spcAft>
              <a:defRPr sz="1000">
                <a:solidFill>
                  <a:schemeClr val="tx1"/>
                </a:solidFill>
                <a:latin typeface="Arial" charset="0"/>
                <a:ea typeface="ＭＳ Ｐゴシック" pitchFamily="34" charset="-128"/>
              </a:defRPr>
            </a:lvl6pPr>
            <a:lvl7pPr marL="2971800" indent="-228600" defTabSz="962025" eaLnBrk="0" fontAlgn="base" hangingPunct="0">
              <a:spcBef>
                <a:spcPct val="30000"/>
              </a:spcBef>
              <a:spcAft>
                <a:spcPct val="0"/>
              </a:spcAft>
              <a:defRPr sz="1000">
                <a:solidFill>
                  <a:schemeClr val="tx1"/>
                </a:solidFill>
                <a:latin typeface="Arial" charset="0"/>
                <a:ea typeface="ＭＳ Ｐゴシック" pitchFamily="34" charset="-128"/>
              </a:defRPr>
            </a:lvl7pPr>
            <a:lvl8pPr marL="3429000" indent="-228600" defTabSz="962025" eaLnBrk="0" fontAlgn="base" hangingPunct="0">
              <a:spcBef>
                <a:spcPct val="30000"/>
              </a:spcBef>
              <a:spcAft>
                <a:spcPct val="0"/>
              </a:spcAft>
              <a:defRPr sz="1000">
                <a:solidFill>
                  <a:schemeClr val="tx1"/>
                </a:solidFill>
                <a:latin typeface="Arial" charset="0"/>
                <a:ea typeface="ＭＳ Ｐゴシック" pitchFamily="34" charset="-128"/>
              </a:defRPr>
            </a:lvl8pPr>
            <a:lvl9pPr marL="3886200" indent="-228600" defTabSz="962025" eaLnBrk="0" fontAlgn="base" hangingPunct="0">
              <a:spcBef>
                <a:spcPct val="30000"/>
              </a:spcBef>
              <a:spcAft>
                <a:spcPct val="0"/>
              </a:spcAft>
              <a:defRPr sz="1000">
                <a:solidFill>
                  <a:schemeClr val="tx1"/>
                </a:solidFill>
                <a:latin typeface="Arial" charset="0"/>
                <a:ea typeface="ＭＳ Ｐゴシック" pitchFamily="34" charset="-128"/>
              </a:defRPr>
            </a:lvl9pPr>
          </a:lstStyle>
          <a:p>
            <a:pPr algn="r">
              <a:spcBef>
                <a:spcPct val="0"/>
              </a:spcBef>
            </a:pPr>
            <a:fld id="{88D3E68A-5E4F-425C-86C3-BA13BC95E810}" type="slidenum">
              <a:rPr lang="en-US" altLang="en-US" sz="1300"/>
              <a:pPr algn="r">
                <a:spcBef>
                  <a:spcPct val="0"/>
                </a:spcBef>
              </a:pPr>
              <a:t>52</a:t>
            </a:fld>
            <a:endParaRPr lang="en-US" altLang="en-US" sz="1300"/>
          </a:p>
        </p:txBody>
      </p:sp>
      <p:sp>
        <p:nvSpPr>
          <p:cNvPr id="105475" name="Rectangle 2"/>
          <p:cNvSpPr>
            <a:spLocks noGrp="1" noRot="1" noChangeAspect="1" noChangeArrowheads="1" noTextEdit="1"/>
          </p:cNvSpPr>
          <p:nvPr>
            <p:ph type="sldImg"/>
          </p:nvPr>
        </p:nvSpPr>
        <p:spPr>
          <a:xfrm>
            <a:off x="1257300" y="719138"/>
            <a:ext cx="4802188" cy="3600450"/>
          </a:xfrm>
          <a:ln/>
        </p:spPr>
      </p:sp>
      <p:sp>
        <p:nvSpPr>
          <p:cNvPr id="130052" name="Rectangle 3"/>
          <p:cNvSpPr>
            <a:spLocks noGrp="1" noChangeArrowheads="1"/>
          </p:cNvSpPr>
          <p:nvPr>
            <p:ph type="body" idx="1"/>
          </p:nvPr>
        </p:nvSpPr>
        <p:spPr>
          <a:xfrm>
            <a:off x="973139" y="4560889"/>
            <a:ext cx="5368925" cy="4321175"/>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583" tIns="48291" rIns="96583" bIns="48291"/>
          <a:lstStyle/>
          <a:p>
            <a:pPr eaLnBrk="1" hangingPunct="1">
              <a:spcBef>
                <a:spcPts val="1200"/>
              </a:spcBef>
              <a:defRPr/>
            </a:pPr>
            <a:r>
              <a:rPr lang="en-US" altLang="en-US" dirty="0" smtClean="0">
                <a:latin typeface="Arial" charset="0"/>
              </a:rPr>
              <a:t>If what we’ve talked about today has you wondering how to get started, let us help.</a:t>
            </a:r>
          </a:p>
          <a:p>
            <a:pPr eaLnBrk="1" hangingPunct="1">
              <a:spcBef>
                <a:spcPts val="1200"/>
              </a:spcBef>
              <a:defRPr/>
            </a:pPr>
            <a:endParaRPr lang="en-US" altLang="en-US" dirty="0" smtClean="0">
              <a:latin typeface="Arial" charset="0"/>
            </a:endParaRPr>
          </a:p>
          <a:p>
            <a:pPr eaLnBrk="1" hangingPunct="1">
              <a:spcBef>
                <a:spcPts val="1200"/>
              </a:spcBef>
              <a:defRPr/>
            </a:pPr>
            <a:r>
              <a:rPr lang="en-US" altLang="en-US" dirty="0" smtClean="0">
                <a:latin typeface="Arial" charset="0"/>
              </a:rPr>
              <a:t>Your VALIC financial advisor can help get your salary deferrals started contributing to your employer’s tax-qualified plan.  He/she can also develop an overall financial plan to help you:</a:t>
            </a:r>
          </a:p>
          <a:p>
            <a:pPr marL="114276" lvl="2" indent="-114276">
              <a:spcBef>
                <a:spcPts val="1200"/>
              </a:spcBef>
              <a:buFontTx/>
              <a:buChar char="•"/>
              <a:defRPr/>
            </a:pPr>
            <a:r>
              <a:rPr lang="en-US" altLang="en-US" dirty="0" smtClean="0">
                <a:latin typeface="Arial" charset="0"/>
              </a:rPr>
              <a:t>Prioritize your investment goals</a:t>
            </a:r>
          </a:p>
          <a:p>
            <a:pPr marL="114276" lvl="2" indent="-114276">
              <a:spcBef>
                <a:spcPts val="1200"/>
              </a:spcBef>
              <a:buFontTx/>
              <a:buChar char="•"/>
              <a:defRPr/>
            </a:pPr>
            <a:r>
              <a:rPr lang="en-US" altLang="en-US" dirty="0" smtClean="0">
                <a:latin typeface="Arial" charset="0"/>
              </a:rPr>
              <a:t>Determine the time horizon needed to achieve your goals</a:t>
            </a:r>
          </a:p>
          <a:p>
            <a:pPr marL="114276" lvl="2" indent="-114276">
              <a:spcBef>
                <a:spcPts val="1200"/>
              </a:spcBef>
              <a:buFontTx/>
              <a:buChar char="•"/>
              <a:defRPr/>
            </a:pPr>
            <a:r>
              <a:rPr lang="en-US" altLang="en-US" dirty="0" smtClean="0">
                <a:latin typeface="Arial" charset="0"/>
              </a:rPr>
              <a:t>Determine a financial strategy to help meet your goals</a:t>
            </a:r>
          </a:p>
          <a:p>
            <a:pPr marL="0" lvl="2">
              <a:spcBef>
                <a:spcPts val="1200"/>
              </a:spcBef>
              <a:defRPr/>
            </a:pPr>
            <a:endParaRPr lang="en-US" altLang="en-US" dirty="0" smtClean="0">
              <a:latin typeface="Arial" charset="0"/>
            </a:endParaRPr>
          </a:p>
          <a:p>
            <a:pPr marL="0" lvl="2">
              <a:spcBef>
                <a:spcPts val="1200"/>
              </a:spcBef>
              <a:defRPr/>
            </a:pPr>
            <a:r>
              <a:rPr lang="en-US" altLang="en-US" dirty="0" smtClean="0">
                <a:latin typeface="Arial" charset="0"/>
              </a:rPr>
              <a:t>VALIC is a leading</a:t>
            </a:r>
            <a:r>
              <a:rPr lang="en-US" altLang="en-US" baseline="0" dirty="0" smtClean="0">
                <a:latin typeface="Arial" charset="0"/>
              </a:rPr>
              <a:t> provider of retirement plans and</a:t>
            </a:r>
            <a:r>
              <a:rPr lang="en-US" altLang="en-US" dirty="0" smtClean="0">
                <a:latin typeface="Arial" charset="0"/>
              </a:rPr>
              <a:t> investment services.*</a:t>
            </a:r>
            <a:r>
              <a:rPr lang="en-US" altLang="en-US" baseline="0" dirty="0" smtClean="0">
                <a:latin typeface="Arial" charset="0"/>
              </a:rPr>
              <a:t> </a:t>
            </a:r>
            <a:r>
              <a:rPr lang="en-US" altLang="en-US" dirty="0" smtClean="0">
                <a:latin typeface="Arial" charset="0"/>
              </a:rPr>
              <a:t>Our longevity and wide range of investment options means</a:t>
            </a:r>
            <a:r>
              <a:rPr lang="en-US" altLang="en-US" baseline="0" dirty="0" smtClean="0">
                <a:latin typeface="Arial" charset="0"/>
              </a:rPr>
              <a:t> that we’ve helped hundreds of thousands of people, just like you, plan for and enjoy retirement. Most importantly, through our experience, our goal is to help you live retirement on your terms.</a:t>
            </a:r>
          </a:p>
          <a:p>
            <a:pPr marL="0" lvl="2">
              <a:spcBef>
                <a:spcPts val="1200"/>
              </a:spcBef>
              <a:defRPr/>
            </a:pPr>
            <a:endParaRPr lang="en-US" altLang="en-US" dirty="0" smtClean="0">
              <a:latin typeface="Arial" charset="0"/>
            </a:endParaRPr>
          </a:p>
          <a:p>
            <a:pPr marL="0" lvl="1">
              <a:spcBef>
                <a:spcPts val="1200"/>
              </a:spcBef>
              <a:defRPr/>
            </a:pPr>
            <a:r>
              <a:rPr lang="en-US" dirty="0" smtClean="0">
                <a:effectLst/>
              </a:rPr>
              <a:t>*Source: LIMRA, SRI Not-for-Profit Retirement Market Survey, 12/31/2016.</a:t>
            </a:r>
            <a:r>
              <a:rPr lang="en-US" baseline="0" dirty="0" smtClean="0">
                <a:effectLst/>
              </a:rPr>
              <a:t> Based on total assets in a survey of 25 major companies.</a:t>
            </a:r>
            <a:endParaRPr lang="en-US" altLang="en-US" dirty="0" smtClean="0">
              <a:latin typeface="Arial" charset="0"/>
            </a:endParaRPr>
          </a:p>
        </p:txBody>
      </p:sp>
    </p:spTree>
    <p:extLst>
      <p:ext uri="{BB962C8B-B14F-4D97-AF65-F5344CB8AC3E}">
        <p14:creationId xmlns:p14="http://schemas.microsoft.com/office/powerpoint/2010/main" val="57816673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txBox="1">
            <a:spLocks noGrp="1" noChangeArrowheads="1"/>
          </p:cNvSpPr>
          <p:nvPr/>
        </p:nvSpPr>
        <p:spPr bwMode="auto">
          <a:xfrm>
            <a:off x="4144965" y="9121777"/>
            <a:ext cx="317023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575" tIns="48286" rIns="96575" bIns="48286" anchor="b"/>
          <a:lstStyle>
            <a:lvl1pPr defTabSz="962025" eaLnBrk="0" hangingPunct="0">
              <a:spcBef>
                <a:spcPct val="30000"/>
              </a:spcBef>
              <a:defRPr sz="1000">
                <a:solidFill>
                  <a:schemeClr val="tx1"/>
                </a:solidFill>
                <a:latin typeface="Arial" charset="0"/>
                <a:ea typeface="ＭＳ Ｐゴシック" pitchFamily="34" charset="-128"/>
              </a:defRPr>
            </a:lvl1pPr>
            <a:lvl2pPr marL="742950" indent="-285750" defTabSz="962025" eaLnBrk="0" hangingPunct="0">
              <a:spcBef>
                <a:spcPct val="30000"/>
              </a:spcBef>
              <a:defRPr sz="1000">
                <a:solidFill>
                  <a:schemeClr val="tx1"/>
                </a:solidFill>
                <a:latin typeface="Arial" charset="0"/>
                <a:ea typeface="ＭＳ Ｐゴシック" pitchFamily="34" charset="-128"/>
              </a:defRPr>
            </a:lvl2pPr>
            <a:lvl3pPr marL="1143000" indent="-228600" defTabSz="962025" eaLnBrk="0" hangingPunct="0">
              <a:spcBef>
                <a:spcPct val="30000"/>
              </a:spcBef>
              <a:defRPr sz="1000">
                <a:solidFill>
                  <a:schemeClr val="tx1"/>
                </a:solidFill>
                <a:latin typeface="Arial" charset="0"/>
                <a:ea typeface="ＭＳ Ｐゴシック" pitchFamily="34" charset="-128"/>
              </a:defRPr>
            </a:lvl3pPr>
            <a:lvl4pPr marL="1600200" indent="-228600" defTabSz="962025" eaLnBrk="0" hangingPunct="0">
              <a:spcBef>
                <a:spcPct val="30000"/>
              </a:spcBef>
              <a:defRPr sz="1000">
                <a:solidFill>
                  <a:schemeClr val="tx1"/>
                </a:solidFill>
                <a:latin typeface="Arial" charset="0"/>
                <a:ea typeface="ＭＳ Ｐゴシック" pitchFamily="34" charset="-128"/>
              </a:defRPr>
            </a:lvl4pPr>
            <a:lvl5pPr marL="2057400" indent="-228600" defTabSz="962025" eaLnBrk="0" hangingPunct="0">
              <a:spcBef>
                <a:spcPct val="30000"/>
              </a:spcBef>
              <a:defRPr sz="1000">
                <a:solidFill>
                  <a:schemeClr val="tx1"/>
                </a:solidFill>
                <a:latin typeface="Arial" charset="0"/>
                <a:ea typeface="ＭＳ Ｐゴシック" pitchFamily="34" charset="-128"/>
              </a:defRPr>
            </a:lvl5pPr>
            <a:lvl6pPr marL="2514600" indent="-228600" defTabSz="962025" eaLnBrk="0" fontAlgn="base" hangingPunct="0">
              <a:spcBef>
                <a:spcPct val="30000"/>
              </a:spcBef>
              <a:spcAft>
                <a:spcPct val="0"/>
              </a:spcAft>
              <a:defRPr sz="1000">
                <a:solidFill>
                  <a:schemeClr val="tx1"/>
                </a:solidFill>
                <a:latin typeface="Arial" charset="0"/>
                <a:ea typeface="ＭＳ Ｐゴシック" pitchFamily="34" charset="-128"/>
              </a:defRPr>
            </a:lvl6pPr>
            <a:lvl7pPr marL="2971800" indent="-228600" defTabSz="962025" eaLnBrk="0" fontAlgn="base" hangingPunct="0">
              <a:spcBef>
                <a:spcPct val="30000"/>
              </a:spcBef>
              <a:spcAft>
                <a:spcPct val="0"/>
              </a:spcAft>
              <a:defRPr sz="1000">
                <a:solidFill>
                  <a:schemeClr val="tx1"/>
                </a:solidFill>
                <a:latin typeface="Arial" charset="0"/>
                <a:ea typeface="ＭＳ Ｐゴシック" pitchFamily="34" charset="-128"/>
              </a:defRPr>
            </a:lvl7pPr>
            <a:lvl8pPr marL="3429000" indent="-228600" defTabSz="962025" eaLnBrk="0" fontAlgn="base" hangingPunct="0">
              <a:spcBef>
                <a:spcPct val="30000"/>
              </a:spcBef>
              <a:spcAft>
                <a:spcPct val="0"/>
              </a:spcAft>
              <a:defRPr sz="1000">
                <a:solidFill>
                  <a:schemeClr val="tx1"/>
                </a:solidFill>
                <a:latin typeface="Arial" charset="0"/>
                <a:ea typeface="ＭＳ Ｐゴシック" pitchFamily="34" charset="-128"/>
              </a:defRPr>
            </a:lvl8pPr>
            <a:lvl9pPr marL="3886200" indent="-228600" defTabSz="962025" eaLnBrk="0" fontAlgn="base" hangingPunct="0">
              <a:spcBef>
                <a:spcPct val="30000"/>
              </a:spcBef>
              <a:spcAft>
                <a:spcPct val="0"/>
              </a:spcAft>
              <a:defRPr sz="1000">
                <a:solidFill>
                  <a:schemeClr val="tx1"/>
                </a:solidFill>
                <a:latin typeface="Arial" charset="0"/>
                <a:ea typeface="ＭＳ Ｐゴシック" pitchFamily="34" charset="-128"/>
              </a:defRPr>
            </a:lvl9pPr>
          </a:lstStyle>
          <a:p>
            <a:pPr algn="r">
              <a:spcBef>
                <a:spcPct val="0"/>
              </a:spcBef>
            </a:pPr>
            <a:fld id="{4803075C-732E-4428-9D0A-891EC7020AE8}" type="slidenum">
              <a:rPr lang="en-US" altLang="en-US" sz="1300">
                <a:solidFill>
                  <a:prstClr val="black"/>
                </a:solidFill>
                <a:cs typeface="+mn-cs"/>
              </a:rPr>
              <a:pPr algn="r">
                <a:spcBef>
                  <a:spcPct val="0"/>
                </a:spcBef>
              </a:pPr>
              <a:t>53</a:t>
            </a:fld>
            <a:endParaRPr lang="en-US" altLang="en-US" sz="1300">
              <a:solidFill>
                <a:prstClr val="black"/>
              </a:solidFill>
              <a:cs typeface="+mn-cs"/>
            </a:endParaRPr>
          </a:p>
        </p:txBody>
      </p:sp>
      <p:sp>
        <p:nvSpPr>
          <p:cNvPr id="92163" name="Rectangle 2"/>
          <p:cNvSpPr>
            <a:spLocks noGrp="1" noRot="1" noChangeAspect="1" noChangeArrowheads="1" noTextEdit="1"/>
          </p:cNvSpPr>
          <p:nvPr>
            <p:ph type="sldImg"/>
          </p:nvPr>
        </p:nvSpPr>
        <p:spPr>
          <a:ln/>
        </p:spPr>
      </p:sp>
      <p:sp>
        <p:nvSpPr>
          <p:cNvPr id="921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575" tIns="48286" rIns="96575" bIns="48286"/>
          <a:lstStyle/>
          <a:p>
            <a:pPr>
              <a:spcBef>
                <a:spcPct val="45000"/>
              </a:spcBef>
            </a:pPr>
            <a:r>
              <a:rPr lang="en-US" altLang="en-US" sz="1200" b="1" i="1" dirty="0" smtClean="0">
                <a:latin typeface="Arial" charset="0"/>
                <a:ea typeface="ＭＳ Ｐゴシック" pitchFamily="34" charset="-128"/>
              </a:rPr>
              <a:t>[OPTIONAL Slide.]</a:t>
            </a:r>
            <a:endParaRPr lang="en-US" altLang="en-US" sz="1200" i="1" dirty="0" smtClean="0">
              <a:latin typeface="Arial" charset="0"/>
              <a:ea typeface="ＭＳ Ｐゴシック" pitchFamily="34" charset="-128"/>
            </a:endParaRPr>
          </a:p>
          <a:p>
            <a:pPr eaLnBrk="1" hangingPunct="1"/>
            <a:r>
              <a:rPr lang="en-US" altLang="en-US" dirty="0" smtClean="0">
                <a:latin typeface="Arial" charset="0"/>
              </a:rPr>
              <a:t>Retirement Pathfinder</a:t>
            </a:r>
            <a:r>
              <a:rPr lang="en-US" altLang="en-US" baseline="0" dirty="0" smtClean="0">
                <a:latin typeface="Arial" charset="0"/>
              </a:rPr>
              <a:t> from VALIC is an interactive retirement income planning tool that can help you see your retirement plan like you’ve never seen it before. It is designed to dynamically build your retirement plan while sitting shoulder-to-shoulder with your financial advisor. Retirement Pathfinder can illustrate numerous retirement scenarios and can identify potential retirement pitfalls. </a:t>
            </a:r>
          </a:p>
          <a:p>
            <a:pPr eaLnBrk="1" hangingPunct="1"/>
            <a:endParaRPr lang="en-US" altLang="en-US" baseline="0" dirty="0" smtClean="0">
              <a:latin typeface="Arial" charset="0"/>
            </a:endParaRPr>
          </a:p>
          <a:p>
            <a:pPr eaLnBrk="1" hangingPunct="1"/>
            <a:r>
              <a:rPr lang="en-US" altLang="en-US" baseline="0" dirty="0" smtClean="0">
                <a:latin typeface="Arial" charset="0"/>
              </a:rPr>
              <a:t>In just minutes I can start generating the answers you need to determine where you stand and where you might need to make changes. This can provide clarity about your progress, choices for creating adequate retirement income and confidence in your plan.  Please check “yes” on your Evaluation Form if you would like to learn more.</a:t>
            </a:r>
            <a:endParaRPr lang="en-US" altLang="en-US" dirty="0" smtClean="0">
              <a:latin typeface="Arial" charset="0"/>
            </a:endParaRPr>
          </a:p>
        </p:txBody>
      </p:sp>
    </p:spTree>
    <p:extLst>
      <p:ext uri="{BB962C8B-B14F-4D97-AF65-F5344CB8AC3E}">
        <p14:creationId xmlns:p14="http://schemas.microsoft.com/office/powerpoint/2010/main" val="51929667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2"/>
          <p:cNvSpPr>
            <a:spLocks noGrp="1" noRot="1" noChangeAspect="1" noChangeArrowheads="1" noTextEdit="1"/>
          </p:cNvSpPr>
          <p:nvPr>
            <p:ph type="sldImg"/>
          </p:nvPr>
        </p:nvSpPr>
        <p:spPr>
          <a:xfrm>
            <a:off x="1262063" y="720725"/>
            <a:ext cx="4797425" cy="3598863"/>
          </a:xfrm>
          <a:ln/>
        </p:spPr>
      </p:sp>
      <p:sp>
        <p:nvSpPr>
          <p:cNvPr id="196611" name="Rectangle 3"/>
          <p:cNvSpPr>
            <a:spLocks noGrp="1" noChangeArrowheads="1"/>
          </p:cNvSpPr>
          <p:nvPr>
            <p:ph type="body" idx="1"/>
          </p:nvPr>
        </p:nvSpPr>
        <p:spPr>
          <a:xfrm>
            <a:off x="1014414" y="4560888"/>
            <a:ext cx="5322887" cy="40687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45000"/>
              </a:spcBef>
            </a:pPr>
            <a:r>
              <a:rPr lang="en-US" altLang="en-US" sz="1100" b="1" i="1" dirty="0">
                <a:latin typeface="Arial" charset="0"/>
                <a:ea typeface="ＭＳ Ｐゴシック" pitchFamily="34" charset="-128"/>
              </a:rPr>
              <a:t>[OPTIONAL Slide.]</a:t>
            </a:r>
            <a:endParaRPr lang="en-US" altLang="en-US" sz="1100" i="1" dirty="0">
              <a:latin typeface="Arial" charset="0"/>
              <a:ea typeface="ＭＳ Ｐゴシック" pitchFamily="34" charset="-128"/>
            </a:endParaRPr>
          </a:p>
          <a:p>
            <a:pPr>
              <a:spcBef>
                <a:spcPct val="45000"/>
              </a:spcBef>
            </a:pPr>
            <a:r>
              <a:rPr lang="en-US" altLang="en-US" sz="1100" dirty="0">
                <a:latin typeface="Arial" pitchFamily="34" charset="0"/>
              </a:rPr>
              <a:t>Once you’ve consulted with a VALIC financial advisor, he/she can create a customized plan for you. </a:t>
            </a:r>
            <a:r>
              <a:rPr lang="en-US" altLang="en-US" sz="1100" dirty="0">
                <a:latin typeface="Arial" charset="0"/>
                <a:ea typeface="ＭＳ Ｐゴシック" pitchFamily="34" charset="-128"/>
              </a:rPr>
              <a:t>The Financial 360 Plan provides a side-by-side comparison of your current asset allocation and a suggested, diversified investment program based on information you provide. </a:t>
            </a:r>
            <a:r>
              <a:rPr lang="en-US" altLang="en-US" sz="1100" dirty="0">
                <a:latin typeface="Arial" pitchFamily="34" charset="0"/>
              </a:rPr>
              <a:t>It is also designed to recommend how to overcome the five major risks in retirement, which are inflation risk, longevity risk, investment risk, healthcare costs and withdrawal risks. Investment efficiency and its impact on retirement are also addressed.</a:t>
            </a:r>
          </a:p>
        </p:txBody>
      </p:sp>
      <p:sp>
        <p:nvSpPr>
          <p:cNvPr id="4" name="Slide Number Placeholder 3"/>
          <p:cNvSpPr>
            <a:spLocks noGrp="1"/>
          </p:cNvSpPr>
          <p:nvPr>
            <p:ph type="sldNum" sz="quarter" idx="5"/>
          </p:nvPr>
        </p:nvSpPr>
        <p:spPr>
          <a:xfrm>
            <a:off x="4144964" y="9121776"/>
            <a:ext cx="3170237" cy="4794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8764" eaLnBrk="0" hangingPunct="0">
              <a:spcBef>
                <a:spcPct val="30000"/>
              </a:spcBef>
              <a:defRPr sz="1000">
                <a:solidFill>
                  <a:schemeClr val="tx1"/>
                </a:solidFill>
                <a:latin typeface="Arial" charset="0"/>
                <a:ea typeface="ＭＳ Ｐゴシック" pitchFamily="-108" charset="-128"/>
              </a:defRPr>
            </a:lvl1pPr>
            <a:lvl2pPr marL="742883" indent="-285725" defTabSz="958764" eaLnBrk="0" hangingPunct="0">
              <a:spcBef>
                <a:spcPct val="30000"/>
              </a:spcBef>
              <a:defRPr sz="1000">
                <a:solidFill>
                  <a:schemeClr val="tx1"/>
                </a:solidFill>
                <a:latin typeface="Arial" charset="0"/>
                <a:ea typeface="ＭＳ Ｐゴシック" pitchFamily="-108" charset="-128"/>
              </a:defRPr>
            </a:lvl2pPr>
            <a:lvl3pPr marL="1142898" indent="-228580" defTabSz="958764" eaLnBrk="0" hangingPunct="0">
              <a:spcBef>
                <a:spcPct val="30000"/>
              </a:spcBef>
              <a:defRPr sz="1000">
                <a:solidFill>
                  <a:schemeClr val="tx1"/>
                </a:solidFill>
                <a:latin typeface="Arial" charset="0"/>
                <a:ea typeface="ＭＳ Ｐゴシック" pitchFamily="-108" charset="-128"/>
              </a:defRPr>
            </a:lvl3pPr>
            <a:lvl4pPr marL="1600057" indent="-228580" defTabSz="958764" eaLnBrk="0" hangingPunct="0">
              <a:spcBef>
                <a:spcPct val="30000"/>
              </a:spcBef>
              <a:defRPr sz="1000">
                <a:solidFill>
                  <a:schemeClr val="tx1"/>
                </a:solidFill>
                <a:latin typeface="Arial" charset="0"/>
                <a:ea typeface="ＭＳ Ｐゴシック" pitchFamily="-108" charset="-128"/>
              </a:defRPr>
            </a:lvl4pPr>
            <a:lvl5pPr marL="2057217" indent="-228580" defTabSz="958764" eaLnBrk="0" hangingPunct="0">
              <a:spcBef>
                <a:spcPct val="30000"/>
              </a:spcBef>
              <a:defRPr sz="1000">
                <a:solidFill>
                  <a:schemeClr val="tx1"/>
                </a:solidFill>
                <a:latin typeface="Arial" charset="0"/>
                <a:ea typeface="ＭＳ Ｐゴシック" pitchFamily="-108" charset="-128"/>
              </a:defRPr>
            </a:lvl5pPr>
            <a:lvl6pPr marL="2514376" indent="-228580" defTabSz="958764" eaLnBrk="0" fontAlgn="base" hangingPunct="0">
              <a:spcBef>
                <a:spcPct val="30000"/>
              </a:spcBef>
              <a:spcAft>
                <a:spcPct val="0"/>
              </a:spcAft>
              <a:defRPr sz="1000">
                <a:solidFill>
                  <a:schemeClr val="tx1"/>
                </a:solidFill>
                <a:latin typeface="Arial" charset="0"/>
                <a:ea typeface="ＭＳ Ｐゴシック" pitchFamily="-108" charset="-128"/>
              </a:defRPr>
            </a:lvl6pPr>
            <a:lvl7pPr marL="2971536" indent="-228580" defTabSz="958764" eaLnBrk="0" fontAlgn="base" hangingPunct="0">
              <a:spcBef>
                <a:spcPct val="30000"/>
              </a:spcBef>
              <a:spcAft>
                <a:spcPct val="0"/>
              </a:spcAft>
              <a:defRPr sz="1000">
                <a:solidFill>
                  <a:schemeClr val="tx1"/>
                </a:solidFill>
                <a:latin typeface="Arial" charset="0"/>
                <a:ea typeface="ＭＳ Ｐゴシック" pitchFamily="-108" charset="-128"/>
              </a:defRPr>
            </a:lvl7pPr>
            <a:lvl8pPr marL="3428694" indent="-228580" defTabSz="958764" eaLnBrk="0" fontAlgn="base" hangingPunct="0">
              <a:spcBef>
                <a:spcPct val="30000"/>
              </a:spcBef>
              <a:spcAft>
                <a:spcPct val="0"/>
              </a:spcAft>
              <a:defRPr sz="1000">
                <a:solidFill>
                  <a:schemeClr val="tx1"/>
                </a:solidFill>
                <a:latin typeface="Arial" charset="0"/>
                <a:ea typeface="ＭＳ Ｐゴシック" pitchFamily="-108" charset="-128"/>
              </a:defRPr>
            </a:lvl8pPr>
            <a:lvl9pPr marL="3885854" indent="-228580" defTabSz="958764" eaLnBrk="0" fontAlgn="base" hangingPunct="0">
              <a:spcBef>
                <a:spcPct val="30000"/>
              </a:spcBef>
              <a:spcAft>
                <a:spcPct val="0"/>
              </a:spcAft>
              <a:defRPr sz="1000">
                <a:solidFill>
                  <a:schemeClr val="tx1"/>
                </a:solidFill>
                <a:latin typeface="Arial" charset="0"/>
                <a:ea typeface="ＭＳ Ｐゴシック" pitchFamily="-108" charset="-128"/>
              </a:defRPr>
            </a:lvl9pPr>
          </a:lstStyle>
          <a:p>
            <a:pPr>
              <a:spcBef>
                <a:spcPct val="0"/>
              </a:spcBef>
            </a:pPr>
            <a:fld id="{C83F99BE-1EA8-4798-9FFC-94F07AC95567}" type="slidenum">
              <a:rPr lang="en-US" altLang="en-US" sz="1300">
                <a:solidFill>
                  <a:prstClr val="black"/>
                </a:solidFill>
              </a:rPr>
              <a:pPr>
                <a:spcBef>
                  <a:spcPct val="0"/>
                </a:spcBef>
              </a:pPr>
              <a:t>54</a:t>
            </a:fld>
            <a:endParaRPr lang="en-US" altLang="en-US" sz="1300" dirty="0">
              <a:solidFill>
                <a:prstClr val="black"/>
              </a:solidFill>
            </a:endParaRPr>
          </a:p>
        </p:txBody>
      </p:sp>
    </p:spTree>
    <p:extLst>
      <p:ext uri="{BB962C8B-B14F-4D97-AF65-F5344CB8AC3E}">
        <p14:creationId xmlns:p14="http://schemas.microsoft.com/office/powerpoint/2010/main" val="76438527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a:ln/>
        </p:spPr>
      </p:sp>
      <p:sp>
        <p:nvSpPr>
          <p:cNvPr id="1064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latin typeface="Arial" charset="0"/>
              </a:rPr>
              <a:t>VALIC offers easy access to your account information … anytime and anywhere. </a:t>
            </a:r>
          </a:p>
          <a:p>
            <a:endParaRPr lang="en-US" altLang="en-US" dirty="0" smtClean="0">
              <a:latin typeface="Arial" charset="0"/>
            </a:endParaRPr>
          </a:p>
          <a:p>
            <a:r>
              <a:rPr lang="en-US" altLang="en-US" dirty="0" smtClean="0">
                <a:latin typeface="Arial" charset="0"/>
              </a:rPr>
              <a:t>Use the VALIC Mobile app from your tablet or smartphone to track and monitor your account, do research, view real-time news and market quotes, and even contact your financial advisor directly from the app – simply click the number to dial.</a:t>
            </a:r>
          </a:p>
        </p:txBody>
      </p:sp>
      <p:sp>
        <p:nvSpPr>
          <p:cNvPr id="1065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528" eaLnBrk="0" hangingPunct="0">
              <a:spcBef>
                <a:spcPct val="30000"/>
              </a:spcBef>
              <a:defRPr sz="1000">
                <a:solidFill>
                  <a:schemeClr val="tx1"/>
                </a:solidFill>
                <a:latin typeface="Arial" charset="0"/>
                <a:ea typeface="ＭＳ Ｐゴシック" pitchFamily="34" charset="-128"/>
              </a:defRPr>
            </a:lvl1pPr>
            <a:lvl2pPr marL="741297" indent="-284138" defTabSz="963528" eaLnBrk="0" hangingPunct="0">
              <a:spcBef>
                <a:spcPct val="30000"/>
              </a:spcBef>
              <a:defRPr sz="1000">
                <a:solidFill>
                  <a:schemeClr val="tx1"/>
                </a:solidFill>
                <a:latin typeface="Arial" charset="0"/>
                <a:ea typeface="ＭＳ Ｐゴシック" pitchFamily="34" charset="-128"/>
              </a:defRPr>
            </a:lvl2pPr>
            <a:lvl3pPr marL="1141312" indent="-226993" defTabSz="963528" eaLnBrk="0" hangingPunct="0">
              <a:spcBef>
                <a:spcPct val="30000"/>
              </a:spcBef>
              <a:defRPr sz="1000">
                <a:solidFill>
                  <a:schemeClr val="tx1"/>
                </a:solidFill>
                <a:latin typeface="Arial" charset="0"/>
                <a:ea typeface="ＭＳ Ｐゴシック" pitchFamily="34" charset="-128"/>
              </a:defRPr>
            </a:lvl3pPr>
            <a:lvl4pPr marL="1598471" indent="-226993" defTabSz="963528" eaLnBrk="0" hangingPunct="0">
              <a:spcBef>
                <a:spcPct val="30000"/>
              </a:spcBef>
              <a:defRPr sz="1000">
                <a:solidFill>
                  <a:schemeClr val="tx1"/>
                </a:solidFill>
                <a:latin typeface="Arial" charset="0"/>
                <a:ea typeface="ＭＳ Ｐゴシック" pitchFamily="34" charset="-128"/>
              </a:defRPr>
            </a:lvl4pPr>
            <a:lvl5pPr marL="2055630" indent="-226993" defTabSz="963528" eaLnBrk="0" hangingPunct="0">
              <a:spcBef>
                <a:spcPct val="30000"/>
              </a:spcBef>
              <a:defRPr sz="1000">
                <a:solidFill>
                  <a:schemeClr val="tx1"/>
                </a:solidFill>
                <a:latin typeface="Arial" charset="0"/>
                <a:ea typeface="ＭＳ Ｐゴシック" pitchFamily="34" charset="-128"/>
              </a:defRPr>
            </a:lvl5pPr>
            <a:lvl6pPr marL="2512789" indent="-226993" defTabSz="963528" eaLnBrk="0" fontAlgn="base" hangingPunct="0">
              <a:spcBef>
                <a:spcPct val="30000"/>
              </a:spcBef>
              <a:spcAft>
                <a:spcPct val="0"/>
              </a:spcAft>
              <a:defRPr sz="1000">
                <a:solidFill>
                  <a:schemeClr val="tx1"/>
                </a:solidFill>
                <a:latin typeface="Arial" charset="0"/>
                <a:ea typeface="ＭＳ Ｐゴシック" pitchFamily="34" charset="-128"/>
              </a:defRPr>
            </a:lvl6pPr>
            <a:lvl7pPr marL="2969948" indent="-226993" defTabSz="963528" eaLnBrk="0" fontAlgn="base" hangingPunct="0">
              <a:spcBef>
                <a:spcPct val="30000"/>
              </a:spcBef>
              <a:spcAft>
                <a:spcPct val="0"/>
              </a:spcAft>
              <a:defRPr sz="1000">
                <a:solidFill>
                  <a:schemeClr val="tx1"/>
                </a:solidFill>
                <a:latin typeface="Arial" charset="0"/>
                <a:ea typeface="ＭＳ Ｐゴシック" pitchFamily="34" charset="-128"/>
              </a:defRPr>
            </a:lvl7pPr>
            <a:lvl8pPr marL="3427108" indent="-226993" defTabSz="963528" eaLnBrk="0" fontAlgn="base" hangingPunct="0">
              <a:spcBef>
                <a:spcPct val="30000"/>
              </a:spcBef>
              <a:spcAft>
                <a:spcPct val="0"/>
              </a:spcAft>
              <a:defRPr sz="1000">
                <a:solidFill>
                  <a:schemeClr val="tx1"/>
                </a:solidFill>
                <a:latin typeface="Arial" charset="0"/>
                <a:ea typeface="ＭＳ Ｐゴシック" pitchFamily="34" charset="-128"/>
              </a:defRPr>
            </a:lvl8pPr>
            <a:lvl9pPr marL="3884266" indent="-226993" defTabSz="963528" eaLnBrk="0" fontAlgn="base" hangingPunct="0">
              <a:spcBef>
                <a:spcPct val="30000"/>
              </a:spcBef>
              <a:spcAft>
                <a:spcPct val="0"/>
              </a:spcAft>
              <a:defRPr sz="1000">
                <a:solidFill>
                  <a:schemeClr val="tx1"/>
                </a:solidFill>
                <a:latin typeface="Arial" charset="0"/>
                <a:ea typeface="ＭＳ Ｐゴシック" pitchFamily="34" charset="-128"/>
              </a:defRPr>
            </a:lvl9pPr>
          </a:lstStyle>
          <a:p>
            <a:pPr>
              <a:spcBef>
                <a:spcPct val="0"/>
              </a:spcBef>
            </a:pPr>
            <a:fld id="{2401F3AF-28E9-4B16-9B57-80653FA7757B}" type="slidenum">
              <a:rPr lang="en-US" altLang="en-US" sz="1300"/>
              <a:pPr>
                <a:spcBef>
                  <a:spcPct val="0"/>
                </a:spcBef>
              </a:pPr>
              <a:t>55</a:t>
            </a:fld>
            <a:endParaRPr lang="en-US" altLang="en-US" sz="1300"/>
          </a:p>
        </p:txBody>
      </p:sp>
    </p:spTree>
    <p:extLst>
      <p:ext uri="{BB962C8B-B14F-4D97-AF65-F5344CB8AC3E}">
        <p14:creationId xmlns:p14="http://schemas.microsoft.com/office/powerpoint/2010/main" val="172623258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Rot="1" noChangeAspect="1" noChangeArrowheads="1" noTextEdit="1"/>
          </p:cNvSpPr>
          <p:nvPr>
            <p:ph type="sldImg"/>
          </p:nvPr>
        </p:nvSpPr>
        <p:spPr>
          <a:ln/>
        </p:spPr>
      </p:sp>
      <p:sp>
        <p:nvSpPr>
          <p:cNvPr id="1075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b="1" i="1" dirty="0" smtClean="0">
                <a:latin typeface="Arial" charset="0"/>
              </a:rPr>
              <a:t>[This slide has automatic animations.]</a:t>
            </a:r>
          </a:p>
          <a:p>
            <a:pPr eaLnBrk="1" hangingPunct="1"/>
            <a:r>
              <a:rPr lang="en-US" altLang="en-US" dirty="0" smtClean="0">
                <a:latin typeface="Arial" charset="0"/>
              </a:rPr>
              <a:t>Thank you so much for your time today. Please take a moment now to complete the evaluation form. Your feedback is very important to me. If you would like to set up an appointment with me, check the box on the evaluation and I will contact you within 48 hours. Also, included in your workbook is a helpful checklist you can use to start the process of figuring out your finances. If you set an appointment with me, you can bring it with you.</a:t>
            </a:r>
          </a:p>
          <a:p>
            <a:pPr eaLnBrk="1" hangingPunct="1"/>
            <a:endParaRPr lang="en-US" altLang="en-US" dirty="0" smtClean="0">
              <a:latin typeface="Arial" charset="0"/>
            </a:endParaRPr>
          </a:p>
          <a:p>
            <a:pPr eaLnBrk="1" hangingPunct="1"/>
            <a:r>
              <a:rPr lang="en-US" altLang="en-US" dirty="0" smtClean="0">
                <a:latin typeface="Arial" charset="0"/>
              </a:rPr>
              <a:t>Thanks again!</a:t>
            </a:r>
          </a:p>
          <a:p>
            <a:pPr eaLnBrk="1" hangingPunct="1"/>
            <a:endParaRPr lang="en-US" altLang="en-US" dirty="0" smtClean="0">
              <a:latin typeface="Arial" charset="0"/>
            </a:endParaRPr>
          </a:p>
          <a:p>
            <a:pPr eaLnBrk="1" hangingPunct="1"/>
            <a:endParaRPr lang="en-US" altLang="en-US" dirty="0" smtClean="0">
              <a:latin typeface="Arial" charset="0"/>
            </a:endParaRPr>
          </a:p>
        </p:txBody>
      </p:sp>
      <p:sp>
        <p:nvSpPr>
          <p:cNvPr id="1075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0352" eaLnBrk="0" hangingPunct="0">
              <a:spcBef>
                <a:spcPct val="30000"/>
              </a:spcBef>
              <a:defRPr sz="1000">
                <a:solidFill>
                  <a:schemeClr val="tx1"/>
                </a:solidFill>
                <a:latin typeface="Arial" charset="0"/>
                <a:ea typeface="ＭＳ Ｐゴシック" pitchFamily="34" charset="-128"/>
              </a:defRPr>
            </a:lvl1pPr>
            <a:lvl2pPr marL="741297" indent="-284138" defTabSz="960352" eaLnBrk="0" hangingPunct="0">
              <a:spcBef>
                <a:spcPct val="30000"/>
              </a:spcBef>
              <a:defRPr sz="1000">
                <a:solidFill>
                  <a:schemeClr val="tx1"/>
                </a:solidFill>
                <a:latin typeface="Arial" charset="0"/>
                <a:ea typeface="ＭＳ Ｐゴシック" pitchFamily="34" charset="-128"/>
              </a:defRPr>
            </a:lvl2pPr>
            <a:lvl3pPr marL="1141312" indent="-226993" defTabSz="960352" eaLnBrk="0" hangingPunct="0">
              <a:spcBef>
                <a:spcPct val="30000"/>
              </a:spcBef>
              <a:defRPr sz="1000">
                <a:solidFill>
                  <a:schemeClr val="tx1"/>
                </a:solidFill>
                <a:latin typeface="Arial" charset="0"/>
                <a:ea typeface="ＭＳ Ｐゴシック" pitchFamily="34" charset="-128"/>
              </a:defRPr>
            </a:lvl3pPr>
            <a:lvl4pPr marL="1598471" indent="-226993" defTabSz="960352" eaLnBrk="0" hangingPunct="0">
              <a:spcBef>
                <a:spcPct val="30000"/>
              </a:spcBef>
              <a:defRPr sz="1000">
                <a:solidFill>
                  <a:schemeClr val="tx1"/>
                </a:solidFill>
                <a:latin typeface="Arial" charset="0"/>
                <a:ea typeface="ＭＳ Ｐゴシック" pitchFamily="34" charset="-128"/>
              </a:defRPr>
            </a:lvl4pPr>
            <a:lvl5pPr marL="2055630" indent="-226993" defTabSz="960352" eaLnBrk="0" hangingPunct="0">
              <a:spcBef>
                <a:spcPct val="30000"/>
              </a:spcBef>
              <a:defRPr sz="1000">
                <a:solidFill>
                  <a:schemeClr val="tx1"/>
                </a:solidFill>
                <a:latin typeface="Arial" charset="0"/>
                <a:ea typeface="ＭＳ Ｐゴシック" pitchFamily="34" charset="-128"/>
              </a:defRPr>
            </a:lvl5pPr>
            <a:lvl6pPr marL="2512789" indent="-226993" defTabSz="960352" eaLnBrk="0" fontAlgn="base" hangingPunct="0">
              <a:spcBef>
                <a:spcPct val="30000"/>
              </a:spcBef>
              <a:spcAft>
                <a:spcPct val="0"/>
              </a:spcAft>
              <a:defRPr sz="1000">
                <a:solidFill>
                  <a:schemeClr val="tx1"/>
                </a:solidFill>
                <a:latin typeface="Arial" charset="0"/>
                <a:ea typeface="ＭＳ Ｐゴシック" pitchFamily="34" charset="-128"/>
              </a:defRPr>
            </a:lvl6pPr>
            <a:lvl7pPr marL="2969948" indent="-226993" defTabSz="960352" eaLnBrk="0" fontAlgn="base" hangingPunct="0">
              <a:spcBef>
                <a:spcPct val="30000"/>
              </a:spcBef>
              <a:spcAft>
                <a:spcPct val="0"/>
              </a:spcAft>
              <a:defRPr sz="1000">
                <a:solidFill>
                  <a:schemeClr val="tx1"/>
                </a:solidFill>
                <a:latin typeface="Arial" charset="0"/>
                <a:ea typeface="ＭＳ Ｐゴシック" pitchFamily="34" charset="-128"/>
              </a:defRPr>
            </a:lvl7pPr>
            <a:lvl8pPr marL="3427108" indent="-226993" defTabSz="960352" eaLnBrk="0" fontAlgn="base" hangingPunct="0">
              <a:spcBef>
                <a:spcPct val="30000"/>
              </a:spcBef>
              <a:spcAft>
                <a:spcPct val="0"/>
              </a:spcAft>
              <a:defRPr sz="1000">
                <a:solidFill>
                  <a:schemeClr val="tx1"/>
                </a:solidFill>
                <a:latin typeface="Arial" charset="0"/>
                <a:ea typeface="ＭＳ Ｐゴシック" pitchFamily="34" charset="-128"/>
              </a:defRPr>
            </a:lvl8pPr>
            <a:lvl9pPr marL="3884266" indent="-226993" defTabSz="960352" eaLnBrk="0" fontAlgn="base" hangingPunct="0">
              <a:spcBef>
                <a:spcPct val="30000"/>
              </a:spcBef>
              <a:spcAft>
                <a:spcPct val="0"/>
              </a:spcAft>
              <a:defRPr sz="1000">
                <a:solidFill>
                  <a:schemeClr val="tx1"/>
                </a:solidFill>
                <a:latin typeface="Arial" charset="0"/>
                <a:ea typeface="ＭＳ Ｐゴシック" pitchFamily="34" charset="-128"/>
              </a:defRPr>
            </a:lvl9pPr>
          </a:lstStyle>
          <a:p>
            <a:pPr>
              <a:spcBef>
                <a:spcPct val="0"/>
              </a:spcBef>
            </a:pPr>
            <a:fld id="{0317B8F2-2C02-4371-B08D-51DBF9F0C571}" type="slidenum">
              <a:rPr lang="en-US" altLang="en-US" sz="1300"/>
              <a:pPr>
                <a:spcBef>
                  <a:spcPct val="0"/>
                </a:spcBef>
              </a:pPr>
              <a:t>56</a:t>
            </a:fld>
            <a:endParaRPr lang="en-US" altLang="en-US" sz="1300"/>
          </a:p>
        </p:txBody>
      </p:sp>
    </p:spTree>
    <p:extLst>
      <p:ext uri="{BB962C8B-B14F-4D97-AF65-F5344CB8AC3E}">
        <p14:creationId xmlns:p14="http://schemas.microsoft.com/office/powerpoint/2010/main" val="332114295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Slide Image Placeholder 1"/>
          <p:cNvSpPr>
            <a:spLocks noGrp="1" noRot="1" noChangeAspect="1"/>
          </p:cNvSpPr>
          <p:nvPr>
            <p:ph type="sldImg"/>
          </p:nvPr>
        </p:nvSpPr>
        <p:spPr>
          <a:ln/>
        </p:spPr>
      </p:sp>
      <p:sp>
        <p:nvSpPr>
          <p:cNvPr id="18329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dirty="0">
              <a:latin typeface="Arial" charset="0"/>
              <a:ea typeface="ＭＳ Ｐゴシック" charset="0"/>
              <a:cs typeface="ＭＳ Ｐゴシック" charset="0"/>
            </a:endParaRPr>
          </a:p>
        </p:txBody>
      </p:sp>
      <p:sp>
        <p:nvSpPr>
          <p:cNvPr id="18329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Arial" charset="0"/>
                <a:ea typeface="ＭＳ Ｐゴシック" charset="0"/>
                <a:cs typeface="ＭＳ Ｐゴシック" charset="0"/>
              </a:defRPr>
            </a:lvl1pPr>
            <a:lvl2pPr marL="742950" indent="-285750" defTabSz="966788">
              <a:defRPr sz="2400">
                <a:solidFill>
                  <a:schemeClr val="tx1"/>
                </a:solidFill>
                <a:latin typeface="Arial" charset="0"/>
                <a:ea typeface="ＭＳ Ｐゴシック" charset="0"/>
              </a:defRPr>
            </a:lvl2pPr>
            <a:lvl3pPr marL="1143000" indent="-228600" defTabSz="966788">
              <a:defRPr sz="2400">
                <a:solidFill>
                  <a:schemeClr val="tx1"/>
                </a:solidFill>
                <a:latin typeface="Arial" charset="0"/>
                <a:ea typeface="ＭＳ Ｐゴシック" charset="0"/>
              </a:defRPr>
            </a:lvl3pPr>
            <a:lvl4pPr marL="1600200" indent="-228600" defTabSz="966788">
              <a:defRPr sz="2400">
                <a:solidFill>
                  <a:schemeClr val="tx1"/>
                </a:solidFill>
                <a:latin typeface="Arial" charset="0"/>
                <a:ea typeface="ＭＳ Ｐゴシック" charset="0"/>
              </a:defRPr>
            </a:lvl4pPr>
            <a:lvl5pPr marL="2057400" indent="-228600" defTabSz="966788">
              <a:defRPr sz="2400">
                <a:solidFill>
                  <a:schemeClr val="tx1"/>
                </a:solidFill>
                <a:latin typeface="Arial" charset="0"/>
                <a:ea typeface="ＭＳ Ｐゴシック" charset="0"/>
              </a:defRPr>
            </a:lvl5pPr>
            <a:lvl6pPr marL="2514600" indent="-228600" defTabSz="966788"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66788"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66788"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66788" eaLnBrk="0" fontAlgn="base" hangingPunct="0">
              <a:spcBef>
                <a:spcPct val="0"/>
              </a:spcBef>
              <a:spcAft>
                <a:spcPct val="0"/>
              </a:spcAft>
              <a:defRPr sz="2400">
                <a:solidFill>
                  <a:schemeClr val="tx1"/>
                </a:solidFill>
                <a:latin typeface="Arial" charset="0"/>
                <a:ea typeface="ＭＳ Ｐゴシック" charset="0"/>
              </a:defRPr>
            </a:lvl9pPr>
          </a:lstStyle>
          <a:p>
            <a:fld id="{F95F30D2-C928-B047-9250-9B444CE1517E}" type="slidenum">
              <a:rPr lang="en-US" sz="1300"/>
              <a:pPr/>
              <a:t>57</a:t>
            </a:fld>
            <a:endParaRPr lang="en-US" sz="1300"/>
          </a:p>
        </p:txBody>
      </p:sp>
    </p:spTree>
    <p:extLst>
      <p:ext uri="{BB962C8B-B14F-4D97-AF65-F5344CB8AC3E}">
        <p14:creationId xmlns:p14="http://schemas.microsoft.com/office/powerpoint/2010/main" val="427163533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Slide Image Placeholder 1"/>
          <p:cNvSpPr>
            <a:spLocks noGrp="1" noRot="1" noChangeAspect="1"/>
          </p:cNvSpPr>
          <p:nvPr>
            <p:ph type="sldImg"/>
          </p:nvPr>
        </p:nvSpPr>
        <p:spPr>
          <a:ln/>
        </p:spPr>
      </p:sp>
      <p:sp>
        <p:nvSpPr>
          <p:cNvPr id="1331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latin typeface="Arial" charset="0"/>
              <a:ea typeface="ＭＳ Ｐゴシック" charset="0"/>
              <a:cs typeface="ＭＳ Ｐゴシック" charset="0"/>
            </a:endParaRPr>
          </a:p>
        </p:txBody>
      </p:sp>
      <p:sp>
        <p:nvSpPr>
          <p:cNvPr id="1331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Arial" charset="0"/>
                <a:ea typeface="ＭＳ Ｐゴシック" charset="0"/>
                <a:cs typeface="ＭＳ Ｐゴシック" charset="0"/>
              </a:defRPr>
            </a:lvl1pPr>
            <a:lvl2pPr marL="742950" indent="-285750" defTabSz="966788">
              <a:defRPr sz="2400">
                <a:solidFill>
                  <a:schemeClr val="tx1"/>
                </a:solidFill>
                <a:latin typeface="Arial" charset="0"/>
                <a:ea typeface="ＭＳ Ｐゴシック" charset="0"/>
              </a:defRPr>
            </a:lvl2pPr>
            <a:lvl3pPr marL="1143000" indent="-228600" defTabSz="966788">
              <a:defRPr sz="2400">
                <a:solidFill>
                  <a:schemeClr val="tx1"/>
                </a:solidFill>
                <a:latin typeface="Arial" charset="0"/>
                <a:ea typeface="ＭＳ Ｐゴシック" charset="0"/>
              </a:defRPr>
            </a:lvl3pPr>
            <a:lvl4pPr marL="1600200" indent="-228600" defTabSz="966788">
              <a:defRPr sz="2400">
                <a:solidFill>
                  <a:schemeClr val="tx1"/>
                </a:solidFill>
                <a:latin typeface="Arial" charset="0"/>
                <a:ea typeface="ＭＳ Ｐゴシック" charset="0"/>
              </a:defRPr>
            </a:lvl4pPr>
            <a:lvl5pPr marL="2057400" indent="-228600" defTabSz="966788">
              <a:defRPr sz="2400">
                <a:solidFill>
                  <a:schemeClr val="tx1"/>
                </a:solidFill>
                <a:latin typeface="Arial" charset="0"/>
                <a:ea typeface="ＭＳ Ｐゴシック" charset="0"/>
              </a:defRPr>
            </a:lvl5pPr>
            <a:lvl6pPr marL="2514600" indent="-228600" defTabSz="966788"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66788"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66788"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66788" eaLnBrk="0" fontAlgn="base" hangingPunct="0">
              <a:spcBef>
                <a:spcPct val="0"/>
              </a:spcBef>
              <a:spcAft>
                <a:spcPct val="0"/>
              </a:spcAft>
              <a:defRPr sz="2400">
                <a:solidFill>
                  <a:schemeClr val="tx1"/>
                </a:solidFill>
                <a:latin typeface="Arial" charset="0"/>
                <a:ea typeface="ＭＳ Ｐゴシック" charset="0"/>
              </a:defRPr>
            </a:lvl9pPr>
          </a:lstStyle>
          <a:p>
            <a:fld id="{6D0089E5-CC2A-F54A-AA76-392A77608E41}" type="slidenum">
              <a:rPr lang="en-US" sz="1300"/>
              <a:pPr/>
              <a:t>58</a:t>
            </a:fld>
            <a:endParaRPr lang="en-US" sz="1300"/>
          </a:p>
        </p:txBody>
      </p:sp>
    </p:spTree>
    <p:extLst>
      <p:ext uri="{BB962C8B-B14F-4D97-AF65-F5344CB8AC3E}">
        <p14:creationId xmlns:p14="http://schemas.microsoft.com/office/powerpoint/2010/main" val="35992585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a:ln/>
        </p:spPr>
      </p:sp>
      <p:sp>
        <p:nvSpPr>
          <p:cNvPr id="56323" name="Notes Placeholder 2"/>
          <p:cNvSpPr>
            <a:spLocks noGrp="1"/>
          </p:cNvSpPr>
          <p:nvPr>
            <p:ph type="body" idx="1"/>
          </p:nvPr>
        </p:nvSpPr>
        <p:spPr>
          <a:ln/>
        </p:spPr>
        <p:txBody>
          <a:bodyPr lIns="96583" tIns="48291" rIns="96583" bIns="48291"/>
          <a:lstStyle/>
          <a:p>
            <a:pPr defTabSz="985377">
              <a:defRPr/>
            </a:pPr>
            <a:r>
              <a:rPr lang="en-US" b="1" dirty="0" smtClean="0">
                <a:latin typeface="Arial" charset="0"/>
                <a:ea typeface="ＭＳ Ｐゴシック" pitchFamily="1" charset="-128"/>
              </a:rPr>
              <a:t>[This slide has animations; items automatically appear. Read question and movie titles. Allow time for participants to select an answer in their workbook.]</a:t>
            </a:r>
          </a:p>
          <a:p>
            <a:pPr defTabSz="985377">
              <a:defRPr/>
            </a:pPr>
            <a:endParaRPr lang="en-US" dirty="0" smtClean="0">
              <a:latin typeface="Arial" charset="0"/>
              <a:ea typeface="ＭＳ Ｐゴシック" pitchFamily="1" charset="-128"/>
            </a:endParaRPr>
          </a:p>
          <a:p>
            <a:pPr marL="228493" indent="-228493" defTabSz="985377">
              <a:buFontTx/>
              <a:buAutoNum type="alphaUcPeriod"/>
              <a:defRPr/>
            </a:pPr>
            <a:r>
              <a:rPr lang="en-US" i="1" dirty="0" smtClean="0">
                <a:latin typeface="Arial" charset="0"/>
                <a:ea typeface="ＭＳ Ｐゴシック" pitchFamily="1" charset="-128"/>
              </a:rPr>
              <a:t>Star Wars</a:t>
            </a:r>
          </a:p>
          <a:p>
            <a:pPr marL="228493" indent="-228493" defTabSz="985377">
              <a:buFontTx/>
              <a:buAutoNum type="alphaUcPeriod"/>
              <a:defRPr/>
            </a:pPr>
            <a:r>
              <a:rPr lang="en-US" i="1" dirty="0" smtClean="0">
                <a:latin typeface="Arial" charset="0"/>
                <a:ea typeface="ＭＳ Ｐゴシック" pitchFamily="1" charset="-128"/>
              </a:rPr>
              <a:t>Back to the Future</a:t>
            </a:r>
          </a:p>
          <a:p>
            <a:pPr marL="228493" indent="-228493" defTabSz="985377">
              <a:buFontTx/>
              <a:buAutoNum type="alphaUcPeriod"/>
              <a:defRPr/>
            </a:pPr>
            <a:r>
              <a:rPr lang="en-US" i="1" dirty="0" smtClean="0">
                <a:latin typeface="Arial" charset="0"/>
                <a:ea typeface="ＭＳ Ｐゴシック" pitchFamily="1" charset="-128"/>
              </a:rPr>
              <a:t>Titanic</a:t>
            </a:r>
          </a:p>
        </p:txBody>
      </p:sp>
      <p:sp>
        <p:nvSpPr>
          <p:cNvPr id="65540" name="Slide Number Placeholder 3"/>
          <p:cNvSpPr txBox="1">
            <a:spLocks noGrp="1"/>
          </p:cNvSpPr>
          <p:nvPr/>
        </p:nvSpPr>
        <p:spPr bwMode="auto">
          <a:xfrm>
            <a:off x="4144964" y="9121776"/>
            <a:ext cx="317023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583" tIns="48291" rIns="96583" bIns="48291" anchor="b"/>
          <a:lstStyle>
            <a:lvl1pPr defTabSz="962025" eaLnBrk="0" hangingPunct="0">
              <a:spcBef>
                <a:spcPct val="30000"/>
              </a:spcBef>
              <a:defRPr sz="1000">
                <a:solidFill>
                  <a:schemeClr val="tx1"/>
                </a:solidFill>
                <a:latin typeface="Arial" charset="0"/>
                <a:ea typeface="ＭＳ Ｐゴシック" pitchFamily="34" charset="-128"/>
              </a:defRPr>
            </a:lvl1pPr>
            <a:lvl2pPr marL="742950" indent="-285750" defTabSz="962025" eaLnBrk="0" hangingPunct="0">
              <a:spcBef>
                <a:spcPct val="30000"/>
              </a:spcBef>
              <a:defRPr sz="1000">
                <a:solidFill>
                  <a:schemeClr val="tx1"/>
                </a:solidFill>
                <a:latin typeface="Arial" charset="0"/>
                <a:ea typeface="ＭＳ Ｐゴシック" pitchFamily="34" charset="-128"/>
              </a:defRPr>
            </a:lvl2pPr>
            <a:lvl3pPr marL="1143000" indent="-228600" defTabSz="962025" eaLnBrk="0" hangingPunct="0">
              <a:spcBef>
                <a:spcPct val="30000"/>
              </a:spcBef>
              <a:defRPr sz="1000">
                <a:solidFill>
                  <a:schemeClr val="tx1"/>
                </a:solidFill>
                <a:latin typeface="Arial" charset="0"/>
                <a:ea typeface="ＭＳ Ｐゴシック" pitchFamily="34" charset="-128"/>
              </a:defRPr>
            </a:lvl3pPr>
            <a:lvl4pPr marL="1600200" indent="-228600" defTabSz="962025" eaLnBrk="0" hangingPunct="0">
              <a:spcBef>
                <a:spcPct val="30000"/>
              </a:spcBef>
              <a:defRPr sz="1000">
                <a:solidFill>
                  <a:schemeClr val="tx1"/>
                </a:solidFill>
                <a:latin typeface="Arial" charset="0"/>
                <a:ea typeface="ＭＳ Ｐゴシック" pitchFamily="34" charset="-128"/>
              </a:defRPr>
            </a:lvl4pPr>
            <a:lvl5pPr marL="2057400" indent="-228600" defTabSz="962025" eaLnBrk="0" hangingPunct="0">
              <a:spcBef>
                <a:spcPct val="30000"/>
              </a:spcBef>
              <a:defRPr sz="1000">
                <a:solidFill>
                  <a:schemeClr val="tx1"/>
                </a:solidFill>
                <a:latin typeface="Arial" charset="0"/>
                <a:ea typeface="ＭＳ Ｐゴシック" pitchFamily="34" charset="-128"/>
              </a:defRPr>
            </a:lvl5pPr>
            <a:lvl6pPr marL="2514600" indent="-228600" defTabSz="962025" eaLnBrk="0" fontAlgn="base" hangingPunct="0">
              <a:spcBef>
                <a:spcPct val="30000"/>
              </a:spcBef>
              <a:spcAft>
                <a:spcPct val="0"/>
              </a:spcAft>
              <a:defRPr sz="1000">
                <a:solidFill>
                  <a:schemeClr val="tx1"/>
                </a:solidFill>
                <a:latin typeface="Arial" charset="0"/>
                <a:ea typeface="ＭＳ Ｐゴシック" pitchFamily="34" charset="-128"/>
              </a:defRPr>
            </a:lvl6pPr>
            <a:lvl7pPr marL="2971800" indent="-228600" defTabSz="962025" eaLnBrk="0" fontAlgn="base" hangingPunct="0">
              <a:spcBef>
                <a:spcPct val="30000"/>
              </a:spcBef>
              <a:spcAft>
                <a:spcPct val="0"/>
              </a:spcAft>
              <a:defRPr sz="1000">
                <a:solidFill>
                  <a:schemeClr val="tx1"/>
                </a:solidFill>
                <a:latin typeface="Arial" charset="0"/>
                <a:ea typeface="ＭＳ Ｐゴシック" pitchFamily="34" charset="-128"/>
              </a:defRPr>
            </a:lvl7pPr>
            <a:lvl8pPr marL="3429000" indent="-228600" defTabSz="962025" eaLnBrk="0" fontAlgn="base" hangingPunct="0">
              <a:spcBef>
                <a:spcPct val="30000"/>
              </a:spcBef>
              <a:spcAft>
                <a:spcPct val="0"/>
              </a:spcAft>
              <a:defRPr sz="1000">
                <a:solidFill>
                  <a:schemeClr val="tx1"/>
                </a:solidFill>
                <a:latin typeface="Arial" charset="0"/>
                <a:ea typeface="ＭＳ Ｐゴシック" pitchFamily="34" charset="-128"/>
              </a:defRPr>
            </a:lvl8pPr>
            <a:lvl9pPr marL="3886200" indent="-228600" defTabSz="962025" eaLnBrk="0" fontAlgn="base" hangingPunct="0">
              <a:spcBef>
                <a:spcPct val="30000"/>
              </a:spcBef>
              <a:spcAft>
                <a:spcPct val="0"/>
              </a:spcAft>
              <a:defRPr sz="1000">
                <a:solidFill>
                  <a:schemeClr val="tx1"/>
                </a:solidFill>
                <a:latin typeface="Arial" charset="0"/>
                <a:ea typeface="ＭＳ Ｐゴシック" pitchFamily="34" charset="-128"/>
              </a:defRPr>
            </a:lvl9pPr>
          </a:lstStyle>
          <a:p>
            <a:pPr algn="r">
              <a:spcBef>
                <a:spcPct val="0"/>
              </a:spcBef>
            </a:pPr>
            <a:fld id="{CD2AA22B-B750-412F-9533-50F2EFFFDE32}" type="slidenum">
              <a:rPr lang="en-US" altLang="en-US" sz="1300"/>
              <a:pPr algn="r">
                <a:spcBef>
                  <a:spcPct val="0"/>
                </a:spcBef>
              </a:pPr>
              <a:t>6</a:t>
            </a:fld>
            <a:endParaRPr lang="en-US" altLang="en-US" sz="1300"/>
          </a:p>
        </p:txBody>
      </p:sp>
    </p:spTree>
    <p:extLst>
      <p:ext uri="{BB962C8B-B14F-4D97-AF65-F5344CB8AC3E}">
        <p14:creationId xmlns:p14="http://schemas.microsoft.com/office/powerpoint/2010/main" val="39092120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a:ln/>
        </p:spPr>
      </p:sp>
      <p:sp>
        <p:nvSpPr>
          <p:cNvPr id="56323" name="Notes Placeholder 2"/>
          <p:cNvSpPr>
            <a:spLocks noGrp="1"/>
          </p:cNvSpPr>
          <p:nvPr>
            <p:ph type="body" idx="1"/>
          </p:nvPr>
        </p:nvSpPr>
        <p:spPr>
          <a:ln/>
        </p:spPr>
        <p:txBody>
          <a:bodyPr lIns="96583" tIns="48291" rIns="96583" bIns="48291"/>
          <a:lstStyle/>
          <a:p>
            <a:pPr defTabSz="985377">
              <a:defRPr/>
            </a:pPr>
            <a:r>
              <a:rPr lang="en-US" b="1" dirty="0" smtClean="0">
                <a:latin typeface="Arial" charset="0"/>
                <a:ea typeface="ＭＳ Ｐゴシック" pitchFamily="1" charset="-128"/>
              </a:rPr>
              <a:t>[This slide has animations; items automatically appear. Read question and song titles. Allow time for participants to select an answer in their workbook.]</a:t>
            </a:r>
            <a:endParaRPr lang="en-US" dirty="0" smtClean="0">
              <a:latin typeface="Arial" charset="0"/>
              <a:ea typeface="ＭＳ Ｐゴシック" pitchFamily="1" charset="-128"/>
            </a:endParaRPr>
          </a:p>
          <a:p>
            <a:pPr defTabSz="985377">
              <a:defRPr/>
            </a:pPr>
            <a:endParaRPr lang="en-US" dirty="0" smtClean="0">
              <a:latin typeface="Arial" charset="0"/>
              <a:ea typeface="ＭＳ Ｐゴシック" pitchFamily="1" charset="-128"/>
            </a:endParaRPr>
          </a:p>
          <a:p>
            <a:pPr marL="228493" indent="-228493" defTabSz="985377">
              <a:buFontTx/>
              <a:buAutoNum type="alphaUcPeriod"/>
              <a:defRPr/>
            </a:pPr>
            <a:r>
              <a:rPr lang="en-US" i="1" dirty="0" smtClean="0">
                <a:latin typeface="Arial" charset="0"/>
                <a:ea typeface="ＭＳ Ｐゴシック" pitchFamily="1" charset="-128"/>
              </a:rPr>
              <a:t>YMCA</a:t>
            </a:r>
            <a:r>
              <a:rPr lang="en-US" dirty="0" smtClean="0">
                <a:latin typeface="Arial" charset="0"/>
                <a:ea typeface="ＭＳ Ｐゴシック" pitchFamily="1" charset="-128"/>
              </a:rPr>
              <a:t> (Village People)</a:t>
            </a:r>
          </a:p>
          <a:p>
            <a:pPr marL="228493" marR="0" indent="-228493" algn="l" defTabSz="985377" rtl="0" eaLnBrk="0" fontAlgn="base" latinLnBrk="0" hangingPunct="0">
              <a:lnSpc>
                <a:spcPct val="100000"/>
              </a:lnSpc>
              <a:spcBef>
                <a:spcPct val="30000"/>
              </a:spcBef>
              <a:spcAft>
                <a:spcPct val="0"/>
              </a:spcAft>
              <a:buClrTx/>
              <a:buSzTx/>
              <a:buFontTx/>
              <a:buAutoNum type="alphaUcPeriod"/>
              <a:tabLst/>
              <a:defRPr/>
            </a:pPr>
            <a:r>
              <a:rPr lang="en-US" i="1" dirty="0" smtClean="0">
                <a:latin typeface="Arial" charset="0"/>
                <a:ea typeface="ＭＳ Ｐゴシック" pitchFamily="1" charset="-128"/>
              </a:rPr>
              <a:t>I Love Rock-n-Roll </a:t>
            </a:r>
            <a:r>
              <a:rPr lang="en-US" dirty="0" smtClean="0">
                <a:latin typeface="Arial" charset="0"/>
                <a:ea typeface="ＭＳ Ｐゴシック" pitchFamily="1" charset="-128"/>
              </a:rPr>
              <a:t>(Joan Jett and the Blackhearts)</a:t>
            </a:r>
          </a:p>
          <a:p>
            <a:pPr marL="228493" indent="-228493" defTabSz="985377">
              <a:buFontTx/>
              <a:buAutoNum type="alphaUcPeriod"/>
              <a:defRPr/>
            </a:pPr>
            <a:r>
              <a:rPr lang="en-US" i="1" dirty="0" smtClean="0">
                <a:latin typeface="Arial" charset="0"/>
                <a:ea typeface="ＭＳ Ｐゴシック" pitchFamily="1" charset="-128"/>
              </a:rPr>
              <a:t>Oops!...I Did It Again </a:t>
            </a:r>
            <a:r>
              <a:rPr lang="en-US" dirty="0" smtClean="0">
                <a:latin typeface="Arial" charset="0"/>
                <a:ea typeface="ＭＳ Ｐゴシック" pitchFamily="1" charset="-128"/>
              </a:rPr>
              <a:t>(Britney Spears)</a:t>
            </a:r>
          </a:p>
        </p:txBody>
      </p:sp>
      <p:sp>
        <p:nvSpPr>
          <p:cNvPr id="65540" name="Slide Number Placeholder 3"/>
          <p:cNvSpPr txBox="1">
            <a:spLocks noGrp="1"/>
          </p:cNvSpPr>
          <p:nvPr/>
        </p:nvSpPr>
        <p:spPr bwMode="auto">
          <a:xfrm>
            <a:off x="4144964" y="9121776"/>
            <a:ext cx="317023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583" tIns="48291" rIns="96583" bIns="48291" anchor="b"/>
          <a:lstStyle>
            <a:lvl1pPr defTabSz="962025" eaLnBrk="0" hangingPunct="0">
              <a:spcBef>
                <a:spcPct val="30000"/>
              </a:spcBef>
              <a:defRPr sz="1000">
                <a:solidFill>
                  <a:schemeClr val="tx1"/>
                </a:solidFill>
                <a:latin typeface="Arial" charset="0"/>
                <a:ea typeface="ＭＳ Ｐゴシック" pitchFamily="34" charset="-128"/>
              </a:defRPr>
            </a:lvl1pPr>
            <a:lvl2pPr marL="742950" indent="-285750" defTabSz="962025" eaLnBrk="0" hangingPunct="0">
              <a:spcBef>
                <a:spcPct val="30000"/>
              </a:spcBef>
              <a:defRPr sz="1000">
                <a:solidFill>
                  <a:schemeClr val="tx1"/>
                </a:solidFill>
                <a:latin typeface="Arial" charset="0"/>
                <a:ea typeface="ＭＳ Ｐゴシック" pitchFamily="34" charset="-128"/>
              </a:defRPr>
            </a:lvl2pPr>
            <a:lvl3pPr marL="1143000" indent="-228600" defTabSz="962025" eaLnBrk="0" hangingPunct="0">
              <a:spcBef>
                <a:spcPct val="30000"/>
              </a:spcBef>
              <a:defRPr sz="1000">
                <a:solidFill>
                  <a:schemeClr val="tx1"/>
                </a:solidFill>
                <a:latin typeface="Arial" charset="0"/>
                <a:ea typeface="ＭＳ Ｐゴシック" pitchFamily="34" charset="-128"/>
              </a:defRPr>
            </a:lvl3pPr>
            <a:lvl4pPr marL="1600200" indent="-228600" defTabSz="962025" eaLnBrk="0" hangingPunct="0">
              <a:spcBef>
                <a:spcPct val="30000"/>
              </a:spcBef>
              <a:defRPr sz="1000">
                <a:solidFill>
                  <a:schemeClr val="tx1"/>
                </a:solidFill>
                <a:latin typeface="Arial" charset="0"/>
                <a:ea typeface="ＭＳ Ｐゴシック" pitchFamily="34" charset="-128"/>
              </a:defRPr>
            </a:lvl4pPr>
            <a:lvl5pPr marL="2057400" indent="-228600" defTabSz="962025" eaLnBrk="0" hangingPunct="0">
              <a:spcBef>
                <a:spcPct val="30000"/>
              </a:spcBef>
              <a:defRPr sz="1000">
                <a:solidFill>
                  <a:schemeClr val="tx1"/>
                </a:solidFill>
                <a:latin typeface="Arial" charset="0"/>
                <a:ea typeface="ＭＳ Ｐゴシック" pitchFamily="34" charset="-128"/>
              </a:defRPr>
            </a:lvl5pPr>
            <a:lvl6pPr marL="2514600" indent="-228600" defTabSz="962025" eaLnBrk="0" fontAlgn="base" hangingPunct="0">
              <a:spcBef>
                <a:spcPct val="30000"/>
              </a:spcBef>
              <a:spcAft>
                <a:spcPct val="0"/>
              </a:spcAft>
              <a:defRPr sz="1000">
                <a:solidFill>
                  <a:schemeClr val="tx1"/>
                </a:solidFill>
                <a:latin typeface="Arial" charset="0"/>
                <a:ea typeface="ＭＳ Ｐゴシック" pitchFamily="34" charset="-128"/>
              </a:defRPr>
            </a:lvl6pPr>
            <a:lvl7pPr marL="2971800" indent="-228600" defTabSz="962025" eaLnBrk="0" fontAlgn="base" hangingPunct="0">
              <a:spcBef>
                <a:spcPct val="30000"/>
              </a:spcBef>
              <a:spcAft>
                <a:spcPct val="0"/>
              </a:spcAft>
              <a:defRPr sz="1000">
                <a:solidFill>
                  <a:schemeClr val="tx1"/>
                </a:solidFill>
                <a:latin typeface="Arial" charset="0"/>
                <a:ea typeface="ＭＳ Ｐゴシック" pitchFamily="34" charset="-128"/>
              </a:defRPr>
            </a:lvl7pPr>
            <a:lvl8pPr marL="3429000" indent="-228600" defTabSz="962025" eaLnBrk="0" fontAlgn="base" hangingPunct="0">
              <a:spcBef>
                <a:spcPct val="30000"/>
              </a:spcBef>
              <a:spcAft>
                <a:spcPct val="0"/>
              </a:spcAft>
              <a:defRPr sz="1000">
                <a:solidFill>
                  <a:schemeClr val="tx1"/>
                </a:solidFill>
                <a:latin typeface="Arial" charset="0"/>
                <a:ea typeface="ＭＳ Ｐゴシック" pitchFamily="34" charset="-128"/>
              </a:defRPr>
            </a:lvl8pPr>
            <a:lvl9pPr marL="3886200" indent="-228600" defTabSz="962025" eaLnBrk="0" fontAlgn="base" hangingPunct="0">
              <a:spcBef>
                <a:spcPct val="30000"/>
              </a:spcBef>
              <a:spcAft>
                <a:spcPct val="0"/>
              </a:spcAft>
              <a:defRPr sz="1000">
                <a:solidFill>
                  <a:schemeClr val="tx1"/>
                </a:solidFill>
                <a:latin typeface="Arial" charset="0"/>
                <a:ea typeface="ＭＳ Ｐゴシック" pitchFamily="34" charset="-128"/>
              </a:defRPr>
            </a:lvl9pPr>
          </a:lstStyle>
          <a:p>
            <a:pPr algn="r">
              <a:spcBef>
                <a:spcPct val="0"/>
              </a:spcBef>
            </a:pPr>
            <a:fld id="{CD2AA22B-B750-412F-9533-50F2EFFFDE32}" type="slidenum">
              <a:rPr lang="en-US" altLang="en-US" sz="1300"/>
              <a:pPr algn="r">
                <a:spcBef>
                  <a:spcPct val="0"/>
                </a:spcBef>
              </a:pPr>
              <a:t>7</a:t>
            </a:fld>
            <a:endParaRPr lang="en-US" altLang="en-US" sz="1300"/>
          </a:p>
        </p:txBody>
      </p:sp>
    </p:spTree>
    <p:extLst>
      <p:ext uri="{BB962C8B-B14F-4D97-AF65-F5344CB8AC3E}">
        <p14:creationId xmlns:p14="http://schemas.microsoft.com/office/powerpoint/2010/main" val="6604976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a:ln/>
        </p:spPr>
      </p:sp>
      <p:sp>
        <p:nvSpPr>
          <p:cNvPr id="56323" name="Notes Placeholder 2"/>
          <p:cNvSpPr>
            <a:spLocks noGrp="1"/>
          </p:cNvSpPr>
          <p:nvPr>
            <p:ph type="body" idx="1"/>
          </p:nvPr>
        </p:nvSpPr>
        <p:spPr>
          <a:ln/>
        </p:spPr>
        <p:txBody>
          <a:bodyPr lIns="96583" tIns="48291" rIns="96583" bIns="48291"/>
          <a:lstStyle/>
          <a:p>
            <a:pPr defTabSz="985377">
              <a:defRPr/>
            </a:pPr>
            <a:r>
              <a:rPr lang="en-US" b="1" dirty="0" smtClean="0">
                <a:latin typeface="Arial" pitchFamily="34" charset="0"/>
                <a:ea typeface="ＭＳ Ｐゴシック"/>
                <a:cs typeface="ＭＳ Ｐゴシック"/>
              </a:rPr>
              <a:t>[This slide has animations; items automatically appear. Read question. Allow time for participants to select an answer in their workbook.]</a:t>
            </a:r>
          </a:p>
          <a:p>
            <a:pPr defTabSz="985377">
              <a:defRPr/>
            </a:pPr>
            <a:endParaRPr lang="en-US" dirty="0" smtClean="0">
              <a:latin typeface="Arial" pitchFamily="34" charset="0"/>
              <a:ea typeface="ＭＳ Ｐゴシック"/>
              <a:cs typeface="ＭＳ Ｐゴシック"/>
            </a:endParaRPr>
          </a:p>
          <a:p>
            <a:pPr marL="228493" indent="-228493" defTabSz="985377">
              <a:buFontTx/>
              <a:buAutoNum type="alphaUcPeriod"/>
              <a:defRPr/>
            </a:pPr>
            <a:r>
              <a:rPr lang="en-US" dirty="0" smtClean="0">
                <a:latin typeface="Arial" pitchFamily="34" charset="0"/>
                <a:ea typeface="ＭＳ Ｐゴシック"/>
                <a:cs typeface="ＭＳ Ｐゴシック"/>
              </a:rPr>
              <a:t>Newspaper</a:t>
            </a:r>
          </a:p>
          <a:p>
            <a:pPr marL="228493" indent="-228493" defTabSz="985377">
              <a:buFontTx/>
              <a:buAutoNum type="alphaUcPeriod"/>
              <a:defRPr/>
            </a:pPr>
            <a:r>
              <a:rPr lang="en-US" dirty="0" smtClean="0">
                <a:latin typeface="Arial" pitchFamily="34" charset="0"/>
                <a:ea typeface="ＭＳ Ｐゴシック"/>
                <a:cs typeface="ＭＳ Ｐゴシック"/>
              </a:rPr>
              <a:t>Television</a:t>
            </a:r>
          </a:p>
          <a:p>
            <a:pPr marL="228493" indent="-228493" defTabSz="985377">
              <a:buFontTx/>
              <a:buAutoNum type="alphaUcPeriod"/>
              <a:defRPr/>
            </a:pPr>
            <a:r>
              <a:rPr lang="en-US" dirty="0" smtClean="0">
                <a:latin typeface="Arial" pitchFamily="34" charset="0"/>
                <a:ea typeface="ＭＳ Ｐゴシック"/>
                <a:cs typeface="ＭＳ Ｐゴシック"/>
              </a:rPr>
              <a:t>Radio</a:t>
            </a:r>
          </a:p>
          <a:p>
            <a:pPr marL="228493" indent="-228493" defTabSz="985377">
              <a:buFontTx/>
              <a:buAutoNum type="alphaUcPeriod"/>
              <a:defRPr/>
            </a:pPr>
            <a:r>
              <a:rPr lang="en-US" dirty="0" smtClean="0">
                <a:latin typeface="Arial" pitchFamily="34" charset="0"/>
                <a:ea typeface="ＭＳ Ｐゴシック"/>
                <a:cs typeface="ＭＳ Ｐゴシック"/>
              </a:rPr>
              <a:t>Online (Internet)</a:t>
            </a:r>
            <a:endParaRPr lang="en-US" dirty="0" smtClean="0">
              <a:latin typeface="Arial" charset="0"/>
              <a:ea typeface="ＭＳ Ｐゴシック" pitchFamily="1" charset="-128"/>
            </a:endParaRPr>
          </a:p>
        </p:txBody>
      </p:sp>
      <p:sp>
        <p:nvSpPr>
          <p:cNvPr id="65540" name="Slide Number Placeholder 3"/>
          <p:cNvSpPr txBox="1">
            <a:spLocks noGrp="1"/>
          </p:cNvSpPr>
          <p:nvPr/>
        </p:nvSpPr>
        <p:spPr bwMode="auto">
          <a:xfrm>
            <a:off x="4144964" y="9121776"/>
            <a:ext cx="317023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583" tIns="48291" rIns="96583" bIns="48291" anchor="b"/>
          <a:lstStyle>
            <a:lvl1pPr defTabSz="962025" eaLnBrk="0" hangingPunct="0">
              <a:spcBef>
                <a:spcPct val="30000"/>
              </a:spcBef>
              <a:defRPr sz="1000">
                <a:solidFill>
                  <a:schemeClr val="tx1"/>
                </a:solidFill>
                <a:latin typeface="Arial" charset="0"/>
                <a:ea typeface="ＭＳ Ｐゴシック" pitchFamily="34" charset="-128"/>
              </a:defRPr>
            </a:lvl1pPr>
            <a:lvl2pPr marL="742950" indent="-285750" defTabSz="962025" eaLnBrk="0" hangingPunct="0">
              <a:spcBef>
                <a:spcPct val="30000"/>
              </a:spcBef>
              <a:defRPr sz="1000">
                <a:solidFill>
                  <a:schemeClr val="tx1"/>
                </a:solidFill>
                <a:latin typeface="Arial" charset="0"/>
                <a:ea typeface="ＭＳ Ｐゴシック" pitchFamily="34" charset="-128"/>
              </a:defRPr>
            </a:lvl2pPr>
            <a:lvl3pPr marL="1143000" indent="-228600" defTabSz="962025" eaLnBrk="0" hangingPunct="0">
              <a:spcBef>
                <a:spcPct val="30000"/>
              </a:spcBef>
              <a:defRPr sz="1000">
                <a:solidFill>
                  <a:schemeClr val="tx1"/>
                </a:solidFill>
                <a:latin typeface="Arial" charset="0"/>
                <a:ea typeface="ＭＳ Ｐゴシック" pitchFamily="34" charset="-128"/>
              </a:defRPr>
            </a:lvl3pPr>
            <a:lvl4pPr marL="1600200" indent="-228600" defTabSz="962025" eaLnBrk="0" hangingPunct="0">
              <a:spcBef>
                <a:spcPct val="30000"/>
              </a:spcBef>
              <a:defRPr sz="1000">
                <a:solidFill>
                  <a:schemeClr val="tx1"/>
                </a:solidFill>
                <a:latin typeface="Arial" charset="0"/>
                <a:ea typeface="ＭＳ Ｐゴシック" pitchFamily="34" charset="-128"/>
              </a:defRPr>
            </a:lvl4pPr>
            <a:lvl5pPr marL="2057400" indent="-228600" defTabSz="962025" eaLnBrk="0" hangingPunct="0">
              <a:spcBef>
                <a:spcPct val="30000"/>
              </a:spcBef>
              <a:defRPr sz="1000">
                <a:solidFill>
                  <a:schemeClr val="tx1"/>
                </a:solidFill>
                <a:latin typeface="Arial" charset="0"/>
                <a:ea typeface="ＭＳ Ｐゴシック" pitchFamily="34" charset="-128"/>
              </a:defRPr>
            </a:lvl5pPr>
            <a:lvl6pPr marL="2514600" indent="-228600" defTabSz="962025" eaLnBrk="0" fontAlgn="base" hangingPunct="0">
              <a:spcBef>
                <a:spcPct val="30000"/>
              </a:spcBef>
              <a:spcAft>
                <a:spcPct val="0"/>
              </a:spcAft>
              <a:defRPr sz="1000">
                <a:solidFill>
                  <a:schemeClr val="tx1"/>
                </a:solidFill>
                <a:latin typeface="Arial" charset="0"/>
                <a:ea typeface="ＭＳ Ｐゴシック" pitchFamily="34" charset="-128"/>
              </a:defRPr>
            </a:lvl6pPr>
            <a:lvl7pPr marL="2971800" indent="-228600" defTabSz="962025" eaLnBrk="0" fontAlgn="base" hangingPunct="0">
              <a:spcBef>
                <a:spcPct val="30000"/>
              </a:spcBef>
              <a:spcAft>
                <a:spcPct val="0"/>
              </a:spcAft>
              <a:defRPr sz="1000">
                <a:solidFill>
                  <a:schemeClr val="tx1"/>
                </a:solidFill>
                <a:latin typeface="Arial" charset="0"/>
                <a:ea typeface="ＭＳ Ｐゴシック" pitchFamily="34" charset="-128"/>
              </a:defRPr>
            </a:lvl7pPr>
            <a:lvl8pPr marL="3429000" indent="-228600" defTabSz="962025" eaLnBrk="0" fontAlgn="base" hangingPunct="0">
              <a:spcBef>
                <a:spcPct val="30000"/>
              </a:spcBef>
              <a:spcAft>
                <a:spcPct val="0"/>
              </a:spcAft>
              <a:defRPr sz="1000">
                <a:solidFill>
                  <a:schemeClr val="tx1"/>
                </a:solidFill>
                <a:latin typeface="Arial" charset="0"/>
                <a:ea typeface="ＭＳ Ｐゴシック" pitchFamily="34" charset="-128"/>
              </a:defRPr>
            </a:lvl8pPr>
            <a:lvl9pPr marL="3886200" indent="-228600" defTabSz="962025" eaLnBrk="0" fontAlgn="base" hangingPunct="0">
              <a:spcBef>
                <a:spcPct val="30000"/>
              </a:spcBef>
              <a:spcAft>
                <a:spcPct val="0"/>
              </a:spcAft>
              <a:defRPr sz="1000">
                <a:solidFill>
                  <a:schemeClr val="tx1"/>
                </a:solidFill>
                <a:latin typeface="Arial" charset="0"/>
                <a:ea typeface="ＭＳ Ｐゴシック" pitchFamily="34" charset="-128"/>
              </a:defRPr>
            </a:lvl9pPr>
          </a:lstStyle>
          <a:p>
            <a:pPr algn="r">
              <a:spcBef>
                <a:spcPct val="0"/>
              </a:spcBef>
            </a:pPr>
            <a:fld id="{CD2AA22B-B750-412F-9533-50F2EFFFDE32}" type="slidenum">
              <a:rPr lang="en-US" altLang="en-US" sz="1300"/>
              <a:pPr algn="r">
                <a:spcBef>
                  <a:spcPct val="0"/>
                </a:spcBef>
              </a:pPr>
              <a:t>8</a:t>
            </a:fld>
            <a:endParaRPr lang="en-US" altLang="en-US" sz="1300"/>
          </a:p>
        </p:txBody>
      </p:sp>
    </p:spTree>
    <p:extLst>
      <p:ext uri="{BB962C8B-B14F-4D97-AF65-F5344CB8AC3E}">
        <p14:creationId xmlns:p14="http://schemas.microsoft.com/office/powerpoint/2010/main" val="20411302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a:ln/>
        </p:spPr>
      </p:sp>
      <p:sp>
        <p:nvSpPr>
          <p:cNvPr id="69635" name="Notes Placeholder 2"/>
          <p:cNvSpPr>
            <a:spLocks noGrp="1"/>
          </p:cNvSpPr>
          <p:nvPr>
            <p:ph type="body" idx="1"/>
          </p:nvPr>
        </p:nvSpPr>
        <p:spPr>
          <a:xfrm>
            <a:off x="974726" y="4560888"/>
            <a:ext cx="5619750" cy="470852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571" tIns="48286" rIns="96571" bIns="48286"/>
          <a:lstStyle/>
          <a:p>
            <a:pPr>
              <a:spcAft>
                <a:spcPts val="625"/>
              </a:spcAft>
            </a:pPr>
            <a:r>
              <a:rPr lang="en-US" altLang="en-US" b="1" i="1" dirty="0" smtClean="0">
                <a:latin typeface="Arial" charset="0"/>
              </a:rPr>
              <a:t>[Note: This is the answer key. The dates under each generation signify when the generation was born. The offset years are when they were teenagers growing up. For example: Boomers were born in 1946 – 1964 but grew up in the 60s and 70s.]</a:t>
            </a:r>
          </a:p>
          <a:p>
            <a:pPr>
              <a:spcAft>
                <a:spcPts val="625"/>
              </a:spcAft>
            </a:pPr>
            <a:r>
              <a:rPr lang="en-US" altLang="en-US" dirty="0" smtClean="0">
                <a:latin typeface="Arial" charset="0"/>
              </a:rPr>
              <a:t>So</a:t>
            </a:r>
            <a:r>
              <a:rPr lang="en-US" altLang="en-US" baseline="0" dirty="0" smtClean="0">
                <a:latin typeface="Arial" charset="0"/>
              </a:rPr>
              <a:t> w</a:t>
            </a:r>
            <a:r>
              <a:rPr lang="en-US" altLang="en-US" dirty="0" smtClean="0">
                <a:latin typeface="Arial" charset="0"/>
              </a:rPr>
              <a:t>hat generation are you? This chart shows an offset of birth years to teenage years. It’s interesting to see how each generation looks at the world based on the cultural experiences they grew up with. </a:t>
            </a:r>
            <a:endParaRPr lang="en-US" altLang="en-US" sz="1000" dirty="0">
              <a:latin typeface="Arial" charset="0"/>
            </a:endParaRPr>
          </a:p>
        </p:txBody>
      </p:sp>
      <p:sp>
        <p:nvSpPr>
          <p:cNvPr id="69636" name="Slide Number Placeholder 3"/>
          <p:cNvSpPr txBox="1">
            <a:spLocks noGrp="1"/>
          </p:cNvSpPr>
          <p:nvPr/>
        </p:nvSpPr>
        <p:spPr bwMode="auto">
          <a:xfrm>
            <a:off x="4144964" y="9121776"/>
            <a:ext cx="317023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571" tIns="48286" rIns="96571" bIns="48286" anchor="b"/>
          <a:lstStyle>
            <a:lvl1pPr defTabSz="962025" eaLnBrk="0" hangingPunct="0">
              <a:spcBef>
                <a:spcPct val="30000"/>
              </a:spcBef>
              <a:defRPr sz="1000">
                <a:solidFill>
                  <a:schemeClr val="tx1"/>
                </a:solidFill>
                <a:latin typeface="Arial" charset="0"/>
                <a:ea typeface="ＭＳ Ｐゴシック" pitchFamily="34" charset="-128"/>
              </a:defRPr>
            </a:lvl1pPr>
            <a:lvl2pPr marL="742950" indent="-285750" defTabSz="962025" eaLnBrk="0" hangingPunct="0">
              <a:spcBef>
                <a:spcPct val="30000"/>
              </a:spcBef>
              <a:defRPr sz="1000">
                <a:solidFill>
                  <a:schemeClr val="tx1"/>
                </a:solidFill>
                <a:latin typeface="Arial" charset="0"/>
                <a:ea typeface="ＭＳ Ｐゴシック" pitchFamily="34" charset="-128"/>
              </a:defRPr>
            </a:lvl2pPr>
            <a:lvl3pPr marL="1143000" indent="-228600" defTabSz="962025" eaLnBrk="0" hangingPunct="0">
              <a:spcBef>
                <a:spcPct val="30000"/>
              </a:spcBef>
              <a:defRPr sz="1000">
                <a:solidFill>
                  <a:schemeClr val="tx1"/>
                </a:solidFill>
                <a:latin typeface="Arial" charset="0"/>
                <a:ea typeface="ＭＳ Ｐゴシック" pitchFamily="34" charset="-128"/>
              </a:defRPr>
            </a:lvl3pPr>
            <a:lvl4pPr marL="1600200" indent="-228600" defTabSz="962025" eaLnBrk="0" hangingPunct="0">
              <a:spcBef>
                <a:spcPct val="30000"/>
              </a:spcBef>
              <a:defRPr sz="1000">
                <a:solidFill>
                  <a:schemeClr val="tx1"/>
                </a:solidFill>
                <a:latin typeface="Arial" charset="0"/>
                <a:ea typeface="ＭＳ Ｐゴシック" pitchFamily="34" charset="-128"/>
              </a:defRPr>
            </a:lvl4pPr>
            <a:lvl5pPr marL="2057400" indent="-228600" defTabSz="962025" eaLnBrk="0" hangingPunct="0">
              <a:spcBef>
                <a:spcPct val="30000"/>
              </a:spcBef>
              <a:defRPr sz="1000">
                <a:solidFill>
                  <a:schemeClr val="tx1"/>
                </a:solidFill>
                <a:latin typeface="Arial" charset="0"/>
                <a:ea typeface="ＭＳ Ｐゴシック" pitchFamily="34" charset="-128"/>
              </a:defRPr>
            </a:lvl5pPr>
            <a:lvl6pPr marL="2514600" indent="-228600" defTabSz="962025" eaLnBrk="0" fontAlgn="base" hangingPunct="0">
              <a:spcBef>
                <a:spcPct val="30000"/>
              </a:spcBef>
              <a:spcAft>
                <a:spcPct val="0"/>
              </a:spcAft>
              <a:defRPr sz="1000">
                <a:solidFill>
                  <a:schemeClr val="tx1"/>
                </a:solidFill>
                <a:latin typeface="Arial" charset="0"/>
                <a:ea typeface="ＭＳ Ｐゴシック" pitchFamily="34" charset="-128"/>
              </a:defRPr>
            </a:lvl6pPr>
            <a:lvl7pPr marL="2971800" indent="-228600" defTabSz="962025" eaLnBrk="0" fontAlgn="base" hangingPunct="0">
              <a:spcBef>
                <a:spcPct val="30000"/>
              </a:spcBef>
              <a:spcAft>
                <a:spcPct val="0"/>
              </a:spcAft>
              <a:defRPr sz="1000">
                <a:solidFill>
                  <a:schemeClr val="tx1"/>
                </a:solidFill>
                <a:latin typeface="Arial" charset="0"/>
                <a:ea typeface="ＭＳ Ｐゴシック" pitchFamily="34" charset="-128"/>
              </a:defRPr>
            </a:lvl7pPr>
            <a:lvl8pPr marL="3429000" indent="-228600" defTabSz="962025" eaLnBrk="0" fontAlgn="base" hangingPunct="0">
              <a:spcBef>
                <a:spcPct val="30000"/>
              </a:spcBef>
              <a:spcAft>
                <a:spcPct val="0"/>
              </a:spcAft>
              <a:defRPr sz="1000">
                <a:solidFill>
                  <a:schemeClr val="tx1"/>
                </a:solidFill>
                <a:latin typeface="Arial" charset="0"/>
                <a:ea typeface="ＭＳ Ｐゴシック" pitchFamily="34" charset="-128"/>
              </a:defRPr>
            </a:lvl8pPr>
            <a:lvl9pPr marL="3886200" indent="-228600" defTabSz="962025" eaLnBrk="0" fontAlgn="base" hangingPunct="0">
              <a:spcBef>
                <a:spcPct val="30000"/>
              </a:spcBef>
              <a:spcAft>
                <a:spcPct val="0"/>
              </a:spcAft>
              <a:defRPr sz="1000">
                <a:solidFill>
                  <a:schemeClr val="tx1"/>
                </a:solidFill>
                <a:latin typeface="Arial" charset="0"/>
                <a:ea typeface="ＭＳ Ｐゴシック" pitchFamily="34" charset="-128"/>
              </a:defRPr>
            </a:lvl9pPr>
          </a:lstStyle>
          <a:p>
            <a:pPr algn="r">
              <a:spcBef>
                <a:spcPct val="0"/>
              </a:spcBef>
            </a:pPr>
            <a:fld id="{817D0066-F9B7-4A24-96F6-21AE9FD1E15B}" type="slidenum">
              <a:rPr lang="en-US" altLang="en-US" sz="1300"/>
              <a:pPr algn="r">
                <a:spcBef>
                  <a:spcPct val="0"/>
                </a:spcBef>
              </a:pPr>
              <a:t>9</a:t>
            </a:fld>
            <a:endParaRPr lang="en-US" altLang="en-US" sz="1300"/>
          </a:p>
        </p:txBody>
      </p:sp>
    </p:spTree>
    <p:extLst>
      <p:ext uri="{BB962C8B-B14F-4D97-AF65-F5344CB8AC3E}">
        <p14:creationId xmlns:p14="http://schemas.microsoft.com/office/powerpoint/2010/main" val="325753583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showMasterPhAnim="0" preserve="1" userDrawn="1">
  <p:cSld name="Title Slide">
    <p:spTree>
      <p:nvGrpSpPr>
        <p:cNvPr id="1" name=""/>
        <p:cNvGrpSpPr/>
        <p:nvPr/>
      </p:nvGrpSpPr>
      <p:grpSpPr>
        <a:xfrm>
          <a:off x="0" y="0"/>
          <a:ext cx="0" cy="0"/>
          <a:chOff x="0" y="0"/>
          <a:chExt cx="0" cy="0"/>
        </a:xfrm>
      </p:grpSpPr>
      <p:sp>
        <p:nvSpPr>
          <p:cNvPr id="3" name="Rectangle 2"/>
          <p:cNvSpPr/>
          <p:nvPr userDrawn="1"/>
        </p:nvSpPr>
        <p:spPr>
          <a:xfrm>
            <a:off x="0" y="0"/>
            <a:ext cx="3897313" cy="5257800"/>
          </a:xfrm>
          <a:prstGeom prst="rect">
            <a:avLst/>
          </a:prstGeom>
          <a:solidFill>
            <a:schemeClr val="tx2"/>
          </a:solidFill>
          <a:ln>
            <a:solidFill>
              <a:schemeClr val="accent1">
                <a:shade val="95000"/>
                <a:satMod val="105000"/>
                <a:alpha val="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4" name="Picture 8" descr="VALIC FUTURAPT Blue outline.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162800" y="5943600"/>
            <a:ext cx="1304925" cy="40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3"/>
          <p:cNvSpPr>
            <a:spLocks noGrp="1"/>
          </p:cNvSpPr>
          <p:nvPr>
            <p:ph type="title" hasCustomPrompt="1"/>
          </p:nvPr>
        </p:nvSpPr>
        <p:spPr>
          <a:xfrm>
            <a:off x="424392" y="1295399"/>
            <a:ext cx="3106208" cy="1651001"/>
          </a:xfrm>
        </p:spPr>
        <p:txBody>
          <a:bodyPr/>
          <a:lstStyle>
            <a:lvl1pPr marL="0" marR="0" indent="0" algn="l" defTabSz="914400" rtl="0" eaLnBrk="0" fontAlgn="base" latinLnBrk="0" hangingPunct="0">
              <a:lnSpc>
                <a:spcPct val="100000"/>
              </a:lnSpc>
              <a:spcBef>
                <a:spcPct val="0"/>
              </a:spcBef>
              <a:spcAft>
                <a:spcPts val="2000"/>
              </a:spcAft>
              <a:buClrTx/>
              <a:buSzTx/>
              <a:buFontTx/>
              <a:buNone/>
              <a:tabLst/>
              <a:defRPr sz="2800" baseline="0"/>
            </a:lvl1pPr>
          </a:lstStyle>
          <a:p>
            <a:pPr>
              <a:spcAft>
                <a:spcPts val="2000"/>
              </a:spcAft>
            </a:pPr>
            <a:r>
              <a:rPr lang="en-US" sz="2800" dirty="0" smtClean="0">
                <a:latin typeface="Arial" charset="0"/>
                <a:ea typeface="ＭＳ Ｐゴシック" charset="0"/>
                <a:cs typeface="ＭＳ Ｐゴシック" charset="0"/>
              </a:rPr>
              <a:t>Click here to add text for master title style</a:t>
            </a:r>
            <a:endParaRPr lang="en-US" sz="2800" dirty="0">
              <a:latin typeface="Arial" charset="0"/>
              <a:ea typeface="ＭＳ Ｐゴシック" charset="0"/>
              <a:cs typeface="ＭＳ Ｐゴシック" charset="0"/>
            </a:endParaRPr>
          </a:p>
        </p:txBody>
      </p:sp>
      <p:sp>
        <p:nvSpPr>
          <p:cNvPr id="10" name="Rectangle 9"/>
          <p:cNvSpPr/>
          <p:nvPr userDrawn="1"/>
        </p:nvSpPr>
        <p:spPr>
          <a:xfrm>
            <a:off x="3897313" y="0"/>
            <a:ext cx="2571220" cy="5257800"/>
          </a:xfrm>
          <a:prstGeom prst="rect">
            <a:avLst/>
          </a:prstGeom>
          <a:solidFill>
            <a:srgbClr val="BAE9FB"/>
          </a:solidFill>
          <a:ln>
            <a:solidFill>
              <a:schemeClr val="accent1">
                <a:shade val="95000"/>
                <a:satMod val="105000"/>
                <a:alpha val="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DCF4FD"/>
              </a:solidFill>
            </a:endParaRPr>
          </a:p>
        </p:txBody>
      </p:sp>
      <p:sp>
        <p:nvSpPr>
          <p:cNvPr id="11" name="Rectangle 10"/>
          <p:cNvSpPr/>
          <p:nvPr userDrawn="1"/>
        </p:nvSpPr>
        <p:spPr>
          <a:xfrm>
            <a:off x="6468533" y="2861733"/>
            <a:ext cx="2675467" cy="2396066"/>
          </a:xfrm>
          <a:prstGeom prst="rect">
            <a:avLst/>
          </a:prstGeom>
          <a:solidFill>
            <a:srgbClr val="DCF4FD"/>
          </a:solidFill>
          <a:ln>
            <a:solidFill>
              <a:schemeClr val="accent1">
                <a:shade val="95000"/>
                <a:satMod val="105000"/>
                <a:alpha val="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DCF4FD"/>
              </a:solidFill>
            </a:endParaRPr>
          </a:p>
        </p:txBody>
      </p:sp>
      <p:sp>
        <p:nvSpPr>
          <p:cNvPr id="13" name="Rectangle 12"/>
          <p:cNvSpPr/>
          <p:nvPr userDrawn="1"/>
        </p:nvSpPr>
        <p:spPr>
          <a:xfrm>
            <a:off x="6460067" y="-1"/>
            <a:ext cx="2683933" cy="2870201"/>
          </a:xfrm>
          <a:prstGeom prst="rect">
            <a:avLst/>
          </a:prstGeom>
          <a:solidFill>
            <a:schemeClr val="bg1">
              <a:lumMod val="85000"/>
            </a:schemeClr>
          </a:solidFill>
          <a:ln>
            <a:solidFill>
              <a:schemeClr val="accent1">
                <a:shade val="95000"/>
                <a:satMod val="105000"/>
                <a:alpha val="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DCF4FD"/>
              </a:solidFill>
            </a:endParaRPr>
          </a:p>
        </p:txBody>
      </p:sp>
      <p:sp>
        <p:nvSpPr>
          <p:cNvPr id="19" name="Slide Number Placeholder 18"/>
          <p:cNvSpPr>
            <a:spLocks noGrp="1"/>
          </p:cNvSpPr>
          <p:nvPr>
            <p:ph type="sldNum" sz="quarter" idx="10"/>
          </p:nvPr>
        </p:nvSpPr>
        <p:spPr/>
        <p:txBody>
          <a:bodyPr/>
          <a:lstStyle/>
          <a:p>
            <a:pPr>
              <a:defRPr/>
            </a:pPr>
            <a:fld id="{32DA81A7-6A23-DC49-B590-A1DBEAB4A941}" type="slidenum">
              <a:rPr lang="en-US" smtClean="0"/>
              <a:pPr>
                <a:defRPr/>
              </a:pPr>
              <a:t>‹#›</a:t>
            </a:fld>
            <a:endParaRPr lang="en-US"/>
          </a:p>
        </p:txBody>
      </p:sp>
      <p:sp>
        <p:nvSpPr>
          <p:cNvPr id="22" name="Rectangle 4"/>
          <p:cNvSpPr>
            <a:spLocks noGrp="1" noChangeArrowheads="1"/>
          </p:cNvSpPr>
          <p:nvPr>
            <p:ph type="subTitle" idx="1"/>
          </p:nvPr>
        </p:nvSpPr>
        <p:spPr>
          <a:xfrm>
            <a:off x="444501" y="3420528"/>
            <a:ext cx="3094567" cy="728138"/>
          </a:xfrm>
          <a:solidFill>
            <a:srgbClr val="62BD17">
              <a:alpha val="0"/>
            </a:srgbClr>
          </a:solidFill>
        </p:spPr>
        <p:txBody>
          <a:bodyPr/>
          <a:lstStyle>
            <a:lvl1pPr marL="0" indent="0" algn="l">
              <a:spcBef>
                <a:spcPts val="0"/>
              </a:spcBef>
              <a:spcAft>
                <a:spcPts val="300"/>
              </a:spcAft>
              <a:buFontTx/>
              <a:buNone/>
              <a:defRPr sz="1800" b="0" baseline="0">
                <a:solidFill>
                  <a:schemeClr val="bg1"/>
                </a:solidFill>
              </a:defRPr>
            </a:lvl1pPr>
          </a:lstStyle>
          <a:p>
            <a:r>
              <a:rPr lang="en-US" smtClean="0"/>
              <a:t>Click to edit Master subtitle style</a:t>
            </a:r>
            <a:endParaRPr lang="en-US" dirty="0" smtClean="0"/>
          </a:p>
        </p:txBody>
      </p:sp>
      <p:sp>
        <p:nvSpPr>
          <p:cNvPr id="12" name="Rectangle 11"/>
          <p:cNvSpPr/>
          <p:nvPr userDrawn="1"/>
        </p:nvSpPr>
        <p:spPr>
          <a:xfrm>
            <a:off x="0" y="4677833"/>
            <a:ext cx="5803515" cy="592667"/>
          </a:xfrm>
          <a:prstGeom prst="rect">
            <a:avLst/>
          </a:prstGeom>
          <a:solidFill>
            <a:srgbClr val="00A4E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userDrawn="1"/>
        </p:nvSpPr>
        <p:spPr>
          <a:xfrm>
            <a:off x="5834303" y="4677833"/>
            <a:ext cx="3309697" cy="592667"/>
          </a:xfrm>
          <a:prstGeom prst="rect">
            <a:avLst/>
          </a:prstGeom>
          <a:solidFill>
            <a:srgbClr val="9D015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b="1" dirty="0" smtClean="0">
                <a:solidFill>
                  <a:srgbClr val="FFFFFF"/>
                </a:solidFill>
              </a:rPr>
              <a:t>FINANCIAL LITERACY </a:t>
            </a:r>
            <a:r>
              <a:rPr lang="en-US" sz="1000" b="0" dirty="0" smtClean="0">
                <a:solidFill>
                  <a:srgbClr val="FFFFFF"/>
                </a:solidFill>
              </a:rPr>
              <a:t>EDUCATION</a:t>
            </a:r>
            <a:r>
              <a:rPr lang="en-US" sz="1000" b="0" baseline="0" dirty="0" smtClean="0">
                <a:solidFill>
                  <a:srgbClr val="FFFFFF"/>
                </a:solidFill>
              </a:rPr>
              <a:t> PROGRAMS</a:t>
            </a:r>
            <a:endParaRPr lang="en-US" sz="1000" b="0" dirty="0">
              <a:solidFill>
                <a:srgbClr val="FFFFFF"/>
              </a:solidFill>
            </a:endParaRPr>
          </a:p>
        </p:txBody>
      </p:sp>
    </p:spTree>
    <p:extLst>
      <p:ext uri="{BB962C8B-B14F-4D97-AF65-F5344CB8AC3E}">
        <p14:creationId xmlns:p14="http://schemas.microsoft.com/office/powerpoint/2010/main" val="3694845048"/>
      </p:ext>
    </p:extLst>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6320850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Rectangle 2"/>
          <p:cNvSpPr/>
          <p:nvPr userDrawn="1"/>
        </p:nvSpPr>
        <p:spPr>
          <a:xfrm>
            <a:off x="0" y="0"/>
            <a:ext cx="9144000" cy="6858000"/>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hangingPunct="1"/>
            <a:endParaRPr lang="en-US" sz="1800">
              <a:solidFill>
                <a:srgbClr val="00A4E4"/>
              </a:solidFill>
              <a:latin typeface="Arial"/>
              <a:ea typeface="ＭＳ Ｐゴシック"/>
              <a:cs typeface="Arial"/>
            </a:endParaRPr>
          </a:p>
        </p:txBody>
      </p:sp>
      <p:sp>
        <p:nvSpPr>
          <p:cNvPr id="2" name="Title 1"/>
          <p:cNvSpPr>
            <a:spLocks noGrp="1"/>
          </p:cNvSpPr>
          <p:nvPr>
            <p:ph type="title"/>
          </p:nvPr>
        </p:nvSpPr>
        <p:spPr>
          <a:xfrm>
            <a:off x="541338" y="2724150"/>
            <a:ext cx="8045450" cy="307975"/>
          </a:xfrm>
        </p:spPr>
        <p:txBody>
          <a:bodyPr/>
          <a:lstStyle>
            <a:lvl1pPr algn="ctr">
              <a:defRPr sz="3200">
                <a:solidFill>
                  <a:srgbClr val="FFFFFF"/>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7123204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22313" y="4406900"/>
            <a:ext cx="7772400" cy="1362075"/>
          </a:xfrm>
        </p:spPr>
        <p:txBody>
          <a:bodyPr anchor="t"/>
          <a:lstStyle>
            <a:lvl1pPr algn="l">
              <a:defRPr sz="4000" b="1" cap="all" baseline="0"/>
            </a:lvl1pPr>
          </a:lstStyle>
          <a:p>
            <a:r>
              <a:rPr lang="en-US" dirty="0" smtClean="0"/>
              <a:t>Master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41623786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49275" y="1352550"/>
            <a:ext cx="3946525" cy="4637088"/>
          </a:xfrm>
        </p:spPr>
        <p:txBody>
          <a:bodyPr/>
          <a:lstStyle>
            <a:lvl1pPr>
              <a:defRPr sz="1800"/>
            </a:lvl1pPr>
            <a:lvl2pPr>
              <a:defRPr sz="1600"/>
            </a:lvl2pPr>
            <a:lvl3pPr>
              <a:defRPr sz="1400">
                <a:solidFill>
                  <a:schemeClr val="tx2"/>
                </a:solidFill>
              </a:defRPr>
            </a:lvl3pPr>
            <a:lvl4pPr>
              <a:defRPr sz="1200"/>
            </a:lvl4pPr>
            <a:lvl5pPr>
              <a:defRPr sz="12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352550"/>
            <a:ext cx="3946525" cy="4637088"/>
          </a:xfrm>
        </p:spPr>
        <p:txBody>
          <a:bodyPr/>
          <a:lstStyle>
            <a:lvl1pPr>
              <a:defRPr sz="1800"/>
            </a:lvl1pPr>
            <a:lvl2pPr>
              <a:defRPr sz="1600"/>
            </a:lvl2pPr>
            <a:lvl3pPr>
              <a:defRPr sz="1400">
                <a:solidFill>
                  <a:srgbClr val="5F5F5F"/>
                </a:solidFill>
              </a:defRPr>
            </a:lvl3pPr>
            <a:lvl4pPr>
              <a:defRPr sz="1200"/>
            </a:lvl4pPr>
            <a:lvl5pPr>
              <a:defRPr sz="12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0939497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showMasterPhAnim="0" preserve="1" userDrawn="1">
  <p:cSld name="Title Slide">
    <p:spTree>
      <p:nvGrpSpPr>
        <p:cNvPr id="1" name=""/>
        <p:cNvGrpSpPr/>
        <p:nvPr/>
      </p:nvGrpSpPr>
      <p:grpSpPr>
        <a:xfrm>
          <a:off x="0" y="0"/>
          <a:ext cx="0" cy="0"/>
          <a:chOff x="0" y="0"/>
          <a:chExt cx="0" cy="0"/>
        </a:xfrm>
      </p:grpSpPr>
      <p:sp>
        <p:nvSpPr>
          <p:cNvPr id="3" name="Rectangle 2"/>
          <p:cNvSpPr/>
          <p:nvPr userDrawn="1"/>
        </p:nvSpPr>
        <p:spPr>
          <a:xfrm>
            <a:off x="0" y="0"/>
            <a:ext cx="3897313" cy="52578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pic>
        <p:nvPicPr>
          <p:cNvPr id="4" name="Picture 8" descr="VALIC FUTURAPT Blue outline.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162800" y="5943600"/>
            <a:ext cx="1304925" cy="40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3"/>
          <p:cNvSpPr>
            <a:spLocks noGrp="1"/>
          </p:cNvSpPr>
          <p:nvPr>
            <p:ph type="title" hasCustomPrompt="1"/>
          </p:nvPr>
        </p:nvSpPr>
        <p:spPr>
          <a:xfrm>
            <a:off x="424392" y="1295399"/>
            <a:ext cx="3106208" cy="1651001"/>
          </a:xfrm>
        </p:spPr>
        <p:txBody>
          <a:bodyPr/>
          <a:lstStyle>
            <a:lvl1pPr marL="0" marR="0" indent="0" algn="l" defTabSz="914400" rtl="0" eaLnBrk="0" fontAlgn="base" latinLnBrk="0" hangingPunct="0">
              <a:lnSpc>
                <a:spcPct val="100000"/>
              </a:lnSpc>
              <a:spcBef>
                <a:spcPct val="0"/>
              </a:spcBef>
              <a:spcAft>
                <a:spcPts val="2000"/>
              </a:spcAft>
              <a:buClrTx/>
              <a:buSzTx/>
              <a:buFontTx/>
              <a:buNone/>
              <a:tabLst/>
              <a:defRPr sz="2800" baseline="0"/>
            </a:lvl1pPr>
          </a:lstStyle>
          <a:p>
            <a:pPr>
              <a:spcAft>
                <a:spcPts val="2000"/>
              </a:spcAft>
            </a:pPr>
            <a:r>
              <a:rPr lang="en-US" sz="2800" dirty="0" smtClean="0">
                <a:latin typeface="Arial" charset="0"/>
                <a:ea typeface="ＭＳ Ｐゴシック" charset="0"/>
                <a:cs typeface="ＭＳ Ｐゴシック" charset="0"/>
              </a:rPr>
              <a:t>Click here to add text for master title style</a:t>
            </a:r>
            <a:endParaRPr lang="en-US" sz="2800" dirty="0">
              <a:latin typeface="Arial" charset="0"/>
              <a:ea typeface="ＭＳ Ｐゴシック" charset="0"/>
              <a:cs typeface="ＭＳ Ｐゴシック" charset="0"/>
            </a:endParaRPr>
          </a:p>
        </p:txBody>
      </p:sp>
      <p:sp>
        <p:nvSpPr>
          <p:cNvPr id="10" name="Rectangle 9"/>
          <p:cNvSpPr/>
          <p:nvPr userDrawn="1"/>
        </p:nvSpPr>
        <p:spPr>
          <a:xfrm>
            <a:off x="3897313" y="0"/>
            <a:ext cx="2571220" cy="5257800"/>
          </a:xfrm>
          <a:prstGeom prst="rect">
            <a:avLst/>
          </a:prstGeom>
          <a:solidFill>
            <a:srgbClr val="BAE9FB"/>
          </a:solidFill>
          <a:ln>
            <a:solidFill>
              <a:schemeClr val="accent1">
                <a:shade val="95000"/>
                <a:satMod val="105000"/>
                <a:alpha val="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DCF4FD"/>
              </a:solidFill>
            </a:endParaRPr>
          </a:p>
        </p:txBody>
      </p:sp>
      <p:sp>
        <p:nvSpPr>
          <p:cNvPr id="11" name="Rectangle 10"/>
          <p:cNvSpPr/>
          <p:nvPr userDrawn="1"/>
        </p:nvSpPr>
        <p:spPr>
          <a:xfrm>
            <a:off x="6468533" y="2861733"/>
            <a:ext cx="2675467" cy="2396066"/>
          </a:xfrm>
          <a:prstGeom prst="rect">
            <a:avLst/>
          </a:prstGeom>
          <a:solidFill>
            <a:srgbClr val="DCF4FD"/>
          </a:solidFill>
          <a:ln>
            <a:solidFill>
              <a:schemeClr val="accent1">
                <a:shade val="95000"/>
                <a:satMod val="105000"/>
                <a:alpha val="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DCF4FD"/>
              </a:solidFill>
            </a:endParaRPr>
          </a:p>
        </p:txBody>
      </p:sp>
      <p:sp>
        <p:nvSpPr>
          <p:cNvPr id="13" name="Rectangle 12"/>
          <p:cNvSpPr/>
          <p:nvPr userDrawn="1"/>
        </p:nvSpPr>
        <p:spPr>
          <a:xfrm>
            <a:off x="6460067" y="-1"/>
            <a:ext cx="2683933" cy="2870201"/>
          </a:xfrm>
          <a:prstGeom prst="rect">
            <a:avLst/>
          </a:prstGeom>
          <a:solidFill>
            <a:schemeClr val="bg1">
              <a:lumMod val="85000"/>
            </a:schemeClr>
          </a:solidFill>
          <a:ln>
            <a:solidFill>
              <a:schemeClr val="accent1">
                <a:shade val="95000"/>
                <a:satMod val="105000"/>
                <a:alpha val="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DCF4FD"/>
              </a:solidFill>
            </a:endParaRPr>
          </a:p>
        </p:txBody>
      </p:sp>
      <p:sp>
        <p:nvSpPr>
          <p:cNvPr id="19" name="Slide Number Placeholder 18"/>
          <p:cNvSpPr>
            <a:spLocks noGrp="1"/>
          </p:cNvSpPr>
          <p:nvPr>
            <p:ph type="sldNum" sz="quarter" idx="10"/>
          </p:nvPr>
        </p:nvSpPr>
        <p:spPr/>
        <p:txBody>
          <a:bodyPr/>
          <a:lstStyle/>
          <a:p>
            <a:pPr>
              <a:defRPr/>
            </a:pPr>
            <a:fld id="{32DA81A7-6A23-DC49-B590-A1DBEAB4A941}" type="slidenum">
              <a:rPr lang="en-US" smtClean="0">
                <a:solidFill>
                  <a:srgbClr val="005A84"/>
                </a:solidFill>
              </a:rPr>
              <a:pPr>
                <a:defRPr/>
              </a:pPr>
              <a:t>‹#›</a:t>
            </a:fld>
            <a:endParaRPr lang="en-US">
              <a:solidFill>
                <a:srgbClr val="005A84"/>
              </a:solidFill>
            </a:endParaRPr>
          </a:p>
        </p:txBody>
      </p:sp>
      <p:sp>
        <p:nvSpPr>
          <p:cNvPr id="22" name="Rectangle 4"/>
          <p:cNvSpPr>
            <a:spLocks noGrp="1" noChangeArrowheads="1"/>
          </p:cNvSpPr>
          <p:nvPr>
            <p:ph type="subTitle" idx="1"/>
          </p:nvPr>
        </p:nvSpPr>
        <p:spPr>
          <a:xfrm>
            <a:off x="444501" y="3420528"/>
            <a:ext cx="3094567" cy="728138"/>
          </a:xfrm>
          <a:solidFill>
            <a:srgbClr val="62BD17">
              <a:alpha val="0"/>
            </a:srgbClr>
          </a:solidFill>
        </p:spPr>
        <p:txBody>
          <a:bodyPr/>
          <a:lstStyle>
            <a:lvl1pPr marL="0" indent="0" algn="l">
              <a:spcBef>
                <a:spcPts val="0"/>
              </a:spcBef>
              <a:spcAft>
                <a:spcPts val="300"/>
              </a:spcAft>
              <a:buFontTx/>
              <a:buNone/>
              <a:defRPr sz="1800" b="0" baseline="0">
                <a:solidFill>
                  <a:schemeClr val="bg1"/>
                </a:solidFill>
              </a:defRPr>
            </a:lvl1pPr>
          </a:lstStyle>
          <a:p>
            <a:r>
              <a:rPr lang="en-US" smtClean="0"/>
              <a:t>Click to edit Master subtitle style</a:t>
            </a:r>
            <a:endParaRPr lang="en-US" dirty="0" smtClean="0"/>
          </a:p>
        </p:txBody>
      </p:sp>
      <p:sp>
        <p:nvSpPr>
          <p:cNvPr id="12" name="Rectangle 11"/>
          <p:cNvSpPr/>
          <p:nvPr userDrawn="1"/>
        </p:nvSpPr>
        <p:spPr>
          <a:xfrm>
            <a:off x="0" y="4677833"/>
            <a:ext cx="5803515" cy="592667"/>
          </a:xfrm>
          <a:prstGeom prst="rect">
            <a:avLst/>
          </a:prstGeom>
          <a:solidFill>
            <a:srgbClr val="00A4E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4" name="Rectangle 13"/>
          <p:cNvSpPr/>
          <p:nvPr userDrawn="1"/>
        </p:nvSpPr>
        <p:spPr>
          <a:xfrm>
            <a:off x="5834303" y="4677833"/>
            <a:ext cx="3309697" cy="592667"/>
          </a:xfrm>
          <a:prstGeom prst="rect">
            <a:avLst/>
          </a:prstGeom>
          <a:solidFill>
            <a:srgbClr val="9D015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b="1" dirty="0">
                <a:solidFill>
                  <a:srgbClr val="FFFFFF"/>
                </a:solidFill>
              </a:rPr>
              <a:t>FINANCIAL LITERACY </a:t>
            </a:r>
            <a:r>
              <a:rPr lang="en-US" sz="1000" dirty="0">
                <a:solidFill>
                  <a:srgbClr val="FFFFFF"/>
                </a:solidFill>
              </a:rPr>
              <a:t>EDUCATION PROGRAMS</a:t>
            </a:r>
          </a:p>
        </p:txBody>
      </p:sp>
    </p:spTree>
    <p:extLst>
      <p:ext uri="{BB962C8B-B14F-4D97-AF65-F5344CB8AC3E}">
        <p14:creationId xmlns:p14="http://schemas.microsoft.com/office/powerpoint/2010/main" val="731505020"/>
      </p:ext>
    </p:extLst>
  </p:cSld>
  <p:clrMapOvr>
    <a:masterClrMapping/>
  </p:clrMapOvr>
  <p:transition spd="med"/>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Rectangle 3"/>
          <p:cNvSpPr/>
          <p:nvPr userDrawn="1"/>
        </p:nvSpPr>
        <p:spPr>
          <a:xfrm>
            <a:off x="0" y="0"/>
            <a:ext cx="9144000" cy="1182688"/>
          </a:xfrm>
          <a:prstGeom prst="rect">
            <a:avLst/>
          </a:prstGeom>
          <a:solidFill>
            <a:srgbClr val="0097CE"/>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
        <p:nvSpPr>
          <p:cNvPr id="7" name="Rectangle 4"/>
          <p:cNvSpPr>
            <a:spLocks noGrp="1" noChangeArrowheads="1"/>
          </p:cNvSpPr>
          <p:nvPr>
            <p:ph idx="1"/>
          </p:nvPr>
        </p:nvSpPr>
        <p:spPr bwMode="auto">
          <a:xfrm>
            <a:off x="400242" y="1401618"/>
            <a:ext cx="8372283" cy="4818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2pPr>
              <a:buClr>
                <a:srgbClr val="00A4E4"/>
              </a:buClr>
              <a:defRPr/>
            </a:lvl2p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endParaRPr lang="en-US" noProof="0" dirty="0"/>
          </a:p>
        </p:txBody>
      </p:sp>
      <p:sp>
        <p:nvSpPr>
          <p:cNvPr id="9" name="Rectangle 3"/>
          <p:cNvSpPr>
            <a:spLocks noGrp="1" noChangeArrowheads="1"/>
          </p:cNvSpPr>
          <p:nvPr>
            <p:ph type="title"/>
          </p:nvPr>
        </p:nvSpPr>
        <p:spPr bwMode="auto">
          <a:xfrm>
            <a:off x="377152" y="354061"/>
            <a:ext cx="8419186" cy="44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lvl="0"/>
            <a:r>
              <a:rPr lang="en-US" smtClean="0"/>
              <a:t>Click to edit Master title style</a:t>
            </a:r>
            <a:endParaRPr lang="en-US" dirty="0"/>
          </a:p>
        </p:txBody>
      </p:sp>
      <p:sp>
        <p:nvSpPr>
          <p:cNvPr id="5" name="Slide Number Placeholder 6"/>
          <p:cNvSpPr>
            <a:spLocks noGrp="1"/>
          </p:cNvSpPr>
          <p:nvPr>
            <p:ph type="sldNum" sz="quarter" idx="10"/>
          </p:nvPr>
        </p:nvSpPr>
        <p:spPr/>
        <p:txBody>
          <a:bodyPr/>
          <a:lstStyle>
            <a:lvl1pPr algn="r">
              <a:defRPr sz="1200">
                <a:solidFill>
                  <a:schemeClr val="tx2"/>
                </a:solidFill>
              </a:defRPr>
            </a:lvl1pPr>
          </a:lstStyle>
          <a:p>
            <a:pPr>
              <a:defRPr/>
            </a:pPr>
            <a:fld id="{D4259043-E9A0-2A46-836E-08494166AFA4}" type="slidenum">
              <a:rPr lang="en-US">
                <a:solidFill>
                  <a:srgbClr val="005A84"/>
                </a:solidFill>
              </a:rPr>
              <a:pPr>
                <a:defRPr/>
              </a:pPr>
              <a:t>‹#›</a:t>
            </a:fld>
            <a:endParaRPr lang="en-US">
              <a:solidFill>
                <a:srgbClr val="005A84"/>
              </a:solidFill>
            </a:endParaRPr>
          </a:p>
        </p:txBody>
      </p:sp>
    </p:spTree>
    <p:extLst>
      <p:ext uri="{BB962C8B-B14F-4D97-AF65-F5344CB8AC3E}">
        <p14:creationId xmlns:p14="http://schemas.microsoft.com/office/powerpoint/2010/main" val="3887738912"/>
      </p:ext>
    </p:extLst>
  </p:cSld>
  <p:clrMapOvr>
    <a:masterClrMapping/>
  </p:clrMapOvr>
  <p:transition spd="med"/>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1_Section Header">
    <p:spTree>
      <p:nvGrpSpPr>
        <p:cNvPr id="1" name=""/>
        <p:cNvGrpSpPr/>
        <p:nvPr/>
      </p:nvGrpSpPr>
      <p:grpSpPr>
        <a:xfrm>
          <a:off x="0" y="0"/>
          <a:ext cx="0" cy="0"/>
          <a:chOff x="0" y="0"/>
          <a:chExt cx="0" cy="0"/>
        </a:xfrm>
      </p:grpSpPr>
      <p:sp>
        <p:nvSpPr>
          <p:cNvPr id="3" name="Rectangle 2"/>
          <p:cNvSpPr/>
          <p:nvPr userDrawn="1"/>
        </p:nvSpPr>
        <p:spPr>
          <a:xfrm>
            <a:off x="0" y="0"/>
            <a:ext cx="9144000" cy="6858000"/>
          </a:xfrm>
          <a:prstGeom prst="rect">
            <a:avLst/>
          </a:prstGeom>
          <a:solidFill>
            <a:srgbClr val="0097CE"/>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
        <p:nvSpPr>
          <p:cNvPr id="8" name="Title 7"/>
          <p:cNvSpPr>
            <a:spLocks noGrp="1"/>
          </p:cNvSpPr>
          <p:nvPr>
            <p:ph type="title"/>
          </p:nvPr>
        </p:nvSpPr>
        <p:spPr>
          <a:xfrm>
            <a:off x="0" y="1985433"/>
            <a:ext cx="9144000" cy="1779539"/>
          </a:xfrm>
          <a:prstGeom prst="rect">
            <a:avLst/>
          </a:prstGeom>
        </p:spPr>
        <p:txBody>
          <a:bodyPr/>
          <a:lstStyle>
            <a:lvl1pPr algn="ctr">
              <a:defRPr sz="4000">
                <a:solidFill>
                  <a:srgbClr val="FFFFFF"/>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1519915735"/>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Flow chart with takeaway vertical 3 layer">
    <p:spTree>
      <p:nvGrpSpPr>
        <p:cNvPr id="1" name=""/>
        <p:cNvGrpSpPr/>
        <p:nvPr/>
      </p:nvGrpSpPr>
      <p:grpSpPr>
        <a:xfrm>
          <a:off x="0" y="0"/>
          <a:ext cx="0" cy="0"/>
          <a:chOff x="0" y="0"/>
          <a:chExt cx="0" cy="0"/>
        </a:xfrm>
      </p:grpSpPr>
      <p:sp>
        <p:nvSpPr>
          <p:cNvPr id="2" name="Title 1"/>
          <p:cNvSpPr>
            <a:spLocks noGrp="1"/>
          </p:cNvSpPr>
          <p:nvPr>
            <p:ph type="title"/>
          </p:nvPr>
        </p:nvSpPr>
        <p:spPr>
          <a:xfrm>
            <a:off x="433388" y="354013"/>
            <a:ext cx="8418513" cy="449262"/>
          </a:xfrm>
        </p:spPr>
        <p:txBody>
          <a:bodyPr>
            <a:normAutofit/>
          </a:bodyPr>
          <a:lstStyle>
            <a:lvl1pPr algn="l" defTabSz="914400" rtl="0" eaLnBrk="1" latinLnBrk="0" hangingPunct="1">
              <a:lnSpc>
                <a:spcPct val="90000"/>
              </a:lnSpc>
              <a:spcBef>
                <a:spcPct val="0"/>
              </a:spcBef>
              <a:buNone/>
              <a:defRPr lang="en-US" sz="1800" kern="1200" baseline="0" dirty="0">
                <a:solidFill>
                  <a:schemeClr val="bg1"/>
                </a:solidFill>
                <a:latin typeface="+mj-lt"/>
                <a:ea typeface="+mj-ea"/>
                <a:cs typeface="+mj-cs"/>
              </a:defRPr>
            </a:lvl1pPr>
          </a:lstStyle>
          <a:p>
            <a:r>
              <a:rPr lang="en-US" smtClean="0"/>
              <a:t>Click to edit Master title style</a:t>
            </a:r>
            <a:endParaRPr lang="en-US" dirty="0"/>
          </a:p>
        </p:txBody>
      </p:sp>
      <p:sp>
        <p:nvSpPr>
          <p:cNvPr id="31" name="Text Placeholder 6"/>
          <p:cNvSpPr>
            <a:spLocks noGrp="1"/>
          </p:cNvSpPr>
          <p:nvPr>
            <p:ph type="body" sz="quarter" idx="17"/>
          </p:nvPr>
        </p:nvSpPr>
        <p:spPr>
          <a:xfrm>
            <a:off x="457200" y="5614416"/>
            <a:ext cx="8229600" cy="566928"/>
          </a:xfrm>
          <a:no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nchorCtr="1">
            <a:normAutofit/>
          </a:bodyPr>
          <a:lstStyle>
            <a:lvl1pPr marL="0" indent="0" algn="ctr">
              <a:buNone/>
              <a:defRPr lang="en-US" sz="1400" b="0" i="0" kern="1200" baseline="0" dirty="0">
                <a:solidFill>
                  <a:schemeClr val="tx1"/>
                </a:solidFill>
                <a:latin typeface="+mn-lt"/>
                <a:ea typeface="+mn-ea"/>
                <a:cs typeface="+mn-cs"/>
              </a:defRPr>
            </a:lvl1pPr>
          </a:lstStyle>
          <a:p>
            <a:pPr marL="0" lvl="0" indent="0" algn="ctr" defTabSz="914400" rtl="0" eaLnBrk="1" latinLnBrk="0" hangingPunct="1">
              <a:lnSpc>
                <a:spcPct val="100000"/>
              </a:lnSpc>
              <a:spcBef>
                <a:spcPts val="1000"/>
              </a:spcBef>
              <a:buFont typeface="Wingdings" panose="05000000000000000000" pitchFamily="2" charset="2"/>
              <a:buNone/>
            </a:pPr>
            <a:r>
              <a:rPr lang="en-US" smtClean="0"/>
              <a:t>Click to edit Master text styles</a:t>
            </a:r>
          </a:p>
        </p:txBody>
      </p:sp>
      <p:cxnSp>
        <p:nvCxnSpPr>
          <p:cNvPr id="69" name="Straight Connector 68"/>
          <p:cNvCxnSpPr>
            <a:stCxn id="67" idx="2"/>
          </p:cNvCxnSpPr>
          <p:nvPr userDrawn="1"/>
        </p:nvCxnSpPr>
        <p:spPr>
          <a:xfrm>
            <a:off x="4572928" y="2505366"/>
            <a:ext cx="0" cy="273167"/>
          </a:xfrm>
          <a:prstGeom prst="line">
            <a:avLst/>
          </a:prstGeom>
          <a:solidFill>
            <a:sysClr val="window" lastClr="FFFFFF"/>
          </a:solidFill>
          <a:ln w="15875" cap="rnd" cmpd="sng" algn="ctr">
            <a:solidFill>
              <a:schemeClr val="tx2"/>
            </a:solidFill>
            <a:prstDash val="sysDot"/>
            <a:round/>
            <a:headEnd type="none" w="med" len="med"/>
            <a:tailEnd type="none" w="med" len="med"/>
          </a:ln>
          <a:effectLst/>
        </p:spPr>
      </p:cxnSp>
      <p:cxnSp>
        <p:nvCxnSpPr>
          <p:cNvPr id="70" name="Elbow Connector 69"/>
          <p:cNvCxnSpPr>
            <a:stCxn id="82" idx="2"/>
            <a:endCxn id="75" idx="0"/>
          </p:cNvCxnSpPr>
          <p:nvPr userDrawn="1"/>
        </p:nvCxnSpPr>
        <p:spPr>
          <a:xfrm rot="5400000">
            <a:off x="2095710" y="3369871"/>
            <a:ext cx="471905" cy="1495327"/>
          </a:xfrm>
          <a:prstGeom prst="bentConnector3">
            <a:avLst/>
          </a:prstGeom>
          <a:solidFill>
            <a:sysClr val="window" lastClr="FFFFFF"/>
          </a:solidFill>
          <a:ln w="15875" cap="rnd" cmpd="sng" algn="ctr">
            <a:solidFill>
              <a:schemeClr val="tx2"/>
            </a:solidFill>
            <a:prstDash val="sysDot"/>
            <a:round/>
            <a:headEnd type="none" w="med" len="med"/>
            <a:tailEnd type="none" w="med" len="med"/>
          </a:ln>
          <a:effectLst/>
        </p:spPr>
      </p:cxnSp>
      <p:cxnSp>
        <p:nvCxnSpPr>
          <p:cNvPr id="71" name="Straight Connector 70"/>
          <p:cNvCxnSpPr/>
          <p:nvPr userDrawn="1"/>
        </p:nvCxnSpPr>
        <p:spPr>
          <a:xfrm>
            <a:off x="6061550" y="3888110"/>
            <a:ext cx="0" cy="202937"/>
          </a:xfrm>
          <a:prstGeom prst="line">
            <a:avLst/>
          </a:prstGeom>
          <a:solidFill>
            <a:sysClr val="window" lastClr="FFFFFF"/>
          </a:solidFill>
          <a:ln w="15875" cap="rnd" cmpd="sng" algn="ctr">
            <a:solidFill>
              <a:schemeClr val="tx2"/>
            </a:solidFill>
            <a:prstDash val="sysDot"/>
            <a:round/>
            <a:headEnd type="none" w="med" len="med"/>
            <a:tailEnd type="none" w="med" len="med"/>
          </a:ln>
          <a:effectLst/>
        </p:spPr>
      </p:cxnSp>
      <p:sp>
        <p:nvSpPr>
          <p:cNvPr id="75" name="Rectangle 74"/>
          <p:cNvSpPr/>
          <p:nvPr userDrawn="1"/>
        </p:nvSpPr>
        <p:spPr>
          <a:xfrm>
            <a:off x="457200" y="4353487"/>
            <a:ext cx="2253598" cy="904312"/>
          </a:xfrm>
          <a:prstGeom prst="rect">
            <a:avLst/>
          </a:prstGeom>
          <a:solidFill>
            <a:schemeClr val="accent3">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76" name="Rectangle 75"/>
          <p:cNvSpPr/>
          <p:nvPr userDrawn="1"/>
        </p:nvSpPr>
        <p:spPr>
          <a:xfrm>
            <a:off x="3454102" y="4353487"/>
            <a:ext cx="2253598" cy="904312"/>
          </a:xfrm>
          <a:prstGeom prst="rect">
            <a:avLst/>
          </a:prstGeom>
          <a:solidFill>
            <a:schemeClr val="accent3">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77" name="Rectangle 76"/>
          <p:cNvSpPr/>
          <p:nvPr userDrawn="1"/>
        </p:nvSpPr>
        <p:spPr>
          <a:xfrm>
            <a:off x="6433202" y="4353487"/>
            <a:ext cx="2253598" cy="904312"/>
          </a:xfrm>
          <a:prstGeom prst="rect">
            <a:avLst/>
          </a:prstGeom>
          <a:solidFill>
            <a:schemeClr val="accent3">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cxnSp>
        <p:nvCxnSpPr>
          <p:cNvPr id="81" name="Elbow Connector 80"/>
          <p:cNvCxnSpPr>
            <a:stCxn id="76" idx="0"/>
            <a:endCxn id="77" idx="0"/>
          </p:cNvCxnSpPr>
          <p:nvPr userDrawn="1"/>
        </p:nvCxnSpPr>
        <p:spPr>
          <a:xfrm rot="5400000" flipH="1" flipV="1">
            <a:off x="6070645" y="2863937"/>
            <a:ext cx="17413" cy="2979100"/>
          </a:xfrm>
          <a:prstGeom prst="bentConnector3">
            <a:avLst>
              <a:gd name="adj1" fmla="val 1500000"/>
            </a:avLst>
          </a:prstGeom>
          <a:solidFill>
            <a:sysClr val="window" lastClr="FFFFFF"/>
          </a:solidFill>
          <a:ln w="15875" cap="rnd" cmpd="sng" algn="ctr">
            <a:solidFill>
              <a:schemeClr val="tx2"/>
            </a:solidFill>
            <a:prstDash val="sysDot"/>
            <a:round/>
            <a:headEnd type="none" w="med" len="med"/>
            <a:tailEnd type="none" w="med" len="med"/>
          </a:ln>
          <a:effectLst/>
        </p:spPr>
      </p:cxnSp>
      <p:sp>
        <p:nvSpPr>
          <p:cNvPr id="97" name="Text Placeholder 4"/>
          <p:cNvSpPr>
            <a:spLocks noGrp="1"/>
          </p:cNvSpPr>
          <p:nvPr>
            <p:ph type="body" sz="quarter" idx="25"/>
          </p:nvPr>
        </p:nvSpPr>
        <p:spPr>
          <a:xfrm>
            <a:off x="466043" y="4396068"/>
            <a:ext cx="2241668" cy="819150"/>
          </a:xfrm>
        </p:spPr>
        <p:txBody>
          <a:bodyPr anchor="ctr" anchorCtr="1">
            <a:normAutofit/>
          </a:bodyPr>
          <a:lstStyle>
            <a:lvl1pPr marL="0" indent="0" algn="ctr" defTabSz="914400" rtl="0" eaLnBrk="1" latinLnBrk="0" hangingPunct="1">
              <a:buNone/>
              <a:defRPr lang="en-US" sz="1400" kern="1200" dirty="0" smtClean="0">
                <a:solidFill>
                  <a:schemeClr val="bg1"/>
                </a:solidFill>
                <a:latin typeface="+mn-lt"/>
                <a:ea typeface="+mn-ea"/>
                <a:cs typeface="+mn-cs"/>
              </a:defRPr>
            </a:lvl1pPr>
          </a:lstStyle>
          <a:p>
            <a:pPr lvl="0"/>
            <a:r>
              <a:rPr lang="en-US" smtClean="0"/>
              <a:t>Click to edit Master text styles</a:t>
            </a:r>
          </a:p>
        </p:txBody>
      </p:sp>
      <p:sp>
        <p:nvSpPr>
          <p:cNvPr id="98" name="Text Placeholder 4"/>
          <p:cNvSpPr>
            <a:spLocks noGrp="1"/>
          </p:cNvSpPr>
          <p:nvPr>
            <p:ph type="body" sz="quarter" idx="26"/>
          </p:nvPr>
        </p:nvSpPr>
        <p:spPr>
          <a:xfrm>
            <a:off x="3462895" y="4396068"/>
            <a:ext cx="2230143" cy="819150"/>
          </a:xfrm>
        </p:spPr>
        <p:txBody>
          <a:bodyPr anchor="ctr" anchorCtr="1">
            <a:normAutofit/>
          </a:bodyPr>
          <a:lstStyle>
            <a:lvl1pPr marL="0" indent="0" algn="ctr" defTabSz="914400" rtl="0" eaLnBrk="1" latinLnBrk="0" hangingPunct="1">
              <a:buNone/>
              <a:defRPr lang="en-US" sz="1400" kern="1200" dirty="0" smtClean="0">
                <a:solidFill>
                  <a:schemeClr val="bg1"/>
                </a:solidFill>
                <a:latin typeface="+mn-lt"/>
                <a:ea typeface="+mn-ea"/>
                <a:cs typeface="+mn-cs"/>
              </a:defRPr>
            </a:lvl1pPr>
          </a:lstStyle>
          <a:p>
            <a:pPr lvl="0"/>
            <a:r>
              <a:rPr lang="en-US" smtClean="0"/>
              <a:t>Click to edit Master text styles</a:t>
            </a:r>
          </a:p>
        </p:txBody>
      </p:sp>
      <p:sp>
        <p:nvSpPr>
          <p:cNvPr id="99" name="Text Placeholder 4"/>
          <p:cNvSpPr>
            <a:spLocks noGrp="1"/>
          </p:cNvSpPr>
          <p:nvPr>
            <p:ph type="body" sz="quarter" idx="27"/>
          </p:nvPr>
        </p:nvSpPr>
        <p:spPr>
          <a:xfrm>
            <a:off x="6438900" y="4396068"/>
            <a:ext cx="2247900" cy="819150"/>
          </a:xfrm>
        </p:spPr>
        <p:txBody>
          <a:bodyPr anchor="ctr" anchorCtr="1">
            <a:normAutofit/>
          </a:bodyPr>
          <a:lstStyle>
            <a:lvl1pPr marL="0" indent="0" algn="ctr" defTabSz="914400" rtl="0" eaLnBrk="1" latinLnBrk="0" hangingPunct="1">
              <a:buNone/>
              <a:defRPr lang="en-US" sz="1400" kern="1200" dirty="0" smtClean="0">
                <a:solidFill>
                  <a:schemeClr val="bg1"/>
                </a:solidFill>
                <a:latin typeface="+mn-lt"/>
                <a:ea typeface="+mn-ea"/>
                <a:cs typeface="+mn-cs"/>
              </a:defRPr>
            </a:lvl1pPr>
          </a:lstStyle>
          <a:p>
            <a:pPr lvl="0"/>
            <a:r>
              <a:rPr lang="en-US" smtClean="0"/>
              <a:t>Click to edit Master text styles</a:t>
            </a:r>
          </a:p>
        </p:txBody>
      </p:sp>
      <p:sp>
        <p:nvSpPr>
          <p:cNvPr id="82" name="Rectangle 81"/>
          <p:cNvSpPr/>
          <p:nvPr userDrawn="1"/>
        </p:nvSpPr>
        <p:spPr>
          <a:xfrm>
            <a:off x="1952527" y="2977271"/>
            <a:ext cx="2253598" cy="904312"/>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84" name="Rectangle 83"/>
          <p:cNvSpPr/>
          <p:nvPr userDrawn="1"/>
        </p:nvSpPr>
        <p:spPr>
          <a:xfrm>
            <a:off x="4931627" y="2977271"/>
            <a:ext cx="2253598" cy="904312"/>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cxnSp>
        <p:nvCxnSpPr>
          <p:cNvPr id="86" name="Elbow Connector 85"/>
          <p:cNvCxnSpPr>
            <a:stCxn id="82" idx="0"/>
            <a:endCxn id="84" idx="0"/>
          </p:cNvCxnSpPr>
          <p:nvPr userDrawn="1"/>
        </p:nvCxnSpPr>
        <p:spPr>
          <a:xfrm rot="5400000" flipH="1" flipV="1">
            <a:off x="4569070" y="1487721"/>
            <a:ext cx="17413" cy="2979100"/>
          </a:xfrm>
          <a:prstGeom prst="bentConnector3">
            <a:avLst>
              <a:gd name="adj1" fmla="val 1275000"/>
            </a:avLst>
          </a:prstGeom>
          <a:solidFill>
            <a:sysClr val="window" lastClr="FFFFFF"/>
          </a:solidFill>
          <a:ln w="15875" cap="rnd" cmpd="sng" algn="ctr">
            <a:solidFill>
              <a:schemeClr val="tx2"/>
            </a:solidFill>
            <a:prstDash val="sysDot"/>
            <a:round/>
            <a:headEnd type="none" w="med" len="med"/>
            <a:tailEnd type="none" w="med" len="med"/>
          </a:ln>
          <a:effectLst/>
        </p:spPr>
      </p:cxnSp>
      <p:sp>
        <p:nvSpPr>
          <p:cNvPr id="100" name="Text Placeholder 4"/>
          <p:cNvSpPr>
            <a:spLocks noGrp="1"/>
          </p:cNvSpPr>
          <p:nvPr>
            <p:ph type="body" sz="quarter" idx="19"/>
          </p:nvPr>
        </p:nvSpPr>
        <p:spPr>
          <a:xfrm>
            <a:off x="1960351" y="3024259"/>
            <a:ext cx="2247900" cy="818811"/>
          </a:xfrm>
        </p:spPr>
        <p:txBody>
          <a:bodyPr anchor="ctr" anchorCtr="1">
            <a:normAutofit/>
          </a:bodyPr>
          <a:lstStyle>
            <a:lvl1pPr marL="0" indent="0" algn="ctr" defTabSz="914400" rtl="0" eaLnBrk="1" latinLnBrk="0" hangingPunct="1">
              <a:buNone/>
              <a:defRPr lang="en-US" sz="1400" b="0" i="0" u="none" strike="noStrike" kern="1200" baseline="0" dirty="0" smtClean="0">
                <a:solidFill>
                  <a:srgbClr val="76777B"/>
                </a:solidFill>
                <a:latin typeface="+mn-lt"/>
                <a:ea typeface="+mn-ea"/>
                <a:cs typeface="+mn-cs"/>
              </a:defRPr>
            </a:lvl1pPr>
          </a:lstStyle>
          <a:p>
            <a:pPr lvl="0"/>
            <a:r>
              <a:rPr lang="en-US" smtClean="0"/>
              <a:t>Click to edit Master text styles</a:t>
            </a:r>
          </a:p>
        </p:txBody>
      </p:sp>
      <p:sp>
        <p:nvSpPr>
          <p:cNvPr id="101" name="Text Placeholder 4"/>
          <p:cNvSpPr>
            <a:spLocks noGrp="1"/>
          </p:cNvSpPr>
          <p:nvPr>
            <p:ph type="body" sz="quarter" idx="24"/>
          </p:nvPr>
        </p:nvSpPr>
        <p:spPr>
          <a:xfrm>
            <a:off x="4933852" y="3024259"/>
            <a:ext cx="2247900" cy="818811"/>
          </a:xfrm>
        </p:spPr>
        <p:txBody>
          <a:bodyPr anchor="ctr" anchorCtr="1">
            <a:normAutofit/>
          </a:bodyPr>
          <a:lstStyle>
            <a:lvl1pPr marL="0" indent="0" algn="ctr" defTabSz="914400" rtl="0" eaLnBrk="1" latinLnBrk="0" hangingPunct="1">
              <a:buNone/>
              <a:defRPr lang="en-US" sz="1400" b="0" i="0" u="none" strike="noStrike" kern="1200" baseline="0" dirty="0" smtClean="0">
                <a:solidFill>
                  <a:srgbClr val="76777B"/>
                </a:solidFill>
                <a:latin typeface="+mn-lt"/>
                <a:ea typeface="+mn-ea"/>
                <a:cs typeface="+mn-cs"/>
              </a:defRPr>
            </a:lvl1pPr>
          </a:lstStyle>
          <a:p>
            <a:pPr lvl="0"/>
            <a:r>
              <a:rPr lang="en-US" smtClean="0"/>
              <a:t>Click to edit Master text styles</a:t>
            </a:r>
          </a:p>
        </p:txBody>
      </p:sp>
      <p:sp>
        <p:nvSpPr>
          <p:cNvPr id="67" name="Rectangle 66"/>
          <p:cNvSpPr/>
          <p:nvPr userDrawn="1"/>
        </p:nvSpPr>
        <p:spPr>
          <a:xfrm>
            <a:off x="3446129" y="1601054"/>
            <a:ext cx="2253598" cy="904312"/>
          </a:xfrm>
          <a:prstGeom prst="rect">
            <a:avLst/>
          </a:prstGeom>
          <a:solidFill>
            <a:srgbClr val="00A4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prstClr val="white"/>
              </a:solidFill>
            </a:endParaRPr>
          </a:p>
        </p:txBody>
      </p:sp>
      <p:sp>
        <p:nvSpPr>
          <p:cNvPr id="96" name="Text Placeholder 4"/>
          <p:cNvSpPr>
            <a:spLocks noGrp="1"/>
          </p:cNvSpPr>
          <p:nvPr>
            <p:ph type="body" sz="quarter" idx="18"/>
          </p:nvPr>
        </p:nvSpPr>
        <p:spPr>
          <a:xfrm>
            <a:off x="3448050" y="1638300"/>
            <a:ext cx="2247900" cy="819150"/>
          </a:xfrm>
        </p:spPr>
        <p:txBody>
          <a:bodyPr anchor="ctr" anchorCtr="1">
            <a:normAutofit/>
          </a:bodyPr>
          <a:lstStyle>
            <a:lvl1pPr marL="0" indent="0" algn="ctr" defTabSz="914400" rtl="0" eaLnBrk="1" latinLnBrk="0" hangingPunct="1">
              <a:buNone/>
              <a:defRPr lang="en-US" sz="1400" b="0" kern="1200" dirty="0" smtClean="0">
                <a:solidFill>
                  <a:schemeClr val="bg1"/>
                </a:solidFill>
                <a:latin typeface="+mn-lt"/>
                <a:ea typeface="+mn-ea"/>
                <a:cs typeface="+mn-cs"/>
              </a:defRPr>
            </a:lvl1pPr>
          </a:lstStyle>
          <a:p>
            <a:pPr lvl="0"/>
            <a:r>
              <a:rPr lang="en-US" smtClean="0"/>
              <a:t>Click to edit Master text styles</a:t>
            </a:r>
          </a:p>
        </p:txBody>
      </p:sp>
      <p:sp>
        <p:nvSpPr>
          <p:cNvPr id="25" name="Text Placeholder 4"/>
          <p:cNvSpPr>
            <a:spLocks noGrp="1"/>
          </p:cNvSpPr>
          <p:nvPr>
            <p:ph type="body" sz="quarter" idx="13" hasCustomPrompt="1"/>
          </p:nvPr>
        </p:nvSpPr>
        <p:spPr>
          <a:xfrm>
            <a:off x="433388" y="6237197"/>
            <a:ext cx="5238750" cy="239804"/>
          </a:xfrm>
        </p:spPr>
        <p:txBody>
          <a:bodyPr anchor="b" anchorCtr="0">
            <a:normAutofit/>
          </a:bodyPr>
          <a:lstStyle>
            <a:lvl1pPr marL="0" indent="0">
              <a:spcBef>
                <a:spcPts val="0"/>
              </a:spcBef>
              <a:buFontTx/>
              <a:buNone/>
              <a:defRPr lang="en-US" sz="1000" b="0" kern="1200" dirty="0">
                <a:solidFill>
                  <a:schemeClr val="tx1">
                    <a:tint val="75000"/>
                  </a:schemeClr>
                </a:solidFill>
                <a:latin typeface="+mn-lt"/>
                <a:ea typeface="+mn-ea"/>
                <a:cs typeface="+mn-cs"/>
              </a:defRPr>
            </a:lvl1pPr>
          </a:lstStyle>
          <a:p>
            <a:pPr lvl="0"/>
            <a:r>
              <a:rPr lang="en-US" dirty="0" smtClean="0"/>
              <a:t>Source:</a:t>
            </a:r>
            <a:endParaRPr lang="en-US" dirty="0"/>
          </a:p>
        </p:txBody>
      </p:sp>
      <p:sp>
        <p:nvSpPr>
          <p:cNvPr id="24" name="Slide Number Placeholder 6"/>
          <p:cNvSpPr>
            <a:spLocks noGrp="1"/>
          </p:cNvSpPr>
          <p:nvPr>
            <p:ph type="sldNum" sz="quarter" idx="10"/>
          </p:nvPr>
        </p:nvSpPr>
        <p:spPr>
          <a:xfrm>
            <a:off x="6657975" y="6356350"/>
            <a:ext cx="2133600" cy="365125"/>
          </a:xfrm>
        </p:spPr>
        <p:txBody>
          <a:bodyPr/>
          <a:lstStyle>
            <a:lvl1pPr algn="r">
              <a:defRPr sz="1200">
                <a:solidFill>
                  <a:srgbClr val="00A4E4"/>
                </a:solidFill>
              </a:defRPr>
            </a:lvl1pPr>
          </a:lstStyle>
          <a:p>
            <a:pPr>
              <a:defRPr/>
            </a:pPr>
            <a:fld id="{D4259043-E9A0-2A46-836E-08494166AFA4}" type="slidenum">
              <a:rPr lang="en-US" smtClean="0"/>
              <a:pPr>
                <a:defRPr/>
              </a:pPr>
              <a:t>‹#›</a:t>
            </a:fld>
            <a:endParaRPr lang="en-US"/>
          </a:p>
        </p:txBody>
      </p:sp>
    </p:spTree>
    <p:custDataLst>
      <p:tags r:id="rId1"/>
    </p:custDataLst>
    <p:extLst>
      <p:ext uri="{BB962C8B-B14F-4D97-AF65-F5344CB8AC3E}">
        <p14:creationId xmlns:p14="http://schemas.microsoft.com/office/powerpoint/2010/main" val="1929142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extLst mod="1">
    <p:ext uri="{DCECCB84-F9BA-43D5-87BE-67443E8EF086}">
      <p15:sldGuideLst xmlns:p15="http://schemas.microsoft.com/office/powerpoint/2012/main">
        <p15:guide id="1" pos="2880">
          <p15:clr>
            <a:srgbClr val="FBAE40"/>
          </p15:clr>
        </p15:guide>
        <p15:guide id="2" pos="2736">
          <p15:clr>
            <a:srgbClr val="FBAE40"/>
          </p15:clr>
        </p15:guide>
        <p15:guide id="3" pos="3024">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Rectangle 3"/>
          <p:cNvSpPr/>
          <p:nvPr userDrawn="1"/>
        </p:nvSpPr>
        <p:spPr>
          <a:xfrm>
            <a:off x="0" y="0"/>
            <a:ext cx="9144000" cy="1182688"/>
          </a:xfrm>
          <a:prstGeom prst="rect">
            <a:avLst/>
          </a:prstGeom>
          <a:solidFill>
            <a:srgbClr val="0097CE"/>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
        <p:nvSpPr>
          <p:cNvPr id="5" name="Slide Number Placeholder 6"/>
          <p:cNvSpPr txBox="1">
            <a:spLocks/>
          </p:cNvSpPr>
          <p:nvPr userDrawn="1"/>
        </p:nvSpPr>
        <p:spPr>
          <a:xfrm>
            <a:off x="6657975" y="6356350"/>
            <a:ext cx="2133600" cy="365125"/>
          </a:xfrm>
          <a:prstGeom prst="rect">
            <a:avLst/>
          </a:prstGeom>
        </p:spPr>
        <p:txBody>
          <a:bodyPr anchor="ctr"/>
          <a:lstStyle>
            <a:defPPr>
              <a:defRPr lang="en-US"/>
            </a:defPPr>
            <a:lvl1pPr algn="r" rtl="0" eaLnBrk="0" fontAlgn="base" hangingPunct="0">
              <a:spcBef>
                <a:spcPct val="0"/>
              </a:spcBef>
              <a:spcAft>
                <a:spcPct val="0"/>
              </a:spcAft>
              <a:defRPr sz="1200" kern="1200">
                <a:solidFill>
                  <a:schemeClr val="tx2"/>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a:defRPr/>
            </a:pPr>
            <a:fld id="{E8C01B99-4E44-A247-B240-CF3AA5B3F05F}" type="slidenum">
              <a:rPr lang="en-US" smtClean="0">
                <a:solidFill>
                  <a:srgbClr val="005A84"/>
                </a:solidFill>
              </a:rPr>
              <a:pPr>
                <a:defRPr/>
              </a:pPr>
              <a:t>‹#›</a:t>
            </a:fld>
            <a:endParaRPr lang="en-US" dirty="0">
              <a:solidFill>
                <a:srgbClr val="005A84"/>
              </a:solidFill>
            </a:endParaRPr>
          </a:p>
        </p:txBody>
      </p:sp>
      <p:sp>
        <p:nvSpPr>
          <p:cNvPr id="6" name="Rectangle 4"/>
          <p:cNvSpPr>
            <a:spLocks noGrp="1" noChangeArrowheads="1"/>
          </p:cNvSpPr>
          <p:nvPr>
            <p:ph idx="1"/>
          </p:nvPr>
        </p:nvSpPr>
        <p:spPr bwMode="auto">
          <a:xfrm>
            <a:off x="400242" y="1401618"/>
            <a:ext cx="8372283" cy="45673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dirty="0"/>
          </a:p>
        </p:txBody>
      </p:sp>
      <p:sp>
        <p:nvSpPr>
          <p:cNvPr id="8" name="Rectangle 3"/>
          <p:cNvSpPr>
            <a:spLocks noGrp="1" noChangeArrowheads="1"/>
          </p:cNvSpPr>
          <p:nvPr>
            <p:ph type="title"/>
          </p:nvPr>
        </p:nvSpPr>
        <p:spPr bwMode="auto">
          <a:xfrm>
            <a:off x="377152" y="354061"/>
            <a:ext cx="8419186" cy="44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lvl="0"/>
            <a:r>
              <a:rPr lang="en-US" smtClean="0"/>
              <a:t>Click to edit Master title style</a:t>
            </a:r>
            <a:endParaRPr lang="en-US" dirty="0"/>
          </a:p>
        </p:txBody>
      </p:sp>
    </p:spTree>
    <p:extLst>
      <p:ext uri="{BB962C8B-B14F-4D97-AF65-F5344CB8AC3E}">
        <p14:creationId xmlns:p14="http://schemas.microsoft.com/office/powerpoint/2010/main" val="1764386503"/>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Rectangle 4"/>
          <p:cNvSpPr/>
          <p:nvPr userDrawn="1"/>
        </p:nvSpPr>
        <p:spPr>
          <a:xfrm>
            <a:off x="0" y="0"/>
            <a:ext cx="9144000" cy="1182688"/>
          </a:xfrm>
          <a:prstGeom prst="rect">
            <a:avLst/>
          </a:prstGeom>
          <a:solidFill>
            <a:srgbClr val="0097CE"/>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
        <p:nvSpPr>
          <p:cNvPr id="4" name="Rectangle 4"/>
          <p:cNvSpPr>
            <a:spLocks noGrp="1" noChangeArrowheads="1"/>
          </p:cNvSpPr>
          <p:nvPr>
            <p:ph idx="1"/>
          </p:nvPr>
        </p:nvSpPr>
        <p:spPr bwMode="auto">
          <a:xfrm>
            <a:off x="400242" y="1401618"/>
            <a:ext cx="8372283" cy="45673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dirty="0"/>
          </a:p>
        </p:txBody>
      </p:sp>
      <p:sp>
        <p:nvSpPr>
          <p:cNvPr id="6" name="Rectangle 3"/>
          <p:cNvSpPr>
            <a:spLocks noGrp="1" noChangeArrowheads="1"/>
          </p:cNvSpPr>
          <p:nvPr>
            <p:ph type="title"/>
          </p:nvPr>
        </p:nvSpPr>
        <p:spPr bwMode="auto">
          <a:xfrm>
            <a:off x="377152" y="354061"/>
            <a:ext cx="8419186" cy="44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lvl="0"/>
            <a:r>
              <a:rPr lang="en-US" smtClean="0"/>
              <a:t>Click to edit Master title style</a:t>
            </a:r>
            <a:endParaRPr lang="en-US" dirty="0"/>
          </a:p>
        </p:txBody>
      </p:sp>
      <p:sp>
        <p:nvSpPr>
          <p:cNvPr id="7" name="Slide Number Placeholder 6"/>
          <p:cNvSpPr>
            <a:spLocks noGrp="1"/>
          </p:cNvSpPr>
          <p:nvPr>
            <p:ph type="sldNum" sz="quarter" idx="10"/>
          </p:nvPr>
        </p:nvSpPr>
        <p:spPr/>
        <p:txBody>
          <a:bodyPr/>
          <a:lstStyle>
            <a:lvl1pPr algn="r">
              <a:defRPr sz="1200">
                <a:solidFill>
                  <a:schemeClr val="tx2"/>
                </a:solidFill>
              </a:defRPr>
            </a:lvl1pPr>
          </a:lstStyle>
          <a:p>
            <a:pPr>
              <a:defRPr/>
            </a:pPr>
            <a:fld id="{2505F292-7053-9A43-86CC-EE4ED0BE33C9}" type="slidenum">
              <a:rPr lang="en-US">
                <a:solidFill>
                  <a:srgbClr val="005A84"/>
                </a:solidFill>
              </a:rPr>
              <a:pPr>
                <a:defRPr/>
              </a:pPr>
              <a:t>‹#›</a:t>
            </a:fld>
            <a:endParaRPr lang="en-US">
              <a:solidFill>
                <a:srgbClr val="005A84"/>
              </a:solidFill>
            </a:endParaRPr>
          </a:p>
        </p:txBody>
      </p:sp>
    </p:spTree>
    <p:extLst>
      <p:ext uri="{BB962C8B-B14F-4D97-AF65-F5344CB8AC3E}">
        <p14:creationId xmlns:p14="http://schemas.microsoft.com/office/powerpoint/2010/main" val="1252058543"/>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Rectangle 3"/>
          <p:cNvSpPr/>
          <p:nvPr userDrawn="1"/>
        </p:nvSpPr>
        <p:spPr>
          <a:xfrm>
            <a:off x="0" y="0"/>
            <a:ext cx="9144000" cy="1182688"/>
          </a:xfrm>
          <a:prstGeom prst="rect">
            <a:avLst/>
          </a:prstGeom>
          <a:solidFill>
            <a:srgbClr val="0097CE"/>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7" name="Rectangle 4"/>
          <p:cNvSpPr>
            <a:spLocks noGrp="1" noChangeArrowheads="1"/>
          </p:cNvSpPr>
          <p:nvPr>
            <p:ph idx="1"/>
          </p:nvPr>
        </p:nvSpPr>
        <p:spPr bwMode="auto">
          <a:xfrm>
            <a:off x="400242" y="1477818"/>
            <a:ext cx="8372283" cy="45673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2pPr>
              <a:buClr>
                <a:srgbClr val="00A4E4"/>
              </a:buClr>
              <a:defRPr/>
            </a:lvl2p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endParaRPr lang="en-US" noProof="0" dirty="0"/>
          </a:p>
        </p:txBody>
      </p:sp>
      <p:sp>
        <p:nvSpPr>
          <p:cNvPr id="9" name="Rectangle 3"/>
          <p:cNvSpPr>
            <a:spLocks noGrp="1" noChangeArrowheads="1"/>
          </p:cNvSpPr>
          <p:nvPr>
            <p:ph type="title"/>
          </p:nvPr>
        </p:nvSpPr>
        <p:spPr bwMode="auto">
          <a:xfrm>
            <a:off x="377152" y="354061"/>
            <a:ext cx="8419186" cy="44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lvl="0"/>
            <a:r>
              <a:rPr lang="en-US" smtClean="0"/>
              <a:t>Click to edit Master title style</a:t>
            </a:r>
            <a:endParaRPr lang="en-US" dirty="0"/>
          </a:p>
        </p:txBody>
      </p:sp>
      <p:sp>
        <p:nvSpPr>
          <p:cNvPr id="5" name="Slide Number Placeholder 6"/>
          <p:cNvSpPr>
            <a:spLocks noGrp="1"/>
          </p:cNvSpPr>
          <p:nvPr>
            <p:ph type="sldNum" sz="quarter" idx="10"/>
          </p:nvPr>
        </p:nvSpPr>
        <p:spPr/>
        <p:txBody>
          <a:bodyPr/>
          <a:lstStyle>
            <a:lvl1pPr algn="r">
              <a:defRPr sz="1200">
                <a:solidFill>
                  <a:schemeClr val="tx2"/>
                </a:solidFill>
              </a:defRPr>
            </a:lvl1pPr>
          </a:lstStyle>
          <a:p>
            <a:pPr>
              <a:defRPr/>
            </a:pPr>
            <a:fld id="{D4259043-E9A0-2A46-836E-08494166AFA4}" type="slidenum">
              <a:rPr lang="en-US"/>
              <a:pPr>
                <a:defRPr/>
              </a:pPr>
              <a:t>‹#›</a:t>
            </a:fld>
            <a:endParaRPr lang="en-US"/>
          </a:p>
        </p:txBody>
      </p:sp>
    </p:spTree>
    <p:extLst>
      <p:ext uri="{BB962C8B-B14F-4D97-AF65-F5344CB8AC3E}">
        <p14:creationId xmlns:p14="http://schemas.microsoft.com/office/powerpoint/2010/main" val="666346875"/>
      </p:ext>
    </p:extLst>
  </p:cSld>
  <p:clrMapOvr>
    <a:masterClrMapping/>
  </p:clrMapOvr>
  <p:transition spd="med"/>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PhAnim="0" userDrawn="1">
  <p:cSld name="Body">
    <p:spTree>
      <p:nvGrpSpPr>
        <p:cNvPr id="1" name=""/>
        <p:cNvGrpSpPr/>
        <p:nvPr/>
      </p:nvGrpSpPr>
      <p:grpSpPr>
        <a:xfrm>
          <a:off x="0" y="0"/>
          <a:ext cx="0" cy="0"/>
          <a:chOff x="0" y="0"/>
          <a:chExt cx="0" cy="0"/>
        </a:xfrm>
      </p:grpSpPr>
      <p:sp>
        <p:nvSpPr>
          <p:cNvPr id="4" name="TextBox 3"/>
          <p:cNvSpPr txBox="1"/>
          <p:nvPr/>
        </p:nvSpPr>
        <p:spPr>
          <a:xfrm>
            <a:off x="419100" y="5156200"/>
            <a:ext cx="5524500" cy="246063"/>
          </a:xfrm>
          <a:prstGeom prst="rect">
            <a:avLst/>
          </a:prstGeom>
          <a:noFill/>
        </p:spPr>
        <p:txBody>
          <a:bodyPr lIns="0">
            <a:spAutoFit/>
          </a:bodyPr>
          <a:lstStyle/>
          <a:p>
            <a:pPr>
              <a:defRPr/>
            </a:pPr>
            <a:r>
              <a:rPr lang="en-US" sz="1000" b="1" kern="0" spc="250" dirty="0">
                <a:solidFill>
                  <a:srgbClr val="FFFFFF"/>
                </a:solidFill>
                <a:latin typeface="Arial"/>
                <a:ea typeface="ＭＳ Ｐゴシック"/>
              </a:rPr>
              <a:t>SAVING : INVESTING : PLANNING</a:t>
            </a:r>
          </a:p>
        </p:txBody>
      </p:sp>
      <p:sp>
        <p:nvSpPr>
          <p:cNvPr id="5" name="Rectangle 4"/>
          <p:cNvSpPr>
            <a:spLocks noChangeArrowheads="1"/>
          </p:cNvSpPr>
          <p:nvPr/>
        </p:nvSpPr>
        <p:spPr bwMode="auto">
          <a:xfrm>
            <a:off x="0" y="914400"/>
            <a:ext cx="274638" cy="1371600"/>
          </a:xfrm>
          <a:prstGeom prst="rect">
            <a:avLst/>
          </a:prstGeom>
          <a:solidFill>
            <a:srgbClr val="0197CE">
              <a:alpha val="70195"/>
            </a:srgbClr>
          </a:solidFill>
          <a:ln>
            <a:noFill/>
          </a:ln>
          <a:extLs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none" anchor="ct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defRPr/>
            </a:pPr>
            <a:endParaRPr lang="en-US" altLang="en-US" smtClean="0">
              <a:solidFill>
                <a:prstClr val="black"/>
              </a:solidFill>
            </a:endParaRPr>
          </a:p>
        </p:txBody>
      </p:sp>
      <p:sp>
        <p:nvSpPr>
          <p:cNvPr id="6" name="Rectangle 5"/>
          <p:cNvSpPr>
            <a:spLocks noChangeArrowheads="1"/>
          </p:cNvSpPr>
          <p:nvPr/>
        </p:nvSpPr>
        <p:spPr bwMode="auto">
          <a:xfrm>
            <a:off x="0" y="2266950"/>
            <a:ext cx="274638" cy="3446463"/>
          </a:xfrm>
          <a:prstGeom prst="rect">
            <a:avLst/>
          </a:prstGeom>
          <a:solidFill>
            <a:srgbClr val="0197CE"/>
          </a:solidFill>
          <a:ln>
            <a:noFill/>
          </a:ln>
          <a:extLs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none" anchor="ct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defRPr/>
            </a:pPr>
            <a:endParaRPr lang="en-US" altLang="en-US" smtClean="0">
              <a:solidFill>
                <a:prstClr val="black"/>
              </a:solidFill>
            </a:endParaRPr>
          </a:p>
        </p:txBody>
      </p:sp>
      <p:sp>
        <p:nvSpPr>
          <p:cNvPr id="9" name="Title 8"/>
          <p:cNvSpPr>
            <a:spLocks noGrp="1"/>
          </p:cNvSpPr>
          <p:nvPr>
            <p:ph type="title"/>
          </p:nvPr>
        </p:nvSpPr>
        <p:spPr/>
        <p:txBody>
          <a:bodyPr/>
          <a:lstStyle/>
          <a:p>
            <a:r>
              <a:rPr lang="en-US" dirty="0" smtClean="0"/>
              <a:t>Click to edit Master title style</a:t>
            </a:r>
            <a:endParaRPr lang="en-US" dirty="0"/>
          </a:p>
        </p:txBody>
      </p:sp>
      <p:sp>
        <p:nvSpPr>
          <p:cNvPr id="11" name="Text Placeholder 10"/>
          <p:cNvSpPr>
            <a:spLocks noGrp="1"/>
          </p:cNvSpPr>
          <p:nvPr>
            <p:ph type="body" sz="quarter" idx="10"/>
          </p:nvPr>
        </p:nvSpPr>
        <p:spPr>
          <a:xfrm>
            <a:off x="725261" y="899209"/>
            <a:ext cx="8099425" cy="5110162"/>
          </a:xfrm>
        </p:spPr>
        <p:txBody>
          <a:bodyPr/>
          <a:lstStyle>
            <a:lvl1pPr marL="0" indent="0">
              <a:defRPr kern="1200" baseline="0"/>
            </a:lvl1pPr>
            <a:lvl2pPr>
              <a:defRPr kern="1200" baseline="0">
                <a:solidFill>
                  <a:srgbClr val="0197CE"/>
                </a:solidFill>
              </a:defRPr>
            </a:lvl2pPr>
            <a:lvl3pPr marL="566738" indent="-219075">
              <a:defRPr kern="1200" baseline="0"/>
            </a:lvl3pPr>
            <a:lvl4pPr>
              <a:defRPr kern="1200" baseline="0">
                <a:solidFill>
                  <a:srgbClr val="0197CE"/>
                </a:solidFill>
              </a:defRPr>
            </a:lvl4pPr>
            <a:lvl5pPr>
              <a:defRPr kern="1200" baseline="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942759735"/>
      </p:ext>
    </p:extLst>
  </p:cSld>
  <p:clrMapOvr>
    <a:masterClrMapping/>
  </p:clrMapOvr>
  <p:transition>
    <p:fade thruBlk="1"/>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5" name="Rectangle 10"/>
          <p:cNvSpPr>
            <a:spLocks noChangeArrowheads="1"/>
          </p:cNvSpPr>
          <p:nvPr userDrawn="1"/>
        </p:nvSpPr>
        <p:spPr bwMode="auto">
          <a:xfrm>
            <a:off x="0" y="0"/>
            <a:ext cx="274638" cy="2278063"/>
          </a:xfrm>
          <a:prstGeom prst="rect">
            <a:avLst/>
          </a:prstGeom>
          <a:solidFill>
            <a:srgbClr val="BEC1C5"/>
          </a:solidFill>
          <a:ln>
            <a:noFill/>
          </a:ln>
          <a:extLs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none" anchor="ct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defRPr/>
            </a:pPr>
            <a:endParaRPr lang="en-US" altLang="en-US" smtClean="0">
              <a:solidFill>
                <a:prstClr val="black"/>
              </a:solidFill>
            </a:endParaRPr>
          </a:p>
        </p:txBody>
      </p:sp>
      <p:sp>
        <p:nvSpPr>
          <p:cNvPr id="6" name="Rectangle 5"/>
          <p:cNvSpPr>
            <a:spLocks noChangeArrowheads="1"/>
          </p:cNvSpPr>
          <p:nvPr userDrawn="1"/>
        </p:nvSpPr>
        <p:spPr bwMode="auto">
          <a:xfrm>
            <a:off x="0" y="914400"/>
            <a:ext cx="274638" cy="1371600"/>
          </a:xfrm>
          <a:prstGeom prst="rect">
            <a:avLst/>
          </a:prstGeom>
          <a:solidFill>
            <a:srgbClr val="0197CE">
              <a:alpha val="34901"/>
            </a:srgbClr>
          </a:solidFill>
          <a:ln>
            <a:noFill/>
          </a:ln>
          <a:extLs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none" anchor="ct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defRPr/>
            </a:pPr>
            <a:endParaRPr lang="en-US" altLang="en-US" smtClean="0">
              <a:solidFill>
                <a:prstClr val="black"/>
              </a:solidFill>
            </a:endParaRPr>
          </a:p>
        </p:txBody>
      </p:sp>
      <p:sp>
        <p:nvSpPr>
          <p:cNvPr id="7" name="Rectangle 6"/>
          <p:cNvSpPr>
            <a:spLocks noChangeArrowheads="1"/>
          </p:cNvSpPr>
          <p:nvPr userDrawn="1"/>
        </p:nvSpPr>
        <p:spPr bwMode="auto">
          <a:xfrm>
            <a:off x="0" y="2266950"/>
            <a:ext cx="274638" cy="3446463"/>
          </a:xfrm>
          <a:prstGeom prst="rect">
            <a:avLst/>
          </a:prstGeom>
          <a:solidFill>
            <a:srgbClr val="0197CE"/>
          </a:solidFill>
          <a:ln>
            <a:noFill/>
          </a:ln>
          <a:extLs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none" anchor="ct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defRPr/>
            </a:pPr>
            <a:endParaRPr lang="en-US" altLang="en-US" smtClean="0">
              <a:solidFill>
                <a:prstClr val="black"/>
              </a:solidFill>
            </a:endParaRPr>
          </a:p>
        </p:txBody>
      </p:sp>
      <p:sp>
        <p:nvSpPr>
          <p:cNvPr id="2" name="Title 1"/>
          <p:cNvSpPr>
            <a:spLocks noGrp="1"/>
          </p:cNvSpPr>
          <p:nvPr>
            <p:ph type="title"/>
          </p:nvPr>
        </p:nvSpPr>
        <p:spPr/>
        <p:txBody>
          <a:bodyPr/>
          <a:lstStyle/>
          <a:p>
            <a:r>
              <a:rPr lang="en-US" smtClean="0"/>
              <a:t>Click to edit Master title style</a:t>
            </a:r>
            <a:endParaRPr lang="en-US"/>
          </a:p>
        </p:txBody>
      </p:sp>
      <p:sp>
        <p:nvSpPr>
          <p:cNvPr id="4" name="Content Placeholder 3"/>
          <p:cNvSpPr>
            <a:spLocks noGrp="1"/>
          </p:cNvSpPr>
          <p:nvPr>
            <p:ph sz="quarter" idx="10"/>
          </p:nvPr>
        </p:nvSpPr>
        <p:spPr>
          <a:xfrm>
            <a:off x="701675" y="1030288"/>
            <a:ext cx="8069263" cy="44386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71892933"/>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5" name="Rectangle 10"/>
          <p:cNvSpPr>
            <a:spLocks noChangeArrowheads="1"/>
          </p:cNvSpPr>
          <p:nvPr userDrawn="1"/>
        </p:nvSpPr>
        <p:spPr bwMode="auto">
          <a:xfrm>
            <a:off x="0" y="0"/>
            <a:ext cx="274638" cy="2278063"/>
          </a:xfrm>
          <a:prstGeom prst="rect">
            <a:avLst/>
          </a:prstGeom>
          <a:solidFill>
            <a:srgbClr val="BEC1C5"/>
          </a:solidFill>
          <a:ln>
            <a:noFill/>
          </a:ln>
          <a:extLs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none" anchor="ct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defRPr/>
            </a:pPr>
            <a:endParaRPr lang="en-US" altLang="en-US" smtClean="0">
              <a:solidFill>
                <a:prstClr val="black"/>
              </a:solidFill>
            </a:endParaRPr>
          </a:p>
        </p:txBody>
      </p:sp>
      <p:sp>
        <p:nvSpPr>
          <p:cNvPr id="6" name="Rectangle 5"/>
          <p:cNvSpPr>
            <a:spLocks noChangeArrowheads="1"/>
          </p:cNvSpPr>
          <p:nvPr userDrawn="1"/>
        </p:nvSpPr>
        <p:spPr bwMode="auto">
          <a:xfrm>
            <a:off x="0" y="914400"/>
            <a:ext cx="274638" cy="1371600"/>
          </a:xfrm>
          <a:prstGeom prst="rect">
            <a:avLst/>
          </a:prstGeom>
          <a:solidFill>
            <a:srgbClr val="0197CE">
              <a:alpha val="34901"/>
            </a:srgbClr>
          </a:solidFill>
          <a:ln>
            <a:noFill/>
          </a:ln>
          <a:extLs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none" anchor="ct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defRPr/>
            </a:pPr>
            <a:endParaRPr lang="en-US" altLang="en-US" smtClean="0">
              <a:solidFill>
                <a:prstClr val="black"/>
              </a:solidFill>
            </a:endParaRPr>
          </a:p>
        </p:txBody>
      </p:sp>
      <p:sp>
        <p:nvSpPr>
          <p:cNvPr id="7" name="Rectangle 6"/>
          <p:cNvSpPr>
            <a:spLocks noChangeArrowheads="1"/>
          </p:cNvSpPr>
          <p:nvPr userDrawn="1"/>
        </p:nvSpPr>
        <p:spPr bwMode="auto">
          <a:xfrm>
            <a:off x="0" y="2266950"/>
            <a:ext cx="274638" cy="3446463"/>
          </a:xfrm>
          <a:prstGeom prst="rect">
            <a:avLst/>
          </a:prstGeom>
          <a:solidFill>
            <a:srgbClr val="0197CE"/>
          </a:solidFill>
          <a:ln>
            <a:noFill/>
          </a:ln>
          <a:extLs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none" anchor="ct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defRPr/>
            </a:pPr>
            <a:endParaRPr lang="en-US" altLang="en-US" smtClean="0">
              <a:solidFill>
                <a:prstClr val="black"/>
              </a:solidFill>
            </a:endParaRPr>
          </a:p>
        </p:txBody>
      </p:sp>
      <p:sp>
        <p:nvSpPr>
          <p:cNvPr id="2" name="Title 1"/>
          <p:cNvSpPr>
            <a:spLocks noGrp="1"/>
          </p:cNvSpPr>
          <p:nvPr>
            <p:ph type="title"/>
          </p:nvPr>
        </p:nvSpPr>
        <p:spPr/>
        <p:txBody>
          <a:bodyPr/>
          <a:lstStyle/>
          <a:p>
            <a:r>
              <a:rPr lang="en-US" smtClean="0"/>
              <a:t>Click to edit Master title style</a:t>
            </a:r>
            <a:endParaRPr lang="en-US"/>
          </a:p>
        </p:txBody>
      </p:sp>
      <p:sp>
        <p:nvSpPr>
          <p:cNvPr id="4" name="Text Placeholder 3"/>
          <p:cNvSpPr>
            <a:spLocks noGrp="1"/>
          </p:cNvSpPr>
          <p:nvPr>
            <p:ph type="body" sz="quarter" idx="10"/>
          </p:nvPr>
        </p:nvSpPr>
        <p:spPr>
          <a:xfrm>
            <a:off x="701675" y="1047750"/>
            <a:ext cx="8069263" cy="5041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57459907"/>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pic>
        <p:nvPicPr>
          <p:cNvPr id="2" name="Picture 5" descr="VALIC FUTURAPT Blue outline.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162800" y="5943600"/>
            <a:ext cx="1304925" cy="40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7175166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160627355"/>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1_Section Header">
    <p:spTree>
      <p:nvGrpSpPr>
        <p:cNvPr id="1" name=""/>
        <p:cNvGrpSpPr/>
        <p:nvPr/>
      </p:nvGrpSpPr>
      <p:grpSpPr>
        <a:xfrm>
          <a:off x="0" y="0"/>
          <a:ext cx="0" cy="0"/>
          <a:chOff x="0" y="0"/>
          <a:chExt cx="0" cy="0"/>
        </a:xfrm>
      </p:grpSpPr>
      <p:sp>
        <p:nvSpPr>
          <p:cNvPr id="3" name="Rectangle 2"/>
          <p:cNvSpPr/>
          <p:nvPr userDrawn="1"/>
        </p:nvSpPr>
        <p:spPr>
          <a:xfrm>
            <a:off x="0" y="0"/>
            <a:ext cx="9144000" cy="6858000"/>
          </a:xfrm>
          <a:prstGeom prst="rect">
            <a:avLst/>
          </a:prstGeom>
          <a:solidFill>
            <a:srgbClr val="0097CE"/>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 name="Title 7"/>
          <p:cNvSpPr>
            <a:spLocks noGrp="1"/>
          </p:cNvSpPr>
          <p:nvPr>
            <p:ph type="title"/>
          </p:nvPr>
        </p:nvSpPr>
        <p:spPr>
          <a:xfrm>
            <a:off x="0" y="1985433"/>
            <a:ext cx="9144000" cy="1779539"/>
          </a:xfrm>
          <a:prstGeom prst="rect">
            <a:avLst/>
          </a:prstGeom>
        </p:spPr>
        <p:txBody>
          <a:bodyPr/>
          <a:lstStyle>
            <a:lvl1pPr algn="ctr">
              <a:defRPr sz="4000">
                <a:solidFill>
                  <a:srgbClr val="FFFFFF"/>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3768505847"/>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Flow chart with takeaway vertical 3 layer">
    <p:spTree>
      <p:nvGrpSpPr>
        <p:cNvPr id="1" name=""/>
        <p:cNvGrpSpPr/>
        <p:nvPr/>
      </p:nvGrpSpPr>
      <p:grpSpPr>
        <a:xfrm>
          <a:off x="0" y="0"/>
          <a:ext cx="0" cy="0"/>
          <a:chOff x="0" y="0"/>
          <a:chExt cx="0" cy="0"/>
        </a:xfrm>
      </p:grpSpPr>
      <p:sp>
        <p:nvSpPr>
          <p:cNvPr id="2" name="Title 1"/>
          <p:cNvSpPr>
            <a:spLocks noGrp="1"/>
          </p:cNvSpPr>
          <p:nvPr>
            <p:ph type="title"/>
          </p:nvPr>
        </p:nvSpPr>
        <p:spPr>
          <a:xfrm>
            <a:off x="433388" y="354013"/>
            <a:ext cx="8418513" cy="449262"/>
          </a:xfrm>
        </p:spPr>
        <p:txBody>
          <a:bodyPr>
            <a:normAutofit/>
          </a:bodyPr>
          <a:lstStyle>
            <a:lvl1pPr algn="l" defTabSz="914400" rtl="0" eaLnBrk="1" latinLnBrk="0" hangingPunct="1">
              <a:lnSpc>
                <a:spcPct val="90000"/>
              </a:lnSpc>
              <a:spcBef>
                <a:spcPct val="0"/>
              </a:spcBef>
              <a:buNone/>
              <a:defRPr lang="en-US" sz="1800" kern="1200" baseline="0" dirty="0">
                <a:solidFill>
                  <a:schemeClr val="bg1"/>
                </a:solidFill>
                <a:latin typeface="+mj-lt"/>
                <a:ea typeface="+mj-ea"/>
                <a:cs typeface="+mj-cs"/>
              </a:defRPr>
            </a:lvl1pPr>
          </a:lstStyle>
          <a:p>
            <a:r>
              <a:rPr lang="en-US" smtClean="0"/>
              <a:t>Click to edit Master title style</a:t>
            </a:r>
            <a:endParaRPr lang="en-US" dirty="0"/>
          </a:p>
        </p:txBody>
      </p:sp>
      <p:sp>
        <p:nvSpPr>
          <p:cNvPr id="31" name="Text Placeholder 6"/>
          <p:cNvSpPr>
            <a:spLocks noGrp="1"/>
          </p:cNvSpPr>
          <p:nvPr>
            <p:ph type="body" sz="quarter" idx="17"/>
          </p:nvPr>
        </p:nvSpPr>
        <p:spPr>
          <a:xfrm>
            <a:off x="457200" y="5614416"/>
            <a:ext cx="8229600" cy="566928"/>
          </a:xfrm>
          <a:no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nchorCtr="1">
            <a:normAutofit/>
          </a:bodyPr>
          <a:lstStyle>
            <a:lvl1pPr marL="0" indent="0" algn="ctr">
              <a:buNone/>
              <a:defRPr lang="en-US" sz="1400" b="0" i="0" kern="1200" baseline="0" dirty="0">
                <a:solidFill>
                  <a:schemeClr val="tx1"/>
                </a:solidFill>
                <a:latin typeface="+mn-lt"/>
                <a:ea typeface="+mn-ea"/>
                <a:cs typeface="+mn-cs"/>
              </a:defRPr>
            </a:lvl1pPr>
          </a:lstStyle>
          <a:p>
            <a:pPr marL="0" lvl="0" indent="0" algn="ctr" defTabSz="914400" rtl="0" eaLnBrk="1" latinLnBrk="0" hangingPunct="1">
              <a:lnSpc>
                <a:spcPct val="100000"/>
              </a:lnSpc>
              <a:spcBef>
                <a:spcPts val="1000"/>
              </a:spcBef>
              <a:buFont typeface="Wingdings" panose="05000000000000000000" pitchFamily="2" charset="2"/>
              <a:buNone/>
            </a:pPr>
            <a:r>
              <a:rPr lang="en-US" smtClean="0"/>
              <a:t>Click to edit Master text styles</a:t>
            </a:r>
          </a:p>
        </p:txBody>
      </p:sp>
      <p:cxnSp>
        <p:nvCxnSpPr>
          <p:cNvPr id="69" name="Straight Connector 68"/>
          <p:cNvCxnSpPr>
            <a:stCxn id="67" idx="2"/>
          </p:cNvCxnSpPr>
          <p:nvPr userDrawn="1"/>
        </p:nvCxnSpPr>
        <p:spPr>
          <a:xfrm>
            <a:off x="4572928" y="2505366"/>
            <a:ext cx="0" cy="273167"/>
          </a:xfrm>
          <a:prstGeom prst="line">
            <a:avLst/>
          </a:prstGeom>
          <a:solidFill>
            <a:sysClr val="window" lastClr="FFFFFF"/>
          </a:solidFill>
          <a:ln w="15875" cap="rnd" cmpd="sng" algn="ctr">
            <a:solidFill>
              <a:schemeClr val="tx2"/>
            </a:solidFill>
            <a:prstDash val="sysDot"/>
            <a:round/>
            <a:headEnd type="none" w="med" len="med"/>
            <a:tailEnd type="none" w="med" len="med"/>
          </a:ln>
          <a:effectLst/>
        </p:spPr>
      </p:cxnSp>
      <p:cxnSp>
        <p:nvCxnSpPr>
          <p:cNvPr id="70" name="Elbow Connector 69"/>
          <p:cNvCxnSpPr>
            <a:stCxn id="82" idx="2"/>
            <a:endCxn id="75" idx="0"/>
          </p:cNvCxnSpPr>
          <p:nvPr userDrawn="1"/>
        </p:nvCxnSpPr>
        <p:spPr>
          <a:xfrm rot="5400000">
            <a:off x="2095710" y="3369871"/>
            <a:ext cx="471905" cy="1495327"/>
          </a:xfrm>
          <a:prstGeom prst="bentConnector3">
            <a:avLst/>
          </a:prstGeom>
          <a:solidFill>
            <a:sysClr val="window" lastClr="FFFFFF"/>
          </a:solidFill>
          <a:ln w="15875" cap="rnd" cmpd="sng" algn="ctr">
            <a:solidFill>
              <a:schemeClr val="tx2"/>
            </a:solidFill>
            <a:prstDash val="sysDot"/>
            <a:round/>
            <a:headEnd type="none" w="med" len="med"/>
            <a:tailEnd type="none" w="med" len="med"/>
          </a:ln>
          <a:effectLst/>
        </p:spPr>
      </p:cxnSp>
      <p:cxnSp>
        <p:nvCxnSpPr>
          <p:cNvPr id="71" name="Straight Connector 70"/>
          <p:cNvCxnSpPr/>
          <p:nvPr userDrawn="1"/>
        </p:nvCxnSpPr>
        <p:spPr>
          <a:xfrm>
            <a:off x="6061550" y="3888110"/>
            <a:ext cx="0" cy="202937"/>
          </a:xfrm>
          <a:prstGeom prst="line">
            <a:avLst/>
          </a:prstGeom>
          <a:solidFill>
            <a:sysClr val="window" lastClr="FFFFFF"/>
          </a:solidFill>
          <a:ln w="15875" cap="rnd" cmpd="sng" algn="ctr">
            <a:solidFill>
              <a:schemeClr val="tx2"/>
            </a:solidFill>
            <a:prstDash val="sysDot"/>
            <a:round/>
            <a:headEnd type="none" w="med" len="med"/>
            <a:tailEnd type="none" w="med" len="med"/>
          </a:ln>
          <a:effectLst/>
        </p:spPr>
      </p:cxnSp>
      <p:sp>
        <p:nvSpPr>
          <p:cNvPr id="75" name="Rectangle 74"/>
          <p:cNvSpPr/>
          <p:nvPr userDrawn="1"/>
        </p:nvSpPr>
        <p:spPr>
          <a:xfrm>
            <a:off x="457200" y="4353487"/>
            <a:ext cx="2253598" cy="904312"/>
          </a:xfrm>
          <a:prstGeom prst="rect">
            <a:avLst/>
          </a:prstGeom>
          <a:solidFill>
            <a:schemeClr val="accent3">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en-US">
              <a:solidFill>
                <a:prstClr val="white"/>
              </a:solidFill>
              <a:latin typeface="Arial"/>
            </a:endParaRPr>
          </a:p>
        </p:txBody>
      </p:sp>
      <p:sp>
        <p:nvSpPr>
          <p:cNvPr id="76" name="Rectangle 75"/>
          <p:cNvSpPr/>
          <p:nvPr userDrawn="1"/>
        </p:nvSpPr>
        <p:spPr>
          <a:xfrm>
            <a:off x="3454102" y="4353487"/>
            <a:ext cx="2253598" cy="904312"/>
          </a:xfrm>
          <a:prstGeom prst="rect">
            <a:avLst/>
          </a:prstGeom>
          <a:solidFill>
            <a:schemeClr val="accent3">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en-US">
              <a:solidFill>
                <a:prstClr val="white"/>
              </a:solidFill>
              <a:latin typeface="Arial"/>
            </a:endParaRPr>
          </a:p>
        </p:txBody>
      </p:sp>
      <p:sp>
        <p:nvSpPr>
          <p:cNvPr id="77" name="Rectangle 76"/>
          <p:cNvSpPr/>
          <p:nvPr userDrawn="1"/>
        </p:nvSpPr>
        <p:spPr>
          <a:xfrm>
            <a:off x="6433202" y="4353487"/>
            <a:ext cx="2253598" cy="904312"/>
          </a:xfrm>
          <a:prstGeom prst="rect">
            <a:avLst/>
          </a:prstGeom>
          <a:solidFill>
            <a:schemeClr val="accent3">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en-US">
              <a:solidFill>
                <a:prstClr val="white"/>
              </a:solidFill>
              <a:latin typeface="Arial"/>
            </a:endParaRPr>
          </a:p>
        </p:txBody>
      </p:sp>
      <p:cxnSp>
        <p:nvCxnSpPr>
          <p:cNvPr id="81" name="Elbow Connector 80"/>
          <p:cNvCxnSpPr>
            <a:stCxn id="76" idx="0"/>
            <a:endCxn id="77" idx="0"/>
          </p:cNvCxnSpPr>
          <p:nvPr userDrawn="1"/>
        </p:nvCxnSpPr>
        <p:spPr>
          <a:xfrm rot="5400000" flipH="1" flipV="1">
            <a:off x="6070645" y="2863937"/>
            <a:ext cx="17413" cy="2979100"/>
          </a:xfrm>
          <a:prstGeom prst="bentConnector3">
            <a:avLst>
              <a:gd name="adj1" fmla="val 1500000"/>
            </a:avLst>
          </a:prstGeom>
          <a:solidFill>
            <a:sysClr val="window" lastClr="FFFFFF"/>
          </a:solidFill>
          <a:ln w="15875" cap="rnd" cmpd="sng" algn="ctr">
            <a:solidFill>
              <a:schemeClr val="tx2"/>
            </a:solidFill>
            <a:prstDash val="sysDot"/>
            <a:round/>
            <a:headEnd type="none" w="med" len="med"/>
            <a:tailEnd type="none" w="med" len="med"/>
          </a:ln>
          <a:effectLst/>
        </p:spPr>
      </p:cxnSp>
      <p:sp>
        <p:nvSpPr>
          <p:cNvPr id="97" name="Text Placeholder 4"/>
          <p:cNvSpPr>
            <a:spLocks noGrp="1"/>
          </p:cNvSpPr>
          <p:nvPr>
            <p:ph type="body" sz="quarter" idx="25"/>
          </p:nvPr>
        </p:nvSpPr>
        <p:spPr>
          <a:xfrm>
            <a:off x="466043" y="4396068"/>
            <a:ext cx="2241668" cy="819150"/>
          </a:xfrm>
        </p:spPr>
        <p:txBody>
          <a:bodyPr anchor="ctr" anchorCtr="1">
            <a:normAutofit/>
          </a:bodyPr>
          <a:lstStyle>
            <a:lvl1pPr marL="0" indent="0" algn="ctr" defTabSz="914400" rtl="0" eaLnBrk="1" latinLnBrk="0" hangingPunct="1">
              <a:buNone/>
              <a:defRPr lang="en-US" sz="1400" kern="1200" dirty="0" smtClean="0">
                <a:solidFill>
                  <a:schemeClr val="bg1"/>
                </a:solidFill>
                <a:latin typeface="+mn-lt"/>
                <a:ea typeface="+mn-ea"/>
                <a:cs typeface="+mn-cs"/>
              </a:defRPr>
            </a:lvl1pPr>
          </a:lstStyle>
          <a:p>
            <a:pPr lvl="0"/>
            <a:r>
              <a:rPr lang="en-US" smtClean="0"/>
              <a:t>Click to edit Master text styles</a:t>
            </a:r>
          </a:p>
        </p:txBody>
      </p:sp>
      <p:sp>
        <p:nvSpPr>
          <p:cNvPr id="98" name="Text Placeholder 4"/>
          <p:cNvSpPr>
            <a:spLocks noGrp="1"/>
          </p:cNvSpPr>
          <p:nvPr>
            <p:ph type="body" sz="quarter" idx="26"/>
          </p:nvPr>
        </p:nvSpPr>
        <p:spPr>
          <a:xfrm>
            <a:off x="3462895" y="4396068"/>
            <a:ext cx="2230143" cy="819150"/>
          </a:xfrm>
        </p:spPr>
        <p:txBody>
          <a:bodyPr anchor="ctr" anchorCtr="1">
            <a:normAutofit/>
          </a:bodyPr>
          <a:lstStyle>
            <a:lvl1pPr marL="0" indent="0" algn="ctr" defTabSz="914400" rtl="0" eaLnBrk="1" latinLnBrk="0" hangingPunct="1">
              <a:buNone/>
              <a:defRPr lang="en-US" sz="1400" kern="1200" dirty="0" smtClean="0">
                <a:solidFill>
                  <a:schemeClr val="bg1"/>
                </a:solidFill>
                <a:latin typeface="+mn-lt"/>
                <a:ea typeface="+mn-ea"/>
                <a:cs typeface="+mn-cs"/>
              </a:defRPr>
            </a:lvl1pPr>
          </a:lstStyle>
          <a:p>
            <a:pPr lvl="0"/>
            <a:r>
              <a:rPr lang="en-US" smtClean="0"/>
              <a:t>Click to edit Master text styles</a:t>
            </a:r>
          </a:p>
        </p:txBody>
      </p:sp>
      <p:sp>
        <p:nvSpPr>
          <p:cNvPr id="99" name="Text Placeholder 4"/>
          <p:cNvSpPr>
            <a:spLocks noGrp="1"/>
          </p:cNvSpPr>
          <p:nvPr>
            <p:ph type="body" sz="quarter" idx="27"/>
          </p:nvPr>
        </p:nvSpPr>
        <p:spPr>
          <a:xfrm>
            <a:off x="6438900" y="4396068"/>
            <a:ext cx="2247900" cy="819150"/>
          </a:xfrm>
        </p:spPr>
        <p:txBody>
          <a:bodyPr anchor="ctr" anchorCtr="1">
            <a:normAutofit/>
          </a:bodyPr>
          <a:lstStyle>
            <a:lvl1pPr marL="0" indent="0" algn="ctr" defTabSz="914400" rtl="0" eaLnBrk="1" latinLnBrk="0" hangingPunct="1">
              <a:buNone/>
              <a:defRPr lang="en-US" sz="1400" kern="1200" dirty="0" smtClean="0">
                <a:solidFill>
                  <a:schemeClr val="bg1"/>
                </a:solidFill>
                <a:latin typeface="+mn-lt"/>
                <a:ea typeface="+mn-ea"/>
                <a:cs typeface="+mn-cs"/>
              </a:defRPr>
            </a:lvl1pPr>
          </a:lstStyle>
          <a:p>
            <a:pPr lvl="0"/>
            <a:r>
              <a:rPr lang="en-US" smtClean="0"/>
              <a:t>Click to edit Master text styles</a:t>
            </a:r>
          </a:p>
        </p:txBody>
      </p:sp>
      <p:sp>
        <p:nvSpPr>
          <p:cNvPr id="82" name="Rectangle 81"/>
          <p:cNvSpPr/>
          <p:nvPr userDrawn="1"/>
        </p:nvSpPr>
        <p:spPr>
          <a:xfrm>
            <a:off x="1952527" y="2977271"/>
            <a:ext cx="2253598" cy="904312"/>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en-US">
              <a:solidFill>
                <a:prstClr val="white"/>
              </a:solidFill>
              <a:latin typeface="Arial"/>
            </a:endParaRPr>
          </a:p>
        </p:txBody>
      </p:sp>
      <p:sp>
        <p:nvSpPr>
          <p:cNvPr id="84" name="Rectangle 83"/>
          <p:cNvSpPr/>
          <p:nvPr userDrawn="1"/>
        </p:nvSpPr>
        <p:spPr>
          <a:xfrm>
            <a:off x="4931627" y="2977271"/>
            <a:ext cx="2253598" cy="904312"/>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en-US">
              <a:solidFill>
                <a:prstClr val="white"/>
              </a:solidFill>
              <a:latin typeface="Arial"/>
            </a:endParaRPr>
          </a:p>
        </p:txBody>
      </p:sp>
      <p:cxnSp>
        <p:nvCxnSpPr>
          <p:cNvPr id="86" name="Elbow Connector 85"/>
          <p:cNvCxnSpPr>
            <a:stCxn id="82" idx="0"/>
            <a:endCxn id="84" idx="0"/>
          </p:cNvCxnSpPr>
          <p:nvPr userDrawn="1"/>
        </p:nvCxnSpPr>
        <p:spPr>
          <a:xfrm rot="5400000" flipH="1" flipV="1">
            <a:off x="4569070" y="1487721"/>
            <a:ext cx="17413" cy="2979100"/>
          </a:xfrm>
          <a:prstGeom prst="bentConnector3">
            <a:avLst>
              <a:gd name="adj1" fmla="val 1275000"/>
            </a:avLst>
          </a:prstGeom>
          <a:solidFill>
            <a:sysClr val="window" lastClr="FFFFFF"/>
          </a:solidFill>
          <a:ln w="15875" cap="rnd" cmpd="sng" algn="ctr">
            <a:solidFill>
              <a:schemeClr val="tx2"/>
            </a:solidFill>
            <a:prstDash val="sysDot"/>
            <a:round/>
            <a:headEnd type="none" w="med" len="med"/>
            <a:tailEnd type="none" w="med" len="med"/>
          </a:ln>
          <a:effectLst/>
        </p:spPr>
      </p:cxnSp>
      <p:sp>
        <p:nvSpPr>
          <p:cNvPr id="100" name="Text Placeholder 4"/>
          <p:cNvSpPr>
            <a:spLocks noGrp="1"/>
          </p:cNvSpPr>
          <p:nvPr>
            <p:ph type="body" sz="quarter" idx="19"/>
          </p:nvPr>
        </p:nvSpPr>
        <p:spPr>
          <a:xfrm>
            <a:off x="1960351" y="3024259"/>
            <a:ext cx="2247900" cy="818811"/>
          </a:xfrm>
        </p:spPr>
        <p:txBody>
          <a:bodyPr anchor="ctr" anchorCtr="1">
            <a:normAutofit/>
          </a:bodyPr>
          <a:lstStyle>
            <a:lvl1pPr marL="0" indent="0" algn="ctr" defTabSz="914400" rtl="0" eaLnBrk="1" latinLnBrk="0" hangingPunct="1">
              <a:buNone/>
              <a:defRPr lang="en-US" sz="1400" b="0" i="0" u="none" strike="noStrike" kern="1200" baseline="0" dirty="0" smtClean="0">
                <a:solidFill>
                  <a:srgbClr val="76777B"/>
                </a:solidFill>
                <a:latin typeface="+mn-lt"/>
                <a:ea typeface="+mn-ea"/>
                <a:cs typeface="+mn-cs"/>
              </a:defRPr>
            </a:lvl1pPr>
          </a:lstStyle>
          <a:p>
            <a:pPr lvl="0"/>
            <a:r>
              <a:rPr lang="en-US" smtClean="0"/>
              <a:t>Click to edit Master text styles</a:t>
            </a:r>
          </a:p>
        </p:txBody>
      </p:sp>
      <p:sp>
        <p:nvSpPr>
          <p:cNvPr id="101" name="Text Placeholder 4"/>
          <p:cNvSpPr>
            <a:spLocks noGrp="1"/>
          </p:cNvSpPr>
          <p:nvPr>
            <p:ph type="body" sz="quarter" idx="24"/>
          </p:nvPr>
        </p:nvSpPr>
        <p:spPr>
          <a:xfrm>
            <a:off x="4933852" y="3024259"/>
            <a:ext cx="2247900" cy="818811"/>
          </a:xfrm>
        </p:spPr>
        <p:txBody>
          <a:bodyPr anchor="ctr" anchorCtr="1">
            <a:normAutofit/>
          </a:bodyPr>
          <a:lstStyle>
            <a:lvl1pPr marL="0" indent="0" algn="ctr" defTabSz="914400" rtl="0" eaLnBrk="1" latinLnBrk="0" hangingPunct="1">
              <a:buNone/>
              <a:defRPr lang="en-US" sz="1400" b="0" i="0" u="none" strike="noStrike" kern="1200" baseline="0" dirty="0" smtClean="0">
                <a:solidFill>
                  <a:srgbClr val="76777B"/>
                </a:solidFill>
                <a:latin typeface="+mn-lt"/>
                <a:ea typeface="+mn-ea"/>
                <a:cs typeface="+mn-cs"/>
              </a:defRPr>
            </a:lvl1pPr>
          </a:lstStyle>
          <a:p>
            <a:pPr lvl="0"/>
            <a:r>
              <a:rPr lang="en-US" smtClean="0"/>
              <a:t>Click to edit Master text styles</a:t>
            </a:r>
          </a:p>
        </p:txBody>
      </p:sp>
      <p:sp>
        <p:nvSpPr>
          <p:cNvPr id="67" name="Rectangle 66"/>
          <p:cNvSpPr/>
          <p:nvPr userDrawn="1"/>
        </p:nvSpPr>
        <p:spPr>
          <a:xfrm>
            <a:off x="3446129" y="1601054"/>
            <a:ext cx="2253598" cy="904312"/>
          </a:xfrm>
          <a:prstGeom prst="rect">
            <a:avLst/>
          </a:prstGeom>
          <a:solidFill>
            <a:srgbClr val="00A4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en-US" dirty="0">
              <a:solidFill>
                <a:prstClr val="white"/>
              </a:solidFill>
              <a:latin typeface="Arial"/>
            </a:endParaRPr>
          </a:p>
        </p:txBody>
      </p:sp>
      <p:sp>
        <p:nvSpPr>
          <p:cNvPr id="96" name="Text Placeholder 4"/>
          <p:cNvSpPr>
            <a:spLocks noGrp="1"/>
          </p:cNvSpPr>
          <p:nvPr>
            <p:ph type="body" sz="quarter" idx="18"/>
          </p:nvPr>
        </p:nvSpPr>
        <p:spPr>
          <a:xfrm>
            <a:off x="3448050" y="1638300"/>
            <a:ext cx="2247900" cy="819150"/>
          </a:xfrm>
        </p:spPr>
        <p:txBody>
          <a:bodyPr anchor="ctr" anchorCtr="1">
            <a:normAutofit/>
          </a:bodyPr>
          <a:lstStyle>
            <a:lvl1pPr marL="0" indent="0" algn="ctr" defTabSz="914400" rtl="0" eaLnBrk="1" latinLnBrk="0" hangingPunct="1">
              <a:buNone/>
              <a:defRPr lang="en-US" sz="1400" b="0" kern="1200" dirty="0" smtClean="0">
                <a:solidFill>
                  <a:schemeClr val="bg1"/>
                </a:solidFill>
                <a:latin typeface="+mn-lt"/>
                <a:ea typeface="+mn-ea"/>
                <a:cs typeface="+mn-cs"/>
              </a:defRPr>
            </a:lvl1pPr>
          </a:lstStyle>
          <a:p>
            <a:pPr lvl="0"/>
            <a:r>
              <a:rPr lang="en-US" smtClean="0"/>
              <a:t>Click to edit Master text styles</a:t>
            </a:r>
          </a:p>
        </p:txBody>
      </p:sp>
      <p:sp>
        <p:nvSpPr>
          <p:cNvPr id="25" name="Text Placeholder 4"/>
          <p:cNvSpPr>
            <a:spLocks noGrp="1"/>
          </p:cNvSpPr>
          <p:nvPr>
            <p:ph type="body" sz="quarter" idx="13" hasCustomPrompt="1"/>
          </p:nvPr>
        </p:nvSpPr>
        <p:spPr>
          <a:xfrm>
            <a:off x="433388" y="6237197"/>
            <a:ext cx="5238750" cy="239804"/>
          </a:xfrm>
        </p:spPr>
        <p:txBody>
          <a:bodyPr anchor="b" anchorCtr="0">
            <a:normAutofit/>
          </a:bodyPr>
          <a:lstStyle>
            <a:lvl1pPr marL="0" indent="0">
              <a:spcBef>
                <a:spcPts val="0"/>
              </a:spcBef>
              <a:buFontTx/>
              <a:buNone/>
              <a:defRPr lang="en-US" sz="1000" b="0" kern="1200" dirty="0">
                <a:solidFill>
                  <a:schemeClr val="tx1">
                    <a:tint val="75000"/>
                  </a:schemeClr>
                </a:solidFill>
                <a:latin typeface="+mn-lt"/>
                <a:ea typeface="+mn-ea"/>
                <a:cs typeface="+mn-cs"/>
              </a:defRPr>
            </a:lvl1pPr>
          </a:lstStyle>
          <a:p>
            <a:pPr lvl="0"/>
            <a:r>
              <a:rPr lang="en-US" dirty="0" smtClean="0"/>
              <a:t>Source:</a:t>
            </a:r>
            <a:endParaRPr lang="en-US" dirty="0"/>
          </a:p>
        </p:txBody>
      </p:sp>
      <p:sp>
        <p:nvSpPr>
          <p:cNvPr id="24" name="Slide Number Placeholder 6"/>
          <p:cNvSpPr>
            <a:spLocks noGrp="1"/>
          </p:cNvSpPr>
          <p:nvPr>
            <p:ph type="sldNum" sz="quarter" idx="10"/>
          </p:nvPr>
        </p:nvSpPr>
        <p:spPr>
          <a:xfrm>
            <a:off x="6657975" y="6356350"/>
            <a:ext cx="2133600" cy="365125"/>
          </a:xfrm>
        </p:spPr>
        <p:txBody>
          <a:bodyPr/>
          <a:lstStyle>
            <a:lvl1pPr algn="r">
              <a:defRPr sz="1200">
                <a:solidFill>
                  <a:srgbClr val="00A4E4"/>
                </a:solidFill>
              </a:defRPr>
            </a:lvl1pPr>
          </a:lstStyle>
          <a:p>
            <a:pPr>
              <a:defRPr/>
            </a:pPr>
            <a:fld id="{D4259043-E9A0-2A46-836E-08494166AFA4}" type="slidenum">
              <a:rPr lang="en-US" smtClean="0"/>
              <a:pPr>
                <a:defRPr/>
              </a:pPr>
              <a:t>‹#›</a:t>
            </a:fld>
            <a:endParaRPr lang="en-US"/>
          </a:p>
        </p:txBody>
      </p:sp>
    </p:spTree>
    <p:custDataLst>
      <p:tags r:id="rId1"/>
    </p:custDataLst>
    <p:extLst>
      <p:ext uri="{BB962C8B-B14F-4D97-AF65-F5344CB8AC3E}">
        <p14:creationId xmlns:p14="http://schemas.microsoft.com/office/powerpoint/2010/main" val="2640703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extLst mod="1">
    <p:ext uri="{DCECCB84-F9BA-43D5-87BE-67443E8EF086}">
      <p15:sldGuideLst xmlns:p15="http://schemas.microsoft.com/office/powerpoint/2012/main">
        <p15:guide id="1" pos="2880">
          <p15:clr>
            <a:srgbClr val="FBAE40"/>
          </p15:clr>
        </p15:guide>
        <p15:guide id="2" pos="2736">
          <p15:clr>
            <a:srgbClr val="FBAE40"/>
          </p15:clr>
        </p15:guide>
        <p15:guide id="3" pos="3024">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Rectangle 3"/>
          <p:cNvSpPr/>
          <p:nvPr userDrawn="1"/>
        </p:nvSpPr>
        <p:spPr>
          <a:xfrm>
            <a:off x="0" y="0"/>
            <a:ext cx="9144000" cy="1182688"/>
          </a:xfrm>
          <a:prstGeom prst="rect">
            <a:avLst/>
          </a:prstGeom>
          <a:solidFill>
            <a:srgbClr val="0097CE"/>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5" name="Slide Number Placeholder 6"/>
          <p:cNvSpPr txBox="1">
            <a:spLocks/>
          </p:cNvSpPr>
          <p:nvPr userDrawn="1"/>
        </p:nvSpPr>
        <p:spPr>
          <a:xfrm>
            <a:off x="6657975" y="6356350"/>
            <a:ext cx="2133600" cy="365125"/>
          </a:xfrm>
          <a:prstGeom prst="rect">
            <a:avLst/>
          </a:prstGeom>
        </p:spPr>
        <p:txBody>
          <a:bodyPr anchor="ctr"/>
          <a:lstStyle>
            <a:defPPr>
              <a:defRPr lang="en-US"/>
            </a:defPPr>
            <a:lvl1pPr algn="r" rtl="0" eaLnBrk="0" fontAlgn="base" hangingPunct="0">
              <a:spcBef>
                <a:spcPct val="0"/>
              </a:spcBef>
              <a:spcAft>
                <a:spcPct val="0"/>
              </a:spcAft>
              <a:defRPr sz="1200" kern="1200">
                <a:solidFill>
                  <a:schemeClr val="tx2"/>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a:defRPr/>
            </a:pPr>
            <a:fld id="{E8C01B99-4E44-A247-B240-CF3AA5B3F05F}" type="slidenum">
              <a:rPr lang="en-US" smtClean="0"/>
              <a:pPr>
                <a:defRPr/>
              </a:pPr>
              <a:t>‹#›</a:t>
            </a:fld>
            <a:endParaRPr lang="en-US" dirty="0"/>
          </a:p>
        </p:txBody>
      </p:sp>
      <p:sp>
        <p:nvSpPr>
          <p:cNvPr id="6" name="Rectangle 4"/>
          <p:cNvSpPr>
            <a:spLocks noGrp="1" noChangeArrowheads="1"/>
          </p:cNvSpPr>
          <p:nvPr>
            <p:ph idx="1"/>
          </p:nvPr>
        </p:nvSpPr>
        <p:spPr bwMode="auto">
          <a:xfrm>
            <a:off x="400242" y="1477818"/>
            <a:ext cx="8372283" cy="45673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dirty="0"/>
          </a:p>
        </p:txBody>
      </p:sp>
      <p:sp>
        <p:nvSpPr>
          <p:cNvPr id="8" name="Rectangle 3"/>
          <p:cNvSpPr>
            <a:spLocks noGrp="1" noChangeArrowheads="1"/>
          </p:cNvSpPr>
          <p:nvPr>
            <p:ph type="title"/>
          </p:nvPr>
        </p:nvSpPr>
        <p:spPr bwMode="auto">
          <a:xfrm>
            <a:off x="377152" y="354061"/>
            <a:ext cx="8419186" cy="44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lvl="0"/>
            <a:r>
              <a:rPr lang="en-US" smtClean="0"/>
              <a:t>Click to edit Master title style</a:t>
            </a:r>
            <a:endParaRPr lang="en-US" dirty="0"/>
          </a:p>
        </p:txBody>
      </p:sp>
    </p:spTree>
    <p:extLst>
      <p:ext uri="{BB962C8B-B14F-4D97-AF65-F5344CB8AC3E}">
        <p14:creationId xmlns:p14="http://schemas.microsoft.com/office/powerpoint/2010/main" val="360211950"/>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Rectangle 4"/>
          <p:cNvSpPr/>
          <p:nvPr userDrawn="1"/>
        </p:nvSpPr>
        <p:spPr>
          <a:xfrm>
            <a:off x="0" y="0"/>
            <a:ext cx="9144000" cy="1182688"/>
          </a:xfrm>
          <a:prstGeom prst="rect">
            <a:avLst/>
          </a:prstGeom>
          <a:solidFill>
            <a:srgbClr val="0097CE"/>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 name="Rectangle 4"/>
          <p:cNvSpPr>
            <a:spLocks noGrp="1" noChangeArrowheads="1"/>
          </p:cNvSpPr>
          <p:nvPr>
            <p:ph idx="1"/>
          </p:nvPr>
        </p:nvSpPr>
        <p:spPr bwMode="auto">
          <a:xfrm>
            <a:off x="400242" y="1477818"/>
            <a:ext cx="8372283" cy="45673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dirty="0"/>
          </a:p>
        </p:txBody>
      </p:sp>
      <p:sp>
        <p:nvSpPr>
          <p:cNvPr id="6" name="Rectangle 3"/>
          <p:cNvSpPr>
            <a:spLocks noGrp="1" noChangeArrowheads="1"/>
          </p:cNvSpPr>
          <p:nvPr>
            <p:ph type="title"/>
          </p:nvPr>
        </p:nvSpPr>
        <p:spPr bwMode="auto">
          <a:xfrm>
            <a:off x="377152" y="354061"/>
            <a:ext cx="8419186" cy="44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lvl="0"/>
            <a:r>
              <a:rPr lang="en-US" smtClean="0"/>
              <a:t>Click to edit Master title style</a:t>
            </a:r>
            <a:endParaRPr lang="en-US" dirty="0"/>
          </a:p>
        </p:txBody>
      </p:sp>
      <p:sp>
        <p:nvSpPr>
          <p:cNvPr id="7" name="Slide Number Placeholder 6"/>
          <p:cNvSpPr>
            <a:spLocks noGrp="1"/>
          </p:cNvSpPr>
          <p:nvPr>
            <p:ph type="sldNum" sz="quarter" idx="10"/>
          </p:nvPr>
        </p:nvSpPr>
        <p:spPr/>
        <p:txBody>
          <a:bodyPr/>
          <a:lstStyle>
            <a:lvl1pPr algn="r">
              <a:defRPr sz="1200">
                <a:solidFill>
                  <a:schemeClr val="tx2"/>
                </a:solidFill>
              </a:defRPr>
            </a:lvl1pPr>
          </a:lstStyle>
          <a:p>
            <a:pPr>
              <a:defRPr/>
            </a:pPr>
            <a:fld id="{2505F292-7053-9A43-86CC-EE4ED0BE33C9}" type="slidenum">
              <a:rPr lang="en-US"/>
              <a:pPr>
                <a:defRPr/>
              </a:pPr>
              <a:t>‹#›</a:t>
            </a:fld>
            <a:endParaRPr lang="en-US"/>
          </a:p>
        </p:txBody>
      </p:sp>
    </p:spTree>
    <p:extLst>
      <p:ext uri="{BB962C8B-B14F-4D97-AF65-F5344CB8AC3E}">
        <p14:creationId xmlns:p14="http://schemas.microsoft.com/office/powerpoint/2010/main" val="4246785641"/>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pic>
        <p:nvPicPr>
          <p:cNvPr id="2" name="Picture 5" descr="VALIC FUTURAPT Blue outline.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162800" y="5943600"/>
            <a:ext cx="1304925" cy="40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855494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3" name="Rectangle 2"/>
          <p:cNvSpPr/>
          <p:nvPr userDrawn="1"/>
        </p:nvSpPr>
        <p:spPr>
          <a:xfrm>
            <a:off x="0" y="0"/>
            <a:ext cx="9144000" cy="6858000"/>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41338" y="2724150"/>
            <a:ext cx="8045450" cy="307975"/>
          </a:xfrm>
        </p:spPr>
        <p:txBody>
          <a:bodyPr/>
          <a:lstStyle>
            <a:lvl1pPr algn="ctr">
              <a:defRPr sz="3200">
                <a:solidFill>
                  <a:srgbClr val="FFFFFF"/>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6237797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23906" name="Title Placeholder 22"/>
          <p:cNvSpPr>
            <a:spLocks noGrp="1"/>
          </p:cNvSpPr>
          <p:nvPr>
            <p:ph type="ctrTitle"/>
          </p:nvPr>
        </p:nvSpPr>
        <p:spPr>
          <a:xfrm>
            <a:off x="642938" y="1919288"/>
            <a:ext cx="7861300" cy="1279525"/>
          </a:xfrm>
        </p:spPr>
        <p:txBody>
          <a:bodyPr wrap="square"/>
          <a:lstStyle>
            <a:lvl1pPr algn="l">
              <a:defRPr sz="4000">
                <a:solidFill>
                  <a:srgbClr val="00A4E4"/>
                </a:solidFill>
              </a:defRPr>
            </a:lvl1pPr>
          </a:lstStyle>
          <a:p>
            <a:pPr lvl="0"/>
            <a:r>
              <a:rPr lang="en-US" altLang="en-US" noProof="0" dirty="0" smtClean="0"/>
              <a:t>Click to edit Master title style</a:t>
            </a:r>
          </a:p>
        </p:txBody>
      </p:sp>
      <p:sp>
        <p:nvSpPr>
          <p:cNvPr id="24" name="Text Placeholder 23"/>
          <p:cNvSpPr>
            <a:spLocks noGrp="1"/>
          </p:cNvSpPr>
          <p:nvPr>
            <p:ph type="subTitle" idx="1"/>
          </p:nvPr>
        </p:nvSpPr>
        <p:spPr bwMode="black">
          <a:xfrm>
            <a:off x="642938" y="3376613"/>
            <a:ext cx="7861300" cy="639762"/>
          </a:xfrm>
        </p:spPr>
        <p:txBody>
          <a:bodyPr/>
          <a:lstStyle>
            <a:lvl1pPr marL="0" indent="0" algn="l">
              <a:buFont typeface="Wingdings" pitchFamily="2" charset="2"/>
              <a:buNone/>
              <a:defRPr sz="2000">
                <a:solidFill>
                  <a:srgbClr val="737373"/>
                </a:solidFill>
              </a:defRPr>
            </a:lvl1pPr>
          </a:lstStyle>
          <a:p>
            <a:pPr lvl="0"/>
            <a:r>
              <a:rPr lang="en-US" altLang="en-US" noProof="0" dirty="0" smtClean="0"/>
              <a:t>Click to edit Master subtitle style</a:t>
            </a:r>
          </a:p>
        </p:txBody>
      </p:sp>
      <p:pic>
        <p:nvPicPr>
          <p:cNvPr id="123917" name="Picture 5"/>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bwMode="gray">
          <a:xfrm>
            <a:off x="609600" y="844920"/>
            <a:ext cx="1449983" cy="450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userDrawn="1"/>
        </p:nvSpPr>
        <p:spPr>
          <a:xfrm>
            <a:off x="0" y="6265333"/>
            <a:ext cx="5803515" cy="59266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hangingPunct="1"/>
            <a:endParaRPr lang="en-US" sz="1800">
              <a:solidFill>
                <a:srgbClr val="00A4E4"/>
              </a:solidFill>
              <a:latin typeface="Arial"/>
              <a:ea typeface="ＭＳ Ｐゴシック"/>
              <a:cs typeface="Arial"/>
            </a:endParaRPr>
          </a:p>
        </p:txBody>
      </p:sp>
      <p:sp>
        <p:nvSpPr>
          <p:cNvPr id="10" name="Rectangle 9"/>
          <p:cNvSpPr/>
          <p:nvPr userDrawn="1"/>
        </p:nvSpPr>
        <p:spPr>
          <a:xfrm>
            <a:off x="5834303" y="6265333"/>
            <a:ext cx="3309697" cy="592667"/>
          </a:xfrm>
          <a:prstGeom prst="rect">
            <a:avLst/>
          </a:prstGeom>
          <a:solidFill>
            <a:srgbClr val="9D015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hangingPunct="1"/>
            <a:r>
              <a:rPr lang="en-US" sz="1000" b="1" dirty="0" smtClean="0">
                <a:solidFill>
                  <a:srgbClr val="FFFFFF"/>
                </a:solidFill>
                <a:latin typeface="Arial"/>
                <a:ea typeface="ＭＳ Ｐゴシック"/>
                <a:cs typeface="Arial"/>
              </a:rPr>
              <a:t>FINANCIAL LITERACY </a:t>
            </a:r>
            <a:r>
              <a:rPr lang="en-US" sz="1000" dirty="0" smtClean="0">
                <a:solidFill>
                  <a:srgbClr val="FFFFFF"/>
                </a:solidFill>
                <a:latin typeface="Arial"/>
                <a:ea typeface="ＭＳ Ｐゴシック"/>
                <a:cs typeface="Arial"/>
              </a:rPr>
              <a:t>EDUCATION PROGRAMS</a:t>
            </a:r>
            <a:endParaRPr lang="en-US" sz="1000" dirty="0">
              <a:solidFill>
                <a:srgbClr val="FFFFFF"/>
              </a:solidFill>
              <a:latin typeface="Arial"/>
              <a:ea typeface="ＭＳ Ｐゴシック"/>
              <a:cs typeface="Arial"/>
            </a:endParaRPr>
          </a:p>
        </p:txBody>
      </p:sp>
      <p:grpSp>
        <p:nvGrpSpPr>
          <p:cNvPr id="7" name="Group 8"/>
          <p:cNvGrpSpPr>
            <a:grpSpLocks/>
          </p:cNvGrpSpPr>
          <p:nvPr userDrawn="1"/>
        </p:nvGrpSpPr>
        <p:grpSpPr bwMode="auto">
          <a:xfrm flipH="1">
            <a:off x="8039100" y="0"/>
            <a:ext cx="1104900" cy="1119188"/>
            <a:chOff x="1440543" y="1418168"/>
            <a:chExt cx="769056" cy="769056"/>
          </a:xfrm>
        </p:grpSpPr>
        <p:sp>
          <p:nvSpPr>
            <p:cNvPr id="8" name="Rectangle 7"/>
            <p:cNvSpPr>
              <a:spLocks noChangeArrowheads="1"/>
            </p:cNvSpPr>
            <p:nvPr userDrawn="1"/>
          </p:nvSpPr>
          <p:spPr bwMode="gray">
            <a:xfrm rot="5400000">
              <a:off x="1701732" y="1156979"/>
              <a:ext cx="246678" cy="7690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anchor="ctr"/>
            <a:lstStyle/>
            <a:p>
              <a:pPr algn="ctr" defTabSz="457200" eaLnBrk="1" fontAlgn="auto" hangingPunct="1">
                <a:spcBef>
                  <a:spcPts val="0"/>
                </a:spcBef>
                <a:spcAft>
                  <a:spcPts val="0"/>
                </a:spcAft>
                <a:defRPr/>
              </a:pPr>
              <a:endParaRPr lang="en-US" sz="1800">
                <a:solidFill>
                  <a:srgbClr val="00A4E4"/>
                </a:solidFill>
                <a:latin typeface="Arial"/>
                <a:ea typeface="ＭＳ Ｐゴシック"/>
                <a:cs typeface="Arial"/>
              </a:endParaRPr>
            </a:p>
          </p:txBody>
        </p:sp>
        <p:sp>
          <p:nvSpPr>
            <p:cNvPr id="9" name="Rectangle 8"/>
            <p:cNvSpPr>
              <a:spLocks noChangeArrowheads="1"/>
            </p:cNvSpPr>
            <p:nvPr userDrawn="1"/>
          </p:nvSpPr>
          <p:spPr bwMode="gray">
            <a:xfrm>
              <a:off x="1440543" y="1418168"/>
              <a:ext cx="246555" cy="7690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457200" eaLnBrk="1" fontAlgn="auto" hangingPunct="1">
                <a:spcBef>
                  <a:spcPts val="0"/>
                </a:spcBef>
                <a:spcAft>
                  <a:spcPts val="0"/>
                </a:spcAft>
                <a:defRPr/>
              </a:pPr>
              <a:endParaRPr lang="en-US" sz="1800">
                <a:solidFill>
                  <a:srgbClr val="00A4E4"/>
                </a:solidFill>
                <a:latin typeface="Arial"/>
                <a:ea typeface="ＭＳ Ｐゴシック"/>
                <a:cs typeface="Arial"/>
              </a:endParaRPr>
            </a:p>
          </p:txBody>
        </p:sp>
      </p:grpSp>
    </p:spTree>
  </p:cSld>
  <p:clrMapOvr>
    <a:masterClrMapping/>
  </p:clrMapOvr>
  <p:timing>
    <p:tnLst>
      <p:par>
        <p:cTn id="1" dur="indefinite" restart="never" nodeType="tmRoot"/>
      </p:par>
    </p:tnLst>
  </p:timing>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theme" Target="../theme/theme2.xml"/><Relationship Id="rId5" Type="http://schemas.openxmlformats.org/officeDocument/2006/relationships/slideLayout" Target="../slideLayouts/slideLayout13.xml"/><Relationship Id="rId4"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3.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p:cNvSpPr/>
          <p:nvPr/>
        </p:nvSpPr>
        <p:spPr>
          <a:xfrm>
            <a:off x="0" y="0"/>
            <a:ext cx="9144000" cy="1182688"/>
          </a:xfrm>
          <a:prstGeom prst="rect">
            <a:avLst/>
          </a:prstGeom>
          <a:solidFill>
            <a:srgbClr val="0097CE"/>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027" name="Rectangle 4"/>
          <p:cNvSpPr>
            <a:spLocks noGrp="1" noChangeArrowheads="1"/>
          </p:cNvSpPr>
          <p:nvPr>
            <p:ph type="body" idx="1"/>
          </p:nvPr>
        </p:nvSpPr>
        <p:spPr bwMode="auto">
          <a:xfrm>
            <a:off x="400050" y="1477963"/>
            <a:ext cx="8372475" cy="4567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Slide Number Placeholder 6"/>
          <p:cNvSpPr>
            <a:spLocks noGrp="1"/>
          </p:cNvSpPr>
          <p:nvPr>
            <p:ph type="sldNum" sz="quarter" idx="4"/>
          </p:nvPr>
        </p:nvSpPr>
        <p:spPr>
          <a:xfrm>
            <a:off x="6657975"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chemeClr val="tx2"/>
                </a:solidFill>
              </a:defRPr>
            </a:lvl1pPr>
          </a:lstStyle>
          <a:p>
            <a:pPr>
              <a:defRPr/>
            </a:pPr>
            <a:fld id="{32DA81A7-6A23-DC49-B590-A1DBEAB4A941}" type="slidenum">
              <a:rPr lang="en-US"/>
              <a:pPr>
                <a:defRPr/>
              </a:pPr>
              <a:t>‹#›</a:t>
            </a:fld>
            <a:endParaRPr lang="en-US"/>
          </a:p>
        </p:txBody>
      </p:sp>
      <p:sp>
        <p:nvSpPr>
          <p:cNvPr id="1029" name="Rectangle 3"/>
          <p:cNvSpPr>
            <a:spLocks noGrp="1" noChangeArrowheads="1"/>
          </p:cNvSpPr>
          <p:nvPr>
            <p:ph type="title"/>
          </p:nvPr>
        </p:nvSpPr>
        <p:spPr bwMode="auto">
          <a:xfrm>
            <a:off x="377825" y="354013"/>
            <a:ext cx="8418513"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45720" rIns="91440" bIns="45720" numCol="1" anchor="ctr" anchorCtr="0" compatLnSpc="1">
            <a:prstTxWarp prst="textNoShape">
              <a:avLst/>
            </a:prstTxWarp>
          </a:bodyPr>
          <a:lstStyle/>
          <a:p>
            <a:pPr lvl="0"/>
            <a:r>
              <a:rPr lang="en-US" smtClean="0"/>
              <a:t>Click to edit Master title style</a:t>
            </a:r>
            <a:endParaRPr lang="en-US" dirty="0"/>
          </a:p>
        </p:txBody>
      </p:sp>
    </p:spTree>
  </p:cSld>
  <p:clrMap bg1="lt1" tx1="dk1" bg2="lt2" tx2="dk2" accent1="accent1" accent2="accent2" accent3="accent3" accent4="accent4" accent5="accent5" accent6="accent6" hlink="hlink" folHlink="folHlink"/>
  <p:sldLayoutIdLst>
    <p:sldLayoutId id="2147484238" r:id="rId1"/>
    <p:sldLayoutId id="2147484239" r:id="rId2"/>
    <p:sldLayoutId id="2147484240" r:id="rId3"/>
    <p:sldLayoutId id="2147484246" r:id="rId4"/>
    <p:sldLayoutId id="2147484242" r:id="rId5"/>
    <p:sldLayoutId id="2147484243" r:id="rId6"/>
    <p:sldLayoutId id="2147484244" r:id="rId7"/>
    <p:sldLayoutId id="2147484253" r:id="rId8"/>
  </p:sldLayoutIdLst>
  <p:transition spd="med"/>
  <p:timing>
    <p:tnLst>
      <p:par>
        <p:cTn id="1" dur="indefinite" restart="never" nodeType="tmRoot"/>
      </p:par>
    </p:tnLst>
  </p:timing>
  <p:hf hdr="0" ftr="0" dt="0"/>
  <p:txStyles>
    <p:titleStyle>
      <a:lvl1pPr algn="l" rtl="0" eaLnBrk="1" fontAlgn="base" hangingPunct="1">
        <a:spcBef>
          <a:spcPct val="0"/>
        </a:spcBef>
        <a:spcAft>
          <a:spcPct val="0"/>
        </a:spcAft>
        <a:defRPr>
          <a:solidFill>
            <a:srgbClr val="FFFFFF"/>
          </a:solidFill>
          <a:latin typeface="+mj-lt"/>
          <a:ea typeface="+mj-ea"/>
          <a:cs typeface="+mj-cs"/>
        </a:defRPr>
      </a:lvl1pPr>
      <a:lvl2pPr algn="l" rtl="0" eaLnBrk="1" fontAlgn="base" hangingPunct="1">
        <a:spcBef>
          <a:spcPct val="0"/>
        </a:spcBef>
        <a:spcAft>
          <a:spcPct val="0"/>
        </a:spcAft>
        <a:defRPr>
          <a:solidFill>
            <a:srgbClr val="FFFFFF"/>
          </a:solidFill>
          <a:latin typeface="Arial" pitchFamily="-110" charset="0"/>
          <a:ea typeface="ＭＳ Ｐゴシック" pitchFamily="-110" charset="-128"/>
          <a:cs typeface="ＭＳ Ｐゴシック" pitchFamily="-110" charset="-128"/>
        </a:defRPr>
      </a:lvl2pPr>
      <a:lvl3pPr algn="l" rtl="0" eaLnBrk="1" fontAlgn="base" hangingPunct="1">
        <a:spcBef>
          <a:spcPct val="0"/>
        </a:spcBef>
        <a:spcAft>
          <a:spcPct val="0"/>
        </a:spcAft>
        <a:defRPr>
          <a:solidFill>
            <a:srgbClr val="FFFFFF"/>
          </a:solidFill>
          <a:latin typeface="Arial" pitchFamily="-110" charset="0"/>
          <a:ea typeface="ＭＳ Ｐゴシック" pitchFamily="-110" charset="-128"/>
          <a:cs typeface="ＭＳ Ｐゴシック" pitchFamily="-110" charset="-128"/>
        </a:defRPr>
      </a:lvl3pPr>
      <a:lvl4pPr algn="l" rtl="0" eaLnBrk="1" fontAlgn="base" hangingPunct="1">
        <a:spcBef>
          <a:spcPct val="0"/>
        </a:spcBef>
        <a:spcAft>
          <a:spcPct val="0"/>
        </a:spcAft>
        <a:defRPr>
          <a:solidFill>
            <a:srgbClr val="FFFFFF"/>
          </a:solidFill>
          <a:latin typeface="Arial" pitchFamily="-110" charset="0"/>
          <a:ea typeface="ＭＳ Ｐゴシック" pitchFamily="-110" charset="-128"/>
          <a:cs typeface="ＭＳ Ｐゴシック" pitchFamily="-110" charset="-128"/>
        </a:defRPr>
      </a:lvl4pPr>
      <a:lvl5pPr algn="l" rtl="0" eaLnBrk="1" fontAlgn="base" hangingPunct="1">
        <a:spcBef>
          <a:spcPct val="0"/>
        </a:spcBef>
        <a:spcAft>
          <a:spcPct val="0"/>
        </a:spcAft>
        <a:defRPr>
          <a:solidFill>
            <a:srgbClr val="FFFFFF"/>
          </a:solidFill>
          <a:latin typeface="Arial" pitchFamily="-110" charset="0"/>
          <a:ea typeface="ＭＳ Ｐゴシック" pitchFamily="-110" charset="-128"/>
          <a:cs typeface="ＭＳ Ｐゴシック" pitchFamily="-110" charset="-128"/>
        </a:defRPr>
      </a:lvl5pPr>
      <a:lvl6pPr marL="457200" algn="l" rtl="0" eaLnBrk="1" fontAlgn="base" hangingPunct="1">
        <a:spcBef>
          <a:spcPct val="0"/>
        </a:spcBef>
        <a:spcAft>
          <a:spcPct val="0"/>
        </a:spcAft>
        <a:defRPr sz="3200">
          <a:solidFill>
            <a:srgbClr val="0197CE"/>
          </a:solidFill>
          <a:latin typeface="Arial" pitchFamily="-110" charset="0"/>
          <a:ea typeface="ＭＳ Ｐゴシック" pitchFamily="-110" charset="-128"/>
          <a:cs typeface="ＭＳ Ｐゴシック" pitchFamily="-110" charset="-128"/>
        </a:defRPr>
      </a:lvl6pPr>
      <a:lvl7pPr marL="914400" algn="l" rtl="0" eaLnBrk="1" fontAlgn="base" hangingPunct="1">
        <a:spcBef>
          <a:spcPct val="0"/>
        </a:spcBef>
        <a:spcAft>
          <a:spcPct val="0"/>
        </a:spcAft>
        <a:defRPr sz="3200">
          <a:solidFill>
            <a:srgbClr val="0197CE"/>
          </a:solidFill>
          <a:latin typeface="Arial" pitchFamily="-110" charset="0"/>
          <a:ea typeface="ＭＳ Ｐゴシック" pitchFamily="-110" charset="-128"/>
          <a:cs typeface="ＭＳ Ｐゴシック" pitchFamily="-110" charset="-128"/>
        </a:defRPr>
      </a:lvl7pPr>
      <a:lvl8pPr marL="1371600" algn="l" rtl="0" eaLnBrk="1" fontAlgn="base" hangingPunct="1">
        <a:spcBef>
          <a:spcPct val="0"/>
        </a:spcBef>
        <a:spcAft>
          <a:spcPct val="0"/>
        </a:spcAft>
        <a:defRPr sz="3200">
          <a:solidFill>
            <a:srgbClr val="0197CE"/>
          </a:solidFill>
          <a:latin typeface="Arial" pitchFamily="-110" charset="0"/>
          <a:ea typeface="ＭＳ Ｐゴシック" pitchFamily="-110" charset="-128"/>
          <a:cs typeface="ＭＳ Ｐゴシック" pitchFamily="-110" charset="-128"/>
        </a:defRPr>
      </a:lvl8pPr>
      <a:lvl9pPr marL="1828800" algn="l" rtl="0" eaLnBrk="1" fontAlgn="base" hangingPunct="1">
        <a:spcBef>
          <a:spcPct val="0"/>
        </a:spcBef>
        <a:spcAft>
          <a:spcPct val="0"/>
        </a:spcAft>
        <a:defRPr sz="3200">
          <a:solidFill>
            <a:srgbClr val="0197CE"/>
          </a:solidFill>
          <a:latin typeface="Arial" pitchFamily="-110" charset="0"/>
          <a:ea typeface="ＭＳ Ｐゴシック" pitchFamily="-110" charset="-128"/>
          <a:cs typeface="ＭＳ Ｐゴシック" pitchFamily="-110" charset="-128"/>
        </a:defRPr>
      </a:lvl9pPr>
    </p:titleStyle>
    <p:bodyStyle>
      <a:lvl1pPr marL="342900" indent="-342900" algn="l" rtl="0" eaLnBrk="1" fontAlgn="base" hangingPunct="1">
        <a:spcBef>
          <a:spcPct val="20000"/>
        </a:spcBef>
        <a:spcAft>
          <a:spcPts val="900"/>
        </a:spcAft>
        <a:buClr>
          <a:schemeClr val="bg1"/>
        </a:buClr>
        <a:buSzPct val="25000"/>
        <a:buFont typeface="Arial" charset="0"/>
        <a:defRPr sz="2400" b="0">
          <a:solidFill>
            <a:schemeClr val="accent4"/>
          </a:solidFill>
          <a:latin typeface="+mn-lt"/>
          <a:ea typeface="+mn-ea"/>
          <a:cs typeface="+mn-cs"/>
        </a:defRPr>
      </a:lvl1pPr>
      <a:lvl2pPr marL="228600" indent="-169863" algn="l" rtl="0" eaLnBrk="1" fontAlgn="base" hangingPunct="1">
        <a:lnSpc>
          <a:spcPct val="110000"/>
        </a:lnSpc>
        <a:spcBef>
          <a:spcPts val="900"/>
        </a:spcBef>
        <a:spcAft>
          <a:spcPts val="400"/>
        </a:spcAft>
        <a:buClr>
          <a:srgbClr val="00A4E4"/>
        </a:buClr>
        <a:buSzPct val="90000"/>
        <a:buFont typeface="Wingdings" charset="2"/>
        <a:buChar char="§"/>
        <a:defRPr sz="1600">
          <a:solidFill>
            <a:srgbClr val="00A4E4"/>
          </a:solidFill>
          <a:latin typeface="+mn-lt"/>
          <a:ea typeface="+mn-ea"/>
        </a:defRPr>
      </a:lvl2pPr>
      <a:lvl3pPr marL="576263" indent="-228600" algn="l" rtl="0" eaLnBrk="1" fontAlgn="base" hangingPunct="1">
        <a:spcBef>
          <a:spcPct val="20000"/>
        </a:spcBef>
        <a:spcAft>
          <a:spcPct val="0"/>
        </a:spcAft>
        <a:buClr>
          <a:srgbClr val="0097CE"/>
        </a:buClr>
        <a:buSzPct val="100000"/>
        <a:buFont typeface="Lucida Grande" charset="0"/>
        <a:buChar char="−"/>
        <a:defRPr sz="1400">
          <a:solidFill>
            <a:schemeClr val="tx2"/>
          </a:solidFill>
          <a:latin typeface="+mn-lt"/>
          <a:ea typeface="+mn-ea"/>
        </a:defRPr>
      </a:lvl3pPr>
      <a:lvl4pPr marL="804863" indent="-119063" algn="l" rtl="0" eaLnBrk="1" fontAlgn="base" hangingPunct="1">
        <a:spcBef>
          <a:spcPct val="20000"/>
        </a:spcBef>
        <a:spcAft>
          <a:spcPct val="0"/>
        </a:spcAft>
        <a:buClr>
          <a:srgbClr val="ED834C"/>
        </a:buClr>
        <a:buFont typeface="Arial" charset="0"/>
        <a:buChar char="•"/>
        <a:defRPr sz="1200">
          <a:solidFill>
            <a:srgbClr val="5F5F5F"/>
          </a:solidFill>
          <a:latin typeface="+mn-lt"/>
          <a:ea typeface="+mn-ea"/>
        </a:defRPr>
      </a:lvl4pPr>
      <a:lvl5pPr marL="1033463" indent="-119063" algn="l" rtl="0" eaLnBrk="1" fontAlgn="base" hangingPunct="1">
        <a:spcBef>
          <a:spcPct val="20000"/>
        </a:spcBef>
        <a:spcAft>
          <a:spcPct val="0"/>
        </a:spcAft>
        <a:buClr>
          <a:srgbClr val="0097CE"/>
        </a:buClr>
        <a:buFont typeface="Lucida Grande" charset="0"/>
        <a:buChar char="−"/>
        <a:defRPr sz="1000">
          <a:solidFill>
            <a:schemeClr val="tx1"/>
          </a:solidFill>
          <a:latin typeface="+mn-lt"/>
          <a:ea typeface="+mn-ea"/>
        </a:defRPr>
      </a:lvl5pPr>
      <a:lvl6pPr marL="1947863" indent="-177800" algn="l" rtl="0" eaLnBrk="1" fontAlgn="base" hangingPunct="1">
        <a:spcBef>
          <a:spcPct val="20000"/>
        </a:spcBef>
        <a:spcAft>
          <a:spcPct val="0"/>
        </a:spcAft>
        <a:buChar char="–"/>
        <a:defRPr sz="1600">
          <a:solidFill>
            <a:srgbClr val="008A83"/>
          </a:solidFill>
          <a:latin typeface="+mn-lt"/>
          <a:ea typeface="+mn-ea"/>
        </a:defRPr>
      </a:lvl6pPr>
      <a:lvl7pPr marL="2405063" indent="-177800" algn="l" rtl="0" eaLnBrk="1" fontAlgn="base" hangingPunct="1">
        <a:spcBef>
          <a:spcPct val="20000"/>
        </a:spcBef>
        <a:spcAft>
          <a:spcPct val="0"/>
        </a:spcAft>
        <a:buChar char="–"/>
        <a:defRPr sz="1600">
          <a:solidFill>
            <a:srgbClr val="008A83"/>
          </a:solidFill>
          <a:latin typeface="+mn-lt"/>
          <a:ea typeface="+mn-ea"/>
        </a:defRPr>
      </a:lvl7pPr>
      <a:lvl8pPr marL="2862263" indent="-177800" algn="l" rtl="0" eaLnBrk="1" fontAlgn="base" hangingPunct="1">
        <a:spcBef>
          <a:spcPct val="20000"/>
        </a:spcBef>
        <a:spcAft>
          <a:spcPct val="0"/>
        </a:spcAft>
        <a:buChar char="–"/>
        <a:defRPr sz="1600">
          <a:solidFill>
            <a:srgbClr val="008A83"/>
          </a:solidFill>
          <a:latin typeface="+mn-lt"/>
          <a:ea typeface="+mn-ea"/>
        </a:defRPr>
      </a:lvl8pPr>
      <a:lvl9pPr marL="3319463" indent="-177800" algn="l" rtl="0" eaLnBrk="1" fontAlgn="base" hangingPunct="1">
        <a:spcBef>
          <a:spcPct val="20000"/>
        </a:spcBef>
        <a:spcAft>
          <a:spcPct val="0"/>
        </a:spcAft>
        <a:buChar char="–"/>
        <a:defRPr sz="1600">
          <a:solidFill>
            <a:srgbClr val="008A83"/>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bwMode="gray">
      <p:bgPr>
        <a:solidFill>
          <a:srgbClr val="FFFFFF"/>
        </a:solidFill>
        <a:effectLst/>
      </p:bgPr>
    </p:bg>
    <p:spTree>
      <p:nvGrpSpPr>
        <p:cNvPr id="1" name=""/>
        <p:cNvGrpSpPr/>
        <p:nvPr/>
      </p:nvGrpSpPr>
      <p:grpSpPr>
        <a:xfrm>
          <a:off x="0" y="0"/>
          <a:ext cx="0" cy="0"/>
          <a:chOff x="0" y="0"/>
          <a:chExt cx="0" cy="0"/>
        </a:xfrm>
      </p:grpSpPr>
      <p:sp>
        <p:nvSpPr>
          <p:cNvPr id="24" name="Text Placeholder 23"/>
          <p:cNvSpPr>
            <a:spLocks noGrp="1"/>
          </p:cNvSpPr>
          <p:nvPr>
            <p:ph type="body" idx="1"/>
          </p:nvPr>
        </p:nvSpPr>
        <p:spPr bwMode="gray">
          <a:xfrm>
            <a:off x="549275" y="1352550"/>
            <a:ext cx="8045450" cy="4637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CA" dirty="0" smtClean="0"/>
              <a:t>Click to edit Master text styles</a:t>
            </a:r>
          </a:p>
          <a:p>
            <a:pPr lvl="1"/>
            <a:r>
              <a:rPr lang="en-CA" dirty="0" smtClean="0"/>
              <a:t>Second level</a:t>
            </a:r>
          </a:p>
          <a:p>
            <a:pPr lvl="2"/>
            <a:r>
              <a:rPr lang="en-CA" dirty="0" smtClean="0"/>
              <a:t>Third level</a:t>
            </a:r>
          </a:p>
          <a:p>
            <a:pPr lvl="3"/>
            <a:r>
              <a:rPr lang="en-CA" dirty="0" smtClean="0"/>
              <a:t>Fourth level</a:t>
            </a:r>
          </a:p>
          <a:p>
            <a:pPr lvl="4"/>
            <a:r>
              <a:rPr lang="en-CA" dirty="0" smtClean="0"/>
              <a:t>Fifth level</a:t>
            </a:r>
            <a:endParaRPr lang="en-US" dirty="0"/>
          </a:p>
        </p:txBody>
      </p:sp>
      <p:sp>
        <p:nvSpPr>
          <p:cNvPr id="15" name="Slide Number Placeholder 5"/>
          <p:cNvSpPr txBox="1">
            <a:spLocks/>
          </p:cNvSpPr>
          <p:nvPr/>
        </p:nvSpPr>
        <p:spPr bwMode="gray">
          <a:xfrm>
            <a:off x="8312150" y="6480175"/>
            <a:ext cx="282575" cy="127000"/>
          </a:xfrm>
          <a:prstGeom prst="rect">
            <a:avLst/>
          </a:prstGeom>
          <a:noFill/>
        </p:spPr>
        <p:txBody>
          <a:bodyPr lIns="0" tIns="0" rIns="0" bIns="0" anchor="ctr"/>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defTabSz="457200" fontAlgn="base">
              <a:spcBef>
                <a:spcPct val="0"/>
              </a:spcBef>
              <a:spcAft>
                <a:spcPct val="0"/>
              </a:spcAft>
              <a:defRPr>
                <a:solidFill>
                  <a:schemeClr val="tx1"/>
                </a:solidFill>
                <a:latin typeface="Arial" pitchFamily="34" charset="0"/>
                <a:ea typeface="ＭＳ Ｐゴシック" pitchFamily="34" charset="-128"/>
              </a:defRPr>
            </a:lvl6pPr>
            <a:lvl7pPr marL="2971800" indent="-228600" defTabSz="457200" fontAlgn="base">
              <a:spcBef>
                <a:spcPct val="0"/>
              </a:spcBef>
              <a:spcAft>
                <a:spcPct val="0"/>
              </a:spcAft>
              <a:defRPr>
                <a:solidFill>
                  <a:schemeClr val="tx1"/>
                </a:solidFill>
                <a:latin typeface="Arial" pitchFamily="34" charset="0"/>
                <a:ea typeface="ＭＳ Ｐゴシック" pitchFamily="34" charset="-128"/>
              </a:defRPr>
            </a:lvl7pPr>
            <a:lvl8pPr marL="3429000" indent="-228600" defTabSz="457200" fontAlgn="base">
              <a:spcBef>
                <a:spcPct val="0"/>
              </a:spcBef>
              <a:spcAft>
                <a:spcPct val="0"/>
              </a:spcAft>
              <a:defRPr>
                <a:solidFill>
                  <a:schemeClr val="tx1"/>
                </a:solidFill>
                <a:latin typeface="Arial" pitchFamily="34" charset="0"/>
                <a:ea typeface="ＭＳ Ｐゴシック" pitchFamily="34" charset="-128"/>
              </a:defRPr>
            </a:lvl8pPr>
            <a:lvl9pPr marL="3886200" indent="-228600" defTabSz="457200" fontAlgn="base">
              <a:spcBef>
                <a:spcPct val="0"/>
              </a:spcBef>
              <a:spcAft>
                <a:spcPct val="0"/>
              </a:spcAft>
              <a:defRPr>
                <a:solidFill>
                  <a:schemeClr val="tx1"/>
                </a:solidFill>
                <a:latin typeface="Arial" pitchFamily="34" charset="0"/>
                <a:ea typeface="ＭＳ Ｐゴシック" pitchFamily="34" charset="-128"/>
              </a:defRPr>
            </a:lvl9pPr>
          </a:lstStyle>
          <a:p>
            <a:pPr algn="r" defTabSz="457200" eaLnBrk="1" hangingPunct="1"/>
            <a:fld id="{A0982622-8484-48B6-A65D-5D464AD047AB}" type="slidenum">
              <a:rPr lang="en-US" altLang="en-US" sz="800">
                <a:solidFill>
                  <a:srgbClr val="00A4E4"/>
                </a:solidFill>
                <a:cs typeface="Arial" pitchFamily="34" charset="0"/>
              </a:rPr>
              <a:pPr algn="r" defTabSz="457200" eaLnBrk="1" hangingPunct="1"/>
              <a:t>‹#›</a:t>
            </a:fld>
            <a:endParaRPr lang="en-US" altLang="en-US" sz="800">
              <a:solidFill>
                <a:srgbClr val="00A4E4"/>
              </a:solidFill>
              <a:cs typeface="Arial" pitchFamily="34" charset="0"/>
            </a:endParaRPr>
          </a:p>
        </p:txBody>
      </p:sp>
      <p:sp>
        <p:nvSpPr>
          <p:cNvPr id="122884" name="Title Placeholder 22"/>
          <p:cNvSpPr>
            <a:spLocks noGrp="1"/>
          </p:cNvSpPr>
          <p:nvPr>
            <p:ph type="title"/>
          </p:nvPr>
        </p:nvSpPr>
        <p:spPr bwMode="black">
          <a:xfrm>
            <a:off x="549275" y="552450"/>
            <a:ext cx="80454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b" anchorCtr="0" compatLnSpc="1">
            <a:prstTxWarp prst="textNoShape">
              <a:avLst/>
            </a:prstTxWarp>
          </a:bodyPr>
          <a:lstStyle/>
          <a:p>
            <a:pPr lvl="0"/>
            <a:r>
              <a:rPr lang="en-CA" altLang="en-US" dirty="0" smtClean="0"/>
              <a:t>Click to edit Master title style</a:t>
            </a:r>
            <a:endParaRPr lang="en-US" altLang="en-US" dirty="0" smtClean="0"/>
          </a:p>
        </p:txBody>
      </p:sp>
    </p:spTree>
  </p:cSld>
  <p:clrMap bg1="lt1" tx1="dk1" bg2="lt2" tx2="dk2" accent1="accent1" accent2="accent2" accent3="accent3" accent4="accent4" accent5="accent5" accent6="accent6" hlink="hlink" folHlink="folHlink"/>
  <p:sldLayoutIdLst>
    <p:sldLayoutId id="2147484248" r:id="rId1"/>
    <p:sldLayoutId id="2147484249" r:id="rId2"/>
    <p:sldLayoutId id="2147484250" r:id="rId3"/>
    <p:sldLayoutId id="2147484251" r:id="rId4"/>
    <p:sldLayoutId id="2147484252" r:id="rId5"/>
  </p:sldLayoutIdLst>
  <p:timing>
    <p:tnLst>
      <p:par>
        <p:cTn id="1" dur="indefinite" restart="never" nodeType="tmRoot"/>
      </p:par>
    </p:tnLst>
  </p:timing>
  <p:hf hdr="0" ftr="0" dt="0"/>
  <p:txStyles>
    <p:titleStyle>
      <a:lvl1pPr algn="l" defTabSz="457200" rtl="0" fontAlgn="base">
        <a:spcBef>
          <a:spcPct val="0"/>
        </a:spcBef>
        <a:spcAft>
          <a:spcPct val="0"/>
        </a:spcAft>
        <a:defRPr sz="2000">
          <a:solidFill>
            <a:srgbClr val="9D015F"/>
          </a:solidFill>
          <a:latin typeface="+mj-lt"/>
          <a:ea typeface="+mj-ea"/>
          <a:cs typeface="+mj-cs"/>
        </a:defRPr>
      </a:lvl1pPr>
      <a:lvl2pPr algn="l" defTabSz="457200" rtl="0" fontAlgn="base">
        <a:spcBef>
          <a:spcPct val="0"/>
        </a:spcBef>
        <a:spcAft>
          <a:spcPct val="0"/>
        </a:spcAft>
        <a:defRPr sz="2000">
          <a:solidFill>
            <a:schemeClr val="accent1"/>
          </a:solidFill>
          <a:latin typeface="Arial" pitchFamily="34" charset="0"/>
          <a:ea typeface="ＭＳ Ｐゴシック" pitchFamily="34" charset="-128"/>
          <a:cs typeface="Arial" pitchFamily="34" charset="0"/>
        </a:defRPr>
      </a:lvl2pPr>
      <a:lvl3pPr algn="l" defTabSz="457200" rtl="0" fontAlgn="base">
        <a:spcBef>
          <a:spcPct val="0"/>
        </a:spcBef>
        <a:spcAft>
          <a:spcPct val="0"/>
        </a:spcAft>
        <a:defRPr sz="2000">
          <a:solidFill>
            <a:schemeClr val="accent1"/>
          </a:solidFill>
          <a:latin typeface="Arial" pitchFamily="34" charset="0"/>
          <a:ea typeface="ＭＳ Ｐゴシック" pitchFamily="34" charset="-128"/>
          <a:cs typeface="Arial" pitchFamily="34" charset="0"/>
        </a:defRPr>
      </a:lvl3pPr>
      <a:lvl4pPr algn="l" defTabSz="457200" rtl="0" fontAlgn="base">
        <a:spcBef>
          <a:spcPct val="0"/>
        </a:spcBef>
        <a:spcAft>
          <a:spcPct val="0"/>
        </a:spcAft>
        <a:defRPr sz="2000">
          <a:solidFill>
            <a:schemeClr val="accent1"/>
          </a:solidFill>
          <a:latin typeface="Arial" pitchFamily="34" charset="0"/>
          <a:ea typeface="ＭＳ Ｐゴシック" pitchFamily="34" charset="-128"/>
          <a:cs typeface="Arial" pitchFamily="34" charset="0"/>
        </a:defRPr>
      </a:lvl4pPr>
      <a:lvl5pPr algn="l" defTabSz="457200" rtl="0" fontAlgn="base">
        <a:spcBef>
          <a:spcPct val="0"/>
        </a:spcBef>
        <a:spcAft>
          <a:spcPct val="0"/>
        </a:spcAft>
        <a:defRPr sz="2000">
          <a:solidFill>
            <a:schemeClr val="accent1"/>
          </a:solidFill>
          <a:latin typeface="Arial" pitchFamily="34" charset="0"/>
          <a:ea typeface="ＭＳ Ｐゴシック" pitchFamily="34" charset="-128"/>
          <a:cs typeface="Arial" pitchFamily="34" charset="0"/>
        </a:defRPr>
      </a:lvl5pPr>
      <a:lvl6pPr marL="457200" algn="l" defTabSz="457200" rtl="0" fontAlgn="base">
        <a:spcBef>
          <a:spcPct val="0"/>
        </a:spcBef>
        <a:spcAft>
          <a:spcPct val="0"/>
        </a:spcAft>
        <a:defRPr sz="2000">
          <a:solidFill>
            <a:schemeClr val="accent1"/>
          </a:solidFill>
          <a:latin typeface="Arial" pitchFamily="34" charset="0"/>
          <a:ea typeface="ＭＳ Ｐゴシック" pitchFamily="34" charset="-128"/>
          <a:cs typeface="Arial" pitchFamily="34" charset="0"/>
        </a:defRPr>
      </a:lvl6pPr>
      <a:lvl7pPr marL="914400" algn="l" defTabSz="457200" rtl="0" fontAlgn="base">
        <a:spcBef>
          <a:spcPct val="0"/>
        </a:spcBef>
        <a:spcAft>
          <a:spcPct val="0"/>
        </a:spcAft>
        <a:defRPr sz="2000">
          <a:solidFill>
            <a:schemeClr val="accent1"/>
          </a:solidFill>
          <a:latin typeface="Arial" pitchFamily="34" charset="0"/>
          <a:ea typeface="ＭＳ Ｐゴシック" pitchFamily="34" charset="-128"/>
          <a:cs typeface="Arial" pitchFamily="34" charset="0"/>
        </a:defRPr>
      </a:lvl7pPr>
      <a:lvl8pPr marL="1371600" algn="l" defTabSz="457200" rtl="0" fontAlgn="base">
        <a:spcBef>
          <a:spcPct val="0"/>
        </a:spcBef>
        <a:spcAft>
          <a:spcPct val="0"/>
        </a:spcAft>
        <a:defRPr sz="2000">
          <a:solidFill>
            <a:schemeClr val="accent1"/>
          </a:solidFill>
          <a:latin typeface="Arial" pitchFamily="34" charset="0"/>
          <a:ea typeface="ＭＳ Ｐゴシック" pitchFamily="34" charset="-128"/>
          <a:cs typeface="Arial" pitchFamily="34" charset="0"/>
        </a:defRPr>
      </a:lvl8pPr>
      <a:lvl9pPr marL="1828800" algn="l" defTabSz="457200" rtl="0" fontAlgn="base">
        <a:spcBef>
          <a:spcPct val="0"/>
        </a:spcBef>
        <a:spcAft>
          <a:spcPct val="0"/>
        </a:spcAft>
        <a:defRPr sz="2000">
          <a:solidFill>
            <a:schemeClr val="accent1"/>
          </a:solidFill>
          <a:latin typeface="Arial" pitchFamily="34" charset="0"/>
          <a:ea typeface="ＭＳ Ｐゴシック" pitchFamily="34" charset="-128"/>
          <a:cs typeface="Arial" pitchFamily="34" charset="0"/>
        </a:defRPr>
      </a:lvl9pPr>
    </p:titleStyle>
    <p:bodyStyle>
      <a:lvl1pPr marL="177800" indent="-177800" algn="l" defTabSz="457200" rtl="0" fontAlgn="base">
        <a:spcBef>
          <a:spcPts val="1200"/>
        </a:spcBef>
        <a:spcAft>
          <a:spcPct val="0"/>
        </a:spcAft>
        <a:buClr>
          <a:srgbClr val="00A4E4"/>
        </a:buClr>
        <a:buFont typeface="Wingdings" pitchFamily="2" charset="2"/>
        <a:buChar char="§"/>
        <a:tabLst>
          <a:tab pos="8005763" algn="r"/>
        </a:tabLst>
        <a:defRPr sz="1800">
          <a:solidFill>
            <a:schemeClr val="bg1"/>
          </a:solidFill>
          <a:latin typeface="+mn-lt"/>
          <a:ea typeface="+mn-ea"/>
          <a:cs typeface="+mn-cs"/>
        </a:defRPr>
      </a:lvl1pPr>
      <a:lvl2pPr marL="361950" indent="-171450" algn="l" defTabSz="457200" rtl="0" fontAlgn="base">
        <a:spcBef>
          <a:spcPts val="300"/>
        </a:spcBef>
        <a:spcAft>
          <a:spcPct val="0"/>
        </a:spcAft>
        <a:buClr>
          <a:srgbClr val="00A4E4"/>
        </a:buClr>
        <a:buFont typeface="Arial" pitchFamily="34" charset="0"/>
        <a:buChar char="–"/>
        <a:tabLst>
          <a:tab pos="8005763" algn="r"/>
        </a:tabLst>
        <a:defRPr sz="1600">
          <a:solidFill>
            <a:srgbClr val="0073AE"/>
          </a:solidFill>
          <a:latin typeface="+mn-lt"/>
          <a:ea typeface="+mn-ea"/>
          <a:cs typeface="+mn-cs"/>
        </a:defRPr>
      </a:lvl2pPr>
      <a:lvl3pPr marL="501650" indent="-139700" algn="l" defTabSz="457200" rtl="0" fontAlgn="base">
        <a:spcBef>
          <a:spcPts val="300"/>
        </a:spcBef>
        <a:spcAft>
          <a:spcPct val="0"/>
        </a:spcAft>
        <a:buClr>
          <a:srgbClr val="00A4E4"/>
        </a:buClr>
        <a:buFont typeface="Arial" pitchFamily="34" charset="0"/>
        <a:buChar char="•"/>
        <a:tabLst>
          <a:tab pos="8005763" algn="r"/>
        </a:tabLst>
        <a:defRPr sz="1400">
          <a:solidFill>
            <a:srgbClr val="5F5F5F"/>
          </a:solidFill>
          <a:latin typeface="+mn-lt"/>
          <a:ea typeface="+mn-ea"/>
          <a:cs typeface="+mn-cs"/>
        </a:defRPr>
      </a:lvl3pPr>
      <a:lvl4pPr marL="647700" indent="-152400" algn="l" defTabSz="457200" rtl="0" fontAlgn="base">
        <a:spcBef>
          <a:spcPts val="300"/>
        </a:spcBef>
        <a:spcAft>
          <a:spcPct val="0"/>
        </a:spcAft>
        <a:buClr>
          <a:srgbClr val="00A4E4"/>
        </a:buClr>
        <a:buFont typeface="Arial" pitchFamily="34" charset="0"/>
        <a:buChar char="–"/>
        <a:tabLst>
          <a:tab pos="8005763" algn="r"/>
        </a:tabLst>
        <a:defRPr sz="1000">
          <a:solidFill>
            <a:srgbClr val="000000"/>
          </a:solidFill>
          <a:latin typeface="+mn-lt"/>
          <a:ea typeface="+mn-ea"/>
          <a:cs typeface="+mn-cs"/>
        </a:defRPr>
      </a:lvl4pPr>
      <a:lvl5pPr marL="792163" indent="-144463" algn="l" defTabSz="457200" rtl="0" fontAlgn="base">
        <a:spcBef>
          <a:spcPts val="300"/>
        </a:spcBef>
        <a:spcAft>
          <a:spcPct val="0"/>
        </a:spcAft>
        <a:buClr>
          <a:srgbClr val="00A4E4"/>
        </a:buClr>
        <a:buFont typeface="Arial" pitchFamily="34" charset="0"/>
        <a:buChar char="»"/>
        <a:tabLst>
          <a:tab pos="8005763" algn="r"/>
        </a:tabLst>
        <a:defRPr sz="1000">
          <a:solidFill>
            <a:srgbClr val="000000"/>
          </a:solidFill>
          <a:latin typeface="+mn-lt"/>
          <a:ea typeface="+mn-ea"/>
          <a:cs typeface="+mn-cs"/>
        </a:defRPr>
      </a:lvl5pPr>
      <a:lvl6pPr marL="1249363" indent="-144463" algn="l" defTabSz="457200" rtl="0" fontAlgn="base">
        <a:spcBef>
          <a:spcPts val="300"/>
        </a:spcBef>
        <a:spcAft>
          <a:spcPct val="0"/>
        </a:spcAft>
        <a:buClr>
          <a:srgbClr val="00A4E4"/>
        </a:buClr>
        <a:buFont typeface="Arial" pitchFamily="34" charset="0"/>
        <a:buChar char="»"/>
        <a:tabLst>
          <a:tab pos="8005763" algn="r"/>
        </a:tabLst>
        <a:defRPr sz="1000">
          <a:solidFill>
            <a:srgbClr val="000000"/>
          </a:solidFill>
          <a:latin typeface="+mn-lt"/>
          <a:ea typeface="+mn-ea"/>
          <a:cs typeface="+mn-cs"/>
        </a:defRPr>
      </a:lvl6pPr>
      <a:lvl7pPr marL="1706563" indent="-144463" algn="l" defTabSz="457200" rtl="0" fontAlgn="base">
        <a:spcBef>
          <a:spcPts val="300"/>
        </a:spcBef>
        <a:spcAft>
          <a:spcPct val="0"/>
        </a:spcAft>
        <a:buClr>
          <a:srgbClr val="00A4E4"/>
        </a:buClr>
        <a:buFont typeface="Arial" pitchFamily="34" charset="0"/>
        <a:buChar char="»"/>
        <a:tabLst>
          <a:tab pos="8005763" algn="r"/>
        </a:tabLst>
        <a:defRPr sz="1000">
          <a:solidFill>
            <a:srgbClr val="000000"/>
          </a:solidFill>
          <a:latin typeface="+mn-lt"/>
          <a:ea typeface="+mn-ea"/>
          <a:cs typeface="+mn-cs"/>
        </a:defRPr>
      </a:lvl7pPr>
      <a:lvl8pPr marL="2163763" indent="-144463" algn="l" defTabSz="457200" rtl="0" fontAlgn="base">
        <a:spcBef>
          <a:spcPts val="300"/>
        </a:spcBef>
        <a:spcAft>
          <a:spcPct val="0"/>
        </a:spcAft>
        <a:buClr>
          <a:srgbClr val="00A4E4"/>
        </a:buClr>
        <a:buFont typeface="Arial" pitchFamily="34" charset="0"/>
        <a:buChar char="»"/>
        <a:tabLst>
          <a:tab pos="8005763" algn="r"/>
        </a:tabLst>
        <a:defRPr sz="1000">
          <a:solidFill>
            <a:srgbClr val="000000"/>
          </a:solidFill>
          <a:latin typeface="+mn-lt"/>
          <a:ea typeface="+mn-ea"/>
          <a:cs typeface="+mn-cs"/>
        </a:defRPr>
      </a:lvl8pPr>
      <a:lvl9pPr marL="2620963" indent="-144463" algn="l" defTabSz="457200" rtl="0" fontAlgn="base">
        <a:spcBef>
          <a:spcPts val="300"/>
        </a:spcBef>
        <a:spcAft>
          <a:spcPct val="0"/>
        </a:spcAft>
        <a:buClr>
          <a:srgbClr val="00A4E4"/>
        </a:buClr>
        <a:buFont typeface="Arial" pitchFamily="34" charset="0"/>
        <a:buChar char="»"/>
        <a:tabLst>
          <a:tab pos="8005763" algn="r"/>
        </a:tabLst>
        <a:defRPr sz="1000">
          <a:solidFill>
            <a:srgbClr val="000000"/>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p:cNvSpPr/>
          <p:nvPr/>
        </p:nvSpPr>
        <p:spPr>
          <a:xfrm>
            <a:off x="0" y="0"/>
            <a:ext cx="9144000" cy="1182688"/>
          </a:xfrm>
          <a:prstGeom prst="rect">
            <a:avLst/>
          </a:prstGeom>
          <a:solidFill>
            <a:srgbClr val="0097CE"/>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
        <p:nvSpPr>
          <p:cNvPr id="1027" name="Rectangle 4"/>
          <p:cNvSpPr>
            <a:spLocks noGrp="1" noChangeArrowheads="1"/>
          </p:cNvSpPr>
          <p:nvPr>
            <p:ph type="body" idx="1"/>
          </p:nvPr>
        </p:nvSpPr>
        <p:spPr bwMode="auto">
          <a:xfrm>
            <a:off x="400050" y="1401763"/>
            <a:ext cx="8372475" cy="4567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6"/>
          <p:cNvSpPr>
            <a:spLocks noGrp="1"/>
          </p:cNvSpPr>
          <p:nvPr>
            <p:ph type="sldNum" sz="quarter" idx="4"/>
          </p:nvPr>
        </p:nvSpPr>
        <p:spPr>
          <a:xfrm>
            <a:off x="6657975"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chemeClr val="tx2"/>
                </a:solidFill>
              </a:defRPr>
            </a:lvl1pPr>
          </a:lstStyle>
          <a:p>
            <a:pPr>
              <a:defRPr/>
            </a:pPr>
            <a:fld id="{32DA81A7-6A23-DC49-B590-A1DBEAB4A941}" type="slidenum">
              <a:rPr lang="en-US">
                <a:solidFill>
                  <a:srgbClr val="005A84"/>
                </a:solidFill>
                <a:latin typeface="Arial"/>
                <a:ea typeface="ＭＳ Ｐゴシック"/>
              </a:rPr>
              <a:pPr>
                <a:defRPr/>
              </a:pPr>
              <a:t>‹#›</a:t>
            </a:fld>
            <a:endParaRPr lang="en-US">
              <a:solidFill>
                <a:srgbClr val="005A84"/>
              </a:solidFill>
              <a:latin typeface="Arial"/>
              <a:ea typeface="ＭＳ Ｐゴシック"/>
            </a:endParaRPr>
          </a:p>
        </p:txBody>
      </p:sp>
      <p:sp>
        <p:nvSpPr>
          <p:cNvPr id="1029" name="Rectangle 3"/>
          <p:cNvSpPr>
            <a:spLocks noGrp="1" noChangeArrowheads="1"/>
          </p:cNvSpPr>
          <p:nvPr>
            <p:ph type="title"/>
          </p:nvPr>
        </p:nvSpPr>
        <p:spPr bwMode="auto">
          <a:xfrm>
            <a:off x="377825" y="354013"/>
            <a:ext cx="8418513"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45720" rIns="91440" bIns="45720" numCol="1" anchor="ctr" anchorCtr="0" compatLnSpc="1">
            <a:prstTxWarp prst="textNoShape">
              <a:avLst/>
            </a:prstTxWarp>
          </a:bodyPr>
          <a:lstStyle/>
          <a:p>
            <a:pPr lvl="0"/>
            <a:r>
              <a:rPr lang="en-US" smtClean="0"/>
              <a:t>Click to edit Master title style</a:t>
            </a:r>
            <a:endParaRPr lang="en-US" dirty="0"/>
          </a:p>
        </p:txBody>
      </p:sp>
    </p:spTree>
    <p:extLst>
      <p:ext uri="{BB962C8B-B14F-4D97-AF65-F5344CB8AC3E}">
        <p14:creationId xmlns:p14="http://schemas.microsoft.com/office/powerpoint/2010/main" val="3367895679"/>
      </p:ext>
    </p:extLst>
  </p:cSld>
  <p:clrMap bg1="lt1" tx1="dk1" bg2="lt2" tx2="dk2" accent1="accent1" accent2="accent2" accent3="accent3" accent4="accent4" accent5="accent5" accent6="accent6" hlink="hlink" folHlink="folHlink"/>
  <p:sldLayoutIdLst>
    <p:sldLayoutId id="2147484255" r:id="rId1"/>
    <p:sldLayoutId id="2147484256" r:id="rId2"/>
    <p:sldLayoutId id="2147484257" r:id="rId3"/>
    <p:sldLayoutId id="2147484258" r:id="rId4"/>
    <p:sldLayoutId id="2147484259" r:id="rId5"/>
    <p:sldLayoutId id="2147484260" r:id="rId6"/>
    <p:sldLayoutId id="2147484261" r:id="rId7"/>
    <p:sldLayoutId id="2147484262" r:id="rId8"/>
    <p:sldLayoutId id="2147484263" r:id="rId9"/>
    <p:sldLayoutId id="2147484264" r:id="rId10"/>
    <p:sldLayoutId id="2147484265" r:id="rId11"/>
  </p:sldLayoutIdLst>
  <p:transition spd="med"/>
  <p:timing>
    <p:tnLst>
      <p:par>
        <p:cTn id="1" dur="indefinite" restart="never" nodeType="tmRoot"/>
      </p:par>
    </p:tnLst>
  </p:timing>
  <p:hf hdr="0" ftr="0" dt="0"/>
  <p:txStyles>
    <p:titleStyle>
      <a:lvl1pPr algn="l" rtl="0" eaLnBrk="1" fontAlgn="base" hangingPunct="1">
        <a:spcBef>
          <a:spcPct val="0"/>
        </a:spcBef>
        <a:spcAft>
          <a:spcPct val="0"/>
        </a:spcAft>
        <a:defRPr>
          <a:solidFill>
            <a:srgbClr val="FFFFFF"/>
          </a:solidFill>
          <a:latin typeface="+mj-lt"/>
          <a:ea typeface="+mj-ea"/>
          <a:cs typeface="+mj-cs"/>
        </a:defRPr>
      </a:lvl1pPr>
      <a:lvl2pPr algn="l" rtl="0" eaLnBrk="1" fontAlgn="base" hangingPunct="1">
        <a:spcBef>
          <a:spcPct val="0"/>
        </a:spcBef>
        <a:spcAft>
          <a:spcPct val="0"/>
        </a:spcAft>
        <a:defRPr>
          <a:solidFill>
            <a:srgbClr val="FFFFFF"/>
          </a:solidFill>
          <a:latin typeface="Arial" pitchFamily="-110" charset="0"/>
          <a:ea typeface="ＭＳ Ｐゴシック" pitchFamily="-110" charset="-128"/>
          <a:cs typeface="ＭＳ Ｐゴシック" pitchFamily="-110" charset="-128"/>
        </a:defRPr>
      </a:lvl2pPr>
      <a:lvl3pPr algn="l" rtl="0" eaLnBrk="1" fontAlgn="base" hangingPunct="1">
        <a:spcBef>
          <a:spcPct val="0"/>
        </a:spcBef>
        <a:spcAft>
          <a:spcPct val="0"/>
        </a:spcAft>
        <a:defRPr>
          <a:solidFill>
            <a:srgbClr val="FFFFFF"/>
          </a:solidFill>
          <a:latin typeface="Arial" pitchFamily="-110" charset="0"/>
          <a:ea typeface="ＭＳ Ｐゴシック" pitchFamily="-110" charset="-128"/>
          <a:cs typeface="ＭＳ Ｐゴシック" pitchFamily="-110" charset="-128"/>
        </a:defRPr>
      </a:lvl3pPr>
      <a:lvl4pPr algn="l" rtl="0" eaLnBrk="1" fontAlgn="base" hangingPunct="1">
        <a:spcBef>
          <a:spcPct val="0"/>
        </a:spcBef>
        <a:spcAft>
          <a:spcPct val="0"/>
        </a:spcAft>
        <a:defRPr>
          <a:solidFill>
            <a:srgbClr val="FFFFFF"/>
          </a:solidFill>
          <a:latin typeface="Arial" pitchFamily="-110" charset="0"/>
          <a:ea typeface="ＭＳ Ｐゴシック" pitchFamily="-110" charset="-128"/>
          <a:cs typeface="ＭＳ Ｐゴシック" pitchFamily="-110" charset="-128"/>
        </a:defRPr>
      </a:lvl4pPr>
      <a:lvl5pPr algn="l" rtl="0" eaLnBrk="1" fontAlgn="base" hangingPunct="1">
        <a:spcBef>
          <a:spcPct val="0"/>
        </a:spcBef>
        <a:spcAft>
          <a:spcPct val="0"/>
        </a:spcAft>
        <a:defRPr>
          <a:solidFill>
            <a:srgbClr val="FFFFFF"/>
          </a:solidFill>
          <a:latin typeface="Arial" pitchFamily="-110" charset="0"/>
          <a:ea typeface="ＭＳ Ｐゴシック" pitchFamily="-110" charset="-128"/>
          <a:cs typeface="ＭＳ Ｐゴシック" pitchFamily="-110" charset="-128"/>
        </a:defRPr>
      </a:lvl5pPr>
      <a:lvl6pPr marL="457200" algn="l" rtl="0" eaLnBrk="1" fontAlgn="base" hangingPunct="1">
        <a:spcBef>
          <a:spcPct val="0"/>
        </a:spcBef>
        <a:spcAft>
          <a:spcPct val="0"/>
        </a:spcAft>
        <a:defRPr sz="3200">
          <a:solidFill>
            <a:srgbClr val="0197CE"/>
          </a:solidFill>
          <a:latin typeface="Arial" pitchFamily="-110" charset="0"/>
          <a:ea typeface="ＭＳ Ｐゴシック" pitchFamily="-110" charset="-128"/>
          <a:cs typeface="ＭＳ Ｐゴシック" pitchFamily="-110" charset="-128"/>
        </a:defRPr>
      </a:lvl6pPr>
      <a:lvl7pPr marL="914400" algn="l" rtl="0" eaLnBrk="1" fontAlgn="base" hangingPunct="1">
        <a:spcBef>
          <a:spcPct val="0"/>
        </a:spcBef>
        <a:spcAft>
          <a:spcPct val="0"/>
        </a:spcAft>
        <a:defRPr sz="3200">
          <a:solidFill>
            <a:srgbClr val="0197CE"/>
          </a:solidFill>
          <a:latin typeface="Arial" pitchFamily="-110" charset="0"/>
          <a:ea typeface="ＭＳ Ｐゴシック" pitchFamily="-110" charset="-128"/>
          <a:cs typeface="ＭＳ Ｐゴシック" pitchFamily="-110" charset="-128"/>
        </a:defRPr>
      </a:lvl7pPr>
      <a:lvl8pPr marL="1371600" algn="l" rtl="0" eaLnBrk="1" fontAlgn="base" hangingPunct="1">
        <a:spcBef>
          <a:spcPct val="0"/>
        </a:spcBef>
        <a:spcAft>
          <a:spcPct val="0"/>
        </a:spcAft>
        <a:defRPr sz="3200">
          <a:solidFill>
            <a:srgbClr val="0197CE"/>
          </a:solidFill>
          <a:latin typeface="Arial" pitchFamily="-110" charset="0"/>
          <a:ea typeface="ＭＳ Ｐゴシック" pitchFamily="-110" charset="-128"/>
          <a:cs typeface="ＭＳ Ｐゴシック" pitchFamily="-110" charset="-128"/>
        </a:defRPr>
      </a:lvl8pPr>
      <a:lvl9pPr marL="1828800" algn="l" rtl="0" eaLnBrk="1" fontAlgn="base" hangingPunct="1">
        <a:spcBef>
          <a:spcPct val="0"/>
        </a:spcBef>
        <a:spcAft>
          <a:spcPct val="0"/>
        </a:spcAft>
        <a:defRPr sz="3200">
          <a:solidFill>
            <a:srgbClr val="0197CE"/>
          </a:solidFill>
          <a:latin typeface="Arial" pitchFamily="-110" charset="0"/>
          <a:ea typeface="ＭＳ Ｐゴシック" pitchFamily="-110" charset="-128"/>
          <a:cs typeface="ＭＳ Ｐゴシック" pitchFamily="-110" charset="-128"/>
        </a:defRPr>
      </a:lvl9pPr>
    </p:titleStyle>
    <p:bodyStyle>
      <a:lvl1pPr marL="342900" indent="-342900" algn="l" rtl="0" eaLnBrk="1" fontAlgn="base" hangingPunct="1">
        <a:spcBef>
          <a:spcPct val="20000"/>
        </a:spcBef>
        <a:spcAft>
          <a:spcPts val="900"/>
        </a:spcAft>
        <a:buClr>
          <a:schemeClr val="bg1"/>
        </a:buClr>
        <a:buSzPct val="25000"/>
        <a:buFont typeface="Arial" charset="0"/>
        <a:defRPr sz="2400" b="0">
          <a:solidFill>
            <a:schemeClr val="accent4"/>
          </a:solidFill>
          <a:latin typeface="+mn-lt"/>
          <a:ea typeface="+mn-ea"/>
          <a:cs typeface="+mn-cs"/>
        </a:defRPr>
      </a:lvl1pPr>
      <a:lvl2pPr marL="228600" indent="-169863" algn="l" rtl="0" eaLnBrk="1" fontAlgn="base" hangingPunct="1">
        <a:lnSpc>
          <a:spcPct val="110000"/>
        </a:lnSpc>
        <a:spcBef>
          <a:spcPts val="600"/>
        </a:spcBef>
        <a:spcAft>
          <a:spcPts val="400"/>
        </a:spcAft>
        <a:buClr>
          <a:srgbClr val="00A4E4"/>
        </a:buClr>
        <a:buSzPct val="90000"/>
        <a:buFont typeface="Wingdings" charset="2"/>
        <a:buChar char="§"/>
        <a:defRPr sz="1600">
          <a:solidFill>
            <a:srgbClr val="00A4E4"/>
          </a:solidFill>
          <a:latin typeface="+mn-lt"/>
          <a:ea typeface="+mn-ea"/>
        </a:defRPr>
      </a:lvl2pPr>
      <a:lvl3pPr marL="576263" indent="-228600" algn="l" rtl="0" eaLnBrk="1" fontAlgn="base" hangingPunct="1">
        <a:spcBef>
          <a:spcPct val="20000"/>
        </a:spcBef>
        <a:spcAft>
          <a:spcPct val="0"/>
        </a:spcAft>
        <a:buClr>
          <a:srgbClr val="0097CE"/>
        </a:buClr>
        <a:buSzPct val="100000"/>
        <a:buFont typeface="Lucida Grande" charset="0"/>
        <a:buChar char="−"/>
        <a:defRPr sz="1400">
          <a:solidFill>
            <a:schemeClr val="tx2"/>
          </a:solidFill>
          <a:latin typeface="+mn-lt"/>
          <a:ea typeface="+mn-ea"/>
        </a:defRPr>
      </a:lvl3pPr>
      <a:lvl4pPr marL="804863" indent="-119063" algn="l" rtl="0" eaLnBrk="1" fontAlgn="base" hangingPunct="1">
        <a:spcBef>
          <a:spcPct val="20000"/>
        </a:spcBef>
        <a:spcAft>
          <a:spcPct val="0"/>
        </a:spcAft>
        <a:buClr>
          <a:srgbClr val="ED834C"/>
        </a:buClr>
        <a:buFont typeface="Arial" charset="0"/>
        <a:buChar char="•"/>
        <a:defRPr sz="1200">
          <a:solidFill>
            <a:srgbClr val="5F5F5F"/>
          </a:solidFill>
          <a:latin typeface="+mn-lt"/>
          <a:ea typeface="+mn-ea"/>
        </a:defRPr>
      </a:lvl4pPr>
      <a:lvl5pPr marL="1033463" indent="-119063" algn="l" rtl="0" eaLnBrk="1" fontAlgn="base" hangingPunct="1">
        <a:spcBef>
          <a:spcPct val="20000"/>
        </a:spcBef>
        <a:spcAft>
          <a:spcPct val="0"/>
        </a:spcAft>
        <a:buClr>
          <a:srgbClr val="0097CE"/>
        </a:buClr>
        <a:buFont typeface="Lucida Grande" charset="0"/>
        <a:buChar char="−"/>
        <a:defRPr sz="1000">
          <a:solidFill>
            <a:schemeClr val="tx1"/>
          </a:solidFill>
          <a:latin typeface="+mn-lt"/>
          <a:ea typeface="+mn-ea"/>
        </a:defRPr>
      </a:lvl5pPr>
      <a:lvl6pPr marL="1947863" indent="-177800" algn="l" rtl="0" eaLnBrk="1" fontAlgn="base" hangingPunct="1">
        <a:spcBef>
          <a:spcPct val="20000"/>
        </a:spcBef>
        <a:spcAft>
          <a:spcPct val="0"/>
        </a:spcAft>
        <a:buChar char="–"/>
        <a:defRPr sz="1600">
          <a:solidFill>
            <a:srgbClr val="008A83"/>
          </a:solidFill>
          <a:latin typeface="+mn-lt"/>
          <a:ea typeface="+mn-ea"/>
        </a:defRPr>
      </a:lvl6pPr>
      <a:lvl7pPr marL="2405063" indent="-177800" algn="l" rtl="0" eaLnBrk="1" fontAlgn="base" hangingPunct="1">
        <a:spcBef>
          <a:spcPct val="20000"/>
        </a:spcBef>
        <a:spcAft>
          <a:spcPct val="0"/>
        </a:spcAft>
        <a:buChar char="–"/>
        <a:defRPr sz="1600">
          <a:solidFill>
            <a:srgbClr val="008A83"/>
          </a:solidFill>
          <a:latin typeface="+mn-lt"/>
          <a:ea typeface="+mn-ea"/>
        </a:defRPr>
      </a:lvl7pPr>
      <a:lvl8pPr marL="2862263" indent="-177800" algn="l" rtl="0" eaLnBrk="1" fontAlgn="base" hangingPunct="1">
        <a:spcBef>
          <a:spcPct val="20000"/>
        </a:spcBef>
        <a:spcAft>
          <a:spcPct val="0"/>
        </a:spcAft>
        <a:buChar char="–"/>
        <a:defRPr sz="1600">
          <a:solidFill>
            <a:srgbClr val="008A83"/>
          </a:solidFill>
          <a:latin typeface="+mn-lt"/>
          <a:ea typeface="+mn-ea"/>
        </a:defRPr>
      </a:lvl8pPr>
      <a:lvl9pPr marL="3319463" indent="-177800" algn="l" rtl="0" eaLnBrk="1" fontAlgn="base" hangingPunct="1">
        <a:spcBef>
          <a:spcPct val="20000"/>
        </a:spcBef>
        <a:spcAft>
          <a:spcPct val="0"/>
        </a:spcAft>
        <a:buChar char="–"/>
        <a:defRPr sz="1600">
          <a:solidFill>
            <a:srgbClr val="008A83"/>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3.jpeg"/><Relationship Id="rId4" Type="http://schemas.openxmlformats.org/officeDocument/2006/relationships/image" Target="../media/image22.jpe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9.jpeg"/><Relationship Id="rId5" Type="http://schemas.openxmlformats.org/officeDocument/2006/relationships/image" Target="../media/image28.png"/><Relationship Id="rId4" Type="http://schemas.openxmlformats.org/officeDocument/2006/relationships/image" Target="../media/image27.emf"/></Relationships>
</file>

<file path=ppt/slides/_rels/slide1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35.emf"/><Relationship Id="rId4" Type="http://schemas.openxmlformats.org/officeDocument/2006/relationships/oleObject" Target="../embeddings/Microsoft_Excel_97-2003_Worksheet1.xls"/></Relationships>
</file>

<file path=ppt/slides/_rels/slide2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39.emf"/><Relationship Id="rId4" Type="http://schemas.openxmlformats.org/officeDocument/2006/relationships/oleObject" Target="../embeddings/Microsoft_Excel_97-2003_Worksheet2.xls"/></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4.png"/></Relationships>
</file>

<file path=ppt/slides/_rels/slide3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4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50.jpeg"/></Relationships>
</file>

<file path=ppt/slides/_rels/slide4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4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4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7.xml"/><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59.pn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microsoft.com/office/2007/relationships/hdphoto" Target="../media/hdphoto1.wdp"/></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2.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62.jpeg"/><Relationship Id="rId7" Type="http://schemas.openxmlformats.org/officeDocument/2006/relationships/image" Target="../media/image66.png"/><Relationship Id="rId2" Type="http://schemas.openxmlformats.org/officeDocument/2006/relationships/notesSlide" Target="../notesSlides/notesSlide54.xml"/><Relationship Id="rId1" Type="http://schemas.openxmlformats.org/officeDocument/2006/relationships/slideLayout" Target="../slideLayouts/slideLayout15.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jpeg"/></Relationships>
</file>

<file path=ppt/slides/_rels/slide55.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55.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10" Type="http://schemas.openxmlformats.org/officeDocument/2006/relationships/image" Target="../media/image69.png"/><Relationship Id="rId4" Type="http://schemas.openxmlformats.org/officeDocument/2006/relationships/diagramLayout" Target="../diagrams/layout3.xml"/><Relationship Id="rId9" Type="http://schemas.openxmlformats.org/officeDocument/2006/relationships/image" Target="../media/image68.png"/></Relationships>
</file>

<file path=ppt/slides/_rels/slide5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57.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57.xml"/><Relationship Id="rId1" Type="http://schemas.openxmlformats.org/officeDocument/2006/relationships/slideLayout" Target="../slideLayouts/slideLayout7.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5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7.png"/><Relationship Id="rId7" Type="http://schemas.openxmlformats.org/officeDocument/2006/relationships/image" Target="../media/image21.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 Id="rId9" Type="http://schemas.openxmlformats.org/officeDocument/2006/relationships/image" Target="../media/image2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Your Retirement Plan at Work</a:t>
            </a:r>
            <a:endParaRPr lang="en-US" dirty="0"/>
          </a:p>
        </p:txBody>
      </p:sp>
      <p:sp>
        <p:nvSpPr>
          <p:cNvPr id="6" name="Subtitle 5"/>
          <p:cNvSpPr>
            <a:spLocks noGrp="1"/>
          </p:cNvSpPr>
          <p:nvPr>
            <p:ph type="subTitle" idx="1"/>
          </p:nvPr>
        </p:nvSpPr>
        <p:spPr/>
        <p:txBody>
          <a:bodyPr/>
          <a:lstStyle/>
          <a:p>
            <a:r>
              <a:rPr lang="en-US" dirty="0" smtClean="0"/>
              <a:t>Helping you prepare for a more fit retirement journey</a:t>
            </a:r>
            <a:endParaRPr lang="en-US" dirty="0"/>
          </a:p>
        </p:txBody>
      </p:sp>
      <p:sp>
        <p:nvSpPr>
          <p:cNvPr id="7" name="TextBox 6"/>
          <p:cNvSpPr txBox="1"/>
          <p:nvPr/>
        </p:nvSpPr>
        <p:spPr>
          <a:xfrm>
            <a:off x="214613" y="5846715"/>
            <a:ext cx="2751667" cy="461665"/>
          </a:xfrm>
          <a:prstGeom prst="rect">
            <a:avLst/>
          </a:prstGeom>
          <a:noFill/>
        </p:spPr>
        <p:txBody>
          <a:bodyPr wrap="square" rtlCol="0">
            <a:spAutoFit/>
          </a:bodyPr>
          <a:lstStyle/>
          <a:p>
            <a:r>
              <a:rPr lang="en-US" sz="1200" dirty="0" smtClean="0">
                <a:solidFill>
                  <a:srgbClr val="6A747C"/>
                </a:solidFill>
              </a:rPr>
              <a:t>Jacquie </a:t>
            </a:r>
            <a:r>
              <a:rPr lang="en-US" sz="1200" dirty="0" err="1" smtClean="0">
                <a:solidFill>
                  <a:srgbClr val="6A747C"/>
                </a:solidFill>
              </a:rPr>
              <a:t>Bletzacker</a:t>
            </a:r>
            <a:endParaRPr lang="en-US" sz="1200" dirty="0" smtClean="0">
              <a:solidFill>
                <a:srgbClr val="6A747C"/>
              </a:solidFill>
            </a:endParaRPr>
          </a:p>
          <a:p>
            <a:r>
              <a:rPr lang="en-US" sz="1200" dirty="0" smtClean="0">
                <a:solidFill>
                  <a:srgbClr val="6A747C"/>
                </a:solidFill>
              </a:rPr>
              <a:t>Senior </a:t>
            </a:r>
            <a:r>
              <a:rPr lang="en-US" sz="1200" smtClean="0">
                <a:solidFill>
                  <a:srgbClr val="6A747C"/>
                </a:solidFill>
              </a:rPr>
              <a:t>Financial Advisor</a:t>
            </a:r>
            <a:endParaRPr lang="en-US" sz="1200" dirty="0">
              <a:solidFill>
                <a:srgbClr val="6A747C"/>
              </a:solidFill>
            </a:endParaRPr>
          </a:p>
        </p:txBody>
      </p:sp>
      <p:sp>
        <p:nvSpPr>
          <p:cNvPr id="11" name="TextBox 10"/>
          <p:cNvSpPr txBox="1"/>
          <p:nvPr/>
        </p:nvSpPr>
        <p:spPr>
          <a:xfrm>
            <a:off x="6011335" y="2337097"/>
            <a:ext cx="1202265" cy="279103"/>
          </a:xfrm>
          <a:prstGeom prst="rect">
            <a:avLst/>
          </a:prstGeom>
          <a:noFill/>
        </p:spPr>
        <p:txBody>
          <a:bodyPr wrap="square" rtlCol="0">
            <a:spAutoFit/>
          </a:bodyPr>
          <a:lstStyle/>
          <a:p>
            <a:r>
              <a:rPr lang="en-US" sz="1200" dirty="0" smtClean="0">
                <a:solidFill>
                  <a:srgbClr val="6A747C"/>
                </a:solidFill>
              </a:rPr>
              <a:t>Photo collage</a:t>
            </a:r>
            <a:endParaRPr lang="en-US" sz="1200" dirty="0">
              <a:solidFill>
                <a:srgbClr val="6A747C"/>
              </a:solidFill>
            </a:endParaRPr>
          </a:p>
        </p:txBody>
      </p:sp>
      <p:pic>
        <p:nvPicPr>
          <p:cNvPr id="8" name="Picture 7" descr="Financial Literacy Seminar Wkbk-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61734" y="-1"/>
            <a:ext cx="5382266" cy="4673601"/>
          </a:xfrm>
          <a:prstGeom prst="rect">
            <a:avLst/>
          </a:prstGeom>
        </p:spPr>
      </p:pic>
    </p:spTree>
  </p:cSld>
  <p:clrMapOvr>
    <a:masterClrMapping/>
  </p:clrMapOvr>
  <p:transition spd="med"/>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Title 1"/>
          <p:cNvSpPr>
            <a:spLocks noGrp="1"/>
          </p:cNvSpPr>
          <p:nvPr>
            <p:ph type="title"/>
          </p:nvPr>
        </p:nvSpPr>
        <p:spPr/>
        <p:txBody>
          <a:bodyPr/>
          <a:lstStyle/>
          <a:p>
            <a:r>
              <a:rPr lang="en-US" altLang="en-US" smtClean="0">
                <a:ea typeface="ＭＳ Ｐゴシック" pitchFamily="34" charset="-128"/>
              </a:rPr>
              <a:t>What generation are you?</a:t>
            </a:r>
          </a:p>
        </p:txBody>
      </p:sp>
      <p:sp>
        <p:nvSpPr>
          <p:cNvPr id="19458" name="Content Placeholder 5"/>
          <p:cNvSpPr>
            <a:spLocks noGrp="1"/>
          </p:cNvSpPr>
          <p:nvPr>
            <p:ph idx="1"/>
          </p:nvPr>
        </p:nvSpPr>
        <p:spPr/>
        <p:txBody>
          <a:bodyPr/>
          <a:lstStyle/>
          <a:p>
            <a:pPr marL="0" indent="0">
              <a:buFont typeface="Arial" charset="0"/>
              <a:buNone/>
            </a:pPr>
            <a:r>
              <a:rPr lang="en-US" altLang="en-US" dirty="0" smtClean="0">
                <a:ea typeface="ＭＳ Ｐゴシック" pitchFamily="34" charset="-128"/>
              </a:rPr>
              <a:t>What’s your generation’s outlook on retirement?</a:t>
            </a:r>
          </a:p>
        </p:txBody>
      </p:sp>
      <p:sp>
        <p:nvSpPr>
          <p:cNvPr id="19460" name="Text Box 7"/>
          <p:cNvSpPr txBox="1">
            <a:spLocks noChangeArrowheads="1"/>
          </p:cNvSpPr>
          <p:nvPr/>
        </p:nvSpPr>
        <p:spPr bwMode="auto">
          <a:xfrm>
            <a:off x="612775" y="6005513"/>
            <a:ext cx="6777038" cy="239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spcAft>
                <a:spcPts val="900"/>
              </a:spcAft>
              <a:buClr>
                <a:schemeClr val="bg1"/>
              </a:buClr>
              <a:buSzPct val="25000"/>
              <a:buFont typeface="Arial" charset="0"/>
              <a:buChar char="•"/>
              <a:defRPr sz="2400" b="1">
                <a:solidFill>
                  <a:srgbClr val="008A83"/>
                </a:solidFill>
                <a:latin typeface="Arial" charset="0"/>
              </a:defRPr>
            </a:lvl1pPr>
            <a:lvl2pPr marL="742950" indent="-285750" eaLnBrk="0" hangingPunct="0">
              <a:lnSpc>
                <a:spcPct val="110000"/>
              </a:lnSpc>
              <a:spcBef>
                <a:spcPts val="900"/>
              </a:spcBef>
              <a:spcAft>
                <a:spcPts val="400"/>
              </a:spcAft>
              <a:buClr>
                <a:srgbClr val="ED834C"/>
              </a:buClr>
              <a:buSzPct val="90000"/>
              <a:buFont typeface="Arial Black" pitchFamily="34" charset="0"/>
              <a:buChar char="&gt;"/>
              <a:defRPr sz="1600">
                <a:solidFill>
                  <a:srgbClr val="0097CE"/>
                </a:solidFill>
                <a:latin typeface="Arial" charset="0"/>
              </a:defRPr>
            </a:lvl2pPr>
            <a:lvl3pPr marL="1143000" indent="-228600" eaLnBrk="0" hangingPunct="0">
              <a:spcBef>
                <a:spcPct val="20000"/>
              </a:spcBef>
              <a:buClr>
                <a:srgbClr val="0097CE"/>
              </a:buClr>
              <a:buSzPct val="100000"/>
              <a:buFont typeface="Lucida Grande" pitchFamily="-110" charset="0"/>
              <a:buChar char="−"/>
              <a:defRPr sz="1400">
                <a:solidFill>
                  <a:srgbClr val="6A747C"/>
                </a:solidFill>
                <a:latin typeface="Arial" charset="0"/>
              </a:defRPr>
            </a:lvl3pPr>
            <a:lvl4pPr marL="1600200" indent="-228600" eaLnBrk="0" hangingPunct="0">
              <a:spcBef>
                <a:spcPct val="20000"/>
              </a:spcBef>
              <a:buClr>
                <a:srgbClr val="ED834C"/>
              </a:buClr>
              <a:buFont typeface="Arial" charset="0"/>
              <a:buChar char="•"/>
              <a:defRPr sz="1200">
                <a:solidFill>
                  <a:srgbClr val="0097CE"/>
                </a:solidFill>
                <a:latin typeface="Arial" charset="0"/>
              </a:defRPr>
            </a:lvl4pPr>
            <a:lvl5pPr marL="2057400" indent="-228600" eaLnBrk="0" hangingPunct="0">
              <a:spcBef>
                <a:spcPct val="20000"/>
              </a:spcBef>
              <a:buClr>
                <a:srgbClr val="0097CE"/>
              </a:buClr>
              <a:buFont typeface="Lucida Grande" pitchFamily="-110" charset="0"/>
              <a:buChar char="−"/>
              <a:defRPr sz="1000">
                <a:solidFill>
                  <a:srgbClr val="6A747C"/>
                </a:solidFill>
                <a:latin typeface="Arial" charset="0"/>
              </a:defRPr>
            </a:lvl5pPr>
            <a:lvl6pPr marL="2514600" indent="-228600" eaLnBrk="0" fontAlgn="base" hangingPunct="0">
              <a:spcBef>
                <a:spcPct val="20000"/>
              </a:spcBef>
              <a:spcAft>
                <a:spcPct val="0"/>
              </a:spcAft>
              <a:buClr>
                <a:srgbClr val="0097CE"/>
              </a:buClr>
              <a:buFont typeface="Lucida Grande" pitchFamily="-110" charset="0"/>
              <a:buChar char="−"/>
              <a:defRPr sz="1000">
                <a:solidFill>
                  <a:srgbClr val="6A747C"/>
                </a:solidFill>
                <a:latin typeface="Arial" charset="0"/>
              </a:defRPr>
            </a:lvl6pPr>
            <a:lvl7pPr marL="2971800" indent="-228600" eaLnBrk="0" fontAlgn="base" hangingPunct="0">
              <a:spcBef>
                <a:spcPct val="20000"/>
              </a:spcBef>
              <a:spcAft>
                <a:spcPct val="0"/>
              </a:spcAft>
              <a:buClr>
                <a:srgbClr val="0097CE"/>
              </a:buClr>
              <a:buFont typeface="Lucida Grande" pitchFamily="-110" charset="0"/>
              <a:buChar char="−"/>
              <a:defRPr sz="1000">
                <a:solidFill>
                  <a:srgbClr val="6A747C"/>
                </a:solidFill>
                <a:latin typeface="Arial" charset="0"/>
              </a:defRPr>
            </a:lvl7pPr>
            <a:lvl8pPr marL="3429000" indent="-228600" eaLnBrk="0" fontAlgn="base" hangingPunct="0">
              <a:spcBef>
                <a:spcPct val="20000"/>
              </a:spcBef>
              <a:spcAft>
                <a:spcPct val="0"/>
              </a:spcAft>
              <a:buClr>
                <a:srgbClr val="0097CE"/>
              </a:buClr>
              <a:buFont typeface="Lucida Grande" pitchFamily="-110" charset="0"/>
              <a:buChar char="−"/>
              <a:defRPr sz="1000">
                <a:solidFill>
                  <a:srgbClr val="6A747C"/>
                </a:solidFill>
                <a:latin typeface="Arial" charset="0"/>
              </a:defRPr>
            </a:lvl8pPr>
            <a:lvl9pPr marL="3886200" indent="-228600" eaLnBrk="0" fontAlgn="base" hangingPunct="0">
              <a:spcBef>
                <a:spcPct val="20000"/>
              </a:spcBef>
              <a:spcAft>
                <a:spcPct val="0"/>
              </a:spcAft>
              <a:buClr>
                <a:srgbClr val="0097CE"/>
              </a:buClr>
              <a:buFont typeface="Lucida Grande" pitchFamily="-110" charset="0"/>
              <a:buChar char="−"/>
              <a:defRPr sz="1000">
                <a:solidFill>
                  <a:srgbClr val="6A747C"/>
                </a:solidFill>
                <a:latin typeface="Arial" charset="0"/>
              </a:defRPr>
            </a:lvl9pPr>
          </a:lstStyle>
          <a:p>
            <a:pPr eaLnBrk="1" hangingPunct="1">
              <a:lnSpc>
                <a:spcPct val="80000"/>
              </a:lnSpc>
              <a:spcAft>
                <a:spcPct val="0"/>
              </a:spcAft>
              <a:buClrTx/>
              <a:buSzTx/>
              <a:buFontTx/>
              <a:buNone/>
            </a:pPr>
            <a:r>
              <a:rPr lang="en-US" altLang="en-US" sz="1200" b="0" dirty="0">
                <a:solidFill>
                  <a:schemeClr val="bg1">
                    <a:lumMod val="50000"/>
                  </a:schemeClr>
                </a:solidFill>
              </a:rPr>
              <a:t>Source: 3 Generations Face USA’s Retirement Crisis. USA Today. May 10, 2014.</a:t>
            </a:r>
          </a:p>
        </p:txBody>
      </p:sp>
      <p:sp>
        <p:nvSpPr>
          <p:cNvPr id="9" name="Slide Number Placeholder 6"/>
          <p:cNvSpPr>
            <a:spLocks noGrp="1"/>
          </p:cNvSpPr>
          <p:nvPr>
            <p:ph type="sldNum" sz="quarter" idx="10"/>
          </p:nvPr>
        </p:nvSpPr>
        <p:spPr>
          <a:xfrm>
            <a:off x="6657975" y="6356350"/>
            <a:ext cx="2133600" cy="365125"/>
          </a:xfrm>
        </p:spPr>
        <p:txBody>
          <a:bodyPr/>
          <a:lstStyle>
            <a:lvl1pPr algn="r">
              <a:defRPr sz="1200">
                <a:solidFill>
                  <a:srgbClr val="00A4E4"/>
                </a:solidFill>
              </a:defRPr>
            </a:lvl1pPr>
          </a:lstStyle>
          <a:p>
            <a:pPr>
              <a:defRPr/>
            </a:pPr>
            <a:fld id="{2505F292-7053-9A43-86CC-EE4ED0BE33C9}" type="slidenum">
              <a:rPr lang="en-US" smtClean="0"/>
              <a:pPr>
                <a:defRPr/>
              </a:pPr>
              <a:t>10</a:t>
            </a:fld>
            <a:endParaRPr lang="en-US" dirty="0"/>
          </a:p>
        </p:txBody>
      </p:sp>
      <p:sp>
        <p:nvSpPr>
          <p:cNvPr id="2" name="AutoShape 2" descr="Business team royalty-free stock vector ar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 name="Rounded Rectangular Callout 29"/>
          <p:cNvSpPr/>
          <p:nvPr/>
        </p:nvSpPr>
        <p:spPr bwMode="auto">
          <a:xfrm>
            <a:off x="1840671" y="4885175"/>
            <a:ext cx="6032665" cy="938467"/>
          </a:xfrm>
          <a:prstGeom prst="wedgeRoundRectCallout">
            <a:avLst>
              <a:gd name="adj1" fmla="val -56327"/>
              <a:gd name="adj2" fmla="val -27321"/>
              <a:gd name="adj3" fmla="val 16667"/>
            </a:avLst>
          </a:prstGeom>
          <a:solidFill>
            <a:schemeClr val="accent3"/>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225425" indent="-225425" eaLnBrk="1" hangingPunct="1">
              <a:buClr>
                <a:schemeClr val="bg1"/>
              </a:buClr>
              <a:buSzPct val="90000"/>
              <a:buFont typeface="Arial Black" panose="020B0A04020102020204" pitchFamily="34" charset="0"/>
              <a:buChar char="&gt;"/>
            </a:pPr>
            <a:r>
              <a:rPr lang="en-US" sz="1600" dirty="0" smtClean="0">
                <a:solidFill>
                  <a:schemeClr val="bg1"/>
                </a:solidFill>
              </a:rPr>
              <a:t>I’m very </a:t>
            </a:r>
            <a:r>
              <a:rPr lang="en-US" sz="1600" dirty="0">
                <a:solidFill>
                  <a:schemeClr val="bg1"/>
                </a:solidFill>
              </a:rPr>
              <a:t>confident about being financially stable in retirement.</a:t>
            </a:r>
          </a:p>
          <a:p>
            <a:pPr marL="225425" indent="-225425" eaLnBrk="1" hangingPunct="1">
              <a:buClr>
                <a:schemeClr val="bg1"/>
              </a:buClr>
              <a:buSzPct val="90000"/>
              <a:buFont typeface="Arial Black" panose="020B0A04020102020204" pitchFamily="34" charset="0"/>
              <a:buChar char="&gt;"/>
            </a:pPr>
            <a:r>
              <a:rPr lang="en-US" sz="1600" dirty="0" smtClean="0">
                <a:solidFill>
                  <a:schemeClr val="bg1"/>
                </a:solidFill>
              </a:rPr>
              <a:t>I’m </a:t>
            </a:r>
            <a:r>
              <a:rPr lang="en-US" sz="1600" dirty="0">
                <a:solidFill>
                  <a:schemeClr val="bg1"/>
                </a:solidFill>
              </a:rPr>
              <a:t>already saving for </a:t>
            </a:r>
            <a:r>
              <a:rPr lang="en-US" sz="1600" dirty="0" smtClean="0">
                <a:solidFill>
                  <a:schemeClr val="bg1"/>
                </a:solidFill>
              </a:rPr>
              <a:t>retirement.</a:t>
            </a:r>
            <a:endParaRPr lang="en-US" sz="1600" dirty="0">
              <a:solidFill>
                <a:schemeClr val="bg1"/>
              </a:solidFill>
            </a:endParaRPr>
          </a:p>
        </p:txBody>
      </p:sp>
      <p:sp>
        <p:nvSpPr>
          <p:cNvPr id="31" name="Rectangle 30"/>
          <p:cNvSpPr/>
          <p:nvPr/>
        </p:nvSpPr>
        <p:spPr bwMode="auto">
          <a:xfrm>
            <a:off x="559747" y="3065252"/>
            <a:ext cx="965231" cy="320264"/>
          </a:xfrm>
          <a:prstGeom prst="rect">
            <a:avLst/>
          </a:prstGeom>
          <a:solidFill>
            <a:schemeClr val="accent5"/>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lvl="0" algn="ctr" eaLnBrk="1" hangingPunct="1"/>
            <a:r>
              <a:rPr lang="en-US" sz="1200" dirty="0" smtClean="0">
                <a:solidFill>
                  <a:schemeClr val="bg1"/>
                </a:solidFill>
                <a:ea typeface="ＭＳ Ｐゴシック" pitchFamily="1" charset="-128"/>
              </a:rPr>
              <a:t>Boomer</a:t>
            </a:r>
            <a:endParaRPr lang="en-US" sz="1200" dirty="0">
              <a:solidFill>
                <a:schemeClr val="bg1"/>
              </a:solidFill>
              <a:ea typeface="ＭＳ Ｐゴシック" pitchFamily="1" charset="-128"/>
            </a:endParaRPr>
          </a:p>
        </p:txBody>
      </p:sp>
      <p:sp>
        <p:nvSpPr>
          <p:cNvPr id="32" name="Rectangle 31"/>
          <p:cNvSpPr/>
          <p:nvPr/>
        </p:nvSpPr>
        <p:spPr bwMode="auto">
          <a:xfrm>
            <a:off x="559747" y="4282630"/>
            <a:ext cx="965231" cy="320264"/>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lvl="0" algn="ctr" eaLnBrk="1" hangingPunct="1"/>
            <a:r>
              <a:rPr lang="en-US" sz="1200" dirty="0" smtClean="0">
                <a:solidFill>
                  <a:schemeClr val="bg1"/>
                </a:solidFill>
                <a:ea typeface="ＭＳ Ｐゴシック" pitchFamily="1" charset="-128"/>
              </a:rPr>
              <a:t>Gen X</a:t>
            </a:r>
            <a:endParaRPr lang="en-US" sz="1200" dirty="0">
              <a:solidFill>
                <a:schemeClr val="bg1"/>
              </a:solidFill>
              <a:ea typeface="ＭＳ Ｐゴシック" pitchFamily="1" charset="-128"/>
            </a:endParaRPr>
          </a:p>
        </p:txBody>
      </p:sp>
      <p:sp>
        <p:nvSpPr>
          <p:cNvPr id="33" name="Rectangle 32"/>
          <p:cNvSpPr/>
          <p:nvPr/>
        </p:nvSpPr>
        <p:spPr bwMode="auto">
          <a:xfrm>
            <a:off x="559747" y="5503017"/>
            <a:ext cx="965231" cy="320264"/>
          </a:xfrm>
          <a:prstGeom prst="rect">
            <a:avLst/>
          </a:prstGeom>
          <a:solidFill>
            <a:schemeClr val="accent3"/>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lvl="0" algn="ctr" eaLnBrk="1" hangingPunct="1"/>
            <a:r>
              <a:rPr lang="en-US" sz="1200" dirty="0" smtClean="0">
                <a:solidFill>
                  <a:schemeClr val="bg1"/>
                </a:solidFill>
                <a:ea typeface="ＭＳ Ｐゴシック" pitchFamily="1" charset="-128"/>
              </a:rPr>
              <a:t>Millennials</a:t>
            </a:r>
            <a:endParaRPr lang="en-US" sz="1200" dirty="0">
              <a:solidFill>
                <a:schemeClr val="bg1"/>
              </a:solidFill>
              <a:ea typeface="ＭＳ Ｐゴシック" pitchFamily="1" charset="-128"/>
            </a:endParaRPr>
          </a:p>
        </p:txBody>
      </p:sp>
      <p:sp>
        <p:nvSpPr>
          <p:cNvPr id="28" name="Rounded Rectangular Callout 27"/>
          <p:cNvSpPr/>
          <p:nvPr/>
        </p:nvSpPr>
        <p:spPr bwMode="auto">
          <a:xfrm>
            <a:off x="1751749" y="2444090"/>
            <a:ext cx="6116863" cy="941787"/>
          </a:xfrm>
          <a:prstGeom prst="wedgeRoundRectCallout">
            <a:avLst>
              <a:gd name="adj1" fmla="val -55898"/>
              <a:gd name="adj2" fmla="val -24223"/>
              <a:gd name="adj3" fmla="val 16667"/>
            </a:avLst>
          </a:prstGeom>
          <a:solidFill>
            <a:schemeClr val="accent5"/>
          </a:solidFill>
          <a:ln w="9525" cap="flat" cmpd="sng" algn="ctr">
            <a:solidFill>
              <a:schemeClr val="accent5"/>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225425" indent="-225425">
              <a:buClr>
                <a:schemeClr val="bg1"/>
              </a:buClr>
              <a:buSzPct val="90000"/>
              <a:buFont typeface="Arial Black" panose="020B0A04020102020204" pitchFamily="34" charset="0"/>
              <a:buChar char="&gt;"/>
            </a:pPr>
            <a:r>
              <a:rPr lang="en-US" sz="1600" dirty="0" smtClean="0">
                <a:solidFill>
                  <a:schemeClr val="bg1"/>
                </a:solidFill>
              </a:rPr>
              <a:t>I’m not </a:t>
            </a:r>
            <a:r>
              <a:rPr lang="en-US" sz="1600" dirty="0">
                <a:solidFill>
                  <a:schemeClr val="bg1"/>
                </a:solidFill>
              </a:rPr>
              <a:t>confident on being financially prepared </a:t>
            </a:r>
            <a:r>
              <a:rPr lang="en-US" sz="1600" dirty="0" smtClean="0">
                <a:solidFill>
                  <a:schemeClr val="bg1"/>
                </a:solidFill>
              </a:rPr>
              <a:t>for </a:t>
            </a:r>
            <a:r>
              <a:rPr lang="en-US" sz="1600" dirty="0">
                <a:solidFill>
                  <a:schemeClr val="bg1"/>
                </a:solidFill>
              </a:rPr>
              <a:t>retirement. </a:t>
            </a:r>
          </a:p>
          <a:p>
            <a:pPr marL="225425" indent="-225425">
              <a:buClr>
                <a:schemeClr val="bg1"/>
              </a:buClr>
              <a:buSzPct val="90000"/>
              <a:buFont typeface="Arial Black" panose="020B0A04020102020204" pitchFamily="34" charset="0"/>
              <a:buChar char="&gt;"/>
            </a:pPr>
            <a:r>
              <a:rPr lang="en-US" sz="1600" dirty="0" smtClean="0">
                <a:solidFill>
                  <a:schemeClr val="bg1"/>
                </a:solidFill>
              </a:rPr>
              <a:t>I may </a:t>
            </a:r>
            <a:r>
              <a:rPr lang="en-US" sz="1600" dirty="0">
                <a:solidFill>
                  <a:schemeClr val="bg1"/>
                </a:solidFill>
              </a:rPr>
              <a:t>retire late, or not </a:t>
            </a:r>
            <a:r>
              <a:rPr lang="en-US" sz="1600" dirty="0" smtClean="0">
                <a:solidFill>
                  <a:schemeClr val="bg1"/>
                </a:solidFill>
              </a:rPr>
              <a:t>at </a:t>
            </a:r>
            <a:r>
              <a:rPr lang="en-US" sz="1600" dirty="0">
                <a:solidFill>
                  <a:schemeClr val="bg1"/>
                </a:solidFill>
              </a:rPr>
              <a:t>all.</a:t>
            </a:r>
          </a:p>
        </p:txBody>
      </p:sp>
      <p:sp>
        <p:nvSpPr>
          <p:cNvPr id="29" name="Rounded Rectangular Callout 28"/>
          <p:cNvSpPr/>
          <p:nvPr/>
        </p:nvSpPr>
        <p:spPr bwMode="auto">
          <a:xfrm>
            <a:off x="1751749" y="3633741"/>
            <a:ext cx="6116863" cy="957639"/>
          </a:xfrm>
          <a:prstGeom prst="wedgeRoundRectCallout">
            <a:avLst>
              <a:gd name="adj1" fmla="val -56089"/>
              <a:gd name="adj2" fmla="val -26126"/>
              <a:gd name="adj3" fmla="val 16667"/>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225425" indent="-225425" eaLnBrk="1" hangingPunct="1">
              <a:buClr>
                <a:schemeClr val="bg1"/>
              </a:buClr>
              <a:buSzPct val="90000"/>
              <a:buFont typeface="Arial Black" panose="020B0A04020102020204" pitchFamily="34" charset="0"/>
              <a:buChar char="&gt;"/>
            </a:pPr>
            <a:r>
              <a:rPr lang="en-US" sz="1600" dirty="0" smtClean="0">
                <a:solidFill>
                  <a:schemeClr val="bg1"/>
                </a:solidFill>
              </a:rPr>
              <a:t>I </a:t>
            </a:r>
            <a:r>
              <a:rPr lang="en-US" sz="1600" dirty="0">
                <a:solidFill>
                  <a:schemeClr val="bg1"/>
                </a:solidFill>
              </a:rPr>
              <a:t>expect to </a:t>
            </a:r>
            <a:r>
              <a:rPr lang="en-US" sz="1600" dirty="0" smtClean="0">
                <a:solidFill>
                  <a:schemeClr val="bg1"/>
                </a:solidFill>
              </a:rPr>
              <a:t>self-fund my </a:t>
            </a:r>
            <a:r>
              <a:rPr lang="en-US" sz="1600" dirty="0">
                <a:solidFill>
                  <a:schemeClr val="bg1"/>
                </a:solidFill>
              </a:rPr>
              <a:t>retirement with employer-sponsored </a:t>
            </a:r>
            <a:br>
              <a:rPr lang="en-US" sz="1600" dirty="0">
                <a:solidFill>
                  <a:schemeClr val="bg1"/>
                </a:solidFill>
              </a:rPr>
            </a:br>
            <a:r>
              <a:rPr lang="en-US" sz="1600" dirty="0">
                <a:solidFill>
                  <a:schemeClr val="bg1"/>
                </a:solidFill>
              </a:rPr>
              <a:t>retirement plans.</a:t>
            </a:r>
          </a:p>
        </p:txBody>
      </p:sp>
      <p:pic>
        <p:nvPicPr>
          <p:cNvPr id="16" name="Picture 2" descr="M:\Michelli\From Peggy\ICONS\boomer_85499957_VECTOR\85499957_thumbnail.jpg"/>
          <p:cNvPicPr>
            <a:picLocks noChangeAspect="1" noChangeArrowheads="1"/>
          </p:cNvPicPr>
          <p:nvPr/>
        </p:nvPicPr>
        <p:blipFill rotWithShape="1">
          <a:blip r:embed="rId3">
            <a:duotone>
              <a:schemeClr val="accent5">
                <a:shade val="45000"/>
                <a:satMod val="135000"/>
              </a:schemeClr>
              <a:prstClr val="white"/>
            </a:duotone>
            <a:extLst>
              <a:ext uri="{28A0092B-C50C-407E-A947-70E740481C1C}">
                <a14:useLocalDpi xmlns:a14="http://schemas.microsoft.com/office/drawing/2010/main" val="0"/>
              </a:ext>
            </a:extLst>
          </a:blip>
          <a:srcRect l="10361" t="10805" r="30961" b="11782"/>
          <a:stretch/>
        </p:blipFill>
        <p:spPr bwMode="auto">
          <a:xfrm>
            <a:off x="707760" y="2359270"/>
            <a:ext cx="669204" cy="69534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3" descr="M:\Michelli\From Peggy\ICONS\GENx_75602777_VECTOR\75602777_thumbnail.jpg"/>
          <p:cNvPicPr>
            <a:picLocks noChangeAspect="1" noChangeArrowheads="1"/>
          </p:cNvPicPr>
          <p:nvPr/>
        </p:nvPicPr>
        <p:blipFill rotWithShape="1">
          <a:blip r:embed="rId4">
            <a:duotone>
              <a:schemeClr val="accent1">
                <a:shade val="45000"/>
                <a:satMod val="135000"/>
              </a:schemeClr>
              <a:prstClr val="white"/>
            </a:duotone>
            <a:extLst>
              <a:ext uri="{28A0092B-C50C-407E-A947-70E740481C1C}">
                <a14:useLocalDpi xmlns:a14="http://schemas.microsoft.com/office/drawing/2010/main" val="0"/>
              </a:ext>
            </a:extLst>
          </a:blip>
          <a:srcRect l="11066" t="11264" r="32799" b="14444"/>
          <a:stretch/>
        </p:blipFill>
        <p:spPr bwMode="auto">
          <a:xfrm>
            <a:off x="682774" y="3538498"/>
            <a:ext cx="703902" cy="73372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M:\Michelli\From Peggy\ICONS\GenY_85690589_VECTOR\85690589_thumbnail.jpg"/>
          <p:cNvPicPr>
            <a:picLocks noChangeAspect="1" noChangeArrowheads="1"/>
          </p:cNvPicPr>
          <p:nvPr/>
        </p:nvPicPr>
        <p:blipFill rotWithShape="1">
          <a:blip r:embed="rId5">
            <a:duotone>
              <a:schemeClr val="accent3">
                <a:shade val="45000"/>
                <a:satMod val="135000"/>
              </a:schemeClr>
              <a:prstClr val="white"/>
            </a:duotone>
            <a:extLst>
              <a:ext uri="{28A0092B-C50C-407E-A947-70E740481C1C}">
                <a14:useLocalDpi xmlns:a14="http://schemas.microsoft.com/office/drawing/2010/main" val="0"/>
              </a:ext>
            </a:extLst>
          </a:blip>
          <a:srcRect l="10360" t="12468" r="31132" b="13074"/>
          <a:stretch/>
        </p:blipFill>
        <p:spPr bwMode="auto">
          <a:xfrm>
            <a:off x="691726" y="4810935"/>
            <a:ext cx="680006" cy="6815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44641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left)">
                                      <p:cBhvr>
                                        <p:cTn id="7" dur="2000"/>
                                        <p:tgtEl>
                                          <p:spTgt spid="28"/>
                                        </p:tgtEl>
                                      </p:cBhvr>
                                    </p:animEffect>
                                  </p:childTnLst>
                                </p:cTn>
                              </p:par>
                            </p:childTnLst>
                          </p:cTn>
                        </p:par>
                        <p:par>
                          <p:cTn id="8" fill="hold">
                            <p:stCondLst>
                              <p:cond delay="2000"/>
                            </p:stCondLst>
                            <p:childTnLst>
                              <p:par>
                                <p:cTn id="9" presetID="22" presetClass="entr" presetSubtype="8" fill="hold" grpId="0" nodeType="after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wipe(left)">
                                      <p:cBhvr>
                                        <p:cTn id="11" dur="2000"/>
                                        <p:tgtEl>
                                          <p:spTgt spid="29"/>
                                        </p:tgtEl>
                                      </p:cBhvr>
                                    </p:animEffect>
                                  </p:childTnLst>
                                </p:cTn>
                              </p:par>
                            </p:childTnLst>
                          </p:cTn>
                        </p:par>
                        <p:par>
                          <p:cTn id="12" fill="hold">
                            <p:stCondLst>
                              <p:cond delay="4000"/>
                            </p:stCondLst>
                            <p:childTnLst>
                              <p:par>
                                <p:cTn id="13" presetID="22" presetClass="entr" presetSubtype="8" fill="hold" grpId="0" nodeType="after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wipe(left)">
                                      <p:cBhvr>
                                        <p:cTn id="15" dur="2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28" grpId="0" animBg="1"/>
      <p:bldP spid="2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74546221_cake.ps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4955" y="1367819"/>
            <a:ext cx="6274308" cy="4948844"/>
          </a:xfrm>
          <a:prstGeom prst="rect">
            <a:avLst/>
          </a:prstGeom>
        </p:spPr>
      </p:pic>
      <p:sp>
        <p:nvSpPr>
          <p:cNvPr id="20483" name="Text Placeholder 4"/>
          <p:cNvSpPr>
            <a:spLocks noGrp="1"/>
          </p:cNvSpPr>
          <p:nvPr>
            <p:ph idx="1"/>
          </p:nvPr>
        </p:nvSpPr>
        <p:spPr>
          <a:xfrm>
            <a:off x="433388" y="1477818"/>
            <a:ext cx="6035008" cy="1132032"/>
          </a:xfrm>
        </p:spPr>
        <p:txBody>
          <a:bodyPr/>
          <a:lstStyle/>
          <a:p>
            <a:pPr marL="0" indent="0">
              <a:buNone/>
            </a:pPr>
            <a:r>
              <a:rPr lang="en-US" altLang="en-US" dirty="0" smtClean="0"/>
              <a:t>Have you considered?</a:t>
            </a:r>
          </a:p>
          <a:p>
            <a:pPr marL="57150" lvl="1" indent="0">
              <a:lnSpc>
                <a:spcPct val="100000"/>
              </a:lnSpc>
              <a:spcBef>
                <a:spcPts val="600"/>
              </a:spcBef>
              <a:spcAft>
                <a:spcPts val="900"/>
              </a:spcAft>
              <a:buClr>
                <a:srgbClr val="00B0F0"/>
              </a:buClr>
              <a:buNone/>
            </a:pPr>
            <a:r>
              <a:rPr lang="en-US" altLang="en-US" dirty="0">
                <a:solidFill>
                  <a:schemeClr val="tx2"/>
                </a:solidFill>
                <a:ea typeface="ＭＳ Ｐゴシック" pitchFamily="34" charset="-128"/>
              </a:rPr>
              <a:t>You could live longer than you think</a:t>
            </a:r>
          </a:p>
          <a:p>
            <a:pPr marL="0" indent="0">
              <a:buNone/>
            </a:pPr>
            <a:endParaRPr lang="en-US" altLang="en-US" dirty="0" smtClean="0"/>
          </a:p>
        </p:txBody>
      </p:sp>
      <p:sp>
        <p:nvSpPr>
          <p:cNvPr id="20482" name="Title 3"/>
          <p:cNvSpPr>
            <a:spLocks noGrp="1"/>
          </p:cNvSpPr>
          <p:nvPr>
            <p:ph type="title"/>
          </p:nvPr>
        </p:nvSpPr>
        <p:spPr/>
        <p:txBody>
          <a:bodyPr/>
          <a:lstStyle/>
          <a:p>
            <a:r>
              <a:rPr lang="en-US" altLang="en-US" smtClean="0"/>
              <a:t>What generation are you?</a:t>
            </a:r>
          </a:p>
        </p:txBody>
      </p:sp>
      <p:sp>
        <p:nvSpPr>
          <p:cNvPr id="8" name="Slide Number Placeholder 6"/>
          <p:cNvSpPr>
            <a:spLocks noGrp="1"/>
          </p:cNvSpPr>
          <p:nvPr>
            <p:ph type="sldNum" sz="quarter" idx="10"/>
          </p:nvPr>
        </p:nvSpPr>
        <p:spPr>
          <a:xfrm>
            <a:off x="6657975" y="6356350"/>
            <a:ext cx="2133600" cy="365125"/>
          </a:xfrm>
        </p:spPr>
        <p:txBody>
          <a:bodyPr/>
          <a:lstStyle>
            <a:lvl1pPr algn="r">
              <a:defRPr sz="1200">
                <a:solidFill>
                  <a:srgbClr val="00A4E4"/>
                </a:solidFill>
              </a:defRPr>
            </a:lvl1pPr>
          </a:lstStyle>
          <a:p>
            <a:pPr>
              <a:defRPr/>
            </a:pPr>
            <a:fld id="{2505F292-7053-9A43-86CC-EE4ED0BE33C9}" type="slidenum">
              <a:rPr lang="en-US" smtClean="0"/>
              <a:pPr>
                <a:defRPr/>
              </a:pPr>
              <a:t>11</a:t>
            </a:fld>
            <a:endParaRPr lang="en-US" dirty="0"/>
          </a:p>
        </p:txBody>
      </p:sp>
      <p:grpSp>
        <p:nvGrpSpPr>
          <p:cNvPr id="12" name="Group 11"/>
          <p:cNvGrpSpPr/>
          <p:nvPr/>
        </p:nvGrpSpPr>
        <p:grpSpPr>
          <a:xfrm>
            <a:off x="3246257" y="2814638"/>
            <a:ext cx="1877437" cy="1255777"/>
            <a:chOff x="3501313" y="3004066"/>
            <a:chExt cx="1877437" cy="1255777"/>
          </a:xfrm>
        </p:grpSpPr>
        <p:grpSp>
          <p:nvGrpSpPr>
            <p:cNvPr id="10" name="Group 9"/>
            <p:cNvGrpSpPr/>
            <p:nvPr/>
          </p:nvGrpSpPr>
          <p:grpSpPr>
            <a:xfrm>
              <a:off x="3501313" y="3151847"/>
              <a:ext cx="1877437" cy="1107996"/>
              <a:chOff x="3510034" y="2878670"/>
              <a:chExt cx="1877437" cy="1107996"/>
            </a:xfrm>
          </p:grpSpPr>
          <p:sp>
            <p:nvSpPr>
              <p:cNvPr id="3" name="TextBox 2"/>
              <p:cNvSpPr txBox="1"/>
              <p:nvPr/>
            </p:nvSpPr>
            <p:spPr>
              <a:xfrm>
                <a:off x="3510034" y="2878670"/>
                <a:ext cx="1877437" cy="1107996"/>
              </a:xfrm>
              <a:prstGeom prst="rect">
                <a:avLst/>
              </a:prstGeom>
              <a:noFill/>
            </p:spPr>
            <p:txBody>
              <a:bodyPr wrap="none" rtlCol="0">
                <a:spAutoFit/>
              </a:bodyPr>
              <a:lstStyle/>
              <a:p>
                <a:r>
                  <a:rPr lang="en-US" sz="6600" b="1" dirty="0" smtClean="0">
                    <a:solidFill>
                      <a:schemeClr val="accent4"/>
                    </a:solidFill>
                    <a:latin typeface="Arial Black" panose="020B0A04020102020204" pitchFamily="34" charset="0"/>
                  </a:rPr>
                  <a:t>100</a:t>
                </a:r>
                <a:endParaRPr lang="en-US" sz="6600" b="1" dirty="0">
                  <a:solidFill>
                    <a:schemeClr val="accent4"/>
                  </a:solidFill>
                  <a:latin typeface="Arial Black" panose="020B0A04020102020204" pitchFamily="34" charset="0"/>
                </a:endParaRPr>
              </a:p>
            </p:txBody>
          </p:sp>
          <p:sp>
            <p:nvSpPr>
              <p:cNvPr id="9" name="Rectangle 8"/>
              <p:cNvSpPr/>
              <p:nvPr/>
            </p:nvSpPr>
            <p:spPr bwMode="auto">
              <a:xfrm>
                <a:off x="4960166" y="3026142"/>
                <a:ext cx="61415" cy="90379"/>
              </a:xfrm>
              <a:prstGeom prst="rect">
                <a:avLst/>
              </a:prstGeom>
              <a:solidFill>
                <a:schemeClr val="tx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10" charset="0"/>
                  <a:ea typeface="ＭＳ Ｐゴシック" pitchFamily="-110" charset="-128"/>
                  <a:cs typeface="ＭＳ Ｐゴシック" pitchFamily="-110" charset="-128"/>
                </a:endParaRPr>
              </a:p>
            </p:txBody>
          </p:sp>
          <p:sp>
            <p:nvSpPr>
              <p:cNvPr id="16" name="Rectangle 15"/>
              <p:cNvSpPr/>
              <p:nvPr/>
            </p:nvSpPr>
            <p:spPr bwMode="auto">
              <a:xfrm>
                <a:off x="4418044" y="3026142"/>
                <a:ext cx="61415" cy="90379"/>
              </a:xfrm>
              <a:prstGeom prst="rect">
                <a:avLst/>
              </a:prstGeom>
              <a:solidFill>
                <a:schemeClr val="tx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10" charset="0"/>
                  <a:ea typeface="ＭＳ Ｐゴシック" pitchFamily="-110" charset="-128"/>
                  <a:cs typeface="ＭＳ Ｐゴシック" pitchFamily="-110" charset="-128"/>
                </a:endParaRPr>
              </a:p>
            </p:txBody>
          </p:sp>
          <p:sp>
            <p:nvSpPr>
              <p:cNvPr id="18" name="Rectangle 17"/>
              <p:cNvSpPr/>
              <p:nvPr/>
            </p:nvSpPr>
            <p:spPr bwMode="auto">
              <a:xfrm>
                <a:off x="3907551" y="3026142"/>
                <a:ext cx="61415" cy="90379"/>
              </a:xfrm>
              <a:prstGeom prst="rect">
                <a:avLst/>
              </a:prstGeom>
              <a:solidFill>
                <a:schemeClr val="tx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10" charset="0"/>
                  <a:ea typeface="ＭＳ Ｐゴシック" pitchFamily="-110" charset="-128"/>
                  <a:cs typeface="ＭＳ Ｐゴシック" pitchFamily="-110" charset="-128"/>
                </a:endParaRPr>
              </a:p>
            </p:txBody>
          </p:sp>
        </p:grpSp>
        <p:sp>
          <p:nvSpPr>
            <p:cNvPr id="11" name="Teardrop 10"/>
            <p:cNvSpPr/>
            <p:nvPr/>
          </p:nvSpPr>
          <p:spPr bwMode="auto">
            <a:xfrm>
              <a:off x="3868795" y="3004066"/>
              <a:ext cx="121484" cy="281404"/>
            </a:xfrm>
            <a:prstGeom prst="teardrop">
              <a:avLst/>
            </a:prstGeom>
            <a:solidFill>
              <a:schemeClr val="accent6"/>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10" charset="0"/>
                <a:ea typeface="ＭＳ Ｐゴシック" pitchFamily="-110" charset="-128"/>
                <a:cs typeface="ＭＳ Ｐゴシック" pitchFamily="-110" charset="-128"/>
              </a:endParaRPr>
            </a:p>
          </p:txBody>
        </p:sp>
        <p:sp>
          <p:nvSpPr>
            <p:cNvPr id="20" name="Teardrop 19"/>
            <p:cNvSpPr/>
            <p:nvPr/>
          </p:nvSpPr>
          <p:spPr bwMode="auto">
            <a:xfrm>
              <a:off x="4379288" y="3004066"/>
              <a:ext cx="121484" cy="281404"/>
            </a:xfrm>
            <a:prstGeom prst="teardrop">
              <a:avLst/>
            </a:prstGeom>
            <a:solidFill>
              <a:schemeClr val="accent6"/>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2"/>
                </a:solidFill>
                <a:effectLst/>
                <a:latin typeface="Arial" pitchFamily="-110" charset="0"/>
                <a:ea typeface="ＭＳ Ｐゴシック" pitchFamily="-110" charset="-128"/>
                <a:cs typeface="ＭＳ Ｐゴシック" pitchFamily="-110" charset="-128"/>
              </a:endParaRPr>
            </a:p>
          </p:txBody>
        </p:sp>
        <p:sp>
          <p:nvSpPr>
            <p:cNvPr id="21" name="Teardrop 20"/>
            <p:cNvSpPr/>
            <p:nvPr/>
          </p:nvSpPr>
          <p:spPr bwMode="auto">
            <a:xfrm>
              <a:off x="4921410" y="3004066"/>
              <a:ext cx="121484" cy="281404"/>
            </a:xfrm>
            <a:prstGeom prst="teardrop">
              <a:avLst/>
            </a:prstGeom>
            <a:solidFill>
              <a:srgbClr val="FDB91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10" charset="0"/>
                <a:ea typeface="ＭＳ Ｐゴシック" pitchFamily="-110" charset="-128"/>
                <a:cs typeface="ＭＳ Ｐゴシック" pitchFamily="-110" charset="-128"/>
              </a:endParaRPr>
            </a:p>
          </p:txBody>
        </p:sp>
      </p:grpSp>
      <p:grpSp>
        <p:nvGrpSpPr>
          <p:cNvPr id="2" name="Group 1"/>
          <p:cNvGrpSpPr/>
          <p:nvPr/>
        </p:nvGrpSpPr>
        <p:grpSpPr>
          <a:xfrm>
            <a:off x="5802898" y="4123453"/>
            <a:ext cx="1525080" cy="410447"/>
            <a:chOff x="5802898" y="4123453"/>
            <a:chExt cx="1525080" cy="410447"/>
          </a:xfrm>
        </p:grpSpPr>
        <p:cxnSp>
          <p:nvCxnSpPr>
            <p:cNvPr id="6" name="Straight Arrow Connector 5"/>
            <p:cNvCxnSpPr/>
            <p:nvPr/>
          </p:nvCxnSpPr>
          <p:spPr bwMode="auto">
            <a:xfrm flipV="1">
              <a:off x="5892800" y="4525128"/>
              <a:ext cx="1435178" cy="8772"/>
            </a:xfrm>
            <a:prstGeom prst="straightConnector1">
              <a:avLst/>
            </a:prstGeom>
            <a:solidFill>
              <a:schemeClr val="accent1"/>
            </a:solidFill>
            <a:ln w="57150" cap="flat" cmpd="sng" algn="ctr">
              <a:solidFill>
                <a:schemeClr val="accent1"/>
              </a:solidFill>
              <a:prstDash val="sysDash"/>
              <a:round/>
              <a:headEnd type="none" w="med" len="med"/>
              <a:tailEnd type="arrow"/>
            </a:ln>
            <a:effectLst/>
          </p:spPr>
        </p:cxnSp>
        <p:sp>
          <p:nvSpPr>
            <p:cNvPr id="25" name="TextBox 24"/>
            <p:cNvSpPr txBox="1"/>
            <p:nvPr/>
          </p:nvSpPr>
          <p:spPr>
            <a:xfrm>
              <a:off x="5802898" y="4123453"/>
              <a:ext cx="1258678" cy="338554"/>
            </a:xfrm>
            <a:prstGeom prst="rect">
              <a:avLst/>
            </a:prstGeom>
            <a:noFill/>
          </p:spPr>
          <p:txBody>
            <a:bodyPr wrap="none" rtlCol="0">
              <a:spAutoFit/>
            </a:bodyPr>
            <a:lstStyle/>
            <a:p>
              <a:pPr algn="ctr"/>
              <a:r>
                <a:rPr lang="en-US" sz="1600" dirty="0" smtClean="0">
                  <a:solidFill>
                    <a:srgbClr val="00A4E4"/>
                  </a:solidFill>
                  <a:latin typeface="+mn-lt"/>
                  <a:ea typeface="ＭＳ Ｐゴシック" pitchFamily="34" charset="-128"/>
                </a:rPr>
                <a:t>Or  beyond!</a:t>
              </a:r>
              <a:endParaRPr lang="en-US" sz="1600" dirty="0">
                <a:solidFill>
                  <a:srgbClr val="00A4E4"/>
                </a:solidFill>
                <a:latin typeface="+mn-lt"/>
                <a:ea typeface="ＭＳ Ｐゴシック" pitchFamily="34" charset="-128"/>
              </a:endParaRPr>
            </a:p>
          </p:txBody>
        </p:sp>
      </p:grpSp>
    </p:spTree>
    <p:extLst>
      <p:ext uri="{BB962C8B-B14F-4D97-AF65-F5344CB8AC3E}">
        <p14:creationId xmlns:p14="http://schemas.microsoft.com/office/powerpoint/2010/main" val="28086430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0483">
                                            <p:txEl>
                                              <p:pRg st="0" end="0"/>
                                            </p:txEl>
                                          </p:spTgt>
                                        </p:tgtEl>
                                        <p:attrNameLst>
                                          <p:attrName>style.visibility</p:attrName>
                                        </p:attrNameLst>
                                      </p:cBhvr>
                                      <p:to>
                                        <p:strVal val="visible"/>
                                      </p:to>
                                    </p:set>
                                    <p:animEffect transition="in" filter="wipe(left)">
                                      <p:cBhvr>
                                        <p:cTn id="7" dur="500"/>
                                        <p:tgtEl>
                                          <p:spTgt spid="20483">
                                            <p:txEl>
                                              <p:pRg st="0" end="0"/>
                                            </p:tx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0483">
                                            <p:txEl>
                                              <p:pRg st="1" end="1"/>
                                            </p:txEl>
                                          </p:spTgt>
                                        </p:tgtEl>
                                        <p:attrNameLst>
                                          <p:attrName>style.visibility</p:attrName>
                                        </p:attrNameLst>
                                      </p:cBhvr>
                                      <p:to>
                                        <p:strVal val="visible"/>
                                      </p:to>
                                    </p:set>
                                    <p:animEffect transition="in" filter="wipe(left)">
                                      <p:cBhvr>
                                        <p:cTn id="10" dur="500"/>
                                        <p:tgtEl>
                                          <p:spTgt spid="20483">
                                            <p:txEl>
                                              <p:pRg st="1" end="1"/>
                                            </p:txEl>
                                          </p:spTgt>
                                        </p:tgtEl>
                                      </p:cBhvr>
                                    </p:animEffect>
                                  </p:childTnLst>
                                </p:cTn>
                              </p:par>
                            </p:childTnLst>
                          </p:cTn>
                        </p:par>
                        <p:par>
                          <p:cTn id="11" fill="hold">
                            <p:stCondLst>
                              <p:cond delay="500"/>
                            </p:stCondLst>
                            <p:childTnLst>
                              <p:par>
                                <p:cTn id="12" presetID="22" presetClass="entr" presetSubtype="8"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left)">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2"/>
          <p:cNvSpPr>
            <a:spLocks noGrp="1"/>
          </p:cNvSpPr>
          <p:nvPr>
            <p:ph type="title"/>
          </p:nvPr>
        </p:nvSpPr>
        <p:spPr/>
        <p:txBody>
          <a:bodyPr/>
          <a:lstStyle/>
          <a:p>
            <a:r>
              <a:rPr lang="en-US" altLang="en-US" dirty="0" smtClean="0"/>
              <a:t>Saving for retirement</a:t>
            </a:r>
          </a:p>
        </p:txBody>
      </p:sp>
    </p:spTree>
    <p:extLst>
      <p:ext uri="{BB962C8B-B14F-4D97-AF65-F5344CB8AC3E}">
        <p14:creationId xmlns:p14="http://schemas.microsoft.com/office/powerpoint/2010/main" val="3267756033"/>
      </p:ext>
    </p:extLst>
  </p:cSld>
  <p:clrMapOvr>
    <a:masterClrMapping/>
  </p:clrMapOvr>
  <p:transition spd="slow"/>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Saving for retirement</a:t>
            </a:r>
            <a:endParaRPr lang="en-US" dirty="0"/>
          </a:p>
        </p:txBody>
      </p:sp>
      <p:pic>
        <p:nvPicPr>
          <p:cNvPr id="4" name="Picture 3" descr="Final Stats graphic.png"/>
          <p:cNvPicPr>
            <a:picLocks noChangeAspect="1"/>
          </p:cNvPicPr>
          <p:nvPr/>
        </p:nvPicPr>
        <p:blipFill rotWithShape="1">
          <a:blip r:embed="rId3" cstate="email">
            <a:extLst>
              <a:ext uri="{28A0092B-C50C-407E-A947-70E740481C1C}">
                <a14:useLocalDpi xmlns:a14="http://schemas.microsoft.com/office/drawing/2010/main"/>
              </a:ext>
            </a:extLst>
          </a:blip>
          <a:srcRect b="7683"/>
          <a:stretch/>
        </p:blipFill>
        <p:spPr>
          <a:xfrm>
            <a:off x="1015059" y="2058395"/>
            <a:ext cx="6559450" cy="4541618"/>
          </a:xfrm>
          <a:prstGeom prst="rect">
            <a:avLst/>
          </a:prstGeom>
        </p:spPr>
      </p:pic>
      <p:sp>
        <p:nvSpPr>
          <p:cNvPr id="5" name="Rectangle 3"/>
          <p:cNvSpPr>
            <a:spLocks noGrp="1" noChangeArrowheads="1"/>
          </p:cNvSpPr>
          <p:nvPr>
            <p:ph idx="1"/>
          </p:nvPr>
        </p:nvSpPr>
        <p:spPr>
          <a:xfrm>
            <a:off x="400242" y="1477819"/>
            <a:ext cx="8372283" cy="487460"/>
          </a:xfrm>
        </p:spPr>
        <p:txBody>
          <a:bodyPr/>
          <a:lstStyle/>
          <a:p>
            <a:pPr>
              <a:buFont typeface="Arial" pitchFamily="34" charset="0"/>
              <a:buNone/>
              <a:defRPr/>
            </a:pPr>
            <a:r>
              <a:rPr lang="en-US" dirty="0" smtClean="0">
                <a:latin typeface="Arial" pitchFamily="34" charset="0"/>
                <a:ea typeface="ＭＳ Ｐゴシック"/>
                <a:cs typeface="ＭＳ Ｐゴシック"/>
              </a:rPr>
              <a:t>Preparing for retirement</a:t>
            </a:r>
          </a:p>
          <a:p>
            <a:pPr>
              <a:buFont typeface="Arial" pitchFamily="34" charset="0"/>
              <a:buNone/>
              <a:defRPr/>
            </a:pPr>
            <a:r>
              <a:rPr lang="en-US" dirty="0" smtClean="0">
                <a:latin typeface="Arial" pitchFamily="34" charset="0"/>
                <a:ea typeface="ＭＳ Ｐゴシック"/>
                <a:cs typeface="ＭＳ Ｐゴシック"/>
              </a:rPr>
              <a:t> </a:t>
            </a:r>
          </a:p>
        </p:txBody>
      </p:sp>
      <p:sp>
        <p:nvSpPr>
          <p:cNvPr id="6" name="Slide Number Placeholder 6"/>
          <p:cNvSpPr>
            <a:spLocks noGrp="1"/>
          </p:cNvSpPr>
          <p:nvPr>
            <p:ph type="sldNum" sz="quarter" idx="10"/>
          </p:nvPr>
        </p:nvSpPr>
        <p:spPr>
          <a:xfrm>
            <a:off x="6657975" y="6356350"/>
            <a:ext cx="2133600" cy="365125"/>
          </a:xfrm>
        </p:spPr>
        <p:txBody>
          <a:bodyPr/>
          <a:lstStyle>
            <a:lvl1pPr algn="r">
              <a:defRPr sz="1200">
                <a:solidFill>
                  <a:srgbClr val="00A4E4"/>
                </a:solidFill>
              </a:defRPr>
            </a:lvl1pPr>
          </a:lstStyle>
          <a:p>
            <a:pPr>
              <a:defRPr/>
            </a:pPr>
            <a:fld id="{2505F292-7053-9A43-86CC-EE4ED0BE33C9}" type="slidenum">
              <a:rPr lang="en-US" smtClean="0"/>
              <a:pPr>
                <a:defRPr/>
              </a:pPr>
              <a:t>13</a:t>
            </a:fld>
            <a:endParaRPr lang="en-US" dirty="0"/>
          </a:p>
        </p:txBody>
      </p:sp>
      <p:sp>
        <p:nvSpPr>
          <p:cNvPr id="11" name="Freeform 10"/>
          <p:cNvSpPr/>
          <p:nvPr/>
        </p:nvSpPr>
        <p:spPr bwMode="auto">
          <a:xfrm>
            <a:off x="2386454" y="2886635"/>
            <a:ext cx="3299011" cy="753036"/>
          </a:xfrm>
          <a:custGeom>
            <a:avLst/>
            <a:gdLst>
              <a:gd name="connsiteX0" fmla="*/ 179294 w 3299011"/>
              <a:gd name="connsiteY0" fmla="*/ 71718 h 753036"/>
              <a:gd name="connsiteX1" fmla="*/ 878541 w 3299011"/>
              <a:gd name="connsiteY1" fmla="*/ 71718 h 753036"/>
              <a:gd name="connsiteX2" fmla="*/ 1004047 w 3299011"/>
              <a:gd name="connsiteY2" fmla="*/ 17930 h 753036"/>
              <a:gd name="connsiteX3" fmla="*/ 3299011 w 3299011"/>
              <a:gd name="connsiteY3" fmla="*/ 0 h 753036"/>
              <a:gd name="connsiteX4" fmla="*/ 3227294 w 3299011"/>
              <a:gd name="connsiteY4" fmla="*/ 251012 h 753036"/>
              <a:gd name="connsiteX5" fmla="*/ 2653553 w 3299011"/>
              <a:gd name="connsiteY5" fmla="*/ 304800 h 753036"/>
              <a:gd name="connsiteX6" fmla="*/ 2581835 w 3299011"/>
              <a:gd name="connsiteY6" fmla="*/ 753036 h 753036"/>
              <a:gd name="connsiteX7" fmla="*/ 860611 w 3299011"/>
              <a:gd name="connsiteY7" fmla="*/ 717177 h 753036"/>
              <a:gd name="connsiteX8" fmla="*/ 699247 w 3299011"/>
              <a:gd name="connsiteY8" fmla="*/ 519953 h 753036"/>
              <a:gd name="connsiteX9" fmla="*/ 71717 w 3299011"/>
              <a:gd name="connsiteY9" fmla="*/ 484094 h 753036"/>
              <a:gd name="connsiteX10" fmla="*/ 71717 w 3299011"/>
              <a:gd name="connsiteY10" fmla="*/ 484094 h 753036"/>
              <a:gd name="connsiteX11" fmla="*/ 0 w 3299011"/>
              <a:gd name="connsiteY11" fmla="*/ 322730 h 753036"/>
              <a:gd name="connsiteX12" fmla="*/ 0 w 3299011"/>
              <a:gd name="connsiteY12" fmla="*/ 322730 h 753036"/>
              <a:gd name="connsiteX13" fmla="*/ 179294 w 3299011"/>
              <a:gd name="connsiteY13" fmla="*/ 71718 h 753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99011" h="753036">
                <a:moveTo>
                  <a:pt x="179294" y="71718"/>
                </a:moveTo>
                <a:lnTo>
                  <a:pt x="878541" y="71718"/>
                </a:lnTo>
                <a:lnTo>
                  <a:pt x="1004047" y="17930"/>
                </a:lnTo>
                <a:lnTo>
                  <a:pt x="3299011" y="0"/>
                </a:lnTo>
                <a:lnTo>
                  <a:pt x="3227294" y="251012"/>
                </a:lnTo>
                <a:lnTo>
                  <a:pt x="2653553" y="304800"/>
                </a:lnTo>
                <a:lnTo>
                  <a:pt x="2581835" y="753036"/>
                </a:lnTo>
                <a:lnTo>
                  <a:pt x="860611" y="717177"/>
                </a:lnTo>
                <a:lnTo>
                  <a:pt x="699247" y="519953"/>
                </a:lnTo>
                <a:lnTo>
                  <a:pt x="71717" y="484094"/>
                </a:lnTo>
                <a:lnTo>
                  <a:pt x="71717" y="484094"/>
                </a:lnTo>
                <a:lnTo>
                  <a:pt x="0" y="322730"/>
                </a:lnTo>
                <a:lnTo>
                  <a:pt x="0" y="322730"/>
                </a:lnTo>
                <a:lnTo>
                  <a:pt x="179294" y="71718"/>
                </a:lnTo>
                <a:close/>
              </a:path>
            </a:pathLst>
          </a:cu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10" charset="0"/>
              <a:ea typeface="ＭＳ Ｐゴシック" pitchFamily="-110" charset="-128"/>
              <a:cs typeface="ＭＳ Ｐゴシック" pitchFamily="-110" charset="-128"/>
            </a:endParaRPr>
          </a:p>
        </p:txBody>
      </p:sp>
      <p:sp>
        <p:nvSpPr>
          <p:cNvPr id="3" name="TextBox 2"/>
          <p:cNvSpPr txBox="1"/>
          <p:nvPr/>
        </p:nvSpPr>
        <p:spPr>
          <a:xfrm>
            <a:off x="2384613" y="2919006"/>
            <a:ext cx="904415" cy="523220"/>
          </a:xfrm>
          <a:prstGeom prst="rect">
            <a:avLst/>
          </a:prstGeom>
          <a:noFill/>
        </p:spPr>
        <p:txBody>
          <a:bodyPr wrap="none" rtlCol="0">
            <a:spAutoFit/>
          </a:bodyPr>
          <a:lstStyle/>
          <a:p>
            <a:r>
              <a:rPr lang="en-US" sz="2800" b="1" dirty="0" smtClean="0"/>
              <a:t>54%</a:t>
            </a:r>
            <a:endParaRPr lang="en-US" sz="2800" b="1" dirty="0"/>
          </a:p>
        </p:txBody>
      </p:sp>
      <p:sp>
        <p:nvSpPr>
          <p:cNvPr id="7" name="Text Box 7"/>
          <p:cNvSpPr txBox="1">
            <a:spLocks noChangeArrowheads="1"/>
          </p:cNvSpPr>
          <p:nvPr/>
        </p:nvSpPr>
        <p:spPr bwMode="auto">
          <a:xfrm>
            <a:off x="3129820" y="2919525"/>
            <a:ext cx="2291789" cy="535531"/>
          </a:xfrm>
          <a:prstGeom prst="rect">
            <a:avLst/>
          </a:prstGeom>
          <a:noFill/>
          <a:ln>
            <a:noFill/>
          </a:ln>
          <a:extLst/>
        </p:spPr>
        <p:txBody>
          <a:bodyPr wrap="square">
            <a:spAutoFit/>
          </a:bodyPr>
          <a:lstStyle>
            <a:lvl1pPr eaLnBrk="0" hangingPunct="0">
              <a:spcBef>
                <a:spcPct val="20000"/>
              </a:spcBef>
              <a:spcAft>
                <a:spcPts val="900"/>
              </a:spcAft>
              <a:buClr>
                <a:schemeClr val="bg1"/>
              </a:buClr>
              <a:buSzPct val="25000"/>
              <a:buFont typeface="Arial" charset="0"/>
              <a:buChar char="•"/>
              <a:defRPr sz="2400" b="1">
                <a:solidFill>
                  <a:srgbClr val="008A83"/>
                </a:solidFill>
                <a:latin typeface="Arial" charset="0"/>
              </a:defRPr>
            </a:lvl1pPr>
            <a:lvl2pPr marL="742950" indent="-285750" eaLnBrk="0" hangingPunct="0">
              <a:lnSpc>
                <a:spcPct val="110000"/>
              </a:lnSpc>
              <a:spcBef>
                <a:spcPts val="900"/>
              </a:spcBef>
              <a:spcAft>
                <a:spcPts val="400"/>
              </a:spcAft>
              <a:buClr>
                <a:srgbClr val="ED834C"/>
              </a:buClr>
              <a:buSzPct val="90000"/>
              <a:buFont typeface="Arial Black" pitchFamily="34" charset="0"/>
              <a:buChar char="&gt;"/>
              <a:defRPr sz="1600">
                <a:solidFill>
                  <a:srgbClr val="0097CE"/>
                </a:solidFill>
                <a:latin typeface="Arial" charset="0"/>
              </a:defRPr>
            </a:lvl2pPr>
            <a:lvl3pPr marL="1143000" indent="-228600" eaLnBrk="0" hangingPunct="0">
              <a:spcBef>
                <a:spcPct val="20000"/>
              </a:spcBef>
              <a:buClr>
                <a:srgbClr val="0097CE"/>
              </a:buClr>
              <a:buSzPct val="100000"/>
              <a:buFont typeface="Lucida Grande" pitchFamily="-110" charset="0"/>
              <a:buChar char="−"/>
              <a:defRPr sz="1400">
                <a:solidFill>
                  <a:srgbClr val="6A747C"/>
                </a:solidFill>
                <a:latin typeface="Arial" charset="0"/>
              </a:defRPr>
            </a:lvl3pPr>
            <a:lvl4pPr marL="1600200" indent="-228600" eaLnBrk="0" hangingPunct="0">
              <a:spcBef>
                <a:spcPct val="20000"/>
              </a:spcBef>
              <a:buClr>
                <a:srgbClr val="ED834C"/>
              </a:buClr>
              <a:buFont typeface="Arial" charset="0"/>
              <a:buChar char="•"/>
              <a:defRPr sz="1200">
                <a:solidFill>
                  <a:srgbClr val="0097CE"/>
                </a:solidFill>
                <a:latin typeface="Arial" charset="0"/>
              </a:defRPr>
            </a:lvl4pPr>
            <a:lvl5pPr marL="2057400" indent="-228600" eaLnBrk="0" hangingPunct="0">
              <a:spcBef>
                <a:spcPct val="20000"/>
              </a:spcBef>
              <a:buClr>
                <a:srgbClr val="0097CE"/>
              </a:buClr>
              <a:buFont typeface="Lucida Grande" pitchFamily="-110" charset="0"/>
              <a:buChar char="−"/>
              <a:defRPr sz="1000">
                <a:solidFill>
                  <a:srgbClr val="6A747C"/>
                </a:solidFill>
                <a:latin typeface="Arial" charset="0"/>
              </a:defRPr>
            </a:lvl5pPr>
            <a:lvl6pPr marL="2514600" indent="-228600" eaLnBrk="0" fontAlgn="base" hangingPunct="0">
              <a:spcBef>
                <a:spcPct val="20000"/>
              </a:spcBef>
              <a:spcAft>
                <a:spcPct val="0"/>
              </a:spcAft>
              <a:buClr>
                <a:srgbClr val="0097CE"/>
              </a:buClr>
              <a:buFont typeface="Lucida Grande" pitchFamily="-110" charset="0"/>
              <a:buChar char="−"/>
              <a:defRPr sz="1000">
                <a:solidFill>
                  <a:srgbClr val="6A747C"/>
                </a:solidFill>
                <a:latin typeface="Arial" charset="0"/>
              </a:defRPr>
            </a:lvl6pPr>
            <a:lvl7pPr marL="2971800" indent="-228600" eaLnBrk="0" fontAlgn="base" hangingPunct="0">
              <a:spcBef>
                <a:spcPct val="20000"/>
              </a:spcBef>
              <a:spcAft>
                <a:spcPct val="0"/>
              </a:spcAft>
              <a:buClr>
                <a:srgbClr val="0097CE"/>
              </a:buClr>
              <a:buFont typeface="Lucida Grande" pitchFamily="-110" charset="0"/>
              <a:buChar char="−"/>
              <a:defRPr sz="1000">
                <a:solidFill>
                  <a:srgbClr val="6A747C"/>
                </a:solidFill>
                <a:latin typeface="Arial" charset="0"/>
              </a:defRPr>
            </a:lvl7pPr>
            <a:lvl8pPr marL="3429000" indent="-228600" eaLnBrk="0" fontAlgn="base" hangingPunct="0">
              <a:spcBef>
                <a:spcPct val="20000"/>
              </a:spcBef>
              <a:spcAft>
                <a:spcPct val="0"/>
              </a:spcAft>
              <a:buClr>
                <a:srgbClr val="0097CE"/>
              </a:buClr>
              <a:buFont typeface="Lucida Grande" pitchFamily="-110" charset="0"/>
              <a:buChar char="−"/>
              <a:defRPr sz="1000">
                <a:solidFill>
                  <a:srgbClr val="6A747C"/>
                </a:solidFill>
                <a:latin typeface="Arial" charset="0"/>
              </a:defRPr>
            </a:lvl8pPr>
            <a:lvl9pPr marL="3886200" indent="-228600" eaLnBrk="0" fontAlgn="base" hangingPunct="0">
              <a:spcBef>
                <a:spcPct val="20000"/>
              </a:spcBef>
              <a:spcAft>
                <a:spcPct val="0"/>
              </a:spcAft>
              <a:buClr>
                <a:srgbClr val="0097CE"/>
              </a:buClr>
              <a:buFont typeface="Lucida Grande" pitchFamily="-110" charset="0"/>
              <a:buChar char="−"/>
              <a:defRPr sz="1000">
                <a:solidFill>
                  <a:srgbClr val="6A747C"/>
                </a:solidFill>
                <a:latin typeface="Arial" charset="0"/>
              </a:defRPr>
            </a:lvl9pPr>
          </a:lstStyle>
          <a:p>
            <a:pPr eaLnBrk="1" hangingPunct="1">
              <a:lnSpc>
                <a:spcPct val="80000"/>
              </a:lnSpc>
              <a:spcAft>
                <a:spcPct val="0"/>
              </a:spcAft>
              <a:buClrTx/>
              <a:buSzTx/>
              <a:buFontTx/>
              <a:buNone/>
            </a:pPr>
            <a:r>
              <a:rPr lang="en-US" altLang="en-US" sz="1200" b="0" dirty="0">
                <a:solidFill>
                  <a:schemeClr val="tx1"/>
                </a:solidFill>
              </a:rPr>
              <a:t>o</a:t>
            </a:r>
            <a:r>
              <a:rPr lang="en-US" altLang="en-US" sz="1200" b="0" dirty="0" smtClean="0">
                <a:solidFill>
                  <a:schemeClr val="tx1"/>
                </a:solidFill>
              </a:rPr>
              <a:t>f Americans have less than $25,000 saved for retirement; </a:t>
            </a:r>
            <a:r>
              <a:rPr lang="en-US" altLang="en-US" sz="1200" b="0" dirty="0" smtClean="0">
                <a:solidFill>
                  <a:srgbClr val="C00000"/>
                </a:solidFill>
              </a:rPr>
              <a:t>26%</a:t>
            </a:r>
            <a:r>
              <a:rPr lang="en-US" altLang="en-US" sz="1200" b="0" dirty="0" smtClean="0">
                <a:solidFill>
                  <a:schemeClr val="tx1"/>
                </a:solidFill>
              </a:rPr>
              <a:t> have less than $1,000</a:t>
            </a:r>
            <a:endParaRPr lang="en-US" altLang="en-US" sz="1200" b="0" dirty="0">
              <a:solidFill>
                <a:schemeClr val="tx1"/>
              </a:solidFill>
            </a:endParaRPr>
          </a:p>
        </p:txBody>
      </p:sp>
      <p:sp>
        <p:nvSpPr>
          <p:cNvPr id="13" name="Text Box 7"/>
          <p:cNvSpPr txBox="1">
            <a:spLocks noChangeArrowheads="1"/>
          </p:cNvSpPr>
          <p:nvPr/>
        </p:nvSpPr>
        <p:spPr bwMode="auto">
          <a:xfrm>
            <a:off x="2556183" y="3388381"/>
            <a:ext cx="2870238" cy="1908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spcAft>
                <a:spcPts val="900"/>
              </a:spcAft>
              <a:buClr>
                <a:schemeClr val="bg1"/>
              </a:buClr>
              <a:buSzPct val="25000"/>
              <a:buFont typeface="Arial" charset="0"/>
              <a:buChar char="•"/>
              <a:defRPr sz="2400" b="1">
                <a:solidFill>
                  <a:srgbClr val="008A83"/>
                </a:solidFill>
                <a:latin typeface="Arial" charset="0"/>
              </a:defRPr>
            </a:lvl1pPr>
            <a:lvl2pPr marL="742950" indent="-285750" eaLnBrk="0" hangingPunct="0">
              <a:lnSpc>
                <a:spcPct val="110000"/>
              </a:lnSpc>
              <a:spcBef>
                <a:spcPts val="900"/>
              </a:spcBef>
              <a:spcAft>
                <a:spcPts val="400"/>
              </a:spcAft>
              <a:buClr>
                <a:srgbClr val="ED834C"/>
              </a:buClr>
              <a:buSzPct val="90000"/>
              <a:buFont typeface="Arial Black" pitchFamily="34" charset="0"/>
              <a:buChar char="&gt;"/>
              <a:defRPr sz="1600">
                <a:solidFill>
                  <a:srgbClr val="0097CE"/>
                </a:solidFill>
                <a:latin typeface="Arial" charset="0"/>
              </a:defRPr>
            </a:lvl2pPr>
            <a:lvl3pPr marL="1143000" indent="-228600" eaLnBrk="0" hangingPunct="0">
              <a:spcBef>
                <a:spcPct val="20000"/>
              </a:spcBef>
              <a:buClr>
                <a:srgbClr val="0097CE"/>
              </a:buClr>
              <a:buSzPct val="100000"/>
              <a:buFont typeface="Lucida Grande" pitchFamily="-110" charset="0"/>
              <a:buChar char="−"/>
              <a:defRPr sz="1400">
                <a:solidFill>
                  <a:srgbClr val="6A747C"/>
                </a:solidFill>
                <a:latin typeface="Arial" charset="0"/>
              </a:defRPr>
            </a:lvl3pPr>
            <a:lvl4pPr marL="1600200" indent="-228600" eaLnBrk="0" hangingPunct="0">
              <a:spcBef>
                <a:spcPct val="20000"/>
              </a:spcBef>
              <a:buClr>
                <a:srgbClr val="ED834C"/>
              </a:buClr>
              <a:buFont typeface="Arial" charset="0"/>
              <a:buChar char="•"/>
              <a:defRPr sz="1200">
                <a:solidFill>
                  <a:srgbClr val="0097CE"/>
                </a:solidFill>
                <a:latin typeface="Arial" charset="0"/>
              </a:defRPr>
            </a:lvl4pPr>
            <a:lvl5pPr marL="2057400" indent="-228600" eaLnBrk="0" hangingPunct="0">
              <a:spcBef>
                <a:spcPct val="20000"/>
              </a:spcBef>
              <a:buClr>
                <a:srgbClr val="0097CE"/>
              </a:buClr>
              <a:buFont typeface="Lucida Grande" pitchFamily="-110" charset="0"/>
              <a:buChar char="−"/>
              <a:defRPr sz="1000">
                <a:solidFill>
                  <a:srgbClr val="6A747C"/>
                </a:solidFill>
                <a:latin typeface="Arial" charset="0"/>
              </a:defRPr>
            </a:lvl5pPr>
            <a:lvl6pPr marL="2514600" indent="-228600" eaLnBrk="0" fontAlgn="base" hangingPunct="0">
              <a:spcBef>
                <a:spcPct val="20000"/>
              </a:spcBef>
              <a:spcAft>
                <a:spcPct val="0"/>
              </a:spcAft>
              <a:buClr>
                <a:srgbClr val="0097CE"/>
              </a:buClr>
              <a:buFont typeface="Lucida Grande" pitchFamily="-110" charset="0"/>
              <a:buChar char="−"/>
              <a:defRPr sz="1000">
                <a:solidFill>
                  <a:srgbClr val="6A747C"/>
                </a:solidFill>
                <a:latin typeface="Arial" charset="0"/>
              </a:defRPr>
            </a:lvl6pPr>
            <a:lvl7pPr marL="2971800" indent="-228600" eaLnBrk="0" fontAlgn="base" hangingPunct="0">
              <a:spcBef>
                <a:spcPct val="20000"/>
              </a:spcBef>
              <a:spcAft>
                <a:spcPct val="0"/>
              </a:spcAft>
              <a:buClr>
                <a:srgbClr val="0097CE"/>
              </a:buClr>
              <a:buFont typeface="Lucida Grande" pitchFamily="-110" charset="0"/>
              <a:buChar char="−"/>
              <a:defRPr sz="1000">
                <a:solidFill>
                  <a:srgbClr val="6A747C"/>
                </a:solidFill>
                <a:latin typeface="Arial" charset="0"/>
              </a:defRPr>
            </a:lvl7pPr>
            <a:lvl8pPr marL="3429000" indent="-228600" eaLnBrk="0" fontAlgn="base" hangingPunct="0">
              <a:spcBef>
                <a:spcPct val="20000"/>
              </a:spcBef>
              <a:spcAft>
                <a:spcPct val="0"/>
              </a:spcAft>
              <a:buClr>
                <a:srgbClr val="0097CE"/>
              </a:buClr>
              <a:buFont typeface="Lucida Grande" pitchFamily="-110" charset="0"/>
              <a:buChar char="−"/>
              <a:defRPr sz="1000">
                <a:solidFill>
                  <a:srgbClr val="6A747C"/>
                </a:solidFill>
                <a:latin typeface="Arial" charset="0"/>
              </a:defRPr>
            </a:lvl8pPr>
            <a:lvl9pPr marL="3886200" indent="-228600" eaLnBrk="0" fontAlgn="base" hangingPunct="0">
              <a:spcBef>
                <a:spcPct val="20000"/>
              </a:spcBef>
              <a:spcAft>
                <a:spcPct val="0"/>
              </a:spcAft>
              <a:buClr>
                <a:srgbClr val="0097CE"/>
              </a:buClr>
              <a:buFont typeface="Lucida Grande" pitchFamily="-110" charset="0"/>
              <a:buChar char="−"/>
              <a:defRPr sz="1000">
                <a:solidFill>
                  <a:srgbClr val="6A747C"/>
                </a:solidFill>
                <a:latin typeface="Arial" charset="0"/>
              </a:defRPr>
            </a:lvl9pPr>
          </a:lstStyle>
          <a:p>
            <a:pPr eaLnBrk="1" hangingPunct="1">
              <a:lnSpc>
                <a:spcPct val="80000"/>
              </a:lnSpc>
              <a:spcAft>
                <a:spcPct val="0"/>
              </a:spcAft>
              <a:buClrTx/>
              <a:buSzTx/>
              <a:buFontTx/>
              <a:buNone/>
            </a:pPr>
            <a:r>
              <a:rPr lang="en-US" altLang="en-US" sz="800" b="0" dirty="0">
                <a:solidFill>
                  <a:schemeClr val="bg1">
                    <a:lumMod val="50000"/>
                  </a:schemeClr>
                </a:solidFill>
              </a:rPr>
              <a:t>Source: </a:t>
            </a:r>
            <a:r>
              <a:rPr lang="en-US" altLang="en-US" sz="800" b="0" dirty="0" smtClean="0">
                <a:solidFill>
                  <a:schemeClr val="bg1">
                    <a:lumMod val="50000"/>
                  </a:schemeClr>
                </a:solidFill>
              </a:rPr>
              <a:t>EBRI 2016 Retirement Confidence Survey.</a:t>
            </a:r>
            <a:endParaRPr lang="en-US" altLang="en-US" sz="800" b="0" dirty="0">
              <a:solidFill>
                <a:schemeClr val="bg1">
                  <a:lumMod val="50000"/>
                </a:schemeClr>
              </a:solidFill>
            </a:endParaRPr>
          </a:p>
        </p:txBody>
      </p:sp>
      <p:sp>
        <p:nvSpPr>
          <p:cNvPr id="14" name="Freeform 13"/>
          <p:cNvSpPr/>
          <p:nvPr/>
        </p:nvSpPr>
        <p:spPr bwMode="auto">
          <a:xfrm>
            <a:off x="4570075" y="3683196"/>
            <a:ext cx="2061029" cy="783771"/>
          </a:xfrm>
          <a:custGeom>
            <a:avLst/>
            <a:gdLst>
              <a:gd name="connsiteX0" fmla="*/ 87086 w 2061029"/>
              <a:gd name="connsiteY0" fmla="*/ 188686 h 783771"/>
              <a:gd name="connsiteX1" fmla="*/ 899886 w 2061029"/>
              <a:gd name="connsiteY1" fmla="*/ 174171 h 783771"/>
              <a:gd name="connsiteX2" fmla="*/ 972457 w 2061029"/>
              <a:gd name="connsiteY2" fmla="*/ 0 h 783771"/>
              <a:gd name="connsiteX3" fmla="*/ 2017486 w 2061029"/>
              <a:gd name="connsiteY3" fmla="*/ 0 h 783771"/>
              <a:gd name="connsiteX4" fmla="*/ 2061029 w 2061029"/>
              <a:gd name="connsiteY4" fmla="*/ 391886 h 783771"/>
              <a:gd name="connsiteX5" fmla="*/ 1973943 w 2061029"/>
              <a:gd name="connsiteY5" fmla="*/ 609600 h 783771"/>
              <a:gd name="connsiteX6" fmla="*/ 1828800 w 2061029"/>
              <a:gd name="connsiteY6" fmla="*/ 769257 h 783771"/>
              <a:gd name="connsiteX7" fmla="*/ 0 w 2061029"/>
              <a:gd name="connsiteY7" fmla="*/ 783771 h 783771"/>
              <a:gd name="connsiteX8" fmla="*/ 87086 w 2061029"/>
              <a:gd name="connsiteY8" fmla="*/ 188686 h 783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61029" h="783771">
                <a:moveTo>
                  <a:pt x="87086" y="188686"/>
                </a:moveTo>
                <a:lnTo>
                  <a:pt x="899886" y="174171"/>
                </a:lnTo>
                <a:lnTo>
                  <a:pt x="972457" y="0"/>
                </a:lnTo>
                <a:lnTo>
                  <a:pt x="2017486" y="0"/>
                </a:lnTo>
                <a:lnTo>
                  <a:pt x="2061029" y="391886"/>
                </a:lnTo>
                <a:lnTo>
                  <a:pt x="1973943" y="609600"/>
                </a:lnTo>
                <a:lnTo>
                  <a:pt x="1828800" y="769257"/>
                </a:lnTo>
                <a:lnTo>
                  <a:pt x="0" y="783771"/>
                </a:lnTo>
                <a:lnTo>
                  <a:pt x="87086" y="188686"/>
                </a:lnTo>
                <a:close/>
              </a:path>
            </a:pathLst>
          </a:cu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10" charset="0"/>
              <a:ea typeface="ＭＳ Ｐゴシック" pitchFamily="-110" charset="-128"/>
              <a:cs typeface="ＭＳ Ｐゴシック" pitchFamily="-110" charset="-128"/>
            </a:endParaRPr>
          </a:p>
        </p:txBody>
      </p:sp>
      <p:sp>
        <p:nvSpPr>
          <p:cNvPr id="15" name="TextBox 14"/>
          <p:cNvSpPr txBox="1"/>
          <p:nvPr/>
        </p:nvSpPr>
        <p:spPr>
          <a:xfrm>
            <a:off x="4464854" y="3770556"/>
            <a:ext cx="904415" cy="523220"/>
          </a:xfrm>
          <a:prstGeom prst="rect">
            <a:avLst/>
          </a:prstGeom>
          <a:noFill/>
        </p:spPr>
        <p:txBody>
          <a:bodyPr wrap="none" rtlCol="0">
            <a:spAutoFit/>
          </a:bodyPr>
          <a:lstStyle/>
          <a:p>
            <a:r>
              <a:rPr lang="en-US" sz="2800" b="1" dirty="0" smtClean="0"/>
              <a:t>52%</a:t>
            </a:r>
            <a:endParaRPr lang="en-US" sz="2800" b="1" dirty="0"/>
          </a:p>
        </p:txBody>
      </p:sp>
      <p:sp>
        <p:nvSpPr>
          <p:cNvPr id="16" name="Text Box 7"/>
          <p:cNvSpPr txBox="1">
            <a:spLocks noChangeArrowheads="1"/>
          </p:cNvSpPr>
          <p:nvPr/>
        </p:nvSpPr>
        <p:spPr bwMode="auto">
          <a:xfrm>
            <a:off x="5186363" y="3689109"/>
            <a:ext cx="1562780" cy="683264"/>
          </a:xfrm>
          <a:prstGeom prst="rect">
            <a:avLst/>
          </a:prstGeom>
          <a:noFill/>
          <a:ln>
            <a:noFill/>
          </a:ln>
          <a:extLst/>
        </p:spPr>
        <p:txBody>
          <a:bodyPr wrap="square">
            <a:spAutoFit/>
          </a:bodyPr>
          <a:lstStyle>
            <a:lvl1pPr eaLnBrk="0" hangingPunct="0">
              <a:spcBef>
                <a:spcPct val="20000"/>
              </a:spcBef>
              <a:spcAft>
                <a:spcPts val="900"/>
              </a:spcAft>
              <a:buClr>
                <a:schemeClr val="bg1"/>
              </a:buClr>
              <a:buSzPct val="25000"/>
              <a:buFont typeface="Arial" charset="0"/>
              <a:buChar char="•"/>
              <a:defRPr sz="2400" b="1">
                <a:solidFill>
                  <a:srgbClr val="008A83"/>
                </a:solidFill>
                <a:latin typeface="Arial" charset="0"/>
              </a:defRPr>
            </a:lvl1pPr>
            <a:lvl2pPr marL="742950" indent="-285750" eaLnBrk="0" hangingPunct="0">
              <a:lnSpc>
                <a:spcPct val="110000"/>
              </a:lnSpc>
              <a:spcBef>
                <a:spcPts val="900"/>
              </a:spcBef>
              <a:spcAft>
                <a:spcPts val="400"/>
              </a:spcAft>
              <a:buClr>
                <a:srgbClr val="ED834C"/>
              </a:buClr>
              <a:buSzPct val="90000"/>
              <a:buFont typeface="Arial Black" pitchFamily="34" charset="0"/>
              <a:buChar char="&gt;"/>
              <a:defRPr sz="1600">
                <a:solidFill>
                  <a:srgbClr val="0097CE"/>
                </a:solidFill>
                <a:latin typeface="Arial" charset="0"/>
              </a:defRPr>
            </a:lvl2pPr>
            <a:lvl3pPr marL="1143000" indent="-228600" eaLnBrk="0" hangingPunct="0">
              <a:spcBef>
                <a:spcPct val="20000"/>
              </a:spcBef>
              <a:buClr>
                <a:srgbClr val="0097CE"/>
              </a:buClr>
              <a:buSzPct val="100000"/>
              <a:buFont typeface="Lucida Grande" pitchFamily="-110" charset="0"/>
              <a:buChar char="−"/>
              <a:defRPr sz="1400">
                <a:solidFill>
                  <a:srgbClr val="6A747C"/>
                </a:solidFill>
                <a:latin typeface="Arial" charset="0"/>
              </a:defRPr>
            </a:lvl3pPr>
            <a:lvl4pPr marL="1600200" indent="-228600" eaLnBrk="0" hangingPunct="0">
              <a:spcBef>
                <a:spcPct val="20000"/>
              </a:spcBef>
              <a:buClr>
                <a:srgbClr val="ED834C"/>
              </a:buClr>
              <a:buFont typeface="Arial" charset="0"/>
              <a:buChar char="•"/>
              <a:defRPr sz="1200">
                <a:solidFill>
                  <a:srgbClr val="0097CE"/>
                </a:solidFill>
                <a:latin typeface="Arial" charset="0"/>
              </a:defRPr>
            </a:lvl4pPr>
            <a:lvl5pPr marL="2057400" indent="-228600" eaLnBrk="0" hangingPunct="0">
              <a:spcBef>
                <a:spcPct val="20000"/>
              </a:spcBef>
              <a:buClr>
                <a:srgbClr val="0097CE"/>
              </a:buClr>
              <a:buFont typeface="Lucida Grande" pitchFamily="-110" charset="0"/>
              <a:buChar char="−"/>
              <a:defRPr sz="1000">
                <a:solidFill>
                  <a:srgbClr val="6A747C"/>
                </a:solidFill>
                <a:latin typeface="Arial" charset="0"/>
              </a:defRPr>
            </a:lvl5pPr>
            <a:lvl6pPr marL="2514600" indent="-228600" eaLnBrk="0" fontAlgn="base" hangingPunct="0">
              <a:spcBef>
                <a:spcPct val="20000"/>
              </a:spcBef>
              <a:spcAft>
                <a:spcPct val="0"/>
              </a:spcAft>
              <a:buClr>
                <a:srgbClr val="0097CE"/>
              </a:buClr>
              <a:buFont typeface="Lucida Grande" pitchFamily="-110" charset="0"/>
              <a:buChar char="−"/>
              <a:defRPr sz="1000">
                <a:solidFill>
                  <a:srgbClr val="6A747C"/>
                </a:solidFill>
                <a:latin typeface="Arial" charset="0"/>
              </a:defRPr>
            </a:lvl6pPr>
            <a:lvl7pPr marL="2971800" indent="-228600" eaLnBrk="0" fontAlgn="base" hangingPunct="0">
              <a:spcBef>
                <a:spcPct val="20000"/>
              </a:spcBef>
              <a:spcAft>
                <a:spcPct val="0"/>
              </a:spcAft>
              <a:buClr>
                <a:srgbClr val="0097CE"/>
              </a:buClr>
              <a:buFont typeface="Lucida Grande" pitchFamily="-110" charset="0"/>
              <a:buChar char="−"/>
              <a:defRPr sz="1000">
                <a:solidFill>
                  <a:srgbClr val="6A747C"/>
                </a:solidFill>
                <a:latin typeface="Arial" charset="0"/>
              </a:defRPr>
            </a:lvl7pPr>
            <a:lvl8pPr marL="3429000" indent="-228600" eaLnBrk="0" fontAlgn="base" hangingPunct="0">
              <a:spcBef>
                <a:spcPct val="20000"/>
              </a:spcBef>
              <a:spcAft>
                <a:spcPct val="0"/>
              </a:spcAft>
              <a:buClr>
                <a:srgbClr val="0097CE"/>
              </a:buClr>
              <a:buFont typeface="Lucida Grande" pitchFamily="-110" charset="0"/>
              <a:buChar char="−"/>
              <a:defRPr sz="1000">
                <a:solidFill>
                  <a:srgbClr val="6A747C"/>
                </a:solidFill>
                <a:latin typeface="Arial" charset="0"/>
              </a:defRPr>
            </a:lvl8pPr>
            <a:lvl9pPr marL="3886200" indent="-228600" eaLnBrk="0" fontAlgn="base" hangingPunct="0">
              <a:spcBef>
                <a:spcPct val="20000"/>
              </a:spcBef>
              <a:spcAft>
                <a:spcPct val="0"/>
              </a:spcAft>
              <a:buClr>
                <a:srgbClr val="0097CE"/>
              </a:buClr>
              <a:buFont typeface="Lucida Grande" pitchFamily="-110" charset="0"/>
              <a:buChar char="−"/>
              <a:defRPr sz="1000">
                <a:solidFill>
                  <a:srgbClr val="6A747C"/>
                </a:solidFill>
                <a:latin typeface="Arial" charset="0"/>
              </a:defRPr>
            </a:lvl9pPr>
          </a:lstStyle>
          <a:p>
            <a:pPr eaLnBrk="1" hangingPunct="1">
              <a:lnSpc>
                <a:spcPct val="80000"/>
              </a:lnSpc>
              <a:spcAft>
                <a:spcPct val="0"/>
              </a:spcAft>
              <a:buClrTx/>
              <a:buSzTx/>
              <a:buFontTx/>
              <a:buNone/>
            </a:pPr>
            <a:r>
              <a:rPr lang="en-US" altLang="en-US" sz="1200" b="0" dirty="0">
                <a:solidFill>
                  <a:schemeClr val="tx1"/>
                </a:solidFill>
              </a:rPr>
              <a:t>o</a:t>
            </a:r>
            <a:r>
              <a:rPr lang="en-US" altLang="en-US" sz="1200" b="0" dirty="0" smtClean="0">
                <a:solidFill>
                  <a:schemeClr val="tx1"/>
                </a:solidFill>
              </a:rPr>
              <a:t>f workers have </a:t>
            </a:r>
            <a:br>
              <a:rPr lang="en-US" altLang="en-US" sz="1200" b="0" dirty="0" smtClean="0">
                <a:solidFill>
                  <a:schemeClr val="tx1"/>
                </a:solidFill>
              </a:rPr>
            </a:br>
            <a:r>
              <a:rPr lang="en-US" altLang="en-US" sz="1200" b="0" dirty="0" smtClean="0">
                <a:solidFill>
                  <a:schemeClr val="tx1"/>
                </a:solidFill>
              </a:rPr>
              <a:t>not done a basic retirement needs calculation</a:t>
            </a:r>
            <a:endParaRPr lang="en-US" altLang="en-US" sz="1200" b="0" dirty="0">
              <a:solidFill>
                <a:schemeClr val="tx1"/>
              </a:solidFill>
            </a:endParaRPr>
          </a:p>
        </p:txBody>
      </p:sp>
      <p:sp>
        <p:nvSpPr>
          <p:cNvPr id="17" name="Text Box 7"/>
          <p:cNvSpPr txBox="1">
            <a:spLocks noChangeArrowheads="1"/>
          </p:cNvSpPr>
          <p:nvPr/>
        </p:nvSpPr>
        <p:spPr bwMode="auto">
          <a:xfrm>
            <a:off x="4237632" y="4310952"/>
            <a:ext cx="2577504" cy="1908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spcAft>
                <a:spcPts val="900"/>
              </a:spcAft>
              <a:buClr>
                <a:schemeClr val="bg1"/>
              </a:buClr>
              <a:buSzPct val="25000"/>
              <a:buFont typeface="Arial" charset="0"/>
              <a:buChar char="•"/>
              <a:defRPr sz="2400" b="1">
                <a:solidFill>
                  <a:srgbClr val="008A83"/>
                </a:solidFill>
                <a:latin typeface="Arial" charset="0"/>
              </a:defRPr>
            </a:lvl1pPr>
            <a:lvl2pPr marL="742950" indent="-285750" eaLnBrk="0" hangingPunct="0">
              <a:lnSpc>
                <a:spcPct val="110000"/>
              </a:lnSpc>
              <a:spcBef>
                <a:spcPts val="900"/>
              </a:spcBef>
              <a:spcAft>
                <a:spcPts val="400"/>
              </a:spcAft>
              <a:buClr>
                <a:srgbClr val="ED834C"/>
              </a:buClr>
              <a:buSzPct val="90000"/>
              <a:buFont typeface="Arial Black" pitchFamily="34" charset="0"/>
              <a:buChar char="&gt;"/>
              <a:defRPr sz="1600">
                <a:solidFill>
                  <a:srgbClr val="0097CE"/>
                </a:solidFill>
                <a:latin typeface="Arial" charset="0"/>
              </a:defRPr>
            </a:lvl2pPr>
            <a:lvl3pPr marL="1143000" indent="-228600" eaLnBrk="0" hangingPunct="0">
              <a:spcBef>
                <a:spcPct val="20000"/>
              </a:spcBef>
              <a:buClr>
                <a:srgbClr val="0097CE"/>
              </a:buClr>
              <a:buSzPct val="100000"/>
              <a:buFont typeface="Lucida Grande" pitchFamily="-110" charset="0"/>
              <a:buChar char="−"/>
              <a:defRPr sz="1400">
                <a:solidFill>
                  <a:srgbClr val="6A747C"/>
                </a:solidFill>
                <a:latin typeface="Arial" charset="0"/>
              </a:defRPr>
            </a:lvl3pPr>
            <a:lvl4pPr marL="1600200" indent="-228600" eaLnBrk="0" hangingPunct="0">
              <a:spcBef>
                <a:spcPct val="20000"/>
              </a:spcBef>
              <a:buClr>
                <a:srgbClr val="ED834C"/>
              </a:buClr>
              <a:buFont typeface="Arial" charset="0"/>
              <a:buChar char="•"/>
              <a:defRPr sz="1200">
                <a:solidFill>
                  <a:srgbClr val="0097CE"/>
                </a:solidFill>
                <a:latin typeface="Arial" charset="0"/>
              </a:defRPr>
            </a:lvl4pPr>
            <a:lvl5pPr marL="2057400" indent="-228600" eaLnBrk="0" hangingPunct="0">
              <a:spcBef>
                <a:spcPct val="20000"/>
              </a:spcBef>
              <a:buClr>
                <a:srgbClr val="0097CE"/>
              </a:buClr>
              <a:buFont typeface="Lucida Grande" pitchFamily="-110" charset="0"/>
              <a:buChar char="−"/>
              <a:defRPr sz="1000">
                <a:solidFill>
                  <a:srgbClr val="6A747C"/>
                </a:solidFill>
                <a:latin typeface="Arial" charset="0"/>
              </a:defRPr>
            </a:lvl5pPr>
            <a:lvl6pPr marL="2514600" indent="-228600" eaLnBrk="0" fontAlgn="base" hangingPunct="0">
              <a:spcBef>
                <a:spcPct val="20000"/>
              </a:spcBef>
              <a:spcAft>
                <a:spcPct val="0"/>
              </a:spcAft>
              <a:buClr>
                <a:srgbClr val="0097CE"/>
              </a:buClr>
              <a:buFont typeface="Lucida Grande" pitchFamily="-110" charset="0"/>
              <a:buChar char="−"/>
              <a:defRPr sz="1000">
                <a:solidFill>
                  <a:srgbClr val="6A747C"/>
                </a:solidFill>
                <a:latin typeface="Arial" charset="0"/>
              </a:defRPr>
            </a:lvl6pPr>
            <a:lvl7pPr marL="2971800" indent="-228600" eaLnBrk="0" fontAlgn="base" hangingPunct="0">
              <a:spcBef>
                <a:spcPct val="20000"/>
              </a:spcBef>
              <a:spcAft>
                <a:spcPct val="0"/>
              </a:spcAft>
              <a:buClr>
                <a:srgbClr val="0097CE"/>
              </a:buClr>
              <a:buFont typeface="Lucida Grande" pitchFamily="-110" charset="0"/>
              <a:buChar char="−"/>
              <a:defRPr sz="1000">
                <a:solidFill>
                  <a:srgbClr val="6A747C"/>
                </a:solidFill>
                <a:latin typeface="Arial" charset="0"/>
              </a:defRPr>
            </a:lvl7pPr>
            <a:lvl8pPr marL="3429000" indent="-228600" eaLnBrk="0" fontAlgn="base" hangingPunct="0">
              <a:spcBef>
                <a:spcPct val="20000"/>
              </a:spcBef>
              <a:spcAft>
                <a:spcPct val="0"/>
              </a:spcAft>
              <a:buClr>
                <a:srgbClr val="0097CE"/>
              </a:buClr>
              <a:buFont typeface="Lucida Grande" pitchFamily="-110" charset="0"/>
              <a:buChar char="−"/>
              <a:defRPr sz="1000">
                <a:solidFill>
                  <a:srgbClr val="6A747C"/>
                </a:solidFill>
                <a:latin typeface="Arial" charset="0"/>
              </a:defRPr>
            </a:lvl8pPr>
            <a:lvl9pPr marL="3886200" indent="-228600" eaLnBrk="0" fontAlgn="base" hangingPunct="0">
              <a:spcBef>
                <a:spcPct val="20000"/>
              </a:spcBef>
              <a:spcAft>
                <a:spcPct val="0"/>
              </a:spcAft>
              <a:buClr>
                <a:srgbClr val="0097CE"/>
              </a:buClr>
              <a:buFont typeface="Lucida Grande" pitchFamily="-110" charset="0"/>
              <a:buChar char="−"/>
              <a:defRPr sz="1000">
                <a:solidFill>
                  <a:srgbClr val="6A747C"/>
                </a:solidFill>
                <a:latin typeface="Arial" charset="0"/>
              </a:defRPr>
            </a:lvl9pPr>
          </a:lstStyle>
          <a:p>
            <a:pPr eaLnBrk="1" hangingPunct="1">
              <a:lnSpc>
                <a:spcPct val="80000"/>
              </a:lnSpc>
              <a:spcAft>
                <a:spcPct val="0"/>
              </a:spcAft>
              <a:buClrTx/>
              <a:buSzTx/>
              <a:buFontTx/>
              <a:buNone/>
            </a:pPr>
            <a:r>
              <a:rPr lang="en-US" altLang="en-US" sz="800" b="0" dirty="0">
                <a:solidFill>
                  <a:schemeClr val="bg1">
                    <a:lumMod val="50000"/>
                  </a:schemeClr>
                </a:solidFill>
              </a:rPr>
              <a:t>Source: </a:t>
            </a:r>
            <a:r>
              <a:rPr lang="en-US" altLang="en-US" sz="800" b="0" dirty="0" smtClean="0">
                <a:solidFill>
                  <a:schemeClr val="bg1">
                    <a:lumMod val="50000"/>
                  </a:schemeClr>
                </a:solidFill>
              </a:rPr>
              <a:t>EBRI 2016 Retirement Confidence Survey.</a:t>
            </a:r>
            <a:endParaRPr lang="en-US" altLang="en-US" sz="800" b="0" dirty="0">
              <a:solidFill>
                <a:schemeClr val="bg1">
                  <a:lumMod val="50000"/>
                </a:schemeClr>
              </a:solidFill>
            </a:endParaRPr>
          </a:p>
        </p:txBody>
      </p:sp>
      <p:sp>
        <p:nvSpPr>
          <p:cNvPr id="8" name="Freeform 7"/>
          <p:cNvSpPr/>
          <p:nvPr/>
        </p:nvSpPr>
        <p:spPr bwMode="auto">
          <a:xfrm>
            <a:off x="1676400" y="5086350"/>
            <a:ext cx="4895850" cy="561975"/>
          </a:xfrm>
          <a:custGeom>
            <a:avLst/>
            <a:gdLst>
              <a:gd name="connsiteX0" fmla="*/ 123825 w 4895850"/>
              <a:gd name="connsiteY0" fmla="*/ 0 h 561975"/>
              <a:gd name="connsiteX1" fmla="*/ 3152775 w 4895850"/>
              <a:gd name="connsiteY1" fmla="*/ 19050 h 561975"/>
              <a:gd name="connsiteX2" fmla="*/ 3362325 w 4895850"/>
              <a:gd name="connsiteY2" fmla="*/ 342900 h 561975"/>
              <a:gd name="connsiteX3" fmla="*/ 4895850 w 4895850"/>
              <a:gd name="connsiteY3" fmla="*/ 361950 h 561975"/>
              <a:gd name="connsiteX4" fmla="*/ 4895850 w 4895850"/>
              <a:gd name="connsiteY4" fmla="*/ 561975 h 561975"/>
              <a:gd name="connsiteX5" fmla="*/ 952500 w 4895850"/>
              <a:gd name="connsiteY5" fmla="*/ 523875 h 561975"/>
              <a:gd name="connsiteX6" fmla="*/ 857250 w 4895850"/>
              <a:gd name="connsiteY6" fmla="*/ 381000 h 561975"/>
              <a:gd name="connsiteX7" fmla="*/ 85725 w 4895850"/>
              <a:gd name="connsiteY7" fmla="*/ 371475 h 561975"/>
              <a:gd name="connsiteX8" fmla="*/ 0 w 4895850"/>
              <a:gd name="connsiteY8" fmla="*/ 257175 h 561975"/>
              <a:gd name="connsiteX9" fmla="*/ 57150 w 4895850"/>
              <a:gd name="connsiteY9" fmla="*/ 104775 h 561975"/>
              <a:gd name="connsiteX10" fmla="*/ 123825 w 4895850"/>
              <a:gd name="connsiteY10" fmla="*/ 0 h 561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95850" h="561975">
                <a:moveTo>
                  <a:pt x="123825" y="0"/>
                </a:moveTo>
                <a:lnTo>
                  <a:pt x="3152775" y="19050"/>
                </a:lnTo>
                <a:lnTo>
                  <a:pt x="3362325" y="342900"/>
                </a:lnTo>
                <a:lnTo>
                  <a:pt x="4895850" y="361950"/>
                </a:lnTo>
                <a:lnTo>
                  <a:pt x="4895850" y="561975"/>
                </a:lnTo>
                <a:lnTo>
                  <a:pt x="952500" y="523875"/>
                </a:lnTo>
                <a:lnTo>
                  <a:pt x="857250" y="381000"/>
                </a:lnTo>
                <a:lnTo>
                  <a:pt x="85725" y="371475"/>
                </a:lnTo>
                <a:lnTo>
                  <a:pt x="0" y="257175"/>
                </a:lnTo>
                <a:lnTo>
                  <a:pt x="57150" y="104775"/>
                </a:lnTo>
                <a:lnTo>
                  <a:pt x="123825" y="0"/>
                </a:lnTo>
                <a:close/>
              </a:path>
            </a:pathLst>
          </a:cu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10" charset="0"/>
              <a:ea typeface="ＭＳ Ｐゴシック" pitchFamily="-110" charset="-128"/>
              <a:cs typeface="ＭＳ Ｐゴシック" pitchFamily="-110" charset="-128"/>
            </a:endParaRPr>
          </a:p>
        </p:txBody>
      </p:sp>
      <p:sp>
        <p:nvSpPr>
          <p:cNvPr id="18" name="TextBox 17"/>
          <p:cNvSpPr txBox="1"/>
          <p:nvPr/>
        </p:nvSpPr>
        <p:spPr>
          <a:xfrm>
            <a:off x="1657350" y="4992983"/>
            <a:ext cx="904415" cy="523220"/>
          </a:xfrm>
          <a:prstGeom prst="rect">
            <a:avLst/>
          </a:prstGeom>
          <a:noFill/>
        </p:spPr>
        <p:txBody>
          <a:bodyPr wrap="none" rtlCol="0">
            <a:spAutoFit/>
          </a:bodyPr>
          <a:lstStyle/>
          <a:p>
            <a:r>
              <a:rPr lang="en-US" sz="2800" b="1" dirty="0" smtClean="0"/>
              <a:t>66%</a:t>
            </a:r>
            <a:endParaRPr lang="en-US" sz="2800" b="1" dirty="0"/>
          </a:p>
        </p:txBody>
      </p:sp>
      <p:sp>
        <p:nvSpPr>
          <p:cNvPr id="20" name="Text Box 7"/>
          <p:cNvSpPr txBox="1">
            <a:spLocks noChangeArrowheads="1"/>
          </p:cNvSpPr>
          <p:nvPr/>
        </p:nvSpPr>
        <p:spPr bwMode="auto">
          <a:xfrm>
            <a:off x="1685925" y="5450760"/>
            <a:ext cx="3288288" cy="289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spcAft>
                <a:spcPts val="900"/>
              </a:spcAft>
              <a:buClr>
                <a:schemeClr val="bg1"/>
              </a:buClr>
              <a:buSzPct val="25000"/>
              <a:buFont typeface="Arial" charset="0"/>
              <a:buChar char="•"/>
              <a:defRPr sz="2400" b="1">
                <a:solidFill>
                  <a:srgbClr val="008A83"/>
                </a:solidFill>
                <a:latin typeface="Arial" charset="0"/>
              </a:defRPr>
            </a:lvl1pPr>
            <a:lvl2pPr marL="742950" indent="-285750" eaLnBrk="0" hangingPunct="0">
              <a:lnSpc>
                <a:spcPct val="110000"/>
              </a:lnSpc>
              <a:spcBef>
                <a:spcPts val="900"/>
              </a:spcBef>
              <a:spcAft>
                <a:spcPts val="400"/>
              </a:spcAft>
              <a:buClr>
                <a:srgbClr val="ED834C"/>
              </a:buClr>
              <a:buSzPct val="90000"/>
              <a:buFont typeface="Arial Black" pitchFamily="34" charset="0"/>
              <a:buChar char="&gt;"/>
              <a:defRPr sz="1600">
                <a:solidFill>
                  <a:srgbClr val="0097CE"/>
                </a:solidFill>
                <a:latin typeface="Arial" charset="0"/>
              </a:defRPr>
            </a:lvl2pPr>
            <a:lvl3pPr marL="1143000" indent="-228600" eaLnBrk="0" hangingPunct="0">
              <a:spcBef>
                <a:spcPct val="20000"/>
              </a:spcBef>
              <a:buClr>
                <a:srgbClr val="0097CE"/>
              </a:buClr>
              <a:buSzPct val="100000"/>
              <a:buFont typeface="Lucida Grande" pitchFamily="-110" charset="0"/>
              <a:buChar char="−"/>
              <a:defRPr sz="1400">
                <a:solidFill>
                  <a:srgbClr val="6A747C"/>
                </a:solidFill>
                <a:latin typeface="Arial" charset="0"/>
              </a:defRPr>
            </a:lvl3pPr>
            <a:lvl4pPr marL="1600200" indent="-228600" eaLnBrk="0" hangingPunct="0">
              <a:spcBef>
                <a:spcPct val="20000"/>
              </a:spcBef>
              <a:buClr>
                <a:srgbClr val="ED834C"/>
              </a:buClr>
              <a:buFont typeface="Arial" charset="0"/>
              <a:buChar char="•"/>
              <a:defRPr sz="1200">
                <a:solidFill>
                  <a:srgbClr val="0097CE"/>
                </a:solidFill>
                <a:latin typeface="Arial" charset="0"/>
              </a:defRPr>
            </a:lvl4pPr>
            <a:lvl5pPr marL="2057400" indent="-228600" eaLnBrk="0" hangingPunct="0">
              <a:spcBef>
                <a:spcPct val="20000"/>
              </a:spcBef>
              <a:buClr>
                <a:srgbClr val="0097CE"/>
              </a:buClr>
              <a:buFont typeface="Lucida Grande" pitchFamily="-110" charset="0"/>
              <a:buChar char="−"/>
              <a:defRPr sz="1000">
                <a:solidFill>
                  <a:srgbClr val="6A747C"/>
                </a:solidFill>
                <a:latin typeface="Arial" charset="0"/>
              </a:defRPr>
            </a:lvl5pPr>
            <a:lvl6pPr marL="2514600" indent="-228600" eaLnBrk="0" fontAlgn="base" hangingPunct="0">
              <a:spcBef>
                <a:spcPct val="20000"/>
              </a:spcBef>
              <a:spcAft>
                <a:spcPct val="0"/>
              </a:spcAft>
              <a:buClr>
                <a:srgbClr val="0097CE"/>
              </a:buClr>
              <a:buFont typeface="Lucida Grande" pitchFamily="-110" charset="0"/>
              <a:buChar char="−"/>
              <a:defRPr sz="1000">
                <a:solidFill>
                  <a:srgbClr val="6A747C"/>
                </a:solidFill>
                <a:latin typeface="Arial" charset="0"/>
              </a:defRPr>
            </a:lvl6pPr>
            <a:lvl7pPr marL="2971800" indent="-228600" eaLnBrk="0" fontAlgn="base" hangingPunct="0">
              <a:spcBef>
                <a:spcPct val="20000"/>
              </a:spcBef>
              <a:spcAft>
                <a:spcPct val="0"/>
              </a:spcAft>
              <a:buClr>
                <a:srgbClr val="0097CE"/>
              </a:buClr>
              <a:buFont typeface="Lucida Grande" pitchFamily="-110" charset="0"/>
              <a:buChar char="−"/>
              <a:defRPr sz="1000">
                <a:solidFill>
                  <a:srgbClr val="6A747C"/>
                </a:solidFill>
                <a:latin typeface="Arial" charset="0"/>
              </a:defRPr>
            </a:lvl7pPr>
            <a:lvl8pPr marL="3429000" indent="-228600" eaLnBrk="0" fontAlgn="base" hangingPunct="0">
              <a:spcBef>
                <a:spcPct val="20000"/>
              </a:spcBef>
              <a:spcAft>
                <a:spcPct val="0"/>
              </a:spcAft>
              <a:buClr>
                <a:srgbClr val="0097CE"/>
              </a:buClr>
              <a:buFont typeface="Lucida Grande" pitchFamily="-110" charset="0"/>
              <a:buChar char="−"/>
              <a:defRPr sz="1000">
                <a:solidFill>
                  <a:srgbClr val="6A747C"/>
                </a:solidFill>
                <a:latin typeface="Arial" charset="0"/>
              </a:defRPr>
            </a:lvl8pPr>
            <a:lvl9pPr marL="3886200" indent="-228600" eaLnBrk="0" fontAlgn="base" hangingPunct="0">
              <a:spcBef>
                <a:spcPct val="20000"/>
              </a:spcBef>
              <a:spcAft>
                <a:spcPct val="0"/>
              </a:spcAft>
              <a:buClr>
                <a:srgbClr val="0097CE"/>
              </a:buClr>
              <a:buFont typeface="Lucida Grande" pitchFamily="-110" charset="0"/>
              <a:buChar char="−"/>
              <a:defRPr sz="1000">
                <a:solidFill>
                  <a:srgbClr val="6A747C"/>
                </a:solidFill>
                <a:latin typeface="Arial" charset="0"/>
              </a:defRPr>
            </a:lvl9pPr>
          </a:lstStyle>
          <a:p>
            <a:pPr eaLnBrk="1" hangingPunct="1">
              <a:lnSpc>
                <a:spcPct val="80000"/>
              </a:lnSpc>
              <a:spcAft>
                <a:spcPct val="0"/>
              </a:spcAft>
              <a:buClrTx/>
              <a:buSzTx/>
              <a:buFontTx/>
              <a:buNone/>
            </a:pPr>
            <a:r>
              <a:rPr lang="en-US" altLang="en-US" sz="800" b="0" dirty="0">
                <a:solidFill>
                  <a:schemeClr val="bg1">
                    <a:lumMod val="50000"/>
                  </a:schemeClr>
                </a:solidFill>
              </a:rPr>
              <a:t>Source: </a:t>
            </a:r>
            <a:r>
              <a:rPr lang="en-US" altLang="en-US" sz="800" b="0" dirty="0" smtClean="0">
                <a:solidFill>
                  <a:schemeClr val="bg1">
                    <a:lumMod val="50000"/>
                  </a:schemeClr>
                </a:solidFill>
              </a:rPr>
              <a:t>National Institute on Retirement Security; The Retirement Savings Crisis: Is it Worse Than We Think? March 2015.</a:t>
            </a:r>
            <a:endParaRPr lang="en-US" altLang="en-US" sz="800" b="0" dirty="0">
              <a:solidFill>
                <a:schemeClr val="bg1">
                  <a:lumMod val="50000"/>
                </a:schemeClr>
              </a:solidFill>
            </a:endParaRPr>
          </a:p>
        </p:txBody>
      </p:sp>
      <p:sp>
        <p:nvSpPr>
          <p:cNvPr id="19" name="Text Box 7"/>
          <p:cNvSpPr txBox="1">
            <a:spLocks noChangeArrowheads="1"/>
          </p:cNvSpPr>
          <p:nvPr/>
        </p:nvSpPr>
        <p:spPr bwMode="auto">
          <a:xfrm>
            <a:off x="2454875" y="4977142"/>
            <a:ext cx="2126650" cy="535531"/>
          </a:xfrm>
          <a:prstGeom prst="rect">
            <a:avLst/>
          </a:prstGeom>
          <a:noFill/>
          <a:ln>
            <a:noFill/>
          </a:ln>
          <a:extLst/>
        </p:spPr>
        <p:txBody>
          <a:bodyPr wrap="square">
            <a:spAutoFit/>
          </a:bodyPr>
          <a:lstStyle>
            <a:lvl1pPr eaLnBrk="0" hangingPunct="0">
              <a:spcBef>
                <a:spcPct val="20000"/>
              </a:spcBef>
              <a:spcAft>
                <a:spcPts val="900"/>
              </a:spcAft>
              <a:buClr>
                <a:schemeClr val="bg1"/>
              </a:buClr>
              <a:buSzPct val="25000"/>
              <a:buFont typeface="Arial" charset="0"/>
              <a:buChar char="•"/>
              <a:defRPr sz="2400" b="1">
                <a:solidFill>
                  <a:srgbClr val="008A83"/>
                </a:solidFill>
                <a:latin typeface="Arial" charset="0"/>
              </a:defRPr>
            </a:lvl1pPr>
            <a:lvl2pPr marL="742950" indent="-285750" eaLnBrk="0" hangingPunct="0">
              <a:lnSpc>
                <a:spcPct val="110000"/>
              </a:lnSpc>
              <a:spcBef>
                <a:spcPts val="900"/>
              </a:spcBef>
              <a:spcAft>
                <a:spcPts val="400"/>
              </a:spcAft>
              <a:buClr>
                <a:srgbClr val="ED834C"/>
              </a:buClr>
              <a:buSzPct val="90000"/>
              <a:buFont typeface="Arial Black" pitchFamily="34" charset="0"/>
              <a:buChar char="&gt;"/>
              <a:defRPr sz="1600">
                <a:solidFill>
                  <a:srgbClr val="0097CE"/>
                </a:solidFill>
                <a:latin typeface="Arial" charset="0"/>
              </a:defRPr>
            </a:lvl2pPr>
            <a:lvl3pPr marL="1143000" indent="-228600" eaLnBrk="0" hangingPunct="0">
              <a:spcBef>
                <a:spcPct val="20000"/>
              </a:spcBef>
              <a:buClr>
                <a:srgbClr val="0097CE"/>
              </a:buClr>
              <a:buSzPct val="100000"/>
              <a:buFont typeface="Lucida Grande" pitchFamily="-110" charset="0"/>
              <a:buChar char="−"/>
              <a:defRPr sz="1400">
                <a:solidFill>
                  <a:srgbClr val="6A747C"/>
                </a:solidFill>
                <a:latin typeface="Arial" charset="0"/>
              </a:defRPr>
            </a:lvl3pPr>
            <a:lvl4pPr marL="1600200" indent="-228600" eaLnBrk="0" hangingPunct="0">
              <a:spcBef>
                <a:spcPct val="20000"/>
              </a:spcBef>
              <a:buClr>
                <a:srgbClr val="ED834C"/>
              </a:buClr>
              <a:buFont typeface="Arial" charset="0"/>
              <a:buChar char="•"/>
              <a:defRPr sz="1200">
                <a:solidFill>
                  <a:srgbClr val="0097CE"/>
                </a:solidFill>
                <a:latin typeface="Arial" charset="0"/>
              </a:defRPr>
            </a:lvl4pPr>
            <a:lvl5pPr marL="2057400" indent="-228600" eaLnBrk="0" hangingPunct="0">
              <a:spcBef>
                <a:spcPct val="20000"/>
              </a:spcBef>
              <a:buClr>
                <a:srgbClr val="0097CE"/>
              </a:buClr>
              <a:buFont typeface="Lucida Grande" pitchFamily="-110" charset="0"/>
              <a:buChar char="−"/>
              <a:defRPr sz="1000">
                <a:solidFill>
                  <a:srgbClr val="6A747C"/>
                </a:solidFill>
                <a:latin typeface="Arial" charset="0"/>
              </a:defRPr>
            </a:lvl5pPr>
            <a:lvl6pPr marL="2514600" indent="-228600" eaLnBrk="0" fontAlgn="base" hangingPunct="0">
              <a:spcBef>
                <a:spcPct val="20000"/>
              </a:spcBef>
              <a:spcAft>
                <a:spcPct val="0"/>
              </a:spcAft>
              <a:buClr>
                <a:srgbClr val="0097CE"/>
              </a:buClr>
              <a:buFont typeface="Lucida Grande" pitchFamily="-110" charset="0"/>
              <a:buChar char="−"/>
              <a:defRPr sz="1000">
                <a:solidFill>
                  <a:srgbClr val="6A747C"/>
                </a:solidFill>
                <a:latin typeface="Arial" charset="0"/>
              </a:defRPr>
            </a:lvl6pPr>
            <a:lvl7pPr marL="2971800" indent="-228600" eaLnBrk="0" fontAlgn="base" hangingPunct="0">
              <a:spcBef>
                <a:spcPct val="20000"/>
              </a:spcBef>
              <a:spcAft>
                <a:spcPct val="0"/>
              </a:spcAft>
              <a:buClr>
                <a:srgbClr val="0097CE"/>
              </a:buClr>
              <a:buFont typeface="Lucida Grande" pitchFamily="-110" charset="0"/>
              <a:buChar char="−"/>
              <a:defRPr sz="1000">
                <a:solidFill>
                  <a:srgbClr val="6A747C"/>
                </a:solidFill>
                <a:latin typeface="Arial" charset="0"/>
              </a:defRPr>
            </a:lvl7pPr>
            <a:lvl8pPr marL="3429000" indent="-228600" eaLnBrk="0" fontAlgn="base" hangingPunct="0">
              <a:spcBef>
                <a:spcPct val="20000"/>
              </a:spcBef>
              <a:spcAft>
                <a:spcPct val="0"/>
              </a:spcAft>
              <a:buClr>
                <a:srgbClr val="0097CE"/>
              </a:buClr>
              <a:buFont typeface="Lucida Grande" pitchFamily="-110" charset="0"/>
              <a:buChar char="−"/>
              <a:defRPr sz="1000">
                <a:solidFill>
                  <a:srgbClr val="6A747C"/>
                </a:solidFill>
                <a:latin typeface="Arial" charset="0"/>
              </a:defRPr>
            </a:lvl8pPr>
            <a:lvl9pPr marL="3886200" indent="-228600" eaLnBrk="0" fontAlgn="base" hangingPunct="0">
              <a:spcBef>
                <a:spcPct val="20000"/>
              </a:spcBef>
              <a:spcAft>
                <a:spcPct val="0"/>
              </a:spcAft>
              <a:buClr>
                <a:srgbClr val="0097CE"/>
              </a:buClr>
              <a:buFont typeface="Lucida Grande" pitchFamily="-110" charset="0"/>
              <a:buChar char="−"/>
              <a:defRPr sz="1000">
                <a:solidFill>
                  <a:srgbClr val="6A747C"/>
                </a:solidFill>
                <a:latin typeface="Arial" charset="0"/>
              </a:defRPr>
            </a:lvl9pPr>
          </a:lstStyle>
          <a:p>
            <a:pPr eaLnBrk="1" hangingPunct="1">
              <a:lnSpc>
                <a:spcPct val="80000"/>
              </a:lnSpc>
              <a:spcAft>
                <a:spcPct val="0"/>
              </a:spcAft>
              <a:buClrTx/>
              <a:buSzTx/>
              <a:buFontTx/>
              <a:buNone/>
            </a:pPr>
            <a:r>
              <a:rPr lang="en-US" altLang="en-US" sz="1200" b="0" dirty="0" smtClean="0">
                <a:solidFill>
                  <a:schemeClr val="tx1"/>
                </a:solidFill>
              </a:rPr>
              <a:t>of working households do not meet conservative retirement savings targets</a:t>
            </a:r>
            <a:endParaRPr lang="en-US" altLang="en-US" sz="1200" b="0" dirty="0">
              <a:solidFill>
                <a:schemeClr val="tx1"/>
              </a:solidFill>
            </a:endParaRPr>
          </a:p>
        </p:txBody>
      </p:sp>
    </p:spTree>
    <p:extLst>
      <p:ext uri="{BB962C8B-B14F-4D97-AF65-F5344CB8AC3E}">
        <p14:creationId xmlns:p14="http://schemas.microsoft.com/office/powerpoint/2010/main" val="3205365431"/>
      </p:ext>
    </p:extLst>
  </p:cSld>
  <p:clrMapOvr>
    <a:masterClrMapping/>
  </p:clrMapOvr>
  <p:transition spd="med"/>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luemanti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18222" y="2306088"/>
            <a:ext cx="3732784" cy="3128031"/>
          </a:xfrm>
          <a:prstGeom prst="rect">
            <a:avLst/>
          </a:prstGeom>
        </p:spPr>
      </p:pic>
      <p:sp>
        <p:nvSpPr>
          <p:cNvPr id="22530" name="Rectangle 2"/>
          <p:cNvSpPr>
            <a:spLocks noGrp="1" noChangeArrowheads="1"/>
          </p:cNvSpPr>
          <p:nvPr>
            <p:ph type="title"/>
          </p:nvPr>
        </p:nvSpPr>
        <p:spPr/>
        <p:txBody>
          <a:bodyPr/>
          <a:lstStyle/>
          <a:p>
            <a:r>
              <a:rPr lang="en-US" altLang="en-US" dirty="0"/>
              <a:t>Saving for retirement</a:t>
            </a:r>
            <a:endParaRPr lang="en-US" altLang="en-US" dirty="0" smtClean="0">
              <a:ea typeface="ＭＳ Ｐゴシック" pitchFamily="34" charset="-128"/>
            </a:endParaRPr>
          </a:p>
        </p:txBody>
      </p:sp>
      <p:sp>
        <p:nvSpPr>
          <p:cNvPr id="9219" name="Rectangle 3"/>
          <p:cNvSpPr>
            <a:spLocks noGrp="1" noChangeArrowheads="1"/>
          </p:cNvSpPr>
          <p:nvPr>
            <p:ph idx="1"/>
          </p:nvPr>
        </p:nvSpPr>
        <p:spPr>
          <a:xfrm>
            <a:off x="400242" y="1477818"/>
            <a:ext cx="8372283" cy="703407"/>
          </a:xfrm>
        </p:spPr>
        <p:txBody>
          <a:bodyPr/>
          <a:lstStyle/>
          <a:p>
            <a:pPr>
              <a:buFont typeface="Arial" pitchFamily="34" charset="0"/>
              <a:buNone/>
              <a:defRPr/>
            </a:pPr>
            <a:r>
              <a:rPr lang="en-US" dirty="0" smtClean="0">
                <a:latin typeface="Arial" pitchFamily="34" charset="0"/>
                <a:ea typeface="ＭＳ Ｐゴシック"/>
                <a:cs typeface="ＭＳ Ｐゴシック"/>
              </a:rPr>
              <a:t>Possible challenges</a:t>
            </a:r>
          </a:p>
          <a:p>
            <a:pPr>
              <a:buFont typeface="Arial" pitchFamily="34" charset="0"/>
              <a:buNone/>
              <a:defRPr/>
            </a:pPr>
            <a:r>
              <a:rPr lang="en-US" dirty="0" smtClean="0">
                <a:latin typeface="Arial" pitchFamily="34" charset="0"/>
                <a:ea typeface="ＭＳ Ｐゴシック"/>
                <a:cs typeface="ＭＳ Ｐゴシック"/>
              </a:rPr>
              <a:t> </a:t>
            </a:r>
          </a:p>
        </p:txBody>
      </p:sp>
      <p:sp>
        <p:nvSpPr>
          <p:cNvPr id="20" name="Slide Number Placeholder 6"/>
          <p:cNvSpPr>
            <a:spLocks noGrp="1"/>
          </p:cNvSpPr>
          <p:nvPr>
            <p:ph type="sldNum" sz="quarter" idx="10"/>
          </p:nvPr>
        </p:nvSpPr>
        <p:spPr>
          <a:xfrm>
            <a:off x="6657975" y="6356350"/>
            <a:ext cx="2133600" cy="365125"/>
          </a:xfrm>
        </p:spPr>
        <p:txBody>
          <a:bodyPr/>
          <a:lstStyle>
            <a:lvl1pPr algn="r">
              <a:defRPr sz="1200">
                <a:solidFill>
                  <a:srgbClr val="00A4E4"/>
                </a:solidFill>
              </a:defRPr>
            </a:lvl1pPr>
          </a:lstStyle>
          <a:p>
            <a:pPr>
              <a:defRPr/>
            </a:pPr>
            <a:fld id="{2505F292-7053-9A43-86CC-EE4ED0BE33C9}" type="slidenum">
              <a:rPr lang="en-US" smtClean="0"/>
              <a:pPr>
                <a:defRPr/>
              </a:pPr>
              <a:t>14</a:t>
            </a:fld>
            <a:endParaRPr lang="en-US" dirty="0"/>
          </a:p>
        </p:txBody>
      </p:sp>
      <p:grpSp>
        <p:nvGrpSpPr>
          <p:cNvPr id="16" name="Group 15"/>
          <p:cNvGrpSpPr/>
          <p:nvPr/>
        </p:nvGrpSpPr>
        <p:grpSpPr>
          <a:xfrm>
            <a:off x="1708899" y="2472776"/>
            <a:ext cx="2156945" cy="1014205"/>
            <a:chOff x="1831731" y="2732088"/>
            <a:chExt cx="2156945" cy="1014205"/>
          </a:xfrm>
        </p:grpSpPr>
        <p:sp>
          <p:nvSpPr>
            <p:cNvPr id="32" name="Oval 31"/>
            <p:cNvSpPr/>
            <p:nvPr/>
          </p:nvSpPr>
          <p:spPr bwMode="auto">
            <a:xfrm>
              <a:off x="1927225" y="2757488"/>
              <a:ext cx="835123" cy="835123"/>
            </a:xfrm>
            <a:prstGeom prst="ellipse">
              <a:avLst/>
            </a:prstGeom>
            <a:solidFill>
              <a:schemeClr val="accent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10" charset="0"/>
                <a:ea typeface="ＭＳ Ｐゴシック" pitchFamily="-110" charset="-128"/>
                <a:cs typeface="ＭＳ Ｐゴシック" pitchFamily="-110" charset="-128"/>
              </a:endParaRPr>
            </a:p>
          </p:txBody>
        </p:sp>
        <p:grpSp>
          <p:nvGrpSpPr>
            <p:cNvPr id="4" name="Group 3"/>
            <p:cNvGrpSpPr/>
            <p:nvPr/>
          </p:nvGrpSpPr>
          <p:grpSpPr>
            <a:xfrm>
              <a:off x="1831731" y="2732088"/>
              <a:ext cx="2156945" cy="1014205"/>
              <a:chOff x="1831731" y="2732088"/>
              <a:chExt cx="2156945" cy="1014205"/>
            </a:xfrm>
          </p:grpSpPr>
          <p:grpSp>
            <p:nvGrpSpPr>
              <p:cNvPr id="9216" name="Group 9215"/>
              <p:cNvGrpSpPr/>
              <p:nvPr/>
            </p:nvGrpSpPr>
            <p:grpSpPr>
              <a:xfrm>
                <a:off x="2268200" y="3608413"/>
                <a:ext cx="1720476" cy="137880"/>
                <a:chOff x="2268200" y="3559628"/>
                <a:chExt cx="1933450" cy="84579"/>
              </a:xfrm>
            </p:grpSpPr>
            <p:cxnSp>
              <p:nvCxnSpPr>
                <p:cNvPr id="43" name="Straight Connector 42"/>
                <p:cNvCxnSpPr/>
                <p:nvPr/>
              </p:nvCxnSpPr>
              <p:spPr bwMode="auto">
                <a:xfrm flipV="1">
                  <a:off x="2268200" y="3559628"/>
                  <a:ext cx="0" cy="80962"/>
                </a:xfrm>
                <a:prstGeom prst="line">
                  <a:avLst/>
                </a:prstGeom>
                <a:solidFill>
                  <a:schemeClr val="accent1"/>
                </a:solidFill>
                <a:ln w="28575" cap="flat" cmpd="sng" algn="ctr">
                  <a:solidFill>
                    <a:schemeClr val="bg1">
                      <a:lumMod val="50000"/>
                    </a:schemeClr>
                  </a:solidFill>
                  <a:prstDash val="dash"/>
                  <a:round/>
                  <a:headEnd type="none" w="med" len="med"/>
                  <a:tailEnd type="none" w="med" len="med"/>
                </a:ln>
                <a:effectLst/>
              </p:spPr>
            </p:cxnSp>
            <p:cxnSp>
              <p:nvCxnSpPr>
                <p:cNvPr id="24" name="Straight Connector 23"/>
                <p:cNvCxnSpPr/>
                <p:nvPr/>
              </p:nvCxnSpPr>
              <p:spPr bwMode="auto">
                <a:xfrm flipH="1">
                  <a:off x="2268200" y="3644207"/>
                  <a:ext cx="1933450" cy="0"/>
                </a:xfrm>
                <a:prstGeom prst="line">
                  <a:avLst/>
                </a:prstGeom>
                <a:solidFill>
                  <a:schemeClr val="accent1"/>
                </a:solidFill>
                <a:ln w="28575" cap="flat" cmpd="sng" algn="ctr">
                  <a:solidFill>
                    <a:schemeClr val="bg1">
                      <a:lumMod val="50000"/>
                    </a:schemeClr>
                  </a:solidFill>
                  <a:prstDash val="dash"/>
                  <a:round/>
                  <a:headEnd type="none" w="med" len="med"/>
                  <a:tailEnd type="none" w="med" len="med"/>
                </a:ln>
                <a:effectLst/>
              </p:spPr>
            </p:cxnSp>
          </p:grpSp>
          <p:sp>
            <p:nvSpPr>
              <p:cNvPr id="30" name="TextBox 29"/>
              <p:cNvSpPr txBox="1"/>
              <p:nvPr/>
            </p:nvSpPr>
            <p:spPr>
              <a:xfrm>
                <a:off x="2798062" y="2785228"/>
                <a:ext cx="920445" cy="738664"/>
              </a:xfrm>
              <a:prstGeom prst="rect">
                <a:avLst/>
              </a:prstGeom>
              <a:noFill/>
            </p:spPr>
            <p:txBody>
              <a:bodyPr wrap="none" rtlCol="0">
                <a:spAutoFit/>
              </a:bodyPr>
              <a:lstStyle/>
              <a:p>
                <a:pPr algn="ctr"/>
                <a:r>
                  <a:rPr lang="en-US" sz="1400" dirty="0" smtClean="0">
                    <a:solidFill>
                      <a:schemeClr val="accent4"/>
                    </a:solidFill>
                  </a:rPr>
                  <a:t>Higher </a:t>
                </a:r>
                <a:br>
                  <a:rPr lang="en-US" sz="1400" dirty="0" smtClean="0">
                    <a:solidFill>
                      <a:schemeClr val="accent4"/>
                    </a:solidFill>
                  </a:rPr>
                </a:br>
                <a:r>
                  <a:rPr lang="en-US" sz="1400" dirty="0" smtClean="0">
                    <a:solidFill>
                      <a:schemeClr val="accent4"/>
                    </a:solidFill>
                  </a:rPr>
                  <a:t>personal </a:t>
                </a:r>
                <a:br>
                  <a:rPr lang="en-US" sz="1400" dirty="0" smtClean="0">
                    <a:solidFill>
                      <a:schemeClr val="accent4"/>
                    </a:solidFill>
                  </a:rPr>
                </a:br>
                <a:r>
                  <a:rPr lang="en-US" sz="1400" dirty="0" smtClean="0">
                    <a:solidFill>
                      <a:schemeClr val="accent4"/>
                    </a:solidFill>
                  </a:rPr>
                  <a:t>debt</a:t>
                </a:r>
                <a:endParaRPr lang="en-US" sz="1400" dirty="0">
                  <a:solidFill>
                    <a:schemeClr val="accent4"/>
                  </a:solidFill>
                </a:endParaRPr>
              </a:p>
            </p:txBody>
          </p:sp>
          <p:pic>
            <p:nvPicPr>
              <p:cNvPr id="2" name="Picture 1"/>
              <p:cNvPicPr>
                <a:picLocks noChangeAspect="1"/>
              </p:cNvPicPr>
              <p:nvPr/>
            </p:nvPicPr>
            <p:blipFill>
              <a:blip r:embed="rId4"/>
              <a:stretch>
                <a:fillRect/>
              </a:stretch>
            </p:blipFill>
            <p:spPr>
              <a:xfrm>
                <a:off x="1831731" y="2732088"/>
                <a:ext cx="1038896" cy="658812"/>
              </a:xfrm>
              <a:prstGeom prst="rect">
                <a:avLst/>
              </a:prstGeom>
            </p:spPr>
          </p:pic>
        </p:grpSp>
      </p:grpSp>
      <p:sp>
        <p:nvSpPr>
          <p:cNvPr id="22" name="Oval 21"/>
          <p:cNvSpPr/>
          <p:nvPr/>
        </p:nvSpPr>
        <p:spPr bwMode="auto">
          <a:xfrm>
            <a:off x="6238736" y="2582344"/>
            <a:ext cx="500434" cy="500434"/>
          </a:xfrm>
          <a:prstGeom prst="ellipse">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10" charset="0"/>
              <a:ea typeface="ＭＳ Ｐゴシック" pitchFamily="-110" charset="-128"/>
              <a:cs typeface="ＭＳ Ｐゴシック" pitchFamily="-110" charset="-128"/>
            </a:endParaRPr>
          </a:p>
        </p:txBody>
      </p:sp>
      <p:grpSp>
        <p:nvGrpSpPr>
          <p:cNvPr id="25" name="Group 24"/>
          <p:cNvGrpSpPr/>
          <p:nvPr/>
        </p:nvGrpSpPr>
        <p:grpSpPr>
          <a:xfrm>
            <a:off x="4651689" y="2470241"/>
            <a:ext cx="2217986" cy="1016696"/>
            <a:chOff x="4774521" y="2729553"/>
            <a:chExt cx="2217986" cy="1016696"/>
          </a:xfrm>
        </p:grpSpPr>
        <p:sp>
          <p:nvSpPr>
            <p:cNvPr id="50" name="TextBox 49"/>
            <p:cNvSpPr txBox="1"/>
            <p:nvPr/>
          </p:nvSpPr>
          <p:spPr>
            <a:xfrm>
              <a:off x="4774521" y="2767368"/>
              <a:ext cx="1483775" cy="738664"/>
            </a:xfrm>
            <a:prstGeom prst="rect">
              <a:avLst/>
            </a:prstGeom>
            <a:noFill/>
          </p:spPr>
          <p:txBody>
            <a:bodyPr wrap="square" rtlCol="0">
              <a:spAutoFit/>
            </a:bodyPr>
            <a:lstStyle/>
            <a:p>
              <a:pPr algn="ctr"/>
              <a:r>
                <a:rPr lang="en-US" sz="1400" dirty="0" smtClean="0">
                  <a:solidFill>
                    <a:srgbClr val="00B050"/>
                  </a:solidFill>
                </a:rPr>
                <a:t>Greater responsibility </a:t>
              </a:r>
              <a:br>
                <a:rPr lang="en-US" sz="1400" dirty="0" smtClean="0">
                  <a:solidFill>
                    <a:srgbClr val="00B050"/>
                  </a:solidFill>
                </a:rPr>
              </a:br>
              <a:r>
                <a:rPr lang="en-US" sz="1400" dirty="0" smtClean="0">
                  <a:solidFill>
                    <a:srgbClr val="00B050"/>
                  </a:solidFill>
                </a:rPr>
                <a:t>to save</a:t>
              </a:r>
              <a:endParaRPr lang="en-US" sz="1400" dirty="0">
                <a:solidFill>
                  <a:srgbClr val="00B050"/>
                </a:solidFill>
              </a:endParaRPr>
            </a:p>
          </p:txBody>
        </p:sp>
        <p:grpSp>
          <p:nvGrpSpPr>
            <p:cNvPr id="51" name="Group 50"/>
            <p:cNvGrpSpPr/>
            <p:nvPr/>
          </p:nvGrpSpPr>
          <p:grpSpPr>
            <a:xfrm>
              <a:off x="5149344" y="3482282"/>
              <a:ext cx="1410140" cy="263967"/>
              <a:chOff x="2339449" y="3482282"/>
              <a:chExt cx="1848027" cy="161925"/>
            </a:xfrm>
          </p:grpSpPr>
          <p:cxnSp>
            <p:nvCxnSpPr>
              <p:cNvPr id="52" name="Straight Connector 51"/>
              <p:cNvCxnSpPr/>
              <p:nvPr/>
            </p:nvCxnSpPr>
            <p:spPr bwMode="auto">
              <a:xfrm flipH="1">
                <a:off x="2339449" y="3644207"/>
                <a:ext cx="1824626" cy="0"/>
              </a:xfrm>
              <a:prstGeom prst="line">
                <a:avLst/>
              </a:prstGeom>
              <a:solidFill>
                <a:schemeClr val="accent1"/>
              </a:solidFill>
              <a:ln w="28575" cap="flat" cmpd="sng" algn="ctr">
                <a:solidFill>
                  <a:schemeClr val="bg1">
                    <a:lumMod val="50000"/>
                  </a:schemeClr>
                </a:solidFill>
                <a:prstDash val="dash"/>
                <a:round/>
                <a:headEnd type="none" w="med" len="med"/>
                <a:tailEnd type="none" w="med" len="med"/>
              </a:ln>
              <a:effectLst/>
            </p:spPr>
          </p:cxnSp>
          <p:cxnSp>
            <p:nvCxnSpPr>
              <p:cNvPr id="54" name="Straight Connector 53"/>
              <p:cNvCxnSpPr/>
              <p:nvPr/>
            </p:nvCxnSpPr>
            <p:spPr bwMode="auto">
              <a:xfrm flipV="1">
                <a:off x="4187476" y="3482282"/>
                <a:ext cx="0" cy="161925"/>
              </a:xfrm>
              <a:prstGeom prst="line">
                <a:avLst/>
              </a:prstGeom>
              <a:solidFill>
                <a:schemeClr val="accent1"/>
              </a:solidFill>
              <a:ln w="28575" cap="flat" cmpd="sng" algn="ctr">
                <a:solidFill>
                  <a:schemeClr val="bg1">
                    <a:lumMod val="50000"/>
                  </a:schemeClr>
                </a:solidFill>
                <a:prstDash val="dash"/>
                <a:round/>
                <a:headEnd type="none" w="med" len="med"/>
                <a:tailEnd type="none" w="med" len="med"/>
              </a:ln>
              <a:effectLst/>
            </p:spPr>
          </p:cxnSp>
        </p:grpSp>
        <p:pic>
          <p:nvPicPr>
            <p:cNvPr id="717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18147" y="2729553"/>
              <a:ext cx="874360" cy="874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72" name="TextBox 71"/>
          <p:cNvSpPr txBox="1"/>
          <p:nvPr/>
        </p:nvSpPr>
        <p:spPr>
          <a:xfrm>
            <a:off x="2056058" y="5161127"/>
            <a:ext cx="1306340" cy="523220"/>
          </a:xfrm>
          <a:prstGeom prst="rect">
            <a:avLst/>
          </a:prstGeom>
          <a:noFill/>
        </p:spPr>
        <p:txBody>
          <a:bodyPr wrap="square" rtlCol="0">
            <a:spAutoFit/>
          </a:bodyPr>
          <a:lstStyle/>
          <a:p>
            <a:pPr algn="ctr"/>
            <a:r>
              <a:rPr lang="en-US" sz="1400" dirty="0" smtClean="0">
                <a:solidFill>
                  <a:schemeClr val="accent5"/>
                </a:solidFill>
              </a:rPr>
              <a:t>Longer life expectancy</a:t>
            </a:r>
            <a:endParaRPr lang="en-US" sz="1400" dirty="0">
              <a:solidFill>
                <a:schemeClr val="accent5"/>
              </a:solidFill>
            </a:endParaRPr>
          </a:p>
        </p:txBody>
      </p:sp>
      <p:grpSp>
        <p:nvGrpSpPr>
          <p:cNvPr id="9247" name="Group 9246"/>
          <p:cNvGrpSpPr/>
          <p:nvPr/>
        </p:nvGrpSpPr>
        <p:grpSpPr>
          <a:xfrm>
            <a:off x="2756893" y="3986218"/>
            <a:ext cx="925399" cy="278577"/>
            <a:chOff x="2917825" y="4512230"/>
            <a:chExt cx="925399" cy="278577"/>
          </a:xfrm>
        </p:grpSpPr>
        <p:cxnSp>
          <p:nvCxnSpPr>
            <p:cNvPr id="60" name="Straight Connector 59"/>
            <p:cNvCxnSpPr/>
            <p:nvPr/>
          </p:nvCxnSpPr>
          <p:spPr bwMode="auto">
            <a:xfrm flipH="1">
              <a:off x="2917825" y="4512230"/>
              <a:ext cx="925399" cy="0"/>
            </a:xfrm>
            <a:prstGeom prst="line">
              <a:avLst/>
            </a:prstGeom>
            <a:solidFill>
              <a:schemeClr val="accent1"/>
            </a:solidFill>
            <a:ln w="28575" cap="flat" cmpd="sng" algn="ctr">
              <a:solidFill>
                <a:schemeClr val="bg1">
                  <a:lumMod val="50000"/>
                </a:schemeClr>
              </a:solidFill>
              <a:prstDash val="dash"/>
              <a:round/>
              <a:headEnd type="none" w="med" len="med"/>
              <a:tailEnd type="none" w="med" len="med"/>
            </a:ln>
            <a:effectLst/>
          </p:spPr>
        </p:cxnSp>
        <p:cxnSp>
          <p:nvCxnSpPr>
            <p:cNvPr id="9246" name="Straight Connector 9245"/>
            <p:cNvCxnSpPr/>
            <p:nvPr/>
          </p:nvCxnSpPr>
          <p:spPr bwMode="auto">
            <a:xfrm flipH="1">
              <a:off x="2917825" y="4512230"/>
              <a:ext cx="1" cy="278577"/>
            </a:xfrm>
            <a:prstGeom prst="line">
              <a:avLst/>
            </a:prstGeom>
            <a:solidFill>
              <a:schemeClr val="accent1"/>
            </a:solidFill>
            <a:ln w="28575" cap="flat" cmpd="sng" algn="ctr">
              <a:solidFill>
                <a:schemeClr val="bg1">
                  <a:lumMod val="50000"/>
                </a:schemeClr>
              </a:solidFill>
              <a:prstDash val="dash"/>
              <a:round/>
              <a:headEnd type="none" w="med" len="med"/>
              <a:tailEnd type="none" w="med" len="med"/>
            </a:ln>
            <a:effectLst/>
          </p:spPr>
        </p:cxnSp>
      </p:grpSp>
      <p:pic>
        <p:nvPicPr>
          <p:cNvPr id="8195" name="Picture 3" descr="M:\Michelli\From Peggy\ICONS\cake_47812790_VECTOR\HiRes.jpg"/>
          <p:cNvPicPr>
            <a:picLocks noChangeAspect="1" noChangeArrowheads="1"/>
          </p:cNvPicPr>
          <p:nvPr/>
        </p:nvPicPr>
        <p:blipFill rotWithShape="1">
          <a:blip r:embed="rId6">
            <a:clrChange>
              <a:clrFrom>
                <a:srgbClr val="ECF0F1"/>
              </a:clrFrom>
              <a:clrTo>
                <a:srgbClr val="ECF0F1">
                  <a:alpha val="0"/>
                </a:srgbClr>
              </a:clrTo>
            </a:clrChange>
            <a:extLst>
              <a:ext uri="{28A0092B-C50C-407E-A947-70E740481C1C}">
                <a14:useLocalDpi xmlns:a14="http://schemas.microsoft.com/office/drawing/2010/main" val="0"/>
              </a:ext>
            </a:extLst>
          </a:blip>
          <a:srcRect l="41473" t="62187" r="41008" b="20928"/>
          <a:stretch/>
        </p:blipFill>
        <p:spPr bwMode="auto">
          <a:xfrm>
            <a:off x="2270542" y="4281394"/>
            <a:ext cx="949050" cy="914660"/>
          </a:xfrm>
          <a:prstGeom prst="rect">
            <a:avLst/>
          </a:prstGeom>
          <a:noFill/>
          <a:extLst/>
        </p:spPr>
      </p:pic>
      <p:grpSp>
        <p:nvGrpSpPr>
          <p:cNvPr id="11" name="Group 10"/>
          <p:cNvGrpSpPr/>
          <p:nvPr/>
        </p:nvGrpSpPr>
        <p:grpSpPr>
          <a:xfrm>
            <a:off x="4702409" y="3986218"/>
            <a:ext cx="2208210" cy="1704246"/>
            <a:chOff x="4702409" y="3986218"/>
            <a:chExt cx="2208210" cy="1704246"/>
          </a:xfrm>
        </p:grpSpPr>
        <p:cxnSp>
          <p:nvCxnSpPr>
            <p:cNvPr id="68" name="Straight Connector 67"/>
            <p:cNvCxnSpPr/>
            <p:nvPr/>
          </p:nvCxnSpPr>
          <p:spPr bwMode="auto">
            <a:xfrm>
              <a:off x="4843306" y="3986218"/>
              <a:ext cx="900144" cy="0"/>
            </a:xfrm>
            <a:prstGeom prst="line">
              <a:avLst/>
            </a:prstGeom>
            <a:solidFill>
              <a:schemeClr val="accent1"/>
            </a:solidFill>
            <a:ln w="28575" cap="flat" cmpd="sng" algn="ctr">
              <a:solidFill>
                <a:schemeClr val="bg1">
                  <a:lumMod val="50000"/>
                </a:schemeClr>
              </a:solidFill>
              <a:prstDash val="dash"/>
              <a:round/>
              <a:headEnd type="none" w="med" len="med"/>
              <a:tailEnd type="none" w="med" len="med"/>
            </a:ln>
            <a:effectLst/>
          </p:spPr>
        </p:cxnSp>
        <p:sp>
          <p:nvSpPr>
            <p:cNvPr id="67" name="TextBox 66"/>
            <p:cNvSpPr txBox="1"/>
            <p:nvPr/>
          </p:nvSpPr>
          <p:spPr>
            <a:xfrm>
              <a:off x="4702409" y="5167244"/>
              <a:ext cx="2208210" cy="523220"/>
            </a:xfrm>
            <a:prstGeom prst="rect">
              <a:avLst/>
            </a:prstGeom>
            <a:noFill/>
          </p:spPr>
          <p:txBody>
            <a:bodyPr wrap="square" rtlCol="0">
              <a:spAutoFit/>
            </a:bodyPr>
            <a:lstStyle/>
            <a:p>
              <a:pPr algn="ctr"/>
              <a:r>
                <a:rPr lang="en-US" sz="1400" dirty="0" smtClean="0">
                  <a:solidFill>
                    <a:schemeClr val="accent1"/>
                  </a:solidFill>
                </a:rPr>
                <a:t>Concern for the future of </a:t>
              </a:r>
              <a:br>
                <a:rPr lang="en-US" sz="1400" dirty="0" smtClean="0">
                  <a:solidFill>
                    <a:schemeClr val="accent1"/>
                  </a:solidFill>
                </a:rPr>
              </a:br>
              <a:r>
                <a:rPr lang="en-US" sz="1400" dirty="0" smtClean="0">
                  <a:solidFill>
                    <a:schemeClr val="accent1"/>
                  </a:solidFill>
                </a:rPr>
                <a:t>Social Security</a:t>
              </a:r>
              <a:endParaRPr lang="en-US" sz="1400" dirty="0">
                <a:solidFill>
                  <a:schemeClr val="accent1"/>
                </a:solidFill>
              </a:endParaRPr>
            </a:p>
          </p:txBody>
        </p:sp>
        <p:cxnSp>
          <p:nvCxnSpPr>
            <p:cNvPr id="37" name="Straight Connector 36"/>
            <p:cNvCxnSpPr/>
            <p:nvPr/>
          </p:nvCxnSpPr>
          <p:spPr bwMode="auto">
            <a:xfrm flipH="1">
              <a:off x="5743450" y="3990694"/>
              <a:ext cx="1" cy="278577"/>
            </a:xfrm>
            <a:prstGeom prst="line">
              <a:avLst/>
            </a:prstGeom>
            <a:solidFill>
              <a:schemeClr val="accent1"/>
            </a:solidFill>
            <a:ln w="28575" cap="flat" cmpd="sng" algn="ctr">
              <a:solidFill>
                <a:schemeClr val="bg1">
                  <a:lumMod val="50000"/>
                </a:schemeClr>
              </a:solidFill>
              <a:prstDash val="dash"/>
              <a:round/>
              <a:headEnd type="none" w="med" len="med"/>
              <a:tailEnd type="none" w="med" len="med"/>
            </a:ln>
            <a:effectLst/>
          </p:spPr>
        </p:cxnSp>
        <p:pic>
          <p:nvPicPr>
            <p:cNvPr id="8196" name="Picture 4" descr="M:\Michelli\From Peggy\ICONS\SS card_74546357_VECTOR\74546357_thumbnail.jpg"/>
            <p:cNvPicPr>
              <a:picLocks noChangeAspect="1" noChangeArrowheads="1"/>
            </p:cNvPicPr>
            <p:nvPr/>
          </p:nvPicPr>
          <p:blipFill rotWithShape="1">
            <a:blip r:embed="rId7">
              <a:duotone>
                <a:schemeClr val="accent1">
                  <a:shade val="45000"/>
                  <a:satMod val="135000"/>
                </a:schemeClr>
                <a:prstClr val="white"/>
              </a:duotone>
              <a:extLst>
                <a:ext uri="{28A0092B-C50C-407E-A947-70E740481C1C}">
                  <a14:useLocalDpi xmlns:a14="http://schemas.microsoft.com/office/drawing/2010/main" val="0"/>
                </a:ext>
              </a:extLst>
            </a:blip>
            <a:srcRect l="9641" t="22556" r="31101" b="23727"/>
            <a:stretch/>
          </p:blipFill>
          <p:spPr bwMode="auto">
            <a:xfrm>
              <a:off x="5361677" y="4445851"/>
              <a:ext cx="802188" cy="57272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0338107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right)">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wipe(left)">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up)">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p:nvPr>
            <p:extLst>
              <p:ext uri="{D42A27DB-BD31-4B8C-83A1-F6EECF244321}">
                <p14:modId xmlns:p14="http://schemas.microsoft.com/office/powerpoint/2010/main" val="1745133145"/>
              </p:ext>
            </p:extLst>
          </p:nvPr>
        </p:nvGraphicFramePr>
        <p:xfrm>
          <a:off x="336704" y="2419349"/>
          <a:ext cx="3565938" cy="2674195"/>
        </p:xfrm>
        <a:graphic>
          <a:graphicData uri="http://schemas.openxmlformats.org/drawingml/2006/chart">
            <c:chart xmlns:c="http://schemas.openxmlformats.org/drawingml/2006/chart" xmlns:r="http://schemas.openxmlformats.org/officeDocument/2006/relationships" r:id="rId3"/>
          </a:graphicData>
        </a:graphic>
      </p:graphicFrame>
      <p:sp>
        <p:nvSpPr>
          <p:cNvPr id="23554" name="Title 1"/>
          <p:cNvSpPr>
            <a:spLocks noGrp="1"/>
          </p:cNvSpPr>
          <p:nvPr>
            <p:ph type="title"/>
          </p:nvPr>
        </p:nvSpPr>
        <p:spPr/>
        <p:txBody>
          <a:bodyPr/>
          <a:lstStyle/>
          <a:p>
            <a:r>
              <a:rPr lang="en-US" altLang="en-US" dirty="0"/>
              <a:t>Saving for retirement</a:t>
            </a:r>
            <a:endParaRPr lang="en-US" altLang="en-US" dirty="0" smtClean="0">
              <a:ea typeface="ＭＳ Ｐゴシック" pitchFamily="34" charset="-128"/>
            </a:endParaRPr>
          </a:p>
        </p:txBody>
      </p:sp>
      <p:sp>
        <p:nvSpPr>
          <p:cNvPr id="23555" name="Text Placeholder 2"/>
          <p:cNvSpPr>
            <a:spLocks noGrp="1"/>
          </p:cNvSpPr>
          <p:nvPr>
            <p:ph idx="1"/>
          </p:nvPr>
        </p:nvSpPr>
        <p:spPr>
          <a:xfrm>
            <a:off x="400242" y="1477819"/>
            <a:ext cx="8372283" cy="839932"/>
          </a:xfrm>
        </p:spPr>
        <p:txBody>
          <a:bodyPr/>
          <a:lstStyle/>
          <a:p>
            <a:pPr marL="0" indent="0">
              <a:buNone/>
            </a:pPr>
            <a:r>
              <a:rPr lang="en-US" altLang="en-US" dirty="0" smtClean="0">
                <a:ea typeface="ＭＳ Ｐゴシック" pitchFamily="34" charset="-128"/>
              </a:rPr>
              <a:t>How will you pay for all those extra years in your future?</a:t>
            </a:r>
          </a:p>
          <a:p>
            <a:pPr marL="0" indent="0"/>
            <a:endParaRPr lang="en-US" altLang="en-US" dirty="0" smtClean="0">
              <a:ea typeface="ＭＳ Ｐゴシック" pitchFamily="34" charset="-128"/>
            </a:endParaRPr>
          </a:p>
        </p:txBody>
      </p:sp>
      <p:sp>
        <p:nvSpPr>
          <p:cNvPr id="23556" name="Rectangle 10"/>
          <p:cNvSpPr>
            <a:spLocks noChangeArrowheads="1"/>
          </p:cNvSpPr>
          <p:nvPr/>
        </p:nvSpPr>
        <p:spPr bwMode="auto">
          <a:xfrm>
            <a:off x="433389" y="5999163"/>
            <a:ext cx="7635874" cy="240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spcAft>
                <a:spcPts val="900"/>
              </a:spcAft>
              <a:buClr>
                <a:schemeClr val="bg1"/>
              </a:buClr>
              <a:buSzPct val="25000"/>
              <a:buFont typeface="Arial" charset="0"/>
              <a:buChar char="•"/>
              <a:defRPr sz="2400" b="1">
                <a:solidFill>
                  <a:srgbClr val="008A83"/>
                </a:solidFill>
                <a:latin typeface="Arial" charset="0"/>
              </a:defRPr>
            </a:lvl1pPr>
            <a:lvl2pPr marL="742950" indent="-285750" eaLnBrk="0" hangingPunct="0">
              <a:lnSpc>
                <a:spcPct val="110000"/>
              </a:lnSpc>
              <a:spcBef>
                <a:spcPts val="900"/>
              </a:spcBef>
              <a:spcAft>
                <a:spcPts val="400"/>
              </a:spcAft>
              <a:buClr>
                <a:srgbClr val="ED834C"/>
              </a:buClr>
              <a:buSzPct val="90000"/>
              <a:buFont typeface="Arial Black" pitchFamily="34" charset="0"/>
              <a:buChar char="&gt;"/>
              <a:defRPr sz="1600">
                <a:solidFill>
                  <a:srgbClr val="0097CE"/>
                </a:solidFill>
                <a:latin typeface="Arial" charset="0"/>
              </a:defRPr>
            </a:lvl2pPr>
            <a:lvl3pPr marL="1143000" indent="-228600" eaLnBrk="0" hangingPunct="0">
              <a:spcBef>
                <a:spcPct val="20000"/>
              </a:spcBef>
              <a:buClr>
                <a:srgbClr val="0097CE"/>
              </a:buClr>
              <a:buSzPct val="100000"/>
              <a:buFont typeface="Lucida Grande" pitchFamily="-110" charset="0"/>
              <a:buChar char="−"/>
              <a:defRPr sz="1400">
                <a:solidFill>
                  <a:srgbClr val="6A747C"/>
                </a:solidFill>
                <a:latin typeface="Arial" charset="0"/>
              </a:defRPr>
            </a:lvl3pPr>
            <a:lvl4pPr marL="1600200" indent="-228600" eaLnBrk="0" hangingPunct="0">
              <a:spcBef>
                <a:spcPct val="20000"/>
              </a:spcBef>
              <a:buClr>
                <a:srgbClr val="ED834C"/>
              </a:buClr>
              <a:buFont typeface="Arial" charset="0"/>
              <a:buChar char="•"/>
              <a:defRPr sz="1200">
                <a:solidFill>
                  <a:srgbClr val="0097CE"/>
                </a:solidFill>
                <a:latin typeface="Arial" charset="0"/>
              </a:defRPr>
            </a:lvl4pPr>
            <a:lvl5pPr marL="2057400" indent="-228600" eaLnBrk="0" hangingPunct="0">
              <a:spcBef>
                <a:spcPct val="20000"/>
              </a:spcBef>
              <a:buClr>
                <a:srgbClr val="0097CE"/>
              </a:buClr>
              <a:buFont typeface="Lucida Grande" pitchFamily="-110" charset="0"/>
              <a:buChar char="−"/>
              <a:defRPr sz="1000">
                <a:solidFill>
                  <a:srgbClr val="6A747C"/>
                </a:solidFill>
                <a:latin typeface="Arial" charset="0"/>
              </a:defRPr>
            </a:lvl5pPr>
            <a:lvl6pPr marL="2514600" indent="-228600" eaLnBrk="0" fontAlgn="base" hangingPunct="0">
              <a:spcBef>
                <a:spcPct val="20000"/>
              </a:spcBef>
              <a:spcAft>
                <a:spcPct val="0"/>
              </a:spcAft>
              <a:buClr>
                <a:srgbClr val="0097CE"/>
              </a:buClr>
              <a:buFont typeface="Lucida Grande" pitchFamily="-110" charset="0"/>
              <a:buChar char="−"/>
              <a:defRPr sz="1000">
                <a:solidFill>
                  <a:srgbClr val="6A747C"/>
                </a:solidFill>
                <a:latin typeface="Arial" charset="0"/>
              </a:defRPr>
            </a:lvl6pPr>
            <a:lvl7pPr marL="2971800" indent="-228600" eaLnBrk="0" fontAlgn="base" hangingPunct="0">
              <a:spcBef>
                <a:spcPct val="20000"/>
              </a:spcBef>
              <a:spcAft>
                <a:spcPct val="0"/>
              </a:spcAft>
              <a:buClr>
                <a:srgbClr val="0097CE"/>
              </a:buClr>
              <a:buFont typeface="Lucida Grande" pitchFamily="-110" charset="0"/>
              <a:buChar char="−"/>
              <a:defRPr sz="1000">
                <a:solidFill>
                  <a:srgbClr val="6A747C"/>
                </a:solidFill>
                <a:latin typeface="Arial" charset="0"/>
              </a:defRPr>
            </a:lvl7pPr>
            <a:lvl8pPr marL="3429000" indent="-228600" eaLnBrk="0" fontAlgn="base" hangingPunct="0">
              <a:spcBef>
                <a:spcPct val="20000"/>
              </a:spcBef>
              <a:spcAft>
                <a:spcPct val="0"/>
              </a:spcAft>
              <a:buClr>
                <a:srgbClr val="0097CE"/>
              </a:buClr>
              <a:buFont typeface="Lucida Grande" pitchFamily="-110" charset="0"/>
              <a:buChar char="−"/>
              <a:defRPr sz="1000">
                <a:solidFill>
                  <a:srgbClr val="6A747C"/>
                </a:solidFill>
                <a:latin typeface="Arial" charset="0"/>
              </a:defRPr>
            </a:lvl8pPr>
            <a:lvl9pPr marL="3886200" indent="-228600" eaLnBrk="0" fontAlgn="base" hangingPunct="0">
              <a:spcBef>
                <a:spcPct val="20000"/>
              </a:spcBef>
              <a:spcAft>
                <a:spcPct val="0"/>
              </a:spcAft>
              <a:buClr>
                <a:srgbClr val="0097CE"/>
              </a:buClr>
              <a:buFont typeface="Lucida Grande" pitchFamily="-110" charset="0"/>
              <a:buChar char="−"/>
              <a:defRPr sz="1000">
                <a:solidFill>
                  <a:srgbClr val="6A747C"/>
                </a:solidFill>
                <a:latin typeface="Arial" charset="0"/>
              </a:defRPr>
            </a:lvl9pPr>
          </a:lstStyle>
          <a:p>
            <a:pPr>
              <a:lnSpc>
                <a:spcPct val="80000"/>
              </a:lnSpc>
              <a:spcBef>
                <a:spcPct val="50000"/>
              </a:spcBef>
              <a:spcAft>
                <a:spcPct val="0"/>
              </a:spcAft>
              <a:buClrTx/>
              <a:buSzTx/>
              <a:buFontTx/>
              <a:buNone/>
            </a:pPr>
            <a:r>
              <a:rPr lang="en-US" altLang="en-US" sz="1200" b="0" dirty="0">
                <a:solidFill>
                  <a:srgbClr val="636463"/>
                </a:solidFill>
              </a:rPr>
              <a:t>Source: Retirement Benefits. SSA Publication No. 05-10035. Social Security Administration. January 2015.</a:t>
            </a:r>
          </a:p>
        </p:txBody>
      </p:sp>
      <p:sp>
        <p:nvSpPr>
          <p:cNvPr id="3" name="TextBox 2"/>
          <p:cNvSpPr txBox="1"/>
          <p:nvPr/>
        </p:nvSpPr>
        <p:spPr>
          <a:xfrm>
            <a:off x="1538583" y="3685532"/>
            <a:ext cx="904415" cy="523220"/>
          </a:xfrm>
          <a:prstGeom prst="rect">
            <a:avLst/>
          </a:prstGeom>
          <a:noFill/>
        </p:spPr>
        <p:txBody>
          <a:bodyPr wrap="none">
            <a:spAutoFit/>
          </a:bodyPr>
          <a:lstStyle/>
          <a:p>
            <a:pPr>
              <a:defRPr/>
            </a:pPr>
            <a:r>
              <a:rPr lang="en-US" sz="2800" b="1" dirty="0">
                <a:solidFill>
                  <a:srgbClr val="E36F1E"/>
                </a:solidFill>
              </a:rPr>
              <a:t>80%</a:t>
            </a:r>
          </a:p>
        </p:txBody>
      </p:sp>
      <p:sp>
        <p:nvSpPr>
          <p:cNvPr id="23560" name="TextBox 3"/>
          <p:cNvSpPr txBox="1">
            <a:spLocks noChangeArrowheads="1"/>
          </p:cNvSpPr>
          <p:nvPr/>
        </p:nvSpPr>
        <p:spPr bwMode="auto">
          <a:xfrm>
            <a:off x="3262828" y="3148412"/>
            <a:ext cx="3177144"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spcAft>
                <a:spcPts val="900"/>
              </a:spcAft>
              <a:buClr>
                <a:schemeClr val="bg1"/>
              </a:buClr>
              <a:buSzPct val="25000"/>
              <a:buFont typeface="Arial" charset="0"/>
              <a:buChar char="•"/>
              <a:defRPr sz="2400" b="1">
                <a:solidFill>
                  <a:srgbClr val="008A83"/>
                </a:solidFill>
                <a:latin typeface="Arial" charset="0"/>
              </a:defRPr>
            </a:lvl1pPr>
            <a:lvl2pPr marL="742950" indent="-285750" eaLnBrk="0" hangingPunct="0">
              <a:lnSpc>
                <a:spcPct val="110000"/>
              </a:lnSpc>
              <a:spcBef>
                <a:spcPts val="900"/>
              </a:spcBef>
              <a:spcAft>
                <a:spcPts val="400"/>
              </a:spcAft>
              <a:buClr>
                <a:srgbClr val="ED834C"/>
              </a:buClr>
              <a:buSzPct val="90000"/>
              <a:buFont typeface="Arial Black" pitchFamily="34" charset="0"/>
              <a:buChar char="&gt;"/>
              <a:defRPr sz="1600">
                <a:solidFill>
                  <a:srgbClr val="0097CE"/>
                </a:solidFill>
                <a:latin typeface="Arial" charset="0"/>
              </a:defRPr>
            </a:lvl2pPr>
            <a:lvl3pPr marL="1143000" indent="-228600" eaLnBrk="0" hangingPunct="0">
              <a:spcBef>
                <a:spcPct val="20000"/>
              </a:spcBef>
              <a:buClr>
                <a:srgbClr val="0097CE"/>
              </a:buClr>
              <a:buSzPct val="100000"/>
              <a:buFont typeface="Lucida Grande" pitchFamily="-110" charset="0"/>
              <a:buChar char="−"/>
              <a:defRPr sz="1400">
                <a:solidFill>
                  <a:srgbClr val="6A747C"/>
                </a:solidFill>
                <a:latin typeface="Arial" charset="0"/>
              </a:defRPr>
            </a:lvl3pPr>
            <a:lvl4pPr marL="1600200" indent="-228600" eaLnBrk="0" hangingPunct="0">
              <a:spcBef>
                <a:spcPct val="20000"/>
              </a:spcBef>
              <a:buClr>
                <a:srgbClr val="ED834C"/>
              </a:buClr>
              <a:buFont typeface="Arial" charset="0"/>
              <a:buChar char="•"/>
              <a:defRPr sz="1200">
                <a:solidFill>
                  <a:srgbClr val="0097CE"/>
                </a:solidFill>
                <a:latin typeface="Arial" charset="0"/>
              </a:defRPr>
            </a:lvl4pPr>
            <a:lvl5pPr marL="2057400" indent="-228600" eaLnBrk="0" hangingPunct="0">
              <a:spcBef>
                <a:spcPct val="20000"/>
              </a:spcBef>
              <a:buClr>
                <a:srgbClr val="0097CE"/>
              </a:buClr>
              <a:buFont typeface="Lucida Grande" pitchFamily="-110" charset="0"/>
              <a:buChar char="−"/>
              <a:defRPr sz="1000">
                <a:solidFill>
                  <a:srgbClr val="6A747C"/>
                </a:solidFill>
                <a:latin typeface="Arial" charset="0"/>
              </a:defRPr>
            </a:lvl5pPr>
            <a:lvl6pPr marL="2514600" indent="-228600" eaLnBrk="0" fontAlgn="base" hangingPunct="0">
              <a:spcBef>
                <a:spcPct val="20000"/>
              </a:spcBef>
              <a:spcAft>
                <a:spcPct val="0"/>
              </a:spcAft>
              <a:buClr>
                <a:srgbClr val="0097CE"/>
              </a:buClr>
              <a:buFont typeface="Lucida Grande" pitchFamily="-110" charset="0"/>
              <a:buChar char="−"/>
              <a:defRPr sz="1000">
                <a:solidFill>
                  <a:srgbClr val="6A747C"/>
                </a:solidFill>
                <a:latin typeface="Arial" charset="0"/>
              </a:defRPr>
            </a:lvl6pPr>
            <a:lvl7pPr marL="2971800" indent="-228600" eaLnBrk="0" fontAlgn="base" hangingPunct="0">
              <a:spcBef>
                <a:spcPct val="20000"/>
              </a:spcBef>
              <a:spcAft>
                <a:spcPct val="0"/>
              </a:spcAft>
              <a:buClr>
                <a:srgbClr val="0097CE"/>
              </a:buClr>
              <a:buFont typeface="Lucida Grande" pitchFamily="-110" charset="0"/>
              <a:buChar char="−"/>
              <a:defRPr sz="1000">
                <a:solidFill>
                  <a:srgbClr val="6A747C"/>
                </a:solidFill>
                <a:latin typeface="Arial" charset="0"/>
              </a:defRPr>
            </a:lvl7pPr>
            <a:lvl8pPr marL="3429000" indent="-228600" eaLnBrk="0" fontAlgn="base" hangingPunct="0">
              <a:spcBef>
                <a:spcPct val="20000"/>
              </a:spcBef>
              <a:spcAft>
                <a:spcPct val="0"/>
              </a:spcAft>
              <a:buClr>
                <a:srgbClr val="0097CE"/>
              </a:buClr>
              <a:buFont typeface="Lucida Grande" pitchFamily="-110" charset="0"/>
              <a:buChar char="−"/>
              <a:defRPr sz="1000">
                <a:solidFill>
                  <a:srgbClr val="6A747C"/>
                </a:solidFill>
                <a:latin typeface="Arial" charset="0"/>
              </a:defRPr>
            </a:lvl8pPr>
            <a:lvl9pPr marL="3886200" indent="-228600" eaLnBrk="0" fontAlgn="base" hangingPunct="0">
              <a:spcBef>
                <a:spcPct val="20000"/>
              </a:spcBef>
              <a:spcAft>
                <a:spcPct val="0"/>
              </a:spcAft>
              <a:buClr>
                <a:srgbClr val="0097CE"/>
              </a:buClr>
              <a:buFont typeface="Lucida Grande" pitchFamily="-110" charset="0"/>
              <a:buChar char="−"/>
              <a:defRPr sz="1000">
                <a:solidFill>
                  <a:srgbClr val="6A747C"/>
                </a:solidFill>
                <a:latin typeface="Arial" charset="0"/>
              </a:defRPr>
            </a:lvl9pPr>
          </a:lstStyle>
          <a:p>
            <a:pPr eaLnBrk="1" hangingPunct="1">
              <a:spcBef>
                <a:spcPct val="0"/>
              </a:spcBef>
              <a:spcAft>
                <a:spcPct val="0"/>
              </a:spcAft>
              <a:buClrTx/>
              <a:buSzTx/>
              <a:buFontTx/>
              <a:buNone/>
            </a:pPr>
            <a:r>
              <a:rPr lang="en-US" altLang="en-US" sz="2000" b="0" dirty="0">
                <a:solidFill>
                  <a:schemeClr val="tx2"/>
                </a:solidFill>
              </a:rPr>
              <a:t>Estimated percentage of last working year’s salary you’ll need to maintain your lifestyle in </a:t>
            </a:r>
            <a:r>
              <a:rPr lang="en-US" altLang="en-US" sz="2000" b="0" dirty="0" smtClean="0">
                <a:solidFill>
                  <a:schemeClr val="tx2"/>
                </a:solidFill>
              </a:rPr>
              <a:t>retirement</a:t>
            </a:r>
            <a:endParaRPr lang="en-US" altLang="en-US" sz="2000" b="0" dirty="0">
              <a:solidFill>
                <a:schemeClr val="tx2"/>
              </a:solidFill>
            </a:endParaRPr>
          </a:p>
        </p:txBody>
      </p:sp>
      <p:sp>
        <p:nvSpPr>
          <p:cNvPr id="11" name="Slide Number Placeholder 6"/>
          <p:cNvSpPr>
            <a:spLocks noGrp="1"/>
          </p:cNvSpPr>
          <p:nvPr>
            <p:ph type="sldNum" sz="quarter" idx="10"/>
          </p:nvPr>
        </p:nvSpPr>
        <p:spPr>
          <a:xfrm>
            <a:off x="6657975" y="6356350"/>
            <a:ext cx="2133600" cy="365125"/>
          </a:xfrm>
        </p:spPr>
        <p:txBody>
          <a:bodyPr/>
          <a:lstStyle>
            <a:lvl1pPr algn="r">
              <a:defRPr sz="1200">
                <a:solidFill>
                  <a:srgbClr val="00A4E4"/>
                </a:solidFill>
              </a:defRPr>
            </a:lvl1pPr>
          </a:lstStyle>
          <a:p>
            <a:pPr>
              <a:defRPr/>
            </a:pPr>
            <a:fld id="{2505F292-7053-9A43-86CC-EE4ED0BE33C9}" type="slidenum">
              <a:rPr lang="en-US" smtClean="0"/>
              <a:pPr>
                <a:defRPr/>
              </a:pPr>
              <a:t>15</a:t>
            </a:fld>
            <a:endParaRPr lang="en-US" dirty="0"/>
          </a:p>
        </p:txBody>
      </p:sp>
      <p:pic>
        <p:nvPicPr>
          <p:cNvPr id="4" name="Picture 3" descr="businessmanbriefcas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5727700" y="2454513"/>
            <a:ext cx="2985258" cy="2985258"/>
          </a:xfrm>
          <a:prstGeom prst="rect">
            <a:avLst/>
          </a:prstGeom>
        </p:spPr>
      </p:pic>
    </p:spTree>
    <p:extLst>
      <p:ext uri="{BB962C8B-B14F-4D97-AF65-F5344CB8AC3E}">
        <p14:creationId xmlns:p14="http://schemas.microsoft.com/office/powerpoint/2010/main" val="34264512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0" name="Title 16"/>
          <p:cNvSpPr>
            <a:spLocks noGrp="1"/>
          </p:cNvSpPr>
          <p:nvPr>
            <p:ph type="title"/>
          </p:nvPr>
        </p:nvSpPr>
        <p:spPr/>
        <p:txBody>
          <a:bodyPr/>
          <a:lstStyle/>
          <a:p>
            <a:r>
              <a:rPr lang="en-US" altLang="en-US" dirty="0"/>
              <a:t>Saving for retirement</a:t>
            </a:r>
            <a:endParaRPr lang="en-US" altLang="en-US" dirty="0" smtClean="0"/>
          </a:p>
        </p:txBody>
      </p:sp>
      <p:sp>
        <p:nvSpPr>
          <p:cNvPr id="26627" name="Rectangle 3"/>
          <p:cNvSpPr>
            <a:spLocks noGrp="1" noChangeArrowheads="1"/>
          </p:cNvSpPr>
          <p:nvPr>
            <p:ph idx="1"/>
          </p:nvPr>
        </p:nvSpPr>
        <p:spPr/>
        <p:txBody>
          <a:bodyPr/>
          <a:lstStyle/>
          <a:p>
            <a:pPr marL="0" indent="0">
              <a:buFont typeface="Arial" pitchFamily="34" charset="0"/>
              <a:buNone/>
              <a:defRPr/>
            </a:pPr>
            <a:r>
              <a:rPr lang="en-US" dirty="0" smtClean="0">
                <a:latin typeface="Arial" pitchFamily="34" charset="0"/>
              </a:rPr>
              <a:t>Even modest inflation over time can have a major impact </a:t>
            </a:r>
            <a:br>
              <a:rPr lang="en-US" dirty="0" smtClean="0">
                <a:latin typeface="Arial" pitchFamily="34" charset="0"/>
              </a:rPr>
            </a:br>
            <a:r>
              <a:rPr lang="en-US" dirty="0" smtClean="0">
                <a:latin typeface="Arial" pitchFamily="34" charset="0"/>
              </a:rPr>
              <a:t>on your investments</a:t>
            </a:r>
          </a:p>
        </p:txBody>
      </p:sp>
      <p:sp>
        <p:nvSpPr>
          <p:cNvPr id="24579" name="Text Box 7"/>
          <p:cNvSpPr txBox="1">
            <a:spLocks noChangeArrowheads="1"/>
          </p:cNvSpPr>
          <p:nvPr/>
        </p:nvSpPr>
        <p:spPr bwMode="auto">
          <a:xfrm>
            <a:off x="618508" y="6087401"/>
            <a:ext cx="6724650" cy="239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spcAft>
                <a:spcPts val="900"/>
              </a:spcAft>
              <a:buClr>
                <a:schemeClr val="bg1"/>
              </a:buClr>
              <a:buSzPct val="25000"/>
              <a:buFont typeface="Arial" charset="0"/>
              <a:buChar char="•"/>
              <a:defRPr sz="2400" b="1">
                <a:solidFill>
                  <a:srgbClr val="008A83"/>
                </a:solidFill>
                <a:latin typeface="Arial" charset="0"/>
              </a:defRPr>
            </a:lvl1pPr>
            <a:lvl2pPr marL="742950" indent="-285750" eaLnBrk="0" hangingPunct="0">
              <a:lnSpc>
                <a:spcPct val="110000"/>
              </a:lnSpc>
              <a:spcBef>
                <a:spcPts val="900"/>
              </a:spcBef>
              <a:spcAft>
                <a:spcPts val="400"/>
              </a:spcAft>
              <a:buClr>
                <a:srgbClr val="ED834C"/>
              </a:buClr>
              <a:buSzPct val="90000"/>
              <a:buFont typeface="Arial Black" pitchFamily="34" charset="0"/>
              <a:buChar char="&gt;"/>
              <a:defRPr sz="1600">
                <a:solidFill>
                  <a:srgbClr val="0097CE"/>
                </a:solidFill>
                <a:latin typeface="Arial" charset="0"/>
              </a:defRPr>
            </a:lvl2pPr>
            <a:lvl3pPr marL="1143000" indent="-228600" eaLnBrk="0" hangingPunct="0">
              <a:spcBef>
                <a:spcPct val="20000"/>
              </a:spcBef>
              <a:buClr>
                <a:srgbClr val="0097CE"/>
              </a:buClr>
              <a:buSzPct val="100000"/>
              <a:buFont typeface="Lucida Grande" pitchFamily="-110" charset="0"/>
              <a:buChar char="−"/>
              <a:defRPr sz="1400">
                <a:solidFill>
                  <a:srgbClr val="6A747C"/>
                </a:solidFill>
                <a:latin typeface="Arial" charset="0"/>
              </a:defRPr>
            </a:lvl3pPr>
            <a:lvl4pPr marL="1600200" indent="-228600" eaLnBrk="0" hangingPunct="0">
              <a:spcBef>
                <a:spcPct val="20000"/>
              </a:spcBef>
              <a:buClr>
                <a:srgbClr val="ED834C"/>
              </a:buClr>
              <a:buFont typeface="Arial" charset="0"/>
              <a:buChar char="•"/>
              <a:defRPr sz="1200">
                <a:solidFill>
                  <a:srgbClr val="0097CE"/>
                </a:solidFill>
                <a:latin typeface="Arial" charset="0"/>
              </a:defRPr>
            </a:lvl4pPr>
            <a:lvl5pPr marL="2057400" indent="-228600" eaLnBrk="0" hangingPunct="0">
              <a:spcBef>
                <a:spcPct val="20000"/>
              </a:spcBef>
              <a:buClr>
                <a:srgbClr val="0097CE"/>
              </a:buClr>
              <a:buFont typeface="Lucida Grande" pitchFamily="-110" charset="0"/>
              <a:buChar char="−"/>
              <a:defRPr sz="1000">
                <a:solidFill>
                  <a:srgbClr val="6A747C"/>
                </a:solidFill>
                <a:latin typeface="Arial" charset="0"/>
              </a:defRPr>
            </a:lvl5pPr>
            <a:lvl6pPr marL="2514600" indent="-228600" eaLnBrk="0" fontAlgn="base" hangingPunct="0">
              <a:spcBef>
                <a:spcPct val="20000"/>
              </a:spcBef>
              <a:spcAft>
                <a:spcPct val="0"/>
              </a:spcAft>
              <a:buClr>
                <a:srgbClr val="0097CE"/>
              </a:buClr>
              <a:buFont typeface="Lucida Grande" pitchFamily="-110" charset="0"/>
              <a:buChar char="−"/>
              <a:defRPr sz="1000">
                <a:solidFill>
                  <a:srgbClr val="6A747C"/>
                </a:solidFill>
                <a:latin typeface="Arial" charset="0"/>
              </a:defRPr>
            </a:lvl6pPr>
            <a:lvl7pPr marL="2971800" indent="-228600" eaLnBrk="0" fontAlgn="base" hangingPunct="0">
              <a:spcBef>
                <a:spcPct val="20000"/>
              </a:spcBef>
              <a:spcAft>
                <a:spcPct val="0"/>
              </a:spcAft>
              <a:buClr>
                <a:srgbClr val="0097CE"/>
              </a:buClr>
              <a:buFont typeface="Lucida Grande" pitchFamily="-110" charset="0"/>
              <a:buChar char="−"/>
              <a:defRPr sz="1000">
                <a:solidFill>
                  <a:srgbClr val="6A747C"/>
                </a:solidFill>
                <a:latin typeface="Arial" charset="0"/>
              </a:defRPr>
            </a:lvl7pPr>
            <a:lvl8pPr marL="3429000" indent="-228600" eaLnBrk="0" fontAlgn="base" hangingPunct="0">
              <a:spcBef>
                <a:spcPct val="20000"/>
              </a:spcBef>
              <a:spcAft>
                <a:spcPct val="0"/>
              </a:spcAft>
              <a:buClr>
                <a:srgbClr val="0097CE"/>
              </a:buClr>
              <a:buFont typeface="Lucida Grande" pitchFamily="-110" charset="0"/>
              <a:buChar char="−"/>
              <a:defRPr sz="1000">
                <a:solidFill>
                  <a:srgbClr val="6A747C"/>
                </a:solidFill>
                <a:latin typeface="Arial" charset="0"/>
              </a:defRPr>
            </a:lvl8pPr>
            <a:lvl9pPr marL="3886200" indent="-228600" eaLnBrk="0" fontAlgn="base" hangingPunct="0">
              <a:spcBef>
                <a:spcPct val="20000"/>
              </a:spcBef>
              <a:spcAft>
                <a:spcPct val="0"/>
              </a:spcAft>
              <a:buClr>
                <a:srgbClr val="0097CE"/>
              </a:buClr>
              <a:buFont typeface="Lucida Grande" pitchFamily="-110" charset="0"/>
              <a:buChar char="−"/>
              <a:defRPr sz="1000">
                <a:solidFill>
                  <a:srgbClr val="6A747C"/>
                </a:solidFill>
                <a:latin typeface="Arial" charset="0"/>
              </a:defRPr>
            </a:lvl9pPr>
          </a:lstStyle>
          <a:p>
            <a:pPr>
              <a:lnSpc>
                <a:spcPct val="80000"/>
              </a:lnSpc>
              <a:spcBef>
                <a:spcPct val="50000"/>
              </a:spcBef>
              <a:spcAft>
                <a:spcPct val="0"/>
              </a:spcAft>
              <a:buClrTx/>
              <a:buSzTx/>
              <a:buFontTx/>
              <a:buNone/>
            </a:pPr>
            <a:r>
              <a:rPr lang="en-US" altLang="en-US" sz="1200" b="0" dirty="0">
                <a:solidFill>
                  <a:schemeClr val="bg1">
                    <a:lumMod val="50000"/>
                  </a:schemeClr>
                </a:solidFill>
              </a:rPr>
              <a:t>Source: Average Price Data. Consumer Price Index, Bureau of Labor Statistics. </a:t>
            </a:r>
            <a:r>
              <a:rPr lang="en-US" altLang="en-US" sz="1200" b="0" dirty="0" smtClean="0">
                <a:solidFill>
                  <a:schemeClr val="bg1">
                    <a:lumMod val="50000"/>
                  </a:schemeClr>
                </a:solidFill>
              </a:rPr>
              <a:t>January 2016.</a:t>
            </a:r>
            <a:endParaRPr lang="en-US" altLang="en-US" sz="1200" b="0" dirty="0">
              <a:solidFill>
                <a:schemeClr val="bg1">
                  <a:lumMod val="50000"/>
                </a:schemeClr>
              </a:solidFill>
            </a:endParaRPr>
          </a:p>
        </p:txBody>
      </p:sp>
      <p:sp>
        <p:nvSpPr>
          <p:cNvPr id="8" name="Slide Number Placeholder 6"/>
          <p:cNvSpPr>
            <a:spLocks noGrp="1"/>
          </p:cNvSpPr>
          <p:nvPr>
            <p:ph type="sldNum" sz="quarter" idx="10"/>
          </p:nvPr>
        </p:nvSpPr>
        <p:spPr>
          <a:xfrm>
            <a:off x="6657975" y="6356350"/>
            <a:ext cx="2133600" cy="365125"/>
          </a:xfrm>
        </p:spPr>
        <p:txBody>
          <a:bodyPr/>
          <a:lstStyle>
            <a:lvl1pPr algn="r">
              <a:defRPr sz="1200">
                <a:solidFill>
                  <a:srgbClr val="00A4E4"/>
                </a:solidFill>
              </a:defRPr>
            </a:lvl1pPr>
          </a:lstStyle>
          <a:p>
            <a:pPr>
              <a:defRPr/>
            </a:pPr>
            <a:fld id="{2505F292-7053-9A43-86CC-EE4ED0BE33C9}" type="slidenum">
              <a:rPr lang="en-US" smtClean="0"/>
              <a:pPr>
                <a:defRPr/>
              </a:pPr>
              <a:t>16</a:t>
            </a:fld>
            <a:endParaRPr lang="en-US" dirty="0"/>
          </a:p>
        </p:txBody>
      </p:sp>
      <p:grpSp>
        <p:nvGrpSpPr>
          <p:cNvPr id="2" name="Group 1"/>
          <p:cNvGrpSpPr/>
          <p:nvPr/>
        </p:nvGrpSpPr>
        <p:grpSpPr>
          <a:xfrm>
            <a:off x="838200" y="2146300"/>
            <a:ext cx="7518400" cy="3941101"/>
            <a:chOff x="838200" y="2146300"/>
            <a:chExt cx="7518400" cy="3941101"/>
          </a:xfrm>
        </p:grpSpPr>
        <p:pic>
          <p:nvPicPr>
            <p:cNvPr id="3" name="Picture 2" descr="bread.png"/>
            <p:cNvPicPr>
              <a:picLocks noChangeAspect="1"/>
            </p:cNvPicPr>
            <p:nvPr/>
          </p:nvPicPr>
          <p:blipFill rotWithShape="1">
            <a:blip r:embed="rId3">
              <a:extLst>
                <a:ext uri="{28A0092B-C50C-407E-A947-70E740481C1C}">
                  <a14:useLocalDpi xmlns:a14="http://schemas.microsoft.com/office/drawing/2010/main" val="0"/>
                </a:ext>
              </a:extLst>
            </a:blip>
            <a:srcRect t="-1" b="61250"/>
            <a:stretch/>
          </p:blipFill>
          <p:spPr>
            <a:xfrm>
              <a:off x="3117914" y="3744588"/>
              <a:ext cx="4205224" cy="2342813"/>
            </a:xfrm>
            <a:prstGeom prst="rect">
              <a:avLst/>
            </a:prstGeom>
          </p:spPr>
        </p:pic>
        <p:cxnSp>
          <p:nvCxnSpPr>
            <p:cNvPr id="5" name="Straight Arrow Connector 4"/>
            <p:cNvCxnSpPr/>
            <p:nvPr/>
          </p:nvCxnSpPr>
          <p:spPr bwMode="auto">
            <a:xfrm flipV="1">
              <a:off x="838200" y="2578100"/>
              <a:ext cx="7518400" cy="2489200"/>
            </a:xfrm>
            <a:prstGeom prst="straightConnector1">
              <a:avLst/>
            </a:prstGeom>
            <a:solidFill>
              <a:schemeClr val="accent1"/>
            </a:solidFill>
            <a:ln w="38100" cap="flat" cmpd="sng" algn="ctr">
              <a:solidFill>
                <a:srgbClr val="5F5F5F"/>
              </a:solidFill>
              <a:prstDash val="dash"/>
              <a:round/>
              <a:headEnd type="none" w="med" len="med"/>
              <a:tailEnd type="triangle"/>
            </a:ln>
            <a:effectLst/>
          </p:spPr>
        </p:cxnSp>
        <p:sp>
          <p:nvSpPr>
            <p:cNvPr id="9" name="TextBox 8"/>
            <p:cNvSpPr txBox="1"/>
            <p:nvPr/>
          </p:nvSpPr>
          <p:spPr>
            <a:xfrm>
              <a:off x="838200" y="3695700"/>
              <a:ext cx="1574800" cy="677108"/>
            </a:xfrm>
            <a:prstGeom prst="rect">
              <a:avLst/>
            </a:prstGeom>
            <a:solidFill>
              <a:schemeClr val="accent4"/>
            </a:solidFill>
          </p:spPr>
          <p:txBody>
            <a:bodyPr wrap="square" rtlCol="0">
              <a:spAutoFit/>
            </a:bodyPr>
            <a:lstStyle/>
            <a:p>
              <a:pPr algn="ctr"/>
              <a:r>
                <a:rPr lang="en-US" dirty="0" smtClean="0">
                  <a:solidFill>
                    <a:schemeClr val="bg1"/>
                  </a:solidFill>
                </a:rPr>
                <a:t>1980</a:t>
              </a:r>
            </a:p>
            <a:p>
              <a:pPr algn="ctr"/>
              <a:r>
                <a:rPr lang="en-US" sz="1400" dirty="0" smtClean="0">
                  <a:solidFill>
                    <a:schemeClr val="bg1"/>
                  </a:solidFill>
                </a:rPr>
                <a:t>50¢ per loaf</a:t>
              </a:r>
              <a:endParaRPr lang="en-US" sz="1400" dirty="0">
                <a:solidFill>
                  <a:schemeClr val="bg1"/>
                </a:solidFill>
              </a:endParaRPr>
            </a:p>
          </p:txBody>
        </p:sp>
        <p:sp>
          <p:nvSpPr>
            <p:cNvPr id="19" name="TextBox 18"/>
            <p:cNvSpPr txBox="1"/>
            <p:nvPr/>
          </p:nvSpPr>
          <p:spPr>
            <a:xfrm>
              <a:off x="2654300" y="3238500"/>
              <a:ext cx="1574800" cy="677108"/>
            </a:xfrm>
            <a:prstGeom prst="rect">
              <a:avLst/>
            </a:prstGeom>
            <a:solidFill>
              <a:schemeClr val="accent3"/>
            </a:solidFill>
          </p:spPr>
          <p:txBody>
            <a:bodyPr wrap="square" rtlCol="0">
              <a:spAutoFit/>
            </a:bodyPr>
            <a:lstStyle/>
            <a:p>
              <a:pPr algn="ctr"/>
              <a:r>
                <a:rPr lang="en-US" dirty="0" smtClean="0">
                  <a:solidFill>
                    <a:schemeClr val="bg1"/>
                  </a:solidFill>
                </a:rPr>
                <a:t>1990</a:t>
              </a:r>
            </a:p>
            <a:p>
              <a:pPr algn="ctr"/>
              <a:r>
                <a:rPr lang="en-US" sz="1400" dirty="0" smtClean="0">
                  <a:solidFill>
                    <a:schemeClr val="bg1"/>
                  </a:solidFill>
                </a:rPr>
                <a:t>70¢ per loaf</a:t>
              </a:r>
              <a:endParaRPr lang="en-US" sz="1400" dirty="0">
                <a:solidFill>
                  <a:schemeClr val="bg1"/>
                </a:solidFill>
              </a:endParaRPr>
            </a:p>
          </p:txBody>
        </p:sp>
        <p:sp>
          <p:nvSpPr>
            <p:cNvPr id="20" name="TextBox 19"/>
            <p:cNvSpPr txBox="1"/>
            <p:nvPr/>
          </p:nvSpPr>
          <p:spPr>
            <a:xfrm>
              <a:off x="4406900" y="2630488"/>
              <a:ext cx="1574800" cy="677108"/>
            </a:xfrm>
            <a:prstGeom prst="rect">
              <a:avLst/>
            </a:prstGeom>
            <a:solidFill>
              <a:schemeClr val="accent1"/>
            </a:solidFill>
          </p:spPr>
          <p:txBody>
            <a:bodyPr wrap="square" rtlCol="0">
              <a:spAutoFit/>
            </a:bodyPr>
            <a:lstStyle/>
            <a:p>
              <a:pPr algn="ctr"/>
              <a:r>
                <a:rPr lang="en-US" dirty="0" smtClean="0">
                  <a:solidFill>
                    <a:schemeClr val="bg1"/>
                  </a:solidFill>
                </a:rPr>
                <a:t>2000</a:t>
              </a:r>
            </a:p>
            <a:p>
              <a:pPr algn="ctr"/>
              <a:r>
                <a:rPr lang="en-US" sz="1400" dirty="0" smtClean="0">
                  <a:solidFill>
                    <a:schemeClr val="bg1"/>
                  </a:solidFill>
                </a:rPr>
                <a:t>92¢ per loaf</a:t>
              </a:r>
              <a:endParaRPr lang="en-US" sz="1400" dirty="0">
                <a:solidFill>
                  <a:schemeClr val="bg1"/>
                </a:solidFill>
              </a:endParaRPr>
            </a:p>
          </p:txBody>
        </p:sp>
        <p:sp>
          <p:nvSpPr>
            <p:cNvPr id="21" name="TextBox 20"/>
            <p:cNvSpPr txBox="1"/>
            <p:nvPr/>
          </p:nvSpPr>
          <p:spPr>
            <a:xfrm>
              <a:off x="6311900" y="2146300"/>
              <a:ext cx="1574800" cy="677108"/>
            </a:xfrm>
            <a:prstGeom prst="rect">
              <a:avLst/>
            </a:prstGeom>
            <a:solidFill>
              <a:schemeClr val="accent2"/>
            </a:solidFill>
          </p:spPr>
          <p:txBody>
            <a:bodyPr wrap="square" rtlCol="0">
              <a:spAutoFit/>
            </a:bodyPr>
            <a:lstStyle/>
            <a:p>
              <a:pPr algn="ctr"/>
              <a:r>
                <a:rPr lang="en-US" dirty="0" smtClean="0">
                  <a:solidFill>
                    <a:schemeClr val="bg1"/>
                  </a:solidFill>
                </a:rPr>
                <a:t>2015</a:t>
              </a:r>
            </a:p>
            <a:p>
              <a:pPr algn="ctr"/>
              <a:r>
                <a:rPr lang="en-US" sz="1400" dirty="0" smtClean="0">
                  <a:solidFill>
                    <a:schemeClr val="bg1"/>
                  </a:solidFill>
                </a:rPr>
                <a:t>$1.42 per loaf</a:t>
              </a:r>
              <a:endParaRPr lang="en-US" sz="1400" dirty="0">
                <a:solidFill>
                  <a:schemeClr val="bg1"/>
                </a:solidFill>
              </a:endParaRPr>
            </a:p>
          </p:txBody>
        </p:sp>
      </p:grpSp>
    </p:spTree>
    <p:extLst>
      <p:ext uri="{BB962C8B-B14F-4D97-AF65-F5344CB8AC3E}">
        <p14:creationId xmlns:p14="http://schemas.microsoft.com/office/powerpoint/2010/main" val="13828707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5"/>
          <p:cNvSpPr>
            <a:spLocks noGrp="1" noChangeArrowheads="1"/>
          </p:cNvSpPr>
          <p:nvPr>
            <p:ph type="title"/>
          </p:nvPr>
        </p:nvSpPr>
        <p:spPr/>
        <p:txBody>
          <a:bodyPr/>
          <a:lstStyle/>
          <a:p>
            <a:r>
              <a:rPr lang="en-US" altLang="en-US" dirty="0" smtClean="0">
                <a:latin typeface="Arial" pitchFamily="34" charset="0"/>
                <a:ea typeface="ＭＳ Ｐゴシック" pitchFamily="34" charset="-128"/>
              </a:rPr>
              <a:t>Saving for retirement</a:t>
            </a:r>
            <a:endParaRPr lang="en-US" altLang="en-US" dirty="0" smtClean="0"/>
          </a:p>
        </p:txBody>
      </p:sp>
      <p:sp>
        <p:nvSpPr>
          <p:cNvPr id="2" name="Content Placeholder 1"/>
          <p:cNvSpPr>
            <a:spLocks noGrp="1"/>
          </p:cNvSpPr>
          <p:nvPr>
            <p:ph idx="1"/>
          </p:nvPr>
        </p:nvSpPr>
        <p:spPr/>
        <p:txBody>
          <a:bodyPr/>
          <a:lstStyle/>
          <a:p>
            <a:pPr marL="0" indent="0">
              <a:buNone/>
            </a:pPr>
            <a:r>
              <a:rPr lang="en-US" dirty="0" smtClean="0"/>
              <a:t>Sources of retirement income</a:t>
            </a:r>
            <a:endParaRPr lang="en-US" dirty="0"/>
          </a:p>
        </p:txBody>
      </p:sp>
      <p:sp>
        <p:nvSpPr>
          <p:cNvPr id="22" name="Text Box 8"/>
          <p:cNvSpPr txBox="1">
            <a:spLocks noChangeArrowheads="1"/>
          </p:cNvSpPr>
          <p:nvPr/>
        </p:nvSpPr>
        <p:spPr bwMode="auto">
          <a:xfrm>
            <a:off x="441539" y="5329238"/>
            <a:ext cx="73421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spcAft>
                <a:spcPts val="900"/>
              </a:spcAft>
              <a:buClr>
                <a:schemeClr val="bg1"/>
              </a:buClr>
              <a:buSzPct val="25000"/>
              <a:buFont typeface="Arial" charset="0"/>
              <a:buChar char="•"/>
              <a:defRPr sz="2400" b="1">
                <a:solidFill>
                  <a:srgbClr val="008A83"/>
                </a:solidFill>
                <a:latin typeface="Arial" charset="0"/>
              </a:defRPr>
            </a:lvl1pPr>
            <a:lvl2pPr marL="742950" indent="-285750" eaLnBrk="0" hangingPunct="0">
              <a:lnSpc>
                <a:spcPct val="110000"/>
              </a:lnSpc>
              <a:spcBef>
                <a:spcPts val="900"/>
              </a:spcBef>
              <a:spcAft>
                <a:spcPts val="400"/>
              </a:spcAft>
              <a:buClr>
                <a:srgbClr val="ED834C"/>
              </a:buClr>
              <a:buSzPct val="90000"/>
              <a:buFont typeface="Arial Black" pitchFamily="34" charset="0"/>
              <a:buChar char="&gt;"/>
              <a:defRPr sz="1600">
                <a:solidFill>
                  <a:srgbClr val="0097CE"/>
                </a:solidFill>
                <a:latin typeface="Arial" charset="0"/>
              </a:defRPr>
            </a:lvl2pPr>
            <a:lvl3pPr marL="1143000" indent="-228600" eaLnBrk="0" hangingPunct="0">
              <a:spcBef>
                <a:spcPct val="20000"/>
              </a:spcBef>
              <a:buClr>
                <a:srgbClr val="0097CE"/>
              </a:buClr>
              <a:buSzPct val="100000"/>
              <a:buFont typeface="Lucida Grande" pitchFamily="-110" charset="0"/>
              <a:buChar char="−"/>
              <a:defRPr sz="1400">
                <a:solidFill>
                  <a:srgbClr val="6A747C"/>
                </a:solidFill>
                <a:latin typeface="Arial" charset="0"/>
              </a:defRPr>
            </a:lvl3pPr>
            <a:lvl4pPr marL="1600200" indent="-228600" eaLnBrk="0" hangingPunct="0">
              <a:spcBef>
                <a:spcPct val="20000"/>
              </a:spcBef>
              <a:buClr>
                <a:srgbClr val="ED834C"/>
              </a:buClr>
              <a:buFont typeface="Arial" charset="0"/>
              <a:buChar char="•"/>
              <a:defRPr sz="1200">
                <a:solidFill>
                  <a:srgbClr val="0097CE"/>
                </a:solidFill>
                <a:latin typeface="Arial" charset="0"/>
              </a:defRPr>
            </a:lvl4pPr>
            <a:lvl5pPr marL="2057400" indent="-228600" eaLnBrk="0" hangingPunct="0">
              <a:spcBef>
                <a:spcPct val="20000"/>
              </a:spcBef>
              <a:buClr>
                <a:srgbClr val="0097CE"/>
              </a:buClr>
              <a:buFont typeface="Lucida Grande" pitchFamily="-110" charset="0"/>
              <a:buChar char="−"/>
              <a:defRPr sz="1000">
                <a:solidFill>
                  <a:srgbClr val="6A747C"/>
                </a:solidFill>
                <a:latin typeface="Arial" charset="0"/>
              </a:defRPr>
            </a:lvl5pPr>
            <a:lvl6pPr marL="2514600" indent="-228600" eaLnBrk="0" fontAlgn="base" hangingPunct="0">
              <a:spcBef>
                <a:spcPct val="20000"/>
              </a:spcBef>
              <a:spcAft>
                <a:spcPct val="0"/>
              </a:spcAft>
              <a:buClr>
                <a:srgbClr val="0097CE"/>
              </a:buClr>
              <a:buFont typeface="Lucida Grande" pitchFamily="-110" charset="0"/>
              <a:buChar char="−"/>
              <a:defRPr sz="1000">
                <a:solidFill>
                  <a:srgbClr val="6A747C"/>
                </a:solidFill>
                <a:latin typeface="Arial" charset="0"/>
              </a:defRPr>
            </a:lvl6pPr>
            <a:lvl7pPr marL="2971800" indent="-228600" eaLnBrk="0" fontAlgn="base" hangingPunct="0">
              <a:spcBef>
                <a:spcPct val="20000"/>
              </a:spcBef>
              <a:spcAft>
                <a:spcPct val="0"/>
              </a:spcAft>
              <a:buClr>
                <a:srgbClr val="0097CE"/>
              </a:buClr>
              <a:buFont typeface="Lucida Grande" pitchFamily="-110" charset="0"/>
              <a:buChar char="−"/>
              <a:defRPr sz="1000">
                <a:solidFill>
                  <a:srgbClr val="6A747C"/>
                </a:solidFill>
                <a:latin typeface="Arial" charset="0"/>
              </a:defRPr>
            </a:lvl7pPr>
            <a:lvl8pPr marL="3429000" indent="-228600" eaLnBrk="0" fontAlgn="base" hangingPunct="0">
              <a:spcBef>
                <a:spcPct val="20000"/>
              </a:spcBef>
              <a:spcAft>
                <a:spcPct val="0"/>
              </a:spcAft>
              <a:buClr>
                <a:srgbClr val="0097CE"/>
              </a:buClr>
              <a:buFont typeface="Lucida Grande" pitchFamily="-110" charset="0"/>
              <a:buChar char="−"/>
              <a:defRPr sz="1000">
                <a:solidFill>
                  <a:srgbClr val="6A747C"/>
                </a:solidFill>
                <a:latin typeface="Arial" charset="0"/>
              </a:defRPr>
            </a:lvl8pPr>
            <a:lvl9pPr marL="3886200" indent="-228600" eaLnBrk="0" fontAlgn="base" hangingPunct="0">
              <a:spcBef>
                <a:spcPct val="20000"/>
              </a:spcBef>
              <a:spcAft>
                <a:spcPct val="0"/>
              </a:spcAft>
              <a:buClr>
                <a:srgbClr val="0097CE"/>
              </a:buClr>
              <a:buFont typeface="Lucida Grande" pitchFamily="-110" charset="0"/>
              <a:buChar char="−"/>
              <a:defRPr sz="1000">
                <a:solidFill>
                  <a:srgbClr val="6A747C"/>
                </a:solidFill>
                <a:latin typeface="Arial" charset="0"/>
              </a:defRPr>
            </a:lvl9pPr>
          </a:lstStyle>
          <a:p>
            <a:pPr>
              <a:spcBef>
                <a:spcPct val="50000"/>
              </a:spcBef>
              <a:spcAft>
                <a:spcPct val="0"/>
              </a:spcAft>
              <a:buClrTx/>
              <a:buSzTx/>
              <a:buFontTx/>
              <a:buNone/>
            </a:pPr>
            <a:r>
              <a:rPr lang="en-US" altLang="en-US" sz="1200" b="0" dirty="0">
                <a:solidFill>
                  <a:srgbClr val="636463"/>
                </a:solidFill>
              </a:rPr>
              <a:t>Please note that this is just one scenario and the sources of retirement income will vary depending on your individual situation. </a:t>
            </a:r>
          </a:p>
        </p:txBody>
      </p:sp>
      <p:sp>
        <p:nvSpPr>
          <p:cNvPr id="27" name="Text Box 8"/>
          <p:cNvSpPr txBox="1">
            <a:spLocks noChangeArrowheads="1"/>
          </p:cNvSpPr>
          <p:nvPr/>
        </p:nvSpPr>
        <p:spPr bwMode="auto">
          <a:xfrm>
            <a:off x="441539" y="5756275"/>
            <a:ext cx="77565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spcAft>
                <a:spcPts val="900"/>
              </a:spcAft>
              <a:buClr>
                <a:schemeClr val="bg1"/>
              </a:buClr>
              <a:buSzPct val="25000"/>
              <a:buFont typeface="Arial" charset="0"/>
              <a:buChar char="•"/>
              <a:defRPr sz="2400" b="1">
                <a:solidFill>
                  <a:srgbClr val="008A83"/>
                </a:solidFill>
                <a:latin typeface="Arial" charset="0"/>
              </a:defRPr>
            </a:lvl1pPr>
            <a:lvl2pPr marL="742950" indent="-285750" eaLnBrk="0" hangingPunct="0">
              <a:lnSpc>
                <a:spcPct val="110000"/>
              </a:lnSpc>
              <a:spcBef>
                <a:spcPts val="900"/>
              </a:spcBef>
              <a:spcAft>
                <a:spcPts val="400"/>
              </a:spcAft>
              <a:buClr>
                <a:srgbClr val="ED834C"/>
              </a:buClr>
              <a:buSzPct val="90000"/>
              <a:buFont typeface="Arial Black" pitchFamily="34" charset="0"/>
              <a:buChar char="&gt;"/>
              <a:defRPr sz="1600">
                <a:solidFill>
                  <a:srgbClr val="0097CE"/>
                </a:solidFill>
                <a:latin typeface="Arial" charset="0"/>
              </a:defRPr>
            </a:lvl2pPr>
            <a:lvl3pPr marL="1143000" indent="-228600" eaLnBrk="0" hangingPunct="0">
              <a:spcBef>
                <a:spcPct val="20000"/>
              </a:spcBef>
              <a:buClr>
                <a:srgbClr val="0097CE"/>
              </a:buClr>
              <a:buSzPct val="100000"/>
              <a:buFont typeface="Lucida Grande" pitchFamily="-110" charset="0"/>
              <a:buChar char="−"/>
              <a:defRPr sz="1400">
                <a:solidFill>
                  <a:srgbClr val="6A747C"/>
                </a:solidFill>
                <a:latin typeface="Arial" charset="0"/>
              </a:defRPr>
            </a:lvl3pPr>
            <a:lvl4pPr marL="1600200" indent="-228600" eaLnBrk="0" hangingPunct="0">
              <a:spcBef>
                <a:spcPct val="20000"/>
              </a:spcBef>
              <a:buClr>
                <a:srgbClr val="ED834C"/>
              </a:buClr>
              <a:buFont typeface="Arial" charset="0"/>
              <a:buChar char="•"/>
              <a:defRPr sz="1200">
                <a:solidFill>
                  <a:srgbClr val="0097CE"/>
                </a:solidFill>
                <a:latin typeface="Arial" charset="0"/>
              </a:defRPr>
            </a:lvl4pPr>
            <a:lvl5pPr marL="2057400" indent="-228600" eaLnBrk="0" hangingPunct="0">
              <a:spcBef>
                <a:spcPct val="20000"/>
              </a:spcBef>
              <a:buClr>
                <a:srgbClr val="0097CE"/>
              </a:buClr>
              <a:buFont typeface="Lucida Grande" pitchFamily="-110" charset="0"/>
              <a:buChar char="−"/>
              <a:defRPr sz="1000">
                <a:solidFill>
                  <a:srgbClr val="6A747C"/>
                </a:solidFill>
                <a:latin typeface="Arial" charset="0"/>
              </a:defRPr>
            </a:lvl5pPr>
            <a:lvl6pPr marL="2514600" indent="-228600" eaLnBrk="0" fontAlgn="base" hangingPunct="0">
              <a:spcBef>
                <a:spcPct val="20000"/>
              </a:spcBef>
              <a:spcAft>
                <a:spcPct val="0"/>
              </a:spcAft>
              <a:buClr>
                <a:srgbClr val="0097CE"/>
              </a:buClr>
              <a:buFont typeface="Lucida Grande" pitchFamily="-110" charset="0"/>
              <a:buChar char="−"/>
              <a:defRPr sz="1000">
                <a:solidFill>
                  <a:srgbClr val="6A747C"/>
                </a:solidFill>
                <a:latin typeface="Arial" charset="0"/>
              </a:defRPr>
            </a:lvl6pPr>
            <a:lvl7pPr marL="2971800" indent="-228600" eaLnBrk="0" fontAlgn="base" hangingPunct="0">
              <a:spcBef>
                <a:spcPct val="20000"/>
              </a:spcBef>
              <a:spcAft>
                <a:spcPct val="0"/>
              </a:spcAft>
              <a:buClr>
                <a:srgbClr val="0097CE"/>
              </a:buClr>
              <a:buFont typeface="Lucida Grande" pitchFamily="-110" charset="0"/>
              <a:buChar char="−"/>
              <a:defRPr sz="1000">
                <a:solidFill>
                  <a:srgbClr val="6A747C"/>
                </a:solidFill>
                <a:latin typeface="Arial" charset="0"/>
              </a:defRPr>
            </a:lvl7pPr>
            <a:lvl8pPr marL="3429000" indent="-228600" eaLnBrk="0" fontAlgn="base" hangingPunct="0">
              <a:spcBef>
                <a:spcPct val="20000"/>
              </a:spcBef>
              <a:spcAft>
                <a:spcPct val="0"/>
              </a:spcAft>
              <a:buClr>
                <a:srgbClr val="0097CE"/>
              </a:buClr>
              <a:buFont typeface="Lucida Grande" pitchFamily="-110" charset="0"/>
              <a:buChar char="−"/>
              <a:defRPr sz="1000">
                <a:solidFill>
                  <a:srgbClr val="6A747C"/>
                </a:solidFill>
                <a:latin typeface="Arial" charset="0"/>
              </a:defRPr>
            </a:lvl8pPr>
            <a:lvl9pPr marL="3886200" indent="-228600" eaLnBrk="0" fontAlgn="base" hangingPunct="0">
              <a:spcBef>
                <a:spcPct val="20000"/>
              </a:spcBef>
              <a:spcAft>
                <a:spcPct val="0"/>
              </a:spcAft>
              <a:buClr>
                <a:srgbClr val="0097CE"/>
              </a:buClr>
              <a:buFont typeface="Lucida Grande" pitchFamily="-110" charset="0"/>
              <a:buChar char="−"/>
              <a:defRPr sz="1000">
                <a:solidFill>
                  <a:srgbClr val="6A747C"/>
                </a:solidFill>
                <a:latin typeface="Arial" charset="0"/>
              </a:defRPr>
            </a:lvl9pPr>
          </a:lstStyle>
          <a:p>
            <a:pPr>
              <a:spcBef>
                <a:spcPct val="50000"/>
              </a:spcBef>
              <a:spcAft>
                <a:spcPct val="0"/>
              </a:spcAft>
              <a:buClrTx/>
              <a:buSzTx/>
              <a:buFontTx/>
              <a:buNone/>
            </a:pPr>
            <a:r>
              <a:rPr lang="en-US" altLang="en-US" sz="1200" b="0" dirty="0">
                <a:solidFill>
                  <a:srgbClr val="636463"/>
                </a:solidFill>
              </a:rPr>
              <a:t>Source: Income of the Aged Population, Shares of Aggregate Income by Source, 1962 and </a:t>
            </a:r>
            <a:r>
              <a:rPr lang="en-US" altLang="en-US" sz="1200" b="0" dirty="0" smtClean="0">
                <a:solidFill>
                  <a:srgbClr val="636463"/>
                </a:solidFill>
              </a:rPr>
              <a:t>2015. </a:t>
            </a:r>
            <a:r>
              <a:rPr lang="en-US" altLang="en-US" sz="1200" b="0" dirty="0">
                <a:solidFill>
                  <a:srgbClr val="636463"/>
                </a:solidFill>
              </a:rPr>
              <a:t>Fast Facts and Figures About Social Security, </a:t>
            </a:r>
            <a:r>
              <a:rPr lang="en-US" altLang="en-US" sz="1200" b="0" dirty="0" smtClean="0">
                <a:solidFill>
                  <a:srgbClr val="636463"/>
                </a:solidFill>
              </a:rPr>
              <a:t>2017. </a:t>
            </a:r>
            <a:r>
              <a:rPr lang="en-US" altLang="en-US" sz="1200" b="0" dirty="0">
                <a:solidFill>
                  <a:srgbClr val="636463"/>
                </a:solidFill>
              </a:rPr>
              <a:t>SSA Publication No. 13-11785. Released </a:t>
            </a:r>
            <a:r>
              <a:rPr lang="en-US" altLang="en-US" sz="1200" b="0" dirty="0" smtClean="0">
                <a:solidFill>
                  <a:srgbClr val="636463"/>
                </a:solidFill>
              </a:rPr>
              <a:t>September 2017. </a:t>
            </a:r>
            <a:endParaRPr lang="en-US" altLang="en-US" sz="1200" b="0" i="1" dirty="0">
              <a:solidFill>
                <a:srgbClr val="636463"/>
              </a:solidFill>
            </a:endParaRPr>
          </a:p>
        </p:txBody>
      </p:sp>
      <p:sp>
        <p:nvSpPr>
          <p:cNvPr id="9" name="Slide Number Placeholder 6"/>
          <p:cNvSpPr>
            <a:spLocks noGrp="1"/>
          </p:cNvSpPr>
          <p:nvPr>
            <p:ph type="sldNum" sz="quarter" idx="10"/>
          </p:nvPr>
        </p:nvSpPr>
        <p:spPr>
          <a:xfrm>
            <a:off x="6657975" y="6356350"/>
            <a:ext cx="2133600" cy="365125"/>
          </a:xfrm>
        </p:spPr>
        <p:txBody>
          <a:bodyPr/>
          <a:lstStyle>
            <a:lvl1pPr algn="r">
              <a:defRPr sz="1200">
                <a:solidFill>
                  <a:srgbClr val="00A4E4"/>
                </a:solidFill>
              </a:defRPr>
            </a:lvl1pPr>
          </a:lstStyle>
          <a:p>
            <a:pPr>
              <a:defRPr/>
            </a:pPr>
            <a:fld id="{2505F292-7053-9A43-86CC-EE4ED0BE33C9}" type="slidenum">
              <a:rPr lang="en-US" smtClean="0"/>
              <a:pPr>
                <a:defRPr/>
              </a:pPr>
              <a:t>17</a:t>
            </a:fld>
            <a:endParaRPr lang="en-US" dirty="0"/>
          </a:p>
        </p:txBody>
      </p:sp>
      <p:graphicFrame>
        <p:nvGraphicFramePr>
          <p:cNvPr id="3" name="Chart 2"/>
          <p:cNvGraphicFramePr/>
          <p:nvPr>
            <p:extLst>
              <p:ext uri="{D42A27DB-BD31-4B8C-83A1-F6EECF244321}">
                <p14:modId xmlns:p14="http://schemas.microsoft.com/office/powerpoint/2010/main" val="3285527796"/>
              </p:ext>
            </p:extLst>
          </p:nvPr>
        </p:nvGraphicFramePr>
        <p:xfrm>
          <a:off x="2055966" y="1857408"/>
          <a:ext cx="4875510" cy="3321844"/>
        </p:xfrm>
        <a:graphic>
          <a:graphicData uri="http://schemas.openxmlformats.org/drawingml/2006/chart">
            <c:chart xmlns:c="http://schemas.openxmlformats.org/drawingml/2006/chart" xmlns:r="http://schemas.openxmlformats.org/officeDocument/2006/relationships" r:id="rId3"/>
          </a:graphicData>
        </a:graphic>
      </p:graphicFrame>
      <p:cxnSp>
        <p:nvCxnSpPr>
          <p:cNvPr id="5" name="Straight Connector 4"/>
          <p:cNvCxnSpPr/>
          <p:nvPr/>
        </p:nvCxnSpPr>
        <p:spPr bwMode="auto">
          <a:xfrm>
            <a:off x="5829962" y="3123311"/>
            <a:ext cx="409432" cy="0"/>
          </a:xfrm>
          <a:prstGeom prst="line">
            <a:avLst/>
          </a:prstGeom>
          <a:solidFill>
            <a:schemeClr val="accent1"/>
          </a:solidFill>
          <a:ln w="28575" cap="flat" cmpd="sng" algn="ctr">
            <a:solidFill>
              <a:schemeClr val="tx2"/>
            </a:solidFill>
            <a:prstDash val="solid"/>
            <a:round/>
            <a:headEnd type="none" w="med" len="med"/>
            <a:tailEnd type="none" w="med" len="med"/>
          </a:ln>
          <a:effectLst/>
        </p:spPr>
      </p:cxnSp>
      <p:sp>
        <p:nvSpPr>
          <p:cNvPr id="6" name="TextBox 5"/>
          <p:cNvSpPr txBox="1"/>
          <p:nvPr/>
        </p:nvSpPr>
        <p:spPr>
          <a:xfrm>
            <a:off x="6208410" y="2933422"/>
            <a:ext cx="1710725" cy="369332"/>
          </a:xfrm>
          <a:prstGeom prst="rect">
            <a:avLst/>
          </a:prstGeom>
          <a:noFill/>
        </p:spPr>
        <p:txBody>
          <a:bodyPr wrap="none" rtlCol="0">
            <a:spAutoFit/>
          </a:bodyPr>
          <a:lstStyle/>
          <a:p>
            <a:r>
              <a:rPr lang="en-US" sz="1800" dirty="0" smtClean="0">
                <a:solidFill>
                  <a:srgbClr val="002060"/>
                </a:solidFill>
              </a:rPr>
              <a:t>Social Security</a:t>
            </a:r>
            <a:endParaRPr lang="en-US" sz="1800" dirty="0">
              <a:solidFill>
                <a:srgbClr val="002060"/>
              </a:solidFill>
            </a:endParaRPr>
          </a:p>
        </p:txBody>
      </p:sp>
      <p:sp>
        <p:nvSpPr>
          <p:cNvPr id="14" name="TextBox 13"/>
          <p:cNvSpPr txBox="1"/>
          <p:nvPr/>
        </p:nvSpPr>
        <p:spPr>
          <a:xfrm>
            <a:off x="5763483" y="4546624"/>
            <a:ext cx="2159566" cy="369332"/>
          </a:xfrm>
          <a:prstGeom prst="rect">
            <a:avLst/>
          </a:prstGeom>
          <a:noFill/>
        </p:spPr>
        <p:txBody>
          <a:bodyPr wrap="none" rtlCol="0">
            <a:spAutoFit/>
          </a:bodyPr>
          <a:lstStyle/>
          <a:p>
            <a:r>
              <a:rPr lang="en-US" sz="1800" dirty="0" smtClean="0">
                <a:solidFill>
                  <a:srgbClr val="002060"/>
                </a:solidFill>
              </a:rPr>
              <a:t>Asset income/other</a:t>
            </a:r>
            <a:endParaRPr lang="en-US" sz="1800" dirty="0">
              <a:solidFill>
                <a:srgbClr val="002060"/>
              </a:solidFill>
            </a:endParaRPr>
          </a:p>
        </p:txBody>
      </p:sp>
      <p:sp>
        <p:nvSpPr>
          <p:cNvPr id="16" name="TextBox 15"/>
          <p:cNvSpPr txBox="1"/>
          <p:nvPr/>
        </p:nvSpPr>
        <p:spPr>
          <a:xfrm>
            <a:off x="1767222" y="4545742"/>
            <a:ext cx="1518364" cy="369332"/>
          </a:xfrm>
          <a:prstGeom prst="rect">
            <a:avLst/>
          </a:prstGeom>
          <a:noFill/>
        </p:spPr>
        <p:txBody>
          <a:bodyPr wrap="none" rtlCol="0">
            <a:spAutoFit/>
          </a:bodyPr>
          <a:lstStyle/>
          <a:p>
            <a:r>
              <a:rPr lang="en-US" sz="1800" dirty="0" smtClean="0">
                <a:solidFill>
                  <a:srgbClr val="002060"/>
                </a:solidFill>
              </a:rPr>
              <a:t>Pension plan</a:t>
            </a:r>
            <a:endParaRPr lang="en-US" sz="1800" dirty="0">
              <a:solidFill>
                <a:srgbClr val="002060"/>
              </a:solidFill>
            </a:endParaRPr>
          </a:p>
        </p:txBody>
      </p:sp>
      <p:cxnSp>
        <p:nvCxnSpPr>
          <p:cNvPr id="21" name="Straight Connector 20"/>
          <p:cNvCxnSpPr/>
          <p:nvPr/>
        </p:nvCxnSpPr>
        <p:spPr bwMode="auto">
          <a:xfrm>
            <a:off x="2774362" y="3131733"/>
            <a:ext cx="409432" cy="0"/>
          </a:xfrm>
          <a:prstGeom prst="line">
            <a:avLst/>
          </a:prstGeom>
          <a:solidFill>
            <a:schemeClr val="accent1"/>
          </a:solidFill>
          <a:ln w="28575" cap="flat" cmpd="sng" algn="ctr">
            <a:solidFill>
              <a:schemeClr val="tx2"/>
            </a:solidFill>
            <a:prstDash val="solid"/>
            <a:round/>
            <a:headEnd type="none" w="med" len="med"/>
            <a:tailEnd type="none" w="med" len="med"/>
          </a:ln>
          <a:effectLst/>
        </p:spPr>
      </p:cxnSp>
      <p:sp>
        <p:nvSpPr>
          <p:cNvPr id="23" name="TextBox 22"/>
          <p:cNvSpPr txBox="1"/>
          <p:nvPr/>
        </p:nvSpPr>
        <p:spPr>
          <a:xfrm>
            <a:off x="1562204" y="2936434"/>
            <a:ext cx="1095173" cy="369332"/>
          </a:xfrm>
          <a:prstGeom prst="rect">
            <a:avLst/>
          </a:prstGeom>
          <a:noFill/>
        </p:spPr>
        <p:txBody>
          <a:bodyPr wrap="none" rtlCol="0">
            <a:spAutoFit/>
          </a:bodyPr>
          <a:lstStyle/>
          <a:p>
            <a:pPr algn="ctr"/>
            <a:r>
              <a:rPr lang="en-US" sz="1800" dirty="0" smtClean="0">
                <a:solidFill>
                  <a:srgbClr val="002060"/>
                </a:solidFill>
              </a:rPr>
              <a:t>Earnings</a:t>
            </a:r>
            <a:endParaRPr lang="en-US" sz="1800" dirty="0">
              <a:solidFill>
                <a:srgbClr val="002060"/>
              </a:solidFill>
            </a:endParaRPr>
          </a:p>
        </p:txBody>
      </p:sp>
      <p:cxnSp>
        <p:nvCxnSpPr>
          <p:cNvPr id="31" name="Straight Connector 30"/>
          <p:cNvCxnSpPr/>
          <p:nvPr/>
        </p:nvCxnSpPr>
        <p:spPr bwMode="auto">
          <a:xfrm>
            <a:off x="5354051" y="4562244"/>
            <a:ext cx="309770" cy="161583"/>
          </a:xfrm>
          <a:prstGeom prst="line">
            <a:avLst/>
          </a:prstGeom>
          <a:solidFill>
            <a:schemeClr val="accent1"/>
          </a:solidFill>
          <a:ln w="28575" cap="flat" cmpd="sng" algn="ctr">
            <a:solidFill>
              <a:schemeClr val="tx2"/>
            </a:solidFill>
            <a:prstDash val="solid"/>
            <a:round/>
            <a:headEnd type="none" w="med" len="med"/>
            <a:tailEnd type="none" w="med" len="med"/>
          </a:ln>
          <a:effectLst/>
        </p:spPr>
      </p:cxnSp>
      <p:cxnSp>
        <p:nvCxnSpPr>
          <p:cNvPr id="33" name="Straight Connector 32"/>
          <p:cNvCxnSpPr/>
          <p:nvPr/>
        </p:nvCxnSpPr>
        <p:spPr bwMode="auto">
          <a:xfrm flipH="1">
            <a:off x="3285591" y="4562244"/>
            <a:ext cx="309770" cy="161583"/>
          </a:xfrm>
          <a:prstGeom prst="line">
            <a:avLst/>
          </a:prstGeom>
          <a:solidFill>
            <a:schemeClr val="accent1"/>
          </a:solidFill>
          <a:ln w="28575" cap="flat" cmpd="sng" algn="ctr">
            <a:solidFill>
              <a:schemeClr val="tx2"/>
            </a:solidFill>
            <a:prstDash val="solid"/>
            <a:round/>
            <a:headEnd type="none" w="med" len="med"/>
            <a:tailEnd type="none" w="med" len="med"/>
          </a:ln>
          <a:effectLst/>
        </p:spPr>
      </p:cxnSp>
    </p:spTree>
    <p:extLst>
      <p:ext uri="{BB962C8B-B14F-4D97-AF65-F5344CB8AC3E}">
        <p14:creationId xmlns:p14="http://schemas.microsoft.com/office/powerpoint/2010/main" val="84188720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r>
              <a:rPr lang="en-US" altLang="en-US" dirty="0"/>
              <a:t>Saving for retirement</a:t>
            </a:r>
            <a:endParaRPr lang="en-US" altLang="en-US" dirty="0" smtClean="0">
              <a:ea typeface="ＭＳ Ｐゴシック" pitchFamily="34" charset="-128"/>
            </a:endParaRPr>
          </a:p>
        </p:txBody>
      </p:sp>
      <p:sp>
        <p:nvSpPr>
          <p:cNvPr id="26627" name="Rectangle 3"/>
          <p:cNvSpPr>
            <a:spLocks noGrp="1" noChangeArrowheads="1"/>
          </p:cNvSpPr>
          <p:nvPr>
            <p:ph idx="1"/>
          </p:nvPr>
        </p:nvSpPr>
        <p:spPr/>
        <p:txBody>
          <a:bodyPr/>
          <a:lstStyle/>
          <a:p>
            <a:pPr>
              <a:buFont typeface="Arial" charset="0"/>
              <a:buNone/>
            </a:pPr>
            <a:r>
              <a:rPr lang="en-US" altLang="en-US" dirty="0" smtClean="0">
                <a:ea typeface="ＭＳ Ｐゴシック" pitchFamily="34" charset="-128"/>
              </a:rPr>
              <a:t>Historical average annual Social Security benefits</a:t>
            </a:r>
          </a:p>
        </p:txBody>
      </p:sp>
      <p:sp>
        <p:nvSpPr>
          <p:cNvPr id="26663" name="Text Box 4"/>
          <p:cNvSpPr txBox="1">
            <a:spLocks noChangeArrowheads="1"/>
          </p:cNvSpPr>
          <p:nvPr/>
        </p:nvSpPr>
        <p:spPr bwMode="auto">
          <a:xfrm>
            <a:off x="338388" y="5708444"/>
            <a:ext cx="8017048" cy="646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9" tIns="45714" rIns="91429" bIns="45714">
            <a:spAutoFit/>
          </a:bodyPr>
          <a:lstStyle>
            <a:lvl1pPr eaLnBrk="0" hangingPunct="0">
              <a:spcBef>
                <a:spcPct val="20000"/>
              </a:spcBef>
              <a:spcAft>
                <a:spcPts val="900"/>
              </a:spcAft>
              <a:buClr>
                <a:schemeClr val="bg1"/>
              </a:buClr>
              <a:buSzPct val="25000"/>
              <a:buFont typeface="Arial" charset="0"/>
              <a:buChar char="•"/>
              <a:defRPr sz="2400" b="1">
                <a:solidFill>
                  <a:srgbClr val="008A83"/>
                </a:solidFill>
                <a:latin typeface="Arial" charset="0"/>
              </a:defRPr>
            </a:lvl1pPr>
            <a:lvl2pPr marL="742950" indent="-285750" eaLnBrk="0" hangingPunct="0">
              <a:lnSpc>
                <a:spcPct val="110000"/>
              </a:lnSpc>
              <a:spcBef>
                <a:spcPts val="900"/>
              </a:spcBef>
              <a:spcAft>
                <a:spcPts val="400"/>
              </a:spcAft>
              <a:buClr>
                <a:srgbClr val="ED834C"/>
              </a:buClr>
              <a:buSzPct val="90000"/>
              <a:buFont typeface="Arial Black" pitchFamily="34" charset="0"/>
              <a:buChar char="&gt;"/>
              <a:defRPr sz="1600">
                <a:solidFill>
                  <a:srgbClr val="0097CE"/>
                </a:solidFill>
                <a:latin typeface="Arial" charset="0"/>
              </a:defRPr>
            </a:lvl2pPr>
            <a:lvl3pPr marL="1143000" indent="-228600" eaLnBrk="0" hangingPunct="0">
              <a:spcBef>
                <a:spcPct val="20000"/>
              </a:spcBef>
              <a:buClr>
                <a:srgbClr val="0097CE"/>
              </a:buClr>
              <a:buSzPct val="100000"/>
              <a:buFont typeface="Lucida Grande" pitchFamily="-110" charset="0"/>
              <a:buChar char="−"/>
              <a:defRPr sz="1400">
                <a:solidFill>
                  <a:srgbClr val="6A747C"/>
                </a:solidFill>
                <a:latin typeface="Arial" charset="0"/>
              </a:defRPr>
            </a:lvl3pPr>
            <a:lvl4pPr marL="1600200" indent="-228600" eaLnBrk="0" hangingPunct="0">
              <a:spcBef>
                <a:spcPct val="20000"/>
              </a:spcBef>
              <a:buClr>
                <a:srgbClr val="ED834C"/>
              </a:buClr>
              <a:buFont typeface="Arial" charset="0"/>
              <a:buChar char="•"/>
              <a:defRPr sz="1200">
                <a:solidFill>
                  <a:srgbClr val="0097CE"/>
                </a:solidFill>
                <a:latin typeface="Arial" charset="0"/>
              </a:defRPr>
            </a:lvl4pPr>
            <a:lvl5pPr marL="2057400" indent="-228600" eaLnBrk="0" hangingPunct="0">
              <a:spcBef>
                <a:spcPct val="20000"/>
              </a:spcBef>
              <a:buClr>
                <a:srgbClr val="0097CE"/>
              </a:buClr>
              <a:buFont typeface="Lucida Grande" pitchFamily="-110" charset="0"/>
              <a:buChar char="−"/>
              <a:defRPr sz="1000">
                <a:solidFill>
                  <a:srgbClr val="6A747C"/>
                </a:solidFill>
                <a:latin typeface="Arial" charset="0"/>
              </a:defRPr>
            </a:lvl5pPr>
            <a:lvl6pPr marL="2514600" indent="-228600" eaLnBrk="0" fontAlgn="base" hangingPunct="0">
              <a:spcBef>
                <a:spcPct val="20000"/>
              </a:spcBef>
              <a:spcAft>
                <a:spcPct val="0"/>
              </a:spcAft>
              <a:buClr>
                <a:srgbClr val="0097CE"/>
              </a:buClr>
              <a:buFont typeface="Lucida Grande" pitchFamily="-110" charset="0"/>
              <a:buChar char="−"/>
              <a:defRPr sz="1000">
                <a:solidFill>
                  <a:srgbClr val="6A747C"/>
                </a:solidFill>
                <a:latin typeface="Arial" charset="0"/>
              </a:defRPr>
            </a:lvl6pPr>
            <a:lvl7pPr marL="2971800" indent="-228600" eaLnBrk="0" fontAlgn="base" hangingPunct="0">
              <a:spcBef>
                <a:spcPct val="20000"/>
              </a:spcBef>
              <a:spcAft>
                <a:spcPct val="0"/>
              </a:spcAft>
              <a:buClr>
                <a:srgbClr val="0097CE"/>
              </a:buClr>
              <a:buFont typeface="Lucida Grande" pitchFamily="-110" charset="0"/>
              <a:buChar char="−"/>
              <a:defRPr sz="1000">
                <a:solidFill>
                  <a:srgbClr val="6A747C"/>
                </a:solidFill>
                <a:latin typeface="Arial" charset="0"/>
              </a:defRPr>
            </a:lvl7pPr>
            <a:lvl8pPr marL="3429000" indent="-228600" eaLnBrk="0" fontAlgn="base" hangingPunct="0">
              <a:spcBef>
                <a:spcPct val="20000"/>
              </a:spcBef>
              <a:spcAft>
                <a:spcPct val="0"/>
              </a:spcAft>
              <a:buClr>
                <a:srgbClr val="0097CE"/>
              </a:buClr>
              <a:buFont typeface="Lucida Grande" pitchFamily="-110" charset="0"/>
              <a:buChar char="−"/>
              <a:defRPr sz="1000">
                <a:solidFill>
                  <a:srgbClr val="6A747C"/>
                </a:solidFill>
                <a:latin typeface="Arial" charset="0"/>
              </a:defRPr>
            </a:lvl8pPr>
            <a:lvl9pPr marL="3886200" indent="-228600" eaLnBrk="0" fontAlgn="base" hangingPunct="0">
              <a:spcBef>
                <a:spcPct val="20000"/>
              </a:spcBef>
              <a:spcAft>
                <a:spcPct val="0"/>
              </a:spcAft>
              <a:buClr>
                <a:srgbClr val="0097CE"/>
              </a:buClr>
              <a:buFont typeface="Lucida Grande" pitchFamily="-110" charset="0"/>
              <a:buChar char="−"/>
              <a:defRPr sz="1000">
                <a:solidFill>
                  <a:srgbClr val="6A747C"/>
                </a:solidFill>
                <a:latin typeface="Arial" charset="0"/>
              </a:defRPr>
            </a:lvl9pPr>
          </a:lstStyle>
          <a:p>
            <a:pPr eaLnBrk="1" hangingPunct="1">
              <a:spcBef>
                <a:spcPct val="0"/>
              </a:spcBef>
              <a:spcAft>
                <a:spcPct val="0"/>
              </a:spcAft>
              <a:buClrTx/>
              <a:buSzTx/>
              <a:buFontTx/>
              <a:buNone/>
            </a:pPr>
            <a:r>
              <a:rPr lang="en-US" altLang="en-US" sz="1200" b="0" dirty="0">
                <a:solidFill>
                  <a:srgbClr val="5F5F5F"/>
                </a:solidFill>
              </a:rPr>
              <a:t>Sources: </a:t>
            </a:r>
            <a:r>
              <a:rPr lang="en-US" altLang="en-US" sz="1200" b="0" dirty="0" smtClean="0">
                <a:solidFill>
                  <a:srgbClr val="5F5F5F"/>
                </a:solidFill>
              </a:rPr>
              <a:t>(Years 1940 – 2010). Average </a:t>
            </a:r>
            <a:r>
              <a:rPr lang="en-US" altLang="en-US" sz="1200" b="0" dirty="0">
                <a:solidFill>
                  <a:srgbClr val="5F5F5F"/>
                </a:solidFill>
              </a:rPr>
              <a:t>Monthly Social Security Benefits (calculated to provide annual total), </a:t>
            </a:r>
            <a:r>
              <a:rPr lang="en-US" altLang="en-US" sz="1200" b="0" dirty="0" smtClean="0">
                <a:solidFill>
                  <a:srgbClr val="5F5F5F"/>
                </a:solidFill>
              </a:rPr>
              <a:t/>
            </a:r>
            <a:br>
              <a:rPr lang="en-US" altLang="en-US" sz="1200" b="0" dirty="0" smtClean="0">
                <a:solidFill>
                  <a:srgbClr val="5F5F5F"/>
                </a:solidFill>
              </a:rPr>
            </a:br>
            <a:r>
              <a:rPr lang="en-US" altLang="en-US" sz="1200" b="0" dirty="0" smtClean="0">
                <a:solidFill>
                  <a:srgbClr val="5F5F5F"/>
                </a:solidFill>
              </a:rPr>
              <a:t>1940–2011.</a:t>
            </a:r>
            <a:r>
              <a:rPr lang="en-US" altLang="en-US" sz="1200" b="0" i="1" dirty="0" smtClean="0">
                <a:solidFill>
                  <a:srgbClr val="5F5F5F"/>
                </a:solidFill>
              </a:rPr>
              <a:t>Social </a:t>
            </a:r>
            <a:r>
              <a:rPr lang="en-US" altLang="en-US" sz="1200" b="0" i="1" dirty="0">
                <a:solidFill>
                  <a:srgbClr val="5F5F5F"/>
                </a:solidFill>
              </a:rPr>
              <a:t>Security Bulletin: Annual Statistical Supplement. </a:t>
            </a:r>
            <a:r>
              <a:rPr lang="en-US" altLang="en-US" sz="1200" b="0" dirty="0">
                <a:solidFill>
                  <a:srgbClr val="5F5F5F"/>
                </a:solidFill>
              </a:rPr>
              <a:t>SocialSecurity.gov.</a:t>
            </a:r>
          </a:p>
          <a:p>
            <a:pPr eaLnBrk="1" hangingPunct="1">
              <a:spcBef>
                <a:spcPct val="0"/>
              </a:spcBef>
              <a:spcAft>
                <a:spcPct val="0"/>
              </a:spcAft>
              <a:buClrTx/>
              <a:buSzTx/>
              <a:buFont typeface="Arial" charset="0"/>
              <a:buNone/>
            </a:pPr>
            <a:r>
              <a:rPr lang="en-US" altLang="en-US" sz="1200" b="0" dirty="0" smtClean="0">
                <a:solidFill>
                  <a:srgbClr val="5F5F5F"/>
                </a:solidFill>
              </a:rPr>
              <a:t>(Year 2016). 2014 </a:t>
            </a:r>
            <a:r>
              <a:rPr lang="en-US" altLang="en-US" sz="1200" b="0" dirty="0">
                <a:solidFill>
                  <a:srgbClr val="5F5F5F"/>
                </a:solidFill>
              </a:rPr>
              <a:t>Social Security Changes, Fact Sheet and 2016 Social Security Changes, Fact Sheet. ssa.gov. </a:t>
            </a:r>
          </a:p>
        </p:txBody>
      </p:sp>
      <p:sp>
        <p:nvSpPr>
          <p:cNvPr id="9" name="Slide Number Placeholder 6"/>
          <p:cNvSpPr>
            <a:spLocks noGrp="1"/>
          </p:cNvSpPr>
          <p:nvPr>
            <p:ph type="sldNum" sz="quarter" idx="10"/>
          </p:nvPr>
        </p:nvSpPr>
        <p:spPr>
          <a:xfrm>
            <a:off x="6657975" y="6356350"/>
            <a:ext cx="2133600" cy="365125"/>
          </a:xfrm>
        </p:spPr>
        <p:txBody>
          <a:bodyPr/>
          <a:lstStyle>
            <a:lvl1pPr algn="r">
              <a:defRPr sz="1200">
                <a:solidFill>
                  <a:srgbClr val="00A4E4"/>
                </a:solidFill>
              </a:defRPr>
            </a:lvl1pPr>
          </a:lstStyle>
          <a:p>
            <a:pPr>
              <a:defRPr/>
            </a:pPr>
            <a:fld id="{2505F292-7053-9A43-86CC-EE4ED0BE33C9}" type="slidenum">
              <a:rPr lang="en-US" smtClean="0"/>
              <a:pPr>
                <a:defRPr/>
              </a:pPr>
              <a:t>18</a:t>
            </a:fld>
            <a:endParaRPr lang="en-US" dirty="0"/>
          </a:p>
        </p:txBody>
      </p:sp>
      <p:graphicFrame>
        <p:nvGraphicFramePr>
          <p:cNvPr id="2" name="Chart 1"/>
          <p:cNvGraphicFramePr/>
          <p:nvPr>
            <p:extLst>
              <p:ext uri="{D42A27DB-BD31-4B8C-83A1-F6EECF244321}">
                <p14:modId xmlns:p14="http://schemas.microsoft.com/office/powerpoint/2010/main" val="2059997510"/>
              </p:ext>
            </p:extLst>
          </p:nvPr>
        </p:nvGraphicFramePr>
        <p:xfrm>
          <a:off x="650875" y="1989446"/>
          <a:ext cx="7291246" cy="357721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6877268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r>
              <a:rPr lang="en-US" altLang="en-US" dirty="0"/>
              <a:t>Saving for retirement</a:t>
            </a:r>
            <a:endParaRPr lang="en-US" altLang="en-US" dirty="0" smtClean="0">
              <a:ea typeface="ＭＳ Ｐゴシック" pitchFamily="34" charset="-128"/>
            </a:endParaRPr>
          </a:p>
        </p:txBody>
      </p:sp>
      <p:sp>
        <p:nvSpPr>
          <p:cNvPr id="27651" name="Rectangle 3"/>
          <p:cNvSpPr>
            <a:spLocks noGrp="1" noChangeArrowheads="1"/>
          </p:cNvSpPr>
          <p:nvPr>
            <p:ph idx="1"/>
          </p:nvPr>
        </p:nvSpPr>
        <p:spPr/>
        <p:txBody>
          <a:bodyPr/>
          <a:lstStyle/>
          <a:p>
            <a:pPr marL="0" indent="0">
              <a:buNone/>
            </a:pPr>
            <a:r>
              <a:rPr lang="en-US" altLang="en-US" dirty="0" smtClean="0">
                <a:ea typeface="ＭＳ Ｐゴシック" pitchFamily="34" charset="-128"/>
              </a:rPr>
              <a:t>Reasons people delay saving for retirement</a:t>
            </a:r>
          </a:p>
        </p:txBody>
      </p:sp>
      <p:sp>
        <p:nvSpPr>
          <p:cNvPr id="18" name="Slide Number Placeholder 6"/>
          <p:cNvSpPr>
            <a:spLocks noGrp="1"/>
          </p:cNvSpPr>
          <p:nvPr>
            <p:ph type="sldNum" sz="quarter" idx="10"/>
          </p:nvPr>
        </p:nvSpPr>
        <p:spPr>
          <a:xfrm>
            <a:off x="6657975" y="6356350"/>
            <a:ext cx="2133600" cy="365125"/>
          </a:xfrm>
        </p:spPr>
        <p:txBody>
          <a:bodyPr/>
          <a:lstStyle>
            <a:lvl1pPr algn="r">
              <a:defRPr sz="1200">
                <a:solidFill>
                  <a:srgbClr val="00A4E4"/>
                </a:solidFill>
              </a:defRPr>
            </a:lvl1pPr>
          </a:lstStyle>
          <a:p>
            <a:pPr>
              <a:defRPr/>
            </a:pPr>
            <a:fld id="{2505F292-7053-9A43-86CC-EE4ED0BE33C9}" type="slidenum">
              <a:rPr lang="en-US" smtClean="0"/>
              <a:pPr>
                <a:defRPr/>
              </a:pPr>
              <a:t>19</a:t>
            </a:fld>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3374203316"/>
              </p:ext>
            </p:extLst>
          </p:nvPr>
        </p:nvGraphicFramePr>
        <p:xfrm>
          <a:off x="534988" y="2307353"/>
          <a:ext cx="7767600" cy="2826950"/>
        </p:xfrm>
        <a:graphic>
          <a:graphicData uri="http://schemas.openxmlformats.org/drawingml/2006/table">
            <a:tbl>
              <a:tblPr firstRow="1" bandRow="1">
                <a:tableStyleId>{5C22544A-7EE6-4342-B048-85BDC9FD1C3A}</a:tableStyleId>
              </a:tblPr>
              <a:tblGrid>
                <a:gridCol w="1553520"/>
                <a:gridCol w="1553520"/>
                <a:gridCol w="1553520"/>
                <a:gridCol w="1553520"/>
                <a:gridCol w="1553520"/>
              </a:tblGrid>
              <a:tr h="845754">
                <a:tc>
                  <a:txBody>
                    <a:bodyPr/>
                    <a:lstStyle/>
                    <a:p>
                      <a:pPr algn="ctr"/>
                      <a:endParaRPr lang="en-US" dirty="0"/>
                    </a:p>
                  </a:txBody>
                  <a:tcPr>
                    <a:noFill/>
                  </a:tcPr>
                </a:tc>
                <a:tc>
                  <a:txBody>
                    <a:bodyPr/>
                    <a:lstStyle/>
                    <a:p>
                      <a:pPr algn="ctr"/>
                      <a:r>
                        <a:rPr lang="en-US" sz="2800" dirty="0" smtClean="0"/>
                        <a:t>20s</a:t>
                      </a:r>
                      <a:endParaRPr lang="en-US" sz="2800" dirty="0"/>
                    </a:p>
                  </a:txBody>
                  <a:tcPr anchor="ctr">
                    <a:solidFill>
                      <a:srgbClr val="669423"/>
                    </a:solidFill>
                  </a:tcPr>
                </a:tc>
                <a:tc>
                  <a:txBody>
                    <a:bodyPr/>
                    <a:lstStyle/>
                    <a:p>
                      <a:pPr algn="ctr"/>
                      <a:r>
                        <a:rPr lang="en-US" sz="2800" dirty="0" smtClean="0"/>
                        <a:t>30s</a:t>
                      </a:r>
                      <a:endParaRPr lang="en-US" sz="2800" dirty="0"/>
                    </a:p>
                  </a:txBody>
                  <a:tcPr anchor="ctr">
                    <a:solidFill>
                      <a:schemeClr val="accent5"/>
                    </a:solidFill>
                  </a:tcPr>
                </a:tc>
                <a:tc>
                  <a:txBody>
                    <a:bodyPr/>
                    <a:lstStyle/>
                    <a:p>
                      <a:pPr algn="ctr"/>
                      <a:r>
                        <a:rPr lang="en-US" sz="2800" dirty="0" smtClean="0"/>
                        <a:t>40s</a:t>
                      </a:r>
                      <a:endParaRPr lang="en-US" sz="2800" dirty="0"/>
                    </a:p>
                  </a:txBody>
                  <a:tcPr anchor="ctr">
                    <a:solidFill>
                      <a:schemeClr val="accent6"/>
                    </a:solidFill>
                  </a:tcPr>
                </a:tc>
                <a:tc>
                  <a:txBody>
                    <a:bodyPr/>
                    <a:lstStyle/>
                    <a:p>
                      <a:pPr algn="ctr"/>
                      <a:r>
                        <a:rPr lang="en-US" sz="2800" dirty="0" smtClean="0"/>
                        <a:t>50s</a:t>
                      </a:r>
                      <a:endParaRPr lang="en-US" sz="2800" dirty="0"/>
                    </a:p>
                  </a:txBody>
                  <a:tcPr anchor="ctr"/>
                </a:tc>
              </a:tr>
              <a:tr h="914396">
                <a:tc>
                  <a:txBody>
                    <a:bodyPr/>
                    <a:lstStyle/>
                    <a:p>
                      <a:r>
                        <a:rPr lang="en-US" sz="1600" dirty="0" smtClean="0"/>
                        <a:t>Roadblock</a:t>
                      </a:r>
                      <a:endParaRPr lang="en-US" sz="1600" dirty="0"/>
                    </a:p>
                  </a:txBody>
                  <a:tcPr anchor="ct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en-US" altLang="en-US" sz="1600" dirty="0" smtClean="0">
                          <a:solidFill>
                            <a:srgbClr val="000000"/>
                          </a:solidFill>
                        </a:rPr>
                        <a:t>“I’m too young”</a:t>
                      </a:r>
                    </a:p>
                  </a:txBody>
                  <a:tcPr anchor="ctr">
                    <a:solidFill>
                      <a:srgbClr val="78A22F">
                        <a:alpha val="30196"/>
                      </a:srgbClr>
                    </a:solidFill>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en-US" altLang="en-US" sz="1600" dirty="0" smtClean="0">
                          <a:solidFill>
                            <a:srgbClr val="000000"/>
                          </a:solidFill>
                        </a:rPr>
                        <a:t>“Too many expenses”</a:t>
                      </a:r>
                    </a:p>
                  </a:txBody>
                  <a:tcPr anchor="ctr">
                    <a:solidFill>
                      <a:srgbClr val="E36F1E">
                        <a:alpha val="30196"/>
                      </a:srgbClr>
                    </a:solidFill>
                  </a:tcPr>
                </a:tc>
                <a:tc>
                  <a:txBody>
                    <a:bodyPr/>
                    <a:lstStyle/>
                    <a:p>
                      <a:pPr marL="52388" marR="0" lvl="1" indent="-52388" algn="l" defTabSz="457200" rtl="0" eaLnBrk="1" fontAlgn="auto" latinLnBrk="0" hangingPunct="1">
                        <a:lnSpc>
                          <a:spcPct val="100000"/>
                        </a:lnSpc>
                        <a:spcBef>
                          <a:spcPts val="0"/>
                        </a:spcBef>
                        <a:spcAft>
                          <a:spcPts val="0"/>
                        </a:spcAft>
                        <a:buClrTx/>
                        <a:buSzTx/>
                        <a:buFontTx/>
                        <a:buNone/>
                        <a:tabLst/>
                        <a:defRPr/>
                      </a:pPr>
                      <a:r>
                        <a:rPr lang="en-US" altLang="en-US" sz="1600" dirty="0" smtClean="0">
                          <a:solidFill>
                            <a:srgbClr val="000000"/>
                          </a:solidFill>
                        </a:rPr>
                        <a:t>“Saving for child’s college tuition”</a:t>
                      </a:r>
                    </a:p>
                  </a:txBody>
                  <a:tcPr anchor="ctr">
                    <a:solidFill>
                      <a:srgbClr val="FDB913">
                        <a:alpha val="30196"/>
                      </a:srgbClr>
                    </a:solidFill>
                  </a:tcPr>
                </a:tc>
                <a:tc>
                  <a:txBody>
                    <a:bodyPr/>
                    <a:lstStyle/>
                    <a:p>
                      <a:pPr marL="52388" marR="0" lvl="1" indent="-52388" algn="l" defTabSz="457200" rtl="0" eaLnBrk="1" fontAlgn="auto" latinLnBrk="0" hangingPunct="1">
                        <a:lnSpc>
                          <a:spcPct val="100000"/>
                        </a:lnSpc>
                        <a:spcBef>
                          <a:spcPts val="0"/>
                        </a:spcBef>
                        <a:spcAft>
                          <a:spcPts val="0"/>
                        </a:spcAft>
                        <a:buClrTx/>
                        <a:buSzTx/>
                        <a:buFontTx/>
                        <a:buNone/>
                        <a:tabLst/>
                        <a:defRPr/>
                      </a:pPr>
                      <a:r>
                        <a:rPr lang="en-US" sz="1600" dirty="0" smtClean="0">
                          <a:solidFill>
                            <a:srgbClr val="000000"/>
                          </a:solidFill>
                          <a:ea typeface="ＭＳ Ｐゴシック" pitchFamily="-108" charset="-128"/>
                        </a:rPr>
                        <a:t>“Supporting children </a:t>
                      </a:r>
                      <a:br>
                        <a:rPr lang="en-US" sz="1600" dirty="0" smtClean="0">
                          <a:solidFill>
                            <a:srgbClr val="000000"/>
                          </a:solidFill>
                          <a:ea typeface="ＭＳ Ｐゴシック" pitchFamily="-108" charset="-128"/>
                        </a:rPr>
                      </a:br>
                      <a:r>
                        <a:rPr lang="en-US" sz="1600" dirty="0" smtClean="0">
                          <a:solidFill>
                            <a:srgbClr val="000000"/>
                          </a:solidFill>
                          <a:ea typeface="ＭＳ Ｐゴシック" pitchFamily="-108" charset="-128"/>
                        </a:rPr>
                        <a:t>and parents”</a:t>
                      </a:r>
                    </a:p>
                  </a:txBody>
                  <a:tcPr>
                    <a:solidFill>
                      <a:srgbClr val="E7EBF2"/>
                    </a:solidFill>
                  </a:tcPr>
                </a:tc>
              </a:tr>
              <a:tr h="370840">
                <a:tc>
                  <a:txBody>
                    <a:bodyPr/>
                    <a:lstStyle/>
                    <a:p>
                      <a:r>
                        <a:rPr lang="en-US" sz="1600" dirty="0" smtClean="0"/>
                        <a:t>Opportunity</a:t>
                      </a:r>
                      <a:endParaRPr lang="en-US" sz="1600" dirty="0"/>
                    </a:p>
                  </a:txBody>
                  <a:tcPr anchor="ct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en-US" altLang="en-US" sz="1600" dirty="0" smtClean="0">
                          <a:solidFill>
                            <a:srgbClr val="000000"/>
                          </a:solidFill>
                        </a:rPr>
                        <a:t>Time is on </a:t>
                      </a:r>
                      <a:br>
                        <a:rPr lang="en-US" altLang="en-US" sz="1600" dirty="0" smtClean="0">
                          <a:solidFill>
                            <a:srgbClr val="000000"/>
                          </a:solidFill>
                        </a:rPr>
                      </a:br>
                      <a:r>
                        <a:rPr lang="en-US" altLang="en-US" sz="1600" dirty="0" smtClean="0">
                          <a:solidFill>
                            <a:srgbClr val="000000"/>
                          </a:solidFill>
                        </a:rPr>
                        <a:t>your side</a:t>
                      </a:r>
                    </a:p>
                    <a:p>
                      <a:endParaRPr lang="en-US" sz="1600" dirty="0"/>
                    </a:p>
                  </a:txBody>
                  <a:tcPr anchor="ctr">
                    <a:solidFill>
                      <a:srgbClr val="78A22F">
                        <a:alpha val="30196"/>
                      </a:srgbClr>
                    </a:solidFill>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en-US" altLang="en-US" sz="1600" dirty="0" smtClean="0">
                          <a:solidFill>
                            <a:srgbClr val="000000"/>
                          </a:solidFill>
                        </a:rPr>
                        <a:t>Pay </a:t>
                      </a:r>
                      <a:br>
                        <a:rPr lang="en-US" altLang="en-US" sz="1600" dirty="0" smtClean="0">
                          <a:solidFill>
                            <a:srgbClr val="000000"/>
                          </a:solidFill>
                        </a:rPr>
                      </a:br>
                      <a:r>
                        <a:rPr lang="en-US" altLang="en-US" sz="1600" dirty="0" smtClean="0">
                          <a:solidFill>
                            <a:srgbClr val="000000"/>
                          </a:solidFill>
                        </a:rPr>
                        <a:t>yourself first</a:t>
                      </a:r>
                    </a:p>
                    <a:p>
                      <a:endParaRPr lang="en-US" sz="1600" dirty="0"/>
                    </a:p>
                  </a:txBody>
                  <a:tcPr anchor="ctr">
                    <a:solidFill>
                      <a:srgbClr val="E36F1E">
                        <a:alpha val="30196"/>
                      </a:srgbClr>
                    </a:solidFill>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en-US" altLang="en-US" sz="1600" dirty="0" smtClean="0">
                          <a:solidFill>
                            <a:srgbClr val="000000"/>
                          </a:solidFill>
                        </a:rPr>
                        <a:t>Compound savings</a:t>
                      </a:r>
                    </a:p>
                    <a:p>
                      <a:endParaRPr lang="en-US" sz="1600" dirty="0"/>
                    </a:p>
                  </a:txBody>
                  <a:tcPr anchor="ctr">
                    <a:solidFill>
                      <a:srgbClr val="FDB913">
                        <a:alpha val="30196"/>
                      </a:srgbClr>
                    </a:solidFill>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en-US" sz="1600" dirty="0" smtClean="0">
                          <a:solidFill>
                            <a:srgbClr val="000000"/>
                          </a:solidFill>
                          <a:ea typeface="ＭＳ Ｐゴシック" pitchFamily="-108" charset="-128"/>
                        </a:rPr>
                        <a:t>Workplace plan and catch-up provision</a:t>
                      </a:r>
                    </a:p>
                  </a:txBody>
                  <a:tcPr>
                    <a:solidFill>
                      <a:srgbClr val="E7EBF2"/>
                    </a:solidFill>
                  </a:tcPr>
                </a:tc>
              </a:tr>
            </a:tbl>
          </a:graphicData>
        </a:graphic>
      </p:graphicFrame>
    </p:spTree>
    <p:extLst>
      <p:ext uri="{BB962C8B-B14F-4D97-AF65-F5344CB8AC3E}">
        <p14:creationId xmlns:p14="http://schemas.microsoft.com/office/powerpoint/2010/main" val="30347263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p:cNvSpPr>
            <a:spLocks noGrp="1"/>
          </p:cNvSpPr>
          <p:nvPr>
            <p:ph type="title"/>
          </p:nvPr>
        </p:nvSpPr>
        <p:spPr>
          <a:xfrm>
            <a:off x="377825" y="354013"/>
            <a:ext cx="8418513" cy="449262"/>
          </a:xfrm>
        </p:spPr>
        <p:txBody>
          <a:bodyPr/>
          <a:lstStyle/>
          <a:p>
            <a:r>
              <a:rPr lang="en-US" dirty="0" smtClean="0">
                <a:latin typeface="Arial" charset="0"/>
                <a:ea typeface="ＭＳ Ｐゴシック" charset="0"/>
                <a:cs typeface="ＭＳ Ｐゴシック" charset="0"/>
              </a:rPr>
              <a:t>Agenda</a:t>
            </a:r>
            <a:endParaRPr lang="en-US" dirty="0">
              <a:latin typeface="Arial" charset="0"/>
              <a:ea typeface="ＭＳ Ｐゴシック" charset="0"/>
              <a:cs typeface="ＭＳ Ｐゴシック" charset="0"/>
            </a:endParaRPr>
          </a:p>
        </p:txBody>
      </p:sp>
      <p:sp>
        <p:nvSpPr>
          <p:cNvPr id="16386" name="Slide Number Placeholder 6"/>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F84B006-800E-1D41-AAD1-9A066913EE35}" type="slidenum">
              <a:rPr lang="en-US" sz="1200">
                <a:solidFill>
                  <a:srgbClr val="0097CE"/>
                </a:solidFill>
              </a:rPr>
              <a:pPr/>
              <a:t>2</a:t>
            </a:fld>
            <a:endParaRPr lang="en-US" sz="1200">
              <a:solidFill>
                <a:srgbClr val="0097CE"/>
              </a:solidFill>
            </a:endParaRPr>
          </a:p>
        </p:txBody>
      </p:sp>
      <p:graphicFrame>
        <p:nvGraphicFramePr>
          <p:cNvPr id="5" name="Group 25"/>
          <p:cNvGraphicFramePr>
            <a:graphicFrameLocks noGrp="1"/>
          </p:cNvGraphicFramePr>
          <p:nvPr>
            <p:extLst>
              <p:ext uri="{D42A27DB-BD31-4B8C-83A1-F6EECF244321}">
                <p14:modId xmlns:p14="http://schemas.microsoft.com/office/powerpoint/2010/main" val="129864757"/>
              </p:ext>
            </p:extLst>
          </p:nvPr>
        </p:nvGraphicFramePr>
        <p:xfrm>
          <a:off x="398463" y="1463675"/>
          <a:ext cx="6346721" cy="3127375"/>
        </p:xfrm>
        <a:graphic>
          <a:graphicData uri="http://schemas.openxmlformats.org/drawingml/2006/table">
            <a:tbl>
              <a:tblPr/>
              <a:tblGrid>
                <a:gridCol w="493713"/>
                <a:gridCol w="5853008"/>
              </a:tblGrid>
              <a:tr h="625475">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200" b="1" i="0" u="none" strike="noStrike" cap="none" normalizeH="0" baseline="0" dirty="0" smtClean="0">
                          <a:ln>
                            <a:noFill/>
                          </a:ln>
                          <a:solidFill>
                            <a:schemeClr val="accent4"/>
                          </a:solidFill>
                          <a:effectLst/>
                          <a:latin typeface="Arial" charset="0"/>
                          <a:ea typeface="ＭＳ Ｐゴシック" pitchFamily="-108" charset="-128"/>
                        </a:rPr>
                        <a:t>1</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6350" cap="flat" cmpd="sng" algn="ctr">
                      <a:solidFill>
                        <a:srgbClr val="BEC1C5"/>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200" b="0" i="0" u="none" strike="noStrike" cap="none" normalizeH="0" baseline="0" dirty="0" smtClean="0">
                          <a:ln>
                            <a:noFill/>
                          </a:ln>
                          <a:solidFill>
                            <a:srgbClr val="6A747C"/>
                          </a:solidFill>
                          <a:effectLst/>
                          <a:latin typeface="Arial" pitchFamily="34" charset="0"/>
                          <a:ea typeface="ＭＳ Ｐゴシック" pitchFamily="-108" charset="-128"/>
                        </a:rPr>
                        <a:t>What generation are you?</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6350" cap="flat" cmpd="sng" algn="ctr">
                      <a:solidFill>
                        <a:srgbClr val="BEC1C5"/>
                      </a:solidFill>
                      <a:prstDash val="solid"/>
                      <a:round/>
                      <a:headEnd type="none" w="med" len="med"/>
                      <a:tailEnd type="none" w="med" len="med"/>
                    </a:lnB>
                    <a:lnTlToBr>
                      <a:noFill/>
                    </a:lnTlToBr>
                    <a:lnBlToTr>
                      <a:noFill/>
                    </a:lnBlToTr>
                    <a:noFill/>
                  </a:tcPr>
                </a:tc>
              </a:tr>
              <a:tr h="625475">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200" b="1" i="0" u="none" strike="noStrike" cap="none" normalizeH="0" baseline="0" dirty="0" smtClean="0">
                          <a:ln>
                            <a:noFill/>
                          </a:ln>
                          <a:solidFill>
                            <a:schemeClr val="accent4"/>
                          </a:solidFill>
                          <a:effectLst/>
                          <a:latin typeface="Arial" charset="0"/>
                          <a:ea typeface="ＭＳ Ｐゴシック" pitchFamily="-108" charset="-128"/>
                        </a:rPr>
                        <a:t>2</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rgbClr val="BEC1C5"/>
                      </a:solidFill>
                      <a:prstDash val="solid"/>
                      <a:round/>
                      <a:headEnd type="none" w="med" len="med"/>
                      <a:tailEnd type="none" w="med" len="med"/>
                    </a:lnT>
                    <a:lnB w="6350" cap="flat" cmpd="sng" algn="ctr">
                      <a:solidFill>
                        <a:srgbClr val="BEC1C5"/>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200" b="0" i="0" u="none" strike="noStrike" cap="none" normalizeH="0" baseline="0" dirty="0" smtClean="0">
                          <a:ln>
                            <a:noFill/>
                          </a:ln>
                          <a:solidFill>
                            <a:srgbClr val="6A747C"/>
                          </a:solidFill>
                          <a:effectLst/>
                          <a:latin typeface="Arial" pitchFamily="34" charset="0"/>
                          <a:ea typeface="ＭＳ Ｐゴシック" pitchFamily="-108" charset="-128"/>
                        </a:rPr>
                        <a:t>Saving for retirement </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rgbClr val="BEC1C5"/>
                      </a:solidFill>
                      <a:prstDash val="solid"/>
                      <a:round/>
                      <a:headEnd type="none" w="med" len="med"/>
                      <a:tailEnd type="none" w="med" len="med"/>
                    </a:lnT>
                    <a:lnB w="6350" cap="flat" cmpd="sng" algn="ctr">
                      <a:solidFill>
                        <a:srgbClr val="BEC1C5"/>
                      </a:solidFill>
                      <a:prstDash val="solid"/>
                      <a:round/>
                      <a:headEnd type="none" w="med" len="med"/>
                      <a:tailEnd type="none" w="med" len="med"/>
                    </a:lnB>
                    <a:lnTlToBr>
                      <a:noFill/>
                    </a:lnTlToBr>
                    <a:lnBlToTr>
                      <a:noFill/>
                    </a:lnBlToTr>
                    <a:noFill/>
                  </a:tcPr>
                </a:tc>
              </a:tr>
              <a:tr h="625475">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200" b="1" i="0" u="none" strike="noStrike" cap="none" normalizeH="0" baseline="0" dirty="0" smtClean="0">
                          <a:ln>
                            <a:noFill/>
                          </a:ln>
                          <a:solidFill>
                            <a:schemeClr val="accent4"/>
                          </a:solidFill>
                          <a:effectLst/>
                          <a:latin typeface="Arial" charset="0"/>
                          <a:ea typeface="ＭＳ Ｐゴシック" pitchFamily="-108" charset="-128"/>
                        </a:rPr>
                        <a:t>3</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rgbClr val="BEC1C5"/>
                      </a:solidFill>
                      <a:prstDash val="solid"/>
                      <a:round/>
                      <a:headEnd type="none" w="med" len="med"/>
                      <a:tailEnd type="none" w="med" len="med"/>
                    </a:lnT>
                    <a:lnB w="6350" cap="flat" cmpd="sng" algn="ctr">
                      <a:solidFill>
                        <a:srgbClr val="BEC1C5"/>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200" b="0" i="0" u="none" strike="noStrike" cap="none" normalizeH="0" baseline="0" dirty="0" smtClean="0">
                          <a:ln>
                            <a:noFill/>
                          </a:ln>
                          <a:solidFill>
                            <a:srgbClr val="6A747C"/>
                          </a:solidFill>
                          <a:effectLst/>
                          <a:latin typeface="Arial" pitchFamily="34" charset="0"/>
                          <a:ea typeface="ＭＳ Ｐゴシック" pitchFamily="-108" charset="-128"/>
                        </a:rPr>
                        <a:t>Your workplace retirement plan</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rgbClr val="BEC1C5"/>
                      </a:solidFill>
                      <a:prstDash val="solid"/>
                      <a:round/>
                      <a:headEnd type="none" w="med" len="med"/>
                      <a:tailEnd type="none" w="med" len="med"/>
                    </a:lnT>
                    <a:lnB w="6350" cap="flat" cmpd="sng" algn="ctr">
                      <a:solidFill>
                        <a:srgbClr val="BEC1C5"/>
                      </a:solidFill>
                      <a:prstDash val="solid"/>
                      <a:round/>
                      <a:headEnd type="none" w="med" len="med"/>
                      <a:tailEnd type="none" w="med" len="med"/>
                    </a:lnB>
                    <a:lnTlToBr>
                      <a:noFill/>
                    </a:lnTlToBr>
                    <a:lnBlToTr>
                      <a:noFill/>
                    </a:lnBlToTr>
                    <a:noFill/>
                  </a:tcPr>
                </a:tc>
              </a:tr>
              <a:tr h="625475">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200" b="1" i="0" u="none" strike="noStrike" cap="none" normalizeH="0" baseline="0" dirty="0" smtClean="0">
                          <a:ln>
                            <a:noFill/>
                          </a:ln>
                          <a:solidFill>
                            <a:schemeClr val="accent4"/>
                          </a:solidFill>
                          <a:effectLst/>
                          <a:latin typeface="Arial" charset="0"/>
                          <a:ea typeface="ＭＳ Ｐゴシック" pitchFamily="-108" charset="-128"/>
                        </a:rPr>
                        <a:t>4</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rgbClr val="BEC1C5"/>
                      </a:solidFill>
                      <a:prstDash val="solid"/>
                      <a:round/>
                      <a:headEnd type="none" w="med" len="med"/>
                      <a:tailEnd type="none" w="med" len="med"/>
                    </a:lnT>
                    <a:lnB w="6350" cap="flat" cmpd="sng" algn="ctr">
                      <a:solidFill>
                        <a:srgbClr val="BEC1C5"/>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200" b="0" i="0" u="none" strike="noStrike" cap="none" normalizeH="0" baseline="0" dirty="0" smtClean="0">
                          <a:ln>
                            <a:noFill/>
                          </a:ln>
                          <a:solidFill>
                            <a:srgbClr val="737373"/>
                          </a:solidFill>
                          <a:effectLst/>
                          <a:latin typeface="Arial" pitchFamily="34" charset="0"/>
                          <a:ea typeface="ＭＳ Ｐゴシック" pitchFamily="-108" charset="-128"/>
                        </a:rPr>
                        <a:t>Enrolling in your workplace retirement plan</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rgbClr val="BEC1C5"/>
                      </a:solidFill>
                      <a:prstDash val="solid"/>
                      <a:round/>
                      <a:headEnd type="none" w="med" len="med"/>
                      <a:tailEnd type="none" w="med" len="med"/>
                    </a:lnT>
                    <a:lnB w="6350" cap="flat" cmpd="sng" algn="ctr">
                      <a:solidFill>
                        <a:srgbClr val="BEC1C5"/>
                      </a:solidFill>
                      <a:prstDash val="solid"/>
                      <a:round/>
                      <a:headEnd type="none" w="med" len="med"/>
                      <a:tailEnd type="none" w="med" len="med"/>
                    </a:lnB>
                    <a:lnTlToBr>
                      <a:noFill/>
                    </a:lnTlToBr>
                    <a:lnBlToTr>
                      <a:noFill/>
                    </a:lnBlToTr>
                    <a:noFill/>
                  </a:tcPr>
                </a:tc>
              </a:tr>
              <a:tr h="625475">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200" b="1" i="0" u="none" strike="noStrike" cap="none" normalizeH="0" baseline="0" dirty="0" smtClean="0">
                          <a:ln>
                            <a:noFill/>
                          </a:ln>
                          <a:solidFill>
                            <a:schemeClr val="accent4"/>
                          </a:solidFill>
                          <a:effectLst/>
                          <a:latin typeface="Arial" charset="0"/>
                          <a:ea typeface="ＭＳ Ｐゴシック" pitchFamily="-108" charset="-128"/>
                        </a:rPr>
                        <a:t>5</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rgbClr val="BEC1C5"/>
                      </a:solidFill>
                      <a:prstDash val="solid"/>
                      <a:round/>
                      <a:headEnd type="none" w="med" len="med"/>
                      <a:tailEnd type="none" w="med" len="med"/>
                    </a:lnT>
                    <a:lnB w="6350" cap="flat" cmpd="sng" algn="ctr">
                      <a:solidFill>
                        <a:srgbClr val="BEC1C5"/>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200" b="0" i="0" u="none" strike="noStrike" cap="none" normalizeH="0" baseline="0" dirty="0" smtClean="0">
                          <a:ln>
                            <a:noFill/>
                          </a:ln>
                          <a:solidFill>
                            <a:srgbClr val="737373"/>
                          </a:solidFill>
                          <a:effectLst/>
                          <a:latin typeface="Arial" pitchFamily="34" charset="0"/>
                          <a:ea typeface="ＭＳ Ｐゴシック" pitchFamily="-108" charset="-128"/>
                        </a:rPr>
                        <a:t>Putting it all together</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rgbClr val="BEC1C5"/>
                      </a:solidFill>
                      <a:prstDash val="solid"/>
                      <a:round/>
                      <a:headEnd type="none" w="med" len="med"/>
                      <a:tailEnd type="none" w="med" len="med"/>
                    </a:lnT>
                    <a:lnB w="6350" cap="flat" cmpd="sng" algn="ctr">
                      <a:solidFill>
                        <a:srgbClr val="BEC1C5"/>
                      </a:solidFill>
                      <a:prstDash val="solid"/>
                      <a:round/>
                      <a:headEnd type="none" w="med" len="med"/>
                      <a:tailEnd type="none" w="med" len="med"/>
                    </a:lnB>
                    <a:lnTlToBr>
                      <a:noFill/>
                    </a:lnTlToBr>
                    <a:lnBlToTr>
                      <a:noFill/>
                    </a:lnBlToTr>
                    <a:noFill/>
                  </a:tcPr>
                </a:tc>
              </a:tr>
            </a:tbl>
          </a:graphicData>
        </a:graphic>
      </p:graphicFrame>
    </p:spTree>
  </p:cSld>
  <p:clrMapOvr>
    <a:masterClrMapping/>
  </p:clrMapOvr>
  <p:transition spd="med"/>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p:txBody>
          <a:bodyPr/>
          <a:lstStyle/>
          <a:p>
            <a:r>
              <a:rPr lang="en-US" altLang="en-US" dirty="0"/>
              <a:t>Saving for retirement</a:t>
            </a:r>
            <a:endParaRPr lang="en-US" altLang="en-US" dirty="0" smtClean="0">
              <a:ea typeface="ＭＳ Ｐゴシック" pitchFamily="34" charset="-128"/>
            </a:endParaRPr>
          </a:p>
        </p:txBody>
      </p:sp>
      <p:sp>
        <p:nvSpPr>
          <p:cNvPr id="28675" name="Text Placeholder 2"/>
          <p:cNvSpPr>
            <a:spLocks noGrp="1"/>
          </p:cNvSpPr>
          <p:nvPr>
            <p:ph idx="1"/>
          </p:nvPr>
        </p:nvSpPr>
        <p:spPr>
          <a:xfrm>
            <a:off x="400242" y="1477818"/>
            <a:ext cx="8372283" cy="703407"/>
          </a:xfrm>
        </p:spPr>
        <p:txBody>
          <a:bodyPr/>
          <a:lstStyle/>
          <a:p>
            <a:pPr marL="0" indent="0">
              <a:buNone/>
            </a:pPr>
            <a:r>
              <a:rPr lang="en-US" altLang="en-US" dirty="0" smtClean="0">
                <a:ea typeface="ＭＳ Ｐゴシック" pitchFamily="34" charset="-128"/>
              </a:rPr>
              <a:t>How much should you save for retirement?</a:t>
            </a:r>
          </a:p>
          <a:p>
            <a:pPr lvl="1"/>
            <a:endParaRPr lang="en-US" altLang="en-US" dirty="0" smtClean="0">
              <a:ea typeface="ＭＳ Ｐゴシック" pitchFamily="34" charset="-128"/>
            </a:endParaRPr>
          </a:p>
        </p:txBody>
      </p:sp>
      <p:sp>
        <p:nvSpPr>
          <p:cNvPr id="28682" name="TextBox 5"/>
          <p:cNvSpPr txBox="1">
            <a:spLocks noChangeArrowheads="1"/>
          </p:cNvSpPr>
          <p:nvPr/>
        </p:nvSpPr>
        <p:spPr bwMode="auto">
          <a:xfrm>
            <a:off x="534988" y="5305916"/>
            <a:ext cx="763587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spcAft>
                <a:spcPts val="900"/>
              </a:spcAft>
              <a:buClr>
                <a:schemeClr val="bg1"/>
              </a:buClr>
              <a:buSzPct val="25000"/>
              <a:buFont typeface="Arial" charset="0"/>
              <a:buChar char="•"/>
              <a:defRPr sz="2400" b="1">
                <a:solidFill>
                  <a:srgbClr val="008A83"/>
                </a:solidFill>
                <a:latin typeface="Arial" charset="0"/>
              </a:defRPr>
            </a:lvl1pPr>
            <a:lvl2pPr marL="742950" indent="-285750" eaLnBrk="0" hangingPunct="0">
              <a:lnSpc>
                <a:spcPct val="110000"/>
              </a:lnSpc>
              <a:spcBef>
                <a:spcPts val="900"/>
              </a:spcBef>
              <a:spcAft>
                <a:spcPts val="400"/>
              </a:spcAft>
              <a:buClr>
                <a:srgbClr val="ED834C"/>
              </a:buClr>
              <a:buSzPct val="90000"/>
              <a:buFont typeface="Arial Black" pitchFamily="34" charset="0"/>
              <a:buChar char="&gt;"/>
              <a:defRPr sz="1600">
                <a:solidFill>
                  <a:srgbClr val="0097CE"/>
                </a:solidFill>
                <a:latin typeface="Arial" charset="0"/>
              </a:defRPr>
            </a:lvl2pPr>
            <a:lvl3pPr marL="1143000" indent="-228600" eaLnBrk="0" hangingPunct="0">
              <a:spcBef>
                <a:spcPct val="20000"/>
              </a:spcBef>
              <a:buClr>
                <a:srgbClr val="0097CE"/>
              </a:buClr>
              <a:buSzPct val="100000"/>
              <a:buFont typeface="Lucida Grande" pitchFamily="-110" charset="0"/>
              <a:buChar char="−"/>
              <a:defRPr sz="1400">
                <a:solidFill>
                  <a:srgbClr val="6A747C"/>
                </a:solidFill>
                <a:latin typeface="Arial" charset="0"/>
              </a:defRPr>
            </a:lvl3pPr>
            <a:lvl4pPr marL="1600200" indent="-228600" eaLnBrk="0" hangingPunct="0">
              <a:spcBef>
                <a:spcPct val="20000"/>
              </a:spcBef>
              <a:buClr>
                <a:srgbClr val="ED834C"/>
              </a:buClr>
              <a:buFont typeface="Arial" charset="0"/>
              <a:buChar char="•"/>
              <a:defRPr sz="1200">
                <a:solidFill>
                  <a:srgbClr val="0097CE"/>
                </a:solidFill>
                <a:latin typeface="Arial" charset="0"/>
              </a:defRPr>
            </a:lvl4pPr>
            <a:lvl5pPr marL="2057400" indent="-228600" eaLnBrk="0" hangingPunct="0">
              <a:spcBef>
                <a:spcPct val="20000"/>
              </a:spcBef>
              <a:buClr>
                <a:srgbClr val="0097CE"/>
              </a:buClr>
              <a:buFont typeface="Lucida Grande" pitchFamily="-110" charset="0"/>
              <a:buChar char="−"/>
              <a:defRPr sz="1000">
                <a:solidFill>
                  <a:srgbClr val="6A747C"/>
                </a:solidFill>
                <a:latin typeface="Arial" charset="0"/>
              </a:defRPr>
            </a:lvl5pPr>
            <a:lvl6pPr marL="2514600" indent="-228600" eaLnBrk="0" fontAlgn="base" hangingPunct="0">
              <a:spcBef>
                <a:spcPct val="20000"/>
              </a:spcBef>
              <a:spcAft>
                <a:spcPct val="0"/>
              </a:spcAft>
              <a:buClr>
                <a:srgbClr val="0097CE"/>
              </a:buClr>
              <a:buFont typeface="Lucida Grande" pitchFamily="-110" charset="0"/>
              <a:buChar char="−"/>
              <a:defRPr sz="1000">
                <a:solidFill>
                  <a:srgbClr val="6A747C"/>
                </a:solidFill>
                <a:latin typeface="Arial" charset="0"/>
              </a:defRPr>
            </a:lvl6pPr>
            <a:lvl7pPr marL="2971800" indent="-228600" eaLnBrk="0" fontAlgn="base" hangingPunct="0">
              <a:spcBef>
                <a:spcPct val="20000"/>
              </a:spcBef>
              <a:spcAft>
                <a:spcPct val="0"/>
              </a:spcAft>
              <a:buClr>
                <a:srgbClr val="0097CE"/>
              </a:buClr>
              <a:buFont typeface="Lucida Grande" pitchFamily="-110" charset="0"/>
              <a:buChar char="−"/>
              <a:defRPr sz="1000">
                <a:solidFill>
                  <a:srgbClr val="6A747C"/>
                </a:solidFill>
                <a:latin typeface="Arial" charset="0"/>
              </a:defRPr>
            </a:lvl7pPr>
            <a:lvl8pPr marL="3429000" indent="-228600" eaLnBrk="0" fontAlgn="base" hangingPunct="0">
              <a:spcBef>
                <a:spcPct val="20000"/>
              </a:spcBef>
              <a:spcAft>
                <a:spcPct val="0"/>
              </a:spcAft>
              <a:buClr>
                <a:srgbClr val="0097CE"/>
              </a:buClr>
              <a:buFont typeface="Lucida Grande" pitchFamily="-110" charset="0"/>
              <a:buChar char="−"/>
              <a:defRPr sz="1000">
                <a:solidFill>
                  <a:srgbClr val="6A747C"/>
                </a:solidFill>
                <a:latin typeface="Arial" charset="0"/>
              </a:defRPr>
            </a:lvl8pPr>
            <a:lvl9pPr marL="3886200" indent="-228600" eaLnBrk="0" fontAlgn="base" hangingPunct="0">
              <a:spcBef>
                <a:spcPct val="20000"/>
              </a:spcBef>
              <a:spcAft>
                <a:spcPct val="0"/>
              </a:spcAft>
              <a:buClr>
                <a:srgbClr val="0097CE"/>
              </a:buClr>
              <a:buFont typeface="Lucida Grande" pitchFamily="-110" charset="0"/>
              <a:buChar char="−"/>
              <a:defRPr sz="1000">
                <a:solidFill>
                  <a:srgbClr val="6A747C"/>
                </a:solidFill>
                <a:latin typeface="Arial" charset="0"/>
              </a:defRPr>
            </a:lvl9pPr>
          </a:lstStyle>
          <a:p>
            <a:pPr>
              <a:spcBef>
                <a:spcPct val="0"/>
              </a:spcBef>
              <a:spcAft>
                <a:spcPct val="0"/>
              </a:spcAft>
              <a:buClrTx/>
              <a:buSzTx/>
              <a:buFontTx/>
              <a:buNone/>
            </a:pPr>
            <a:r>
              <a:rPr lang="en-US" altLang="en-US" sz="1600" b="0" dirty="0">
                <a:solidFill>
                  <a:srgbClr val="5F5F5F"/>
                </a:solidFill>
              </a:rPr>
              <a:t>This percentage is only a guideline. The percentage may increase depending on your investment goals and time horizon. </a:t>
            </a:r>
          </a:p>
        </p:txBody>
      </p:sp>
      <p:sp>
        <p:nvSpPr>
          <p:cNvPr id="28683" name="Rectangle 14"/>
          <p:cNvSpPr>
            <a:spLocks noChangeArrowheads="1"/>
          </p:cNvSpPr>
          <p:nvPr/>
        </p:nvSpPr>
        <p:spPr bwMode="auto">
          <a:xfrm>
            <a:off x="534766" y="6006335"/>
            <a:ext cx="7418389" cy="240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spcBef>
                <a:spcPct val="20000"/>
              </a:spcBef>
              <a:spcAft>
                <a:spcPts val="900"/>
              </a:spcAft>
              <a:buClr>
                <a:schemeClr val="bg1"/>
              </a:buClr>
              <a:buSzPct val="25000"/>
              <a:buFont typeface="Arial" charset="0"/>
              <a:buChar char="•"/>
              <a:defRPr sz="2400" b="1">
                <a:solidFill>
                  <a:srgbClr val="008A83"/>
                </a:solidFill>
                <a:latin typeface="Arial" charset="0"/>
              </a:defRPr>
            </a:lvl1pPr>
            <a:lvl2pPr marL="742950" indent="-285750" eaLnBrk="0" hangingPunct="0">
              <a:lnSpc>
                <a:spcPct val="110000"/>
              </a:lnSpc>
              <a:spcBef>
                <a:spcPts val="900"/>
              </a:spcBef>
              <a:spcAft>
                <a:spcPts val="400"/>
              </a:spcAft>
              <a:buClr>
                <a:srgbClr val="ED834C"/>
              </a:buClr>
              <a:buSzPct val="90000"/>
              <a:buFont typeface="Arial Black" pitchFamily="34" charset="0"/>
              <a:buChar char="&gt;"/>
              <a:defRPr sz="1600">
                <a:solidFill>
                  <a:srgbClr val="0097CE"/>
                </a:solidFill>
                <a:latin typeface="Arial" charset="0"/>
              </a:defRPr>
            </a:lvl2pPr>
            <a:lvl3pPr marL="1143000" indent="-228600" eaLnBrk="0" hangingPunct="0">
              <a:spcBef>
                <a:spcPct val="20000"/>
              </a:spcBef>
              <a:buClr>
                <a:srgbClr val="0097CE"/>
              </a:buClr>
              <a:buSzPct val="100000"/>
              <a:buFont typeface="Lucida Grande" pitchFamily="-110" charset="0"/>
              <a:buChar char="−"/>
              <a:defRPr sz="1400">
                <a:solidFill>
                  <a:srgbClr val="6A747C"/>
                </a:solidFill>
                <a:latin typeface="Arial" charset="0"/>
              </a:defRPr>
            </a:lvl3pPr>
            <a:lvl4pPr marL="1600200" indent="-228600" eaLnBrk="0" hangingPunct="0">
              <a:spcBef>
                <a:spcPct val="20000"/>
              </a:spcBef>
              <a:buClr>
                <a:srgbClr val="ED834C"/>
              </a:buClr>
              <a:buFont typeface="Arial" charset="0"/>
              <a:buChar char="•"/>
              <a:defRPr sz="1200">
                <a:solidFill>
                  <a:srgbClr val="0097CE"/>
                </a:solidFill>
                <a:latin typeface="Arial" charset="0"/>
              </a:defRPr>
            </a:lvl4pPr>
            <a:lvl5pPr marL="2057400" indent="-228600" eaLnBrk="0" hangingPunct="0">
              <a:spcBef>
                <a:spcPct val="20000"/>
              </a:spcBef>
              <a:buClr>
                <a:srgbClr val="0097CE"/>
              </a:buClr>
              <a:buFont typeface="Lucida Grande" pitchFamily="-110" charset="0"/>
              <a:buChar char="−"/>
              <a:defRPr sz="1000">
                <a:solidFill>
                  <a:srgbClr val="6A747C"/>
                </a:solidFill>
                <a:latin typeface="Arial" charset="0"/>
              </a:defRPr>
            </a:lvl5pPr>
            <a:lvl6pPr marL="2514600" indent="-228600" eaLnBrk="0" fontAlgn="base" hangingPunct="0">
              <a:spcBef>
                <a:spcPct val="20000"/>
              </a:spcBef>
              <a:spcAft>
                <a:spcPct val="0"/>
              </a:spcAft>
              <a:buClr>
                <a:srgbClr val="0097CE"/>
              </a:buClr>
              <a:buFont typeface="Lucida Grande" pitchFamily="-110" charset="0"/>
              <a:buChar char="−"/>
              <a:defRPr sz="1000">
                <a:solidFill>
                  <a:srgbClr val="6A747C"/>
                </a:solidFill>
                <a:latin typeface="Arial" charset="0"/>
              </a:defRPr>
            </a:lvl6pPr>
            <a:lvl7pPr marL="2971800" indent="-228600" eaLnBrk="0" fontAlgn="base" hangingPunct="0">
              <a:spcBef>
                <a:spcPct val="20000"/>
              </a:spcBef>
              <a:spcAft>
                <a:spcPct val="0"/>
              </a:spcAft>
              <a:buClr>
                <a:srgbClr val="0097CE"/>
              </a:buClr>
              <a:buFont typeface="Lucida Grande" pitchFamily="-110" charset="0"/>
              <a:buChar char="−"/>
              <a:defRPr sz="1000">
                <a:solidFill>
                  <a:srgbClr val="6A747C"/>
                </a:solidFill>
                <a:latin typeface="Arial" charset="0"/>
              </a:defRPr>
            </a:lvl7pPr>
            <a:lvl8pPr marL="3429000" indent="-228600" eaLnBrk="0" fontAlgn="base" hangingPunct="0">
              <a:spcBef>
                <a:spcPct val="20000"/>
              </a:spcBef>
              <a:spcAft>
                <a:spcPct val="0"/>
              </a:spcAft>
              <a:buClr>
                <a:srgbClr val="0097CE"/>
              </a:buClr>
              <a:buFont typeface="Lucida Grande" pitchFamily="-110" charset="0"/>
              <a:buChar char="−"/>
              <a:defRPr sz="1000">
                <a:solidFill>
                  <a:srgbClr val="6A747C"/>
                </a:solidFill>
                <a:latin typeface="Arial" charset="0"/>
              </a:defRPr>
            </a:lvl8pPr>
            <a:lvl9pPr marL="3886200" indent="-228600" eaLnBrk="0" fontAlgn="base" hangingPunct="0">
              <a:spcBef>
                <a:spcPct val="20000"/>
              </a:spcBef>
              <a:spcAft>
                <a:spcPct val="0"/>
              </a:spcAft>
              <a:buClr>
                <a:srgbClr val="0097CE"/>
              </a:buClr>
              <a:buFont typeface="Lucida Grande" pitchFamily="-110" charset="0"/>
              <a:buChar char="−"/>
              <a:defRPr sz="1000">
                <a:solidFill>
                  <a:srgbClr val="6A747C"/>
                </a:solidFill>
                <a:latin typeface="Arial" charset="0"/>
              </a:defRPr>
            </a:lvl9pPr>
          </a:lstStyle>
          <a:p>
            <a:pPr>
              <a:lnSpc>
                <a:spcPct val="80000"/>
              </a:lnSpc>
              <a:spcAft>
                <a:spcPct val="0"/>
              </a:spcAft>
              <a:buClrTx/>
              <a:buSzTx/>
              <a:buFontTx/>
              <a:buNone/>
            </a:pPr>
            <a:r>
              <a:rPr lang="en-US" altLang="en-US" sz="1200" b="0" dirty="0">
                <a:solidFill>
                  <a:srgbClr val="737373"/>
                </a:solidFill>
              </a:rPr>
              <a:t>Source: How </a:t>
            </a:r>
            <a:r>
              <a:rPr lang="en-US" altLang="en-US" sz="1200" b="0" dirty="0" smtClean="0">
                <a:solidFill>
                  <a:srgbClr val="737373"/>
                </a:solidFill>
              </a:rPr>
              <a:t>Much </a:t>
            </a:r>
            <a:r>
              <a:rPr lang="en-US" altLang="en-US" sz="1200" b="0" dirty="0">
                <a:solidFill>
                  <a:srgbClr val="737373"/>
                </a:solidFill>
              </a:rPr>
              <a:t>S</a:t>
            </a:r>
            <a:r>
              <a:rPr lang="en-US" altLang="en-US" sz="1200" b="0" dirty="0" smtClean="0">
                <a:solidFill>
                  <a:srgbClr val="737373"/>
                </a:solidFill>
              </a:rPr>
              <a:t>hould </a:t>
            </a:r>
            <a:r>
              <a:rPr lang="en-US" altLang="en-US" sz="1200" b="0" dirty="0">
                <a:solidFill>
                  <a:srgbClr val="737373"/>
                </a:solidFill>
              </a:rPr>
              <a:t>Y</a:t>
            </a:r>
            <a:r>
              <a:rPr lang="en-US" altLang="en-US" sz="1200" b="0" dirty="0" smtClean="0">
                <a:solidFill>
                  <a:srgbClr val="737373"/>
                </a:solidFill>
              </a:rPr>
              <a:t>ou </a:t>
            </a:r>
            <a:r>
              <a:rPr lang="en-US" altLang="en-US" sz="1200" b="0" dirty="0">
                <a:solidFill>
                  <a:srgbClr val="737373"/>
                </a:solidFill>
              </a:rPr>
              <a:t>S</a:t>
            </a:r>
            <a:r>
              <a:rPr lang="en-US" altLang="en-US" sz="1200" b="0" dirty="0" smtClean="0">
                <a:solidFill>
                  <a:srgbClr val="737373"/>
                </a:solidFill>
              </a:rPr>
              <a:t>ave for </a:t>
            </a:r>
            <a:r>
              <a:rPr lang="en-US" altLang="en-US" sz="1200" b="0" dirty="0">
                <a:solidFill>
                  <a:srgbClr val="737373"/>
                </a:solidFill>
              </a:rPr>
              <a:t>R</a:t>
            </a:r>
            <a:r>
              <a:rPr lang="en-US" altLang="en-US" sz="1200" b="0" dirty="0" smtClean="0">
                <a:solidFill>
                  <a:srgbClr val="737373"/>
                </a:solidFill>
              </a:rPr>
              <a:t>etirement? Bloomberg.com</a:t>
            </a:r>
            <a:r>
              <a:rPr lang="en-US" altLang="en-US" sz="1200" b="0" dirty="0">
                <a:solidFill>
                  <a:srgbClr val="737373"/>
                </a:solidFill>
              </a:rPr>
              <a:t>. </a:t>
            </a:r>
            <a:r>
              <a:rPr lang="en-US" altLang="en-US" sz="1200" b="0" dirty="0" smtClean="0">
                <a:solidFill>
                  <a:srgbClr val="737373"/>
                </a:solidFill>
              </a:rPr>
              <a:t>June 14, 2017.</a:t>
            </a:r>
            <a:endParaRPr lang="en-US" altLang="en-US" sz="1200" b="0" dirty="0">
              <a:solidFill>
                <a:srgbClr val="737373"/>
              </a:solidFill>
            </a:endParaRPr>
          </a:p>
        </p:txBody>
      </p:sp>
      <p:sp>
        <p:nvSpPr>
          <p:cNvPr id="11" name="Slide Number Placeholder 6"/>
          <p:cNvSpPr>
            <a:spLocks noGrp="1"/>
          </p:cNvSpPr>
          <p:nvPr>
            <p:ph type="sldNum" sz="quarter" idx="10"/>
          </p:nvPr>
        </p:nvSpPr>
        <p:spPr>
          <a:xfrm>
            <a:off x="6657975" y="6356350"/>
            <a:ext cx="2133600" cy="365125"/>
          </a:xfrm>
        </p:spPr>
        <p:txBody>
          <a:bodyPr/>
          <a:lstStyle>
            <a:lvl1pPr algn="r">
              <a:defRPr sz="1200">
                <a:solidFill>
                  <a:srgbClr val="00A4E4"/>
                </a:solidFill>
              </a:defRPr>
            </a:lvl1pPr>
          </a:lstStyle>
          <a:p>
            <a:pPr>
              <a:defRPr/>
            </a:pPr>
            <a:fld id="{2505F292-7053-9A43-86CC-EE4ED0BE33C9}" type="slidenum">
              <a:rPr lang="en-US" smtClean="0"/>
              <a:pPr>
                <a:defRPr/>
              </a:pPr>
              <a:t>20</a:t>
            </a:fld>
            <a:endParaRPr lang="en-US" dirty="0"/>
          </a:p>
        </p:txBody>
      </p:sp>
      <p:graphicFrame>
        <p:nvGraphicFramePr>
          <p:cNvPr id="10" name="Chart 9"/>
          <p:cNvGraphicFramePr/>
          <p:nvPr>
            <p:extLst>
              <p:ext uri="{D42A27DB-BD31-4B8C-83A1-F6EECF244321}">
                <p14:modId xmlns:p14="http://schemas.microsoft.com/office/powerpoint/2010/main" val="2476578773"/>
              </p:ext>
            </p:extLst>
          </p:nvPr>
        </p:nvGraphicFramePr>
        <p:xfrm>
          <a:off x="744650" y="1705969"/>
          <a:ext cx="4886899" cy="3605135"/>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3"/>
          <p:cNvSpPr txBox="1">
            <a:spLocks noChangeArrowheads="1"/>
          </p:cNvSpPr>
          <p:nvPr/>
        </p:nvSpPr>
        <p:spPr bwMode="auto">
          <a:xfrm>
            <a:off x="2402004" y="2833062"/>
            <a:ext cx="1773497" cy="1477328"/>
          </a:xfrm>
          <a:prstGeom prst="rect">
            <a:avLst/>
          </a:prstGeom>
          <a:noFill/>
          <a:ln>
            <a:noFill/>
          </a:ln>
          <a:extLst/>
        </p:spPr>
        <p:txBody>
          <a:bodyPr wrap="square">
            <a:spAutoFit/>
          </a:bodyPr>
          <a:lstStyle>
            <a:lvl1pPr eaLnBrk="0" hangingPunct="0">
              <a:spcBef>
                <a:spcPct val="20000"/>
              </a:spcBef>
              <a:spcAft>
                <a:spcPts val="900"/>
              </a:spcAft>
              <a:buClr>
                <a:schemeClr val="bg1"/>
              </a:buClr>
              <a:buSzPct val="25000"/>
              <a:buFont typeface="Arial" charset="0"/>
              <a:buChar char="•"/>
              <a:defRPr sz="2400" b="1">
                <a:solidFill>
                  <a:srgbClr val="008A83"/>
                </a:solidFill>
                <a:latin typeface="Arial" charset="0"/>
              </a:defRPr>
            </a:lvl1pPr>
            <a:lvl2pPr marL="742950" indent="-285750" eaLnBrk="0" hangingPunct="0">
              <a:lnSpc>
                <a:spcPct val="110000"/>
              </a:lnSpc>
              <a:spcBef>
                <a:spcPts val="900"/>
              </a:spcBef>
              <a:spcAft>
                <a:spcPts val="400"/>
              </a:spcAft>
              <a:buClr>
                <a:srgbClr val="ED834C"/>
              </a:buClr>
              <a:buSzPct val="90000"/>
              <a:buFont typeface="Arial Black" pitchFamily="34" charset="0"/>
              <a:buChar char="&gt;"/>
              <a:defRPr sz="1600">
                <a:solidFill>
                  <a:srgbClr val="0097CE"/>
                </a:solidFill>
                <a:latin typeface="Arial" charset="0"/>
              </a:defRPr>
            </a:lvl2pPr>
            <a:lvl3pPr marL="1143000" indent="-228600" eaLnBrk="0" hangingPunct="0">
              <a:spcBef>
                <a:spcPct val="20000"/>
              </a:spcBef>
              <a:buClr>
                <a:srgbClr val="0097CE"/>
              </a:buClr>
              <a:buSzPct val="100000"/>
              <a:buFont typeface="Lucida Grande" pitchFamily="-110" charset="0"/>
              <a:buChar char="−"/>
              <a:defRPr sz="1400">
                <a:solidFill>
                  <a:srgbClr val="6A747C"/>
                </a:solidFill>
                <a:latin typeface="Arial" charset="0"/>
              </a:defRPr>
            </a:lvl3pPr>
            <a:lvl4pPr marL="1600200" indent="-228600" eaLnBrk="0" hangingPunct="0">
              <a:spcBef>
                <a:spcPct val="20000"/>
              </a:spcBef>
              <a:buClr>
                <a:srgbClr val="ED834C"/>
              </a:buClr>
              <a:buFont typeface="Arial" charset="0"/>
              <a:buChar char="•"/>
              <a:defRPr sz="1200">
                <a:solidFill>
                  <a:srgbClr val="0097CE"/>
                </a:solidFill>
                <a:latin typeface="Arial" charset="0"/>
              </a:defRPr>
            </a:lvl4pPr>
            <a:lvl5pPr marL="2057400" indent="-228600" eaLnBrk="0" hangingPunct="0">
              <a:spcBef>
                <a:spcPct val="20000"/>
              </a:spcBef>
              <a:buClr>
                <a:srgbClr val="0097CE"/>
              </a:buClr>
              <a:buFont typeface="Lucida Grande" pitchFamily="-110" charset="0"/>
              <a:buChar char="−"/>
              <a:defRPr sz="1000">
                <a:solidFill>
                  <a:srgbClr val="6A747C"/>
                </a:solidFill>
                <a:latin typeface="Arial" charset="0"/>
              </a:defRPr>
            </a:lvl5pPr>
            <a:lvl6pPr marL="2514600" indent="-228600" eaLnBrk="0" fontAlgn="base" hangingPunct="0">
              <a:spcBef>
                <a:spcPct val="20000"/>
              </a:spcBef>
              <a:spcAft>
                <a:spcPct val="0"/>
              </a:spcAft>
              <a:buClr>
                <a:srgbClr val="0097CE"/>
              </a:buClr>
              <a:buFont typeface="Lucida Grande" pitchFamily="-110" charset="0"/>
              <a:buChar char="−"/>
              <a:defRPr sz="1000">
                <a:solidFill>
                  <a:srgbClr val="6A747C"/>
                </a:solidFill>
                <a:latin typeface="Arial" charset="0"/>
              </a:defRPr>
            </a:lvl6pPr>
            <a:lvl7pPr marL="2971800" indent="-228600" eaLnBrk="0" fontAlgn="base" hangingPunct="0">
              <a:spcBef>
                <a:spcPct val="20000"/>
              </a:spcBef>
              <a:spcAft>
                <a:spcPct val="0"/>
              </a:spcAft>
              <a:buClr>
                <a:srgbClr val="0097CE"/>
              </a:buClr>
              <a:buFont typeface="Lucida Grande" pitchFamily="-110" charset="0"/>
              <a:buChar char="−"/>
              <a:defRPr sz="1000">
                <a:solidFill>
                  <a:srgbClr val="6A747C"/>
                </a:solidFill>
                <a:latin typeface="Arial" charset="0"/>
              </a:defRPr>
            </a:lvl7pPr>
            <a:lvl8pPr marL="3429000" indent="-228600" eaLnBrk="0" fontAlgn="base" hangingPunct="0">
              <a:spcBef>
                <a:spcPct val="20000"/>
              </a:spcBef>
              <a:spcAft>
                <a:spcPct val="0"/>
              </a:spcAft>
              <a:buClr>
                <a:srgbClr val="0097CE"/>
              </a:buClr>
              <a:buFont typeface="Lucida Grande" pitchFamily="-110" charset="0"/>
              <a:buChar char="−"/>
              <a:defRPr sz="1000">
                <a:solidFill>
                  <a:srgbClr val="6A747C"/>
                </a:solidFill>
                <a:latin typeface="Arial" charset="0"/>
              </a:defRPr>
            </a:lvl8pPr>
            <a:lvl9pPr marL="3886200" indent="-228600" eaLnBrk="0" fontAlgn="base" hangingPunct="0">
              <a:spcBef>
                <a:spcPct val="20000"/>
              </a:spcBef>
              <a:spcAft>
                <a:spcPct val="0"/>
              </a:spcAft>
              <a:buClr>
                <a:srgbClr val="0097CE"/>
              </a:buClr>
              <a:buFont typeface="Lucida Grande" pitchFamily="-110" charset="0"/>
              <a:buChar char="−"/>
              <a:defRPr sz="1000">
                <a:solidFill>
                  <a:srgbClr val="6A747C"/>
                </a:solidFill>
                <a:latin typeface="Arial" charset="0"/>
              </a:defRPr>
            </a:lvl9pPr>
          </a:lstStyle>
          <a:p>
            <a:pPr algn="ctr" eaLnBrk="1" hangingPunct="1">
              <a:spcBef>
                <a:spcPct val="0"/>
              </a:spcBef>
              <a:spcAft>
                <a:spcPct val="0"/>
              </a:spcAft>
              <a:buClrTx/>
              <a:buSzTx/>
              <a:buFontTx/>
              <a:buNone/>
            </a:pPr>
            <a:r>
              <a:rPr lang="en-US" altLang="en-US" sz="1500" b="0" dirty="0">
                <a:solidFill>
                  <a:schemeClr val="tx2"/>
                </a:solidFill>
              </a:rPr>
              <a:t>Estimated percentage </a:t>
            </a:r>
            <a:r>
              <a:rPr lang="en-US" altLang="en-US" sz="1500" b="0" dirty="0" smtClean="0">
                <a:solidFill>
                  <a:schemeClr val="tx2"/>
                </a:solidFill>
              </a:rPr>
              <a:t>of income needed to save annually to meet your retirement goals</a:t>
            </a:r>
            <a:endParaRPr lang="en-US" altLang="en-US" sz="1500" b="0" dirty="0">
              <a:solidFill>
                <a:schemeClr val="tx2"/>
              </a:solidFill>
            </a:endParaRPr>
          </a:p>
        </p:txBody>
      </p:sp>
      <p:grpSp>
        <p:nvGrpSpPr>
          <p:cNvPr id="5" name="Group 4"/>
          <p:cNvGrpSpPr/>
          <p:nvPr/>
        </p:nvGrpSpPr>
        <p:grpSpPr>
          <a:xfrm>
            <a:off x="5755320" y="2437829"/>
            <a:ext cx="1417819" cy="2572982"/>
            <a:chOff x="7379403" y="2470240"/>
            <a:chExt cx="1417819" cy="2572982"/>
          </a:xfrm>
        </p:grpSpPr>
        <p:pic>
          <p:nvPicPr>
            <p:cNvPr id="4" name="Picture 2" descr="C:\Users\u54sp0d\AppData\Local\Temp\wzdcd9\85190719_thumbnail.jpg"/>
            <p:cNvPicPr>
              <a:picLocks noChangeAspect="1" noChangeArrowheads="1"/>
            </p:cNvPicPr>
            <p:nvPr/>
          </p:nvPicPr>
          <p:blipFill rotWithShape="1">
            <a:blip r:embed="rId4">
              <a:duotone>
                <a:schemeClr val="accent3">
                  <a:shade val="45000"/>
                  <a:satMod val="135000"/>
                </a:schemeClr>
                <a:prstClr val="white"/>
              </a:duotone>
              <a:extLst>
                <a:ext uri="{28A0092B-C50C-407E-A947-70E740481C1C}">
                  <a14:useLocalDpi xmlns:a14="http://schemas.microsoft.com/office/drawing/2010/main" val="0"/>
                </a:ext>
              </a:extLst>
            </a:blip>
            <a:srcRect l="23042" t="11741" r="44044" b="12419"/>
            <a:stretch/>
          </p:blipFill>
          <p:spPr bwMode="auto">
            <a:xfrm>
              <a:off x="7379403" y="2470240"/>
              <a:ext cx="1417819" cy="257298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8284188" y="2535238"/>
              <a:ext cx="312906" cy="369332"/>
            </a:xfrm>
            <a:prstGeom prst="rect">
              <a:avLst/>
            </a:prstGeom>
            <a:noFill/>
          </p:spPr>
          <p:txBody>
            <a:bodyPr wrap="none" rtlCol="0">
              <a:spAutoFit/>
            </a:bodyPr>
            <a:lstStyle/>
            <a:p>
              <a:r>
                <a:rPr lang="en-US" sz="1800" b="1" dirty="0" smtClean="0">
                  <a:solidFill>
                    <a:schemeClr val="bg1"/>
                  </a:solidFill>
                </a:rPr>
                <a:t>$</a:t>
              </a:r>
              <a:endParaRPr lang="en-US" sz="1800" b="1" dirty="0">
                <a:solidFill>
                  <a:schemeClr val="bg1"/>
                </a:solidFill>
              </a:endParaRPr>
            </a:p>
          </p:txBody>
        </p:sp>
      </p:grpSp>
    </p:spTree>
    <p:extLst>
      <p:ext uri="{BB962C8B-B14F-4D97-AF65-F5344CB8AC3E}">
        <p14:creationId xmlns:p14="http://schemas.microsoft.com/office/powerpoint/2010/main" val="2238985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Isosceles Triangle 133"/>
          <p:cNvSpPr>
            <a:spLocks noChangeArrowheads="1"/>
          </p:cNvSpPr>
          <p:nvPr/>
        </p:nvSpPr>
        <p:spPr bwMode="auto">
          <a:xfrm rot="16200000">
            <a:off x="198689" y="1963457"/>
            <a:ext cx="4624531" cy="4093952"/>
          </a:xfrm>
          <a:prstGeom prst="triangle">
            <a:avLst>
              <a:gd name="adj" fmla="val 50519"/>
            </a:avLst>
          </a:prstGeom>
          <a:solidFill>
            <a:srgbClr val="A6A6A6">
              <a:alpha val="50195"/>
            </a:srgbClr>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n-US"/>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3978" y="2363599"/>
            <a:ext cx="2452477" cy="318434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7410" name="Rectangle 3"/>
          <p:cNvSpPr>
            <a:spLocks noGrp="1" noChangeArrowheads="1"/>
          </p:cNvSpPr>
          <p:nvPr>
            <p:ph type="title"/>
          </p:nvPr>
        </p:nvSpPr>
        <p:spPr/>
        <p:txBody>
          <a:bodyPr/>
          <a:lstStyle/>
          <a:p>
            <a:r>
              <a:rPr lang="en-US" altLang="en-US" dirty="0"/>
              <a:t>Saving for retirement</a:t>
            </a:r>
            <a:endParaRPr lang="en-US" altLang="en-US" dirty="0" smtClean="0">
              <a:latin typeface="Arial" pitchFamily="34" charset="0"/>
            </a:endParaRPr>
          </a:p>
        </p:txBody>
      </p:sp>
      <p:sp>
        <p:nvSpPr>
          <p:cNvPr id="17411" name="Rectangle 4"/>
          <p:cNvSpPr>
            <a:spLocks noGrp="1" noChangeArrowheads="1"/>
          </p:cNvSpPr>
          <p:nvPr>
            <p:ph idx="1"/>
          </p:nvPr>
        </p:nvSpPr>
        <p:spPr/>
        <p:txBody>
          <a:bodyPr/>
          <a:lstStyle/>
          <a:p>
            <a:pPr marL="0" indent="0">
              <a:buNone/>
            </a:pPr>
            <a:r>
              <a:rPr lang="en-US" altLang="en-US" dirty="0" smtClean="0">
                <a:latin typeface="Arial" pitchFamily="34" charset="0"/>
              </a:rPr>
              <a:t>Create a budget</a:t>
            </a:r>
          </a:p>
        </p:txBody>
      </p:sp>
      <p:graphicFrame>
        <p:nvGraphicFramePr>
          <p:cNvPr id="101" name="Table 100"/>
          <p:cNvGraphicFramePr>
            <a:graphicFrameLocks noGrp="1"/>
          </p:cNvGraphicFramePr>
          <p:nvPr>
            <p:extLst>
              <p:ext uri="{D42A27DB-BD31-4B8C-83A1-F6EECF244321}">
                <p14:modId xmlns:p14="http://schemas.microsoft.com/office/powerpoint/2010/main" val="1287684080"/>
              </p:ext>
            </p:extLst>
          </p:nvPr>
        </p:nvGraphicFramePr>
        <p:xfrm>
          <a:off x="4561104" y="1663325"/>
          <a:ext cx="4240214" cy="1538320"/>
        </p:xfrm>
        <a:graphic>
          <a:graphicData uri="http://schemas.openxmlformats.org/drawingml/2006/table">
            <a:tbl>
              <a:tblPr firstRow="1" bandRow="1">
                <a:tableStyleId>{5C22544A-7EE6-4342-B048-85BDC9FD1C3A}</a:tableStyleId>
              </a:tblPr>
              <a:tblGrid>
                <a:gridCol w="1659171"/>
                <a:gridCol w="906322"/>
                <a:gridCol w="866915"/>
                <a:gridCol w="807806"/>
              </a:tblGrid>
              <a:tr h="219755">
                <a:tc>
                  <a:txBody>
                    <a:bodyPr/>
                    <a:lstStyle/>
                    <a:p>
                      <a:pPr algn="ctr"/>
                      <a:endParaRPr lang="en-US" sz="1200" b="0" dirty="0">
                        <a:solidFill>
                          <a:srgbClr val="FFFFFF"/>
                        </a:solidFill>
                      </a:endParaRPr>
                    </a:p>
                  </a:txBody>
                  <a:tcPr marL="36935" marR="36935" marT="18440" marB="1844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a:txBody>
                    <a:bodyPr/>
                    <a:lstStyle/>
                    <a:p>
                      <a:pPr algn="ctr"/>
                      <a:r>
                        <a:rPr lang="en-US" sz="1200" b="0" dirty="0" smtClean="0">
                          <a:solidFill>
                            <a:srgbClr val="FFFFFF"/>
                          </a:solidFill>
                        </a:rPr>
                        <a:t>Jan</a:t>
                      </a:r>
                      <a:endParaRPr lang="en-US" sz="1200" b="0" dirty="0">
                        <a:solidFill>
                          <a:srgbClr val="FFFFFF"/>
                        </a:solidFill>
                      </a:endParaRPr>
                    </a:p>
                  </a:txBody>
                  <a:tcPr marL="36935" marR="36935" marT="18440" marB="1844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a:txBody>
                    <a:bodyPr/>
                    <a:lstStyle/>
                    <a:p>
                      <a:pPr algn="ctr"/>
                      <a:r>
                        <a:rPr lang="en-US" sz="1200" b="0" dirty="0" smtClean="0">
                          <a:solidFill>
                            <a:srgbClr val="FFFFFF"/>
                          </a:solidFill>
                        </a:rPr>
                        <a:t>Feb</a:t>
                      </a:r>
                      <a:endParaRPr lang="en-US" sz="1200" b="0" dirty="0">
                        <a:solidFill>
                          <a:srgbClr val="FFFFFF"/>
                        </a:solidFill>
                      </a:endParaRPr>
                    </a:p>
                  </a:txBody>
                  <a:tcPr marL="36935" marR="36935" marT="18440" marB="1844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a:txBody>
                    <a:bodyPr/>
                    <a:lstStyle/>
                    <a:p>
                      <a:pPr algn="ctr"/>
                      <a:r>
                        <a:rPr lang="en-US" sz="1200" b="0" dirty="0" smtClean="0">
                          <a:solidFill>
                            <a:srgbClr val="FFFFFF"/>
                          </a:solidFill>
                        </a:rPr>
                        <a:t>Mar</a:t>
                      </a:r>
                      <a:endParaRPr lang="en-US" sz="1200" b="0" dirty="0">
                        <a:solidFill>
                          <a:srgbClr val="FFFFFF"/>
                        </a:solidFill>
                      </a:endParaRPr>
                    </a:p>
                  </a:txBody>
                  <a:tcPr marL="36935" marR="36935" marT="18440" marB="1844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r>
              <a:tr h="219755">
                <a:tc gridSpan="4">
                  <a:txBody>
                    <a:bodyPr/>
                    <a:lstStyle/>
                    <a:p>
                      <a:pPr algn="l"/>
                      <a:r>
                        <a:rPr lang="en-US" sz="1200" b="1" dirty="0" smtClean="0">
                          <a:solidFill>
                            <a:srgbClr val="FFFFFF"/>
                          </a:solidFill>
                        </a:rPr>
                        <a:t>INCOME</a:t>
                      </a:r>
                      <a:endParaRPr lang="en-US" sz="1200" b="1" dirty="0">
                        <a:solidFill>
                          <a:srgbClr val="FFFFFF"/>
                        </a:solidFill>
                      </a:endParaRPr>
                    </a:p>
                  </a:txBody>
                  <a:tcPr marL="36935" marR="36935" marT="18440" marB="1844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hMerge="1">
                  <a:txBody>
                    <a:bodyPr/>
                    <a:lstStyle/>
                    <a:p>
                      <a:endParaRPr lang="en-US" sz="900" dirty="0">
                        <a:solidFill>
                          <a:srgbClr val="000000"/>
                        </a:solidFill>
                      </a:endParaRPr>
                    </a:p>
                  </a:txBody>
                  <a:tcPr anchor="ctr"/>
                </a:tc>
                <a:tc hMerge="1">
                  <a:txBody>
                    <a:bodyPr/>
                    <a:lstStyle/>
                    <a:p>
                      <a:endParaRPr lang="en-US" sz="900">
                        <a:solidFill>
                          <a:srgbClr val="000000"/>
                        </a:solidFill>
                      </a:endParaRPr>
                    </a:p>
                  </a:txBody>
                  <a:tcPr anchor="ctr"/>
                </a:tc>
                <a:tc hMerge="1">
                  <a:txBody>
                    <a:bodyPr/>
                    <a:lstStyle/>
                    <a:p>
                      <a:endParaRPr lang="en-US" sz="900">
                        <a:solidFill>
                          <a:srgbClr val="000000"/>
                        </a:solidFill>
                      </a:endParaRPr>
                    </a:p>
                  </a:txBody>
                  <a:tcPr anchor="ctr"/>
                </a:tc>
              </a:tr>
              <a:tr h="219755">
                <a:tc>
                  <a:txBody>
                    <a:bodyPr/>
                    <a:lstStyle/>
                    <a:p>
                      <a:endParaRPr lang="en-US" sz="1200" dirty="0">
                        <a:solidFill>
                          <a:srgbClr val="000000"/>
                        </a:solidFill>
                      </a:endParaRPr>
                    </a:p>
                  </a:txBody>
                  <a:tcPr marL="36935" marR="36935" marT="18440" marB="18440" anchor="ctr">
                    <a:lnL w="12700" cap="flat" cmpd="sng" algn="ctr">
                      <a:solidFill>
                        <a:srgbClr val="FFFFFF"/>
                      </a:solidFill>
                      <a:prstDash val="solid"/>
                      <a:round/>
                      <a:headEnd type="none" w="med" len="med"/>
                      <a:tailEnd type="none" w="med" len="med"/>
                    </a:lnL>
                    <a:lnR w="12700" cap="flat" cmpd="sng" algn="ctr">
                      <a:solidFill>
                        <a:srgbClr val="DDDDDD"/>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CBD5E3"/>
                    </a:solidFill>
                  </a:tcPr>
                </a:tc>
                <a:tc>
                  <a:txBody>
                    <a:bodyPr/>
                    <a:lstStyle/>
                    <a:p>
                      <a:endParaRPr lang="en-US" sz="1200" dirty="0">
                        <a:solidFill>
                          <a:srgbClr val="000000"/>
                        </a:solidFill>
                      </a:endParaRPr>
                    </a:p>
                  </a:txBody>
                  <a:tcPr marL="36935" marR="36935" marT="18440" marB="18440" anchor="ctr">
                    <a:lnL w="12700" cap="flat" cmpd="sng" algn="ctr">
                      <a:solidFill>
                        <a:srgbClr val="DDDDDD"/>
                      </a:solidFill>
                      <a:prstDash val="solid"/>
                      <a:round/>
                      <a:headEnd type="none" w="med" len="med"/>
                      <a:tailEnd type="none" w="med" len="med"/>
                    </a:lnL>
                    <a:lnR w="12700" cap="flat" cmpd="sng" algn="ctr">
                      <a:solidFill>
                        <a:srgbClr val="DDDDDD"/>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200" dirty="0">
                        <a:solidFill>
                          <a:srgbClr val="000000"/>
                        </a:solidFill>
                      </a:endParaRPr>
                    </a:p>
                  </a:txBody>
                  <a:tcPr marL="36935" marR="36935" marT="18440" marB="18440" anchor="ctr">
                    <a:lnL w="12700" cap="flat" cmpd="sng" algn="ctr">
                      <a:solidFill>
                        <a:srgbClr val="DDDDDD"/>
                      </a:solidFill>
                      <a:prstDash val="solid"/>
                      <a:round/>
                      <a:headEnd type="none" w="med" len="med"/>
                      <a:tailEnd type="none" w="med" len="med"/>
                    </a:lnL>
                    <a:lnR w="12700" cap="flat" cmpd="sng" algn="ctr">
                      <a:solidFill>
                        <a:srgbClr val="DDDDDD"/>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200" dirty="0">
                        <a:solidFill>
                          <a:srgbClr val="000000"/>
                        </a:solidFill>
                      </a:endParaRPr>
                    </a:p>
                  </a:txBody>
                  <a:tcPr marL="36935" marR="36935" marT="18440" marB="18440" anchor="ctr">
                    <a:lnL w="12700" cap="flat" cmpd="sng" algn="ctr">
                      <a:solidFill>
                        <a:srgbClr val="DDDDDD"/>
                      </a:solidFill>
                      <a:prstDash val="solid"/>
                      <a:round/>
                      <a:headEnd type="none" w="med" len="med"/>
                      <a:tailEnd type="none" w="med" len="med"/>
                    </a:lnL>
                    <a:lnR w="12700" cap="flat" cmpd="sng" algn="ctr">
                      <a:solidFill>
                        <a:srgbClr val="DDDDDD"/>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r>
              <a:tr h="219755">
                <a:tc>
                  <a:txBody>
                    <a:bodyPr/>
                    <a:lstStyle/>
                    <a:p>
                      <a:endParaRPr lang="en-US" sz="1200" dirty="0">
                        <a:solidFill>
                          <a:srgbClr val="000000"/>
                        </a:solidFill>
                      </a:endParaRPr>
                    </a:p>
                  </a:txBody>
                  <a:tcPr marL="36935" marR="36935" marT="18440" marB="18440" anchor="ctr">
                    <a:lnL w="12700" cap="flat" cmpd="sng" algn="ctr">
                      <a:solidFill>
                        <a:srgbClr val="FFFFFF"/>
                      </a:solidFill>
                      <a:prstDash val="solid"/>
                      <a:round/>
                      <a:headEnd type="none" w="med" len="med"/>
                      <a:tailEnd type="none" w="med" len="med"/>
                    </a:lnL>
                    <a:lnR w="12700" cap="flat" cmpd="sng" algn="ctr">
                      <a:solidFill>
                        <a:srgbClr val="DDDDDD"/>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E7EBF2"/>
                    </a:solidFill>
                  </a:tcPr>
                </a:tc>
                <a:tc>
                  <a:txBody>
                    <a:bodyPr/>
                    <a:lstStyle/>
                    <a:p>
                      <a:endParaRPr lang="en-US" sz="1200" dirty="0">
                        <a:solidFill>
                          <a:srgbClr val="000000"/>
                        </a:solidFill>
                      </a:endParaRPr>
                    </a:p>
                  </a:txBody>
                  <a:tcPr marL="36935" marR="36935" marT="18440" marB="18440" anchor="ctr">
                    <a:lnL w="12700" cap="flat" cmpd="sng" algn="ctr">
                      <a:solidFill>
                        <a:srgbClr val="DDDDDD"/>
                      </a:solidFill>
                      <a:prstDash val="solid"/>
                      <a:round/>
                      <a:headEnd type="none" w="med" len="med"/>
                      <a:tailEnd type="none" w="med" len="med"/>
                    </a:lnL>
                    <a:lnR w="12700" cap="flat" cmpd="sng" algn="ctr">
                      <a:solidFill>
                        <a:srgbClr val="DDDDDD"/>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200" dirty="0">
                        <a:solidFill>
                          <a:srgbClr val="000000"/>
                        </a:solidFill>
                      </a:endParaRPr>
                    </a:p>
                  </a:txBody>
                  <a:tcPr marL="36935" marR="36935" marT="18440" marB="18440" anchor="ctr">
                    <a:lnL w="12700" cap="flat" cmpd="sng" algn="ctr">
                      <a:solidFill>
                        <a:srgbClr val="DDDDDD"/>
                      </a:solidFill>
                      <a:prstDash val="solid"/>
                      <a:round/>
                      <a:headEnd type="none" w="med" len="med"/>
                      <a:tailEnd type="none" w="med" len="med"/>
                    </a:lnL>
                    <a:lnR w="12700" cap="flat" cmpd="sng" algn="ctr">
                      <a:solidFill>
                        <a:srgbClr val="DDDDDD"/>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200" dirty="0">
                        <a:solidFill>
                          <a:srgbClr val="000000"/>
                        </a:solidFill>
                      </a:endParaRPr>
                    </a:p>
                  </a:txBody>
                  <a:tcPr marL="36935" marR="36935" marT="18440" marB="18440" anchor="ctr">
                    <a:lnL w="12700" cap="flat" cmpd="sng" algn="ctr">
                      <a:solidFill>
                        <a:srgbClr val="DDDDDD"/>
                      </a:solidFill>
                      <a:prstDash val="solid"/>
                      <a:round/>
                      <a:headEnd type="none" w="med" len="med"/>
                      <a:tailEnd type="none" w="med" len="med"/>
                    </a:lnL>
                    <a:lnR w="12700" cap="flat" cmpd="sng" algn="ctr">
                      <a:solidFill>
                        <a:srgbClr val="DDDDDD"/>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r>
              <a:tr h="21975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smtClean="0">
                        <a:solidFill>
                          <a:srgbClr val="000000"/>
                        </a:solidFill>
                      </a:endParaRPr>
                    </a:p>
                  </a:txBody>
                  <a:tcPr marL="36935" marR="36935" marT="18440" marB="18440" anchor="ctr">
                    <a:lnL w="12700" cap="flat" cmpd="sng" algn="ctr">
                      <a:solidFill>
                        <a:srgbClr val="FFFFFF"/>
                      </a:solidFill>
                      <a:prstDash val="solid"/>
                      <a:round/>
                      <a:headEnd type="none" w="med" len="med"/>
                      <a:tailEnd type="none" w="med" len="med"/>
                    </a:lnL>
                    <a:lnR w="12700" cap="flat" cmpd="sng" algn="ctr">
                      <a:solidFill>
                        <a:srgbClr val="DDDDDD"/>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CBD5E3"/>
                    </a:solidFill>
                  </a:tcPr>
                </a:tc>
                <a:tc>
                  <a:txBody>
                    <a:bodyPr/>
                    <a:lstStyle/>
                    <a:p>
                      <a:endParaRPr lang="en-US" sz="1200" dirty="0">
                        <a:solidFill>
                          <a:srgbClr val="000000"/>
                        </a:solidFill>
                      </a:endParaRPr>
                    </a:p>
                  </a:txBody>
                  <a:tcPr marL="36935" marR="36935" marT="18440" marB="18440" anchor="ctr">
                    <a:lnL w="12700" cap="flat" cmpd="sng" algn="ctr">
                      <a:solidFill>
                        <a:srgbClr val="DDDDDD"/>
                      </a:solidFill>
                      <a:prstDash val="solid"/>
                      <a:round/>
                      <a:headEnd type="none" w="med" len="med"/>
                      <a:tailEnd type="none" w="med" len="med"/>
                    </a:lnL>
                    <a:lnR w="12700" cap="flat" cmpd="sng" algn="ctr">
                      <a:solidFill>
                        <a:srgbClr val="DDDDDD"/>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200" dirty="0">
                        <a:solidFill>
                          <a:srgbClr val="000000"/>
                        </a:solidFill>
                      </a:endParaRPr>
                    </a:p>
                  </a:txBody>
                  <a:tcPr marL="36935" marR="36935" marT="18440" marB="18440" anchor="ctr">
                    <a:lnL w="12700" cap="flat" cmpd="sng" algn="ctr">
                      <a:solidFill>
                        <a:srgbClr val="DDDDDD"/>
                      </a:solidFill>
                      <a:prstDash val="solid"/>
                      <a:round/>
                      <a:headEnd type="none" w="med" len="med"/>
                      <a:tailEnd type="none" w="med" len="med"/>
                    </a:lnL>
                    <a:lnR w="12700" cap="flat" cmpd="sng" algn="ctr">
                      <a:solidFill>
                        <a:srgbClr val="DDDDDD"/>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200" dirty="0">
                        <a:solidFill>
                          <a:srgbClr val="000000"/>
                        </a:solidFill>
                      </a:endParaRPr>
                    </a:p>
                  </a:txBody>
                  <a:tcPr marL="36935" marR="36935" marT="18440" marB="18440" anchor="ctr">
                    <a:lnL w="12700" cap="flat" cmpd="sng" algn="ctr">
                      <a:solidFill>
                        <a:srgbClr val="DDDDDD"/>
                      </a:solidFill>
                      <a:prstDash val="solid"/>
                      <a:round/>
                      <a:headEnd type="none" w="med" len="med"/>
                      <a:tailEnd type="none" w="med" len="med"/>
                    </a:lnL>
                    <a:lnR w="12700" cap="flat" cmpd="sng" algn="ctr">
                      <a:solidFill>
                        <a:srgbClr val="DDDDDD"/>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r>
              <a:tr h="219755">
                <a:tc>
                  <a:txBody>
                    <a:bodyPr/>
                    <a:lstStyle/>
                    <a:p>
                      <a:endParaRPr lang="en-US" sz="1200" dirty="0">
                        <a:solidFill>
                          <a:srgbClr val="000000"/>
                        </a:solidFill>
                      </a:endParaRPr>
                    </a:p>
                  </a:txBody>
                  <a:tcPr marL="36935" marR="36935" marT="18440" marB="18440" anchor="ctr">
                    <a:lnL w="12700" cap="flat" cmpd="sng" algn="ctr">
                      <a:solidFill>
                        <a:srgbClr val="FFFFFF"/>
                      </a:solidFill>
                      <a:prstDash val="solid"/>
                      <a:round/>
                      <a:headEnd type="none" w="med" len="med"/>
                      <a:tailEnd type="none" w="med" len="med"/>
                    </a:lnL>
                    <a:lnR w="12700" cap="flat" cmpd="sng" algn="ctr">
                      <a:solidFill>
                        <a:srgbClr val="DDDDDD"/>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E7EBF2"/>
                    </a:solidFill>
                  </a:tcPr>
                </a:tc>
                <a:tc>
                  <a:txBody>
                    <a:bodyPr/>
                    <a:lstStyle/>
                    <a:p>
                      <a:endParaRPr lang="en-US" sz="1200" dirty="0">
                        <a:solidFill>
                          <a:srgbClr val="000000"/>
                        </a:solidFill>
                      </a:endParaRPr>
                    </a:p>
                  </a:txBody>
                  <a:tcPr marL="36935" marR="36935" marT="18440" marB="18440" anchor="ctr">
                    <a:lnL w="12700" cap="flat" cmpd="sng" algn="ctr">
                      <a:solidFill>
                        <a:srgbClr val="DDDDDD"/>
                      </a:solidFill>
                      <a:prstDash val="solid"/>
                      <a:round/>
                      <a:headEnd type="none" w="med" len="med"/>
                      <a:tailEnd type="none" w="med" len="med"/>
                    </a:lnL>
                    <a:lnR w="12700" cap="flat" cmpd="sng" algn="ctr">
                      <a:solidFill>
                        <a:srgbClr val="DDDDDD"/>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200" dirty="0">
                        <a:solidFill>
                          <a:srgbClr val="000000"/>
                        </a:solidFill>
                      </a:endParaRPr>
                    </a:p>
                  </a:txBody>
                  <a:tcPr marL="36935" marR="36935" marT="18440" marB="18440" anchor="ctr">
                    <a:lnL w="12700" cap="flat" cmpd="sng" algn="ctr">
                      <a:solidFill>
                        <a:srgbClr val="DDDDDD"/>
                      </a:solidFill>
                      <a:prstDash val="solid"/>
                      <a:round/>
                      <a:headEnd type="none" w="med" len="med"/>
                      <a:tailEnd type="none" w="med" len="med"/>
                    </a:lnL>
                    <a:lnR w="12700" cap="flat" cmpd="sng" algn="ctr">
                      <a:solidFill>
                        <a:srgbClr val="DDDDDD"/>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200" dirty="0">
                        <a:solidFill>
                          <a:srgbClr val="000000"/>
                        </a:solidFill>
                      </a:endParaRPr>
                    </a:p>
                  </a:txBody>
                  <a:tcPr marL="36935" marR="36935" marT="18440" marB="18440" anchor="ctr">
                    <a:lnL w="12700" cap="flat" cmpd="sng" algn="ctr">
                      <a:solidFill>
                        <a:srgbClr val="DDDDDD"/>
                      </a:solidFill>
                      <a:prstDash val="solid"/>
                      <a:round/>
                      <a:headEnd type="none" w="med" len="med"/>
                      <a:tailEnd type="none" w="med" len="med"/>
                    </a:lnL>
                    <a:lnR w="12700" cap="flat" cmpd="sng" algn="ctr">
                      <a:solidFill>
                        <a:srgbClr val="DDDDDD"/>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r>
              <a:tr h="219755">
                <a:tc>
                  <a:txBody>
                    <a:bodyPr/>
                    <a:lstStyle/>
                    <a:p>
                      <a:endParaRPr lang="en-US" sz="1200" b="1" dirty="0">
                        <a:solidFill>
                          <a:srgbClr val="000000"/>
                        </a:solidFill>
                      </a:endParaRPr>
                    </a:p>
                  </a:txBody>
                  <a:tcPr marL="36935" marR="36935" marT="18440" marB="18440" anchor="ctr">
                    <a:lnL w="12700" cap="flat" cmpd="sng" algn="ctr">
                      <a:solidFill>
                        <a:srgbClr val="FFFFFF"/>
                      </a:solidFill>
                      <a:prstDash val="solid"/>
                      <a:round/>
                      <a:headEnd type="none" w="med" len="med"/>
                      <a:tailEnd type="none" w="med" len="med"/>
                    </a:lnL>
                    <a:lnR w="12700" cap="flat" cmpd="sng" algn="ctr">
                      <a:solidFill>
                        <a:srgbClr val="DDDDDD"/>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endParaRPr lang="en-US" sz="1200" dirty="0">
                        <a:solidFill>
                          <a:srgbClr val="000000"/>
                        </a:solidFill>
                      </a:endParaRPr>
                    </a:p>
                  </a:txBody>
                  <a:tcPr marL="36935" marR="36935" marT="18440" marB="18440" anchor="ctr">
                    <a:lnL w="12700" cap="flat" cmpd="sng" algn="ctr">
                      <a:solidFill>
                        <a:srgbClr val="DDDDDD"/>
                      </a:solidFill>
                      <a:prstDash val="solid"/>
                      <a:round/>
                      <a:headEnd type="none" w="med" len="med"/>
                      <a:tailEnd type="none" w="med" len="med"/>
                    </a:lnL>
                    <a:lnR w="12700" cap="flat" cmpd="sng" algn="ctr">
                      <a:solidFill>
                        <a:srgbClr val="DDDDDD"/>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endParaRPr lang="en-US" sz="1200" dirty="0">
                        <a:solidFill>
                          <a:srgbClr val="000000"/>
                        </a:solidFill>
                      </a:endParaRPr>
                    </a:p>
                  </a:txBody>
                  <a:tcPr marL="36935" marR="36935" marT="18440" marB="18440" anchor="ctr">
                    <a:lnL w="12700" cap="flat" cmpd="sng" algn="ctr">
                      <a:solidFill>
                        <a:srgbClr val="DDDDDD"/>
                      </a:solidFill>
                      <a:prstDash val="solid"/>
                      <a:round/>
                      <a:headEnd type="none" w="med" len="med"/>
                      <a:tailEnd type="none" w="med" len="med"/>
                    </a:lnL>
                    <a:lnR w="12700" cap="flat" cmpd="sng" algn="ctr">
                      <a:solidFill>
                        <a:srgbClr val="DDDDDD"/>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endParaRPr lang="en-US" sz="1200" dirty="0">
                        <a:solidFill>
                          <a:srgbClr val="000000"/>
                        </a:solidFill>
                      </a:endParaRPr>
                    </a:p>
                  </a:txBody>
                  <a:tcPr marL="36935" marR="36935" marT="18440" marB="18440" anchor="ctr">
                    <a:lnL w="12700" cap="flat" cmpd="sng" algn="ctr">
                      <a:solidFill>
                        <a:srgbClr val="DDDDDD"/>
                      </a:solidFill>
                      <a:prstDash val="solid"/>
                      <a:round/>
                      <a:headEnd type="none" w="med" len="med"/>
                      <a:tailEnd type="none" w="med" len="med"/>
                    </a:lnL>
                    <a:lnR w="12700" cap="flat" cmpd="sng" algn="ctr">
                      <a:solidFill>
                        <a:srgbClr val="DDDDDD"/>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r>
            </a:tbl>
          </a:graphicData>
        </a:graphic>
      </p:graphicFrame>
      <p:grpSp>
        <p:nvGrpSpPr>
          <p:cNvPr id="102" name="Group 101"/>
          <p:cNvGrpSpPr>
            <a:grpSpLocks/>
          </p:cNvGrpSpPr>
          <p:nvPr/>
        </p:nvGrpSpPr>
        <p:grpSpPr bwMode="auto">
          <a:xfrm>
            <a:off x="4515067" y="2038038"/>
            <a:ext cx="4216400" cy="293687"/>
            <a:chOff x="3992954" y="2057245"/>
            <a:chExt cx="4215469" cy="294783"/>
          </a:xfrm>
        </p:grpSpPr>
        <p:sp>
          <p:nvSpPr>
            <p:cNvPr id="103" name="TextBox 2"/>
            <p:cNvSpPr txBox="1">
              <a:spLocks noChangeArrowheads="1"/>
            </p:cNvSpPr>
            <p:nvPr/>
          </p:nvSpPr>
          <p:spPr bwMode="auto">
            <a:xfrm>
              <a:off x="3992954" y="2057245"/>
              <a:ext cx="61908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r>
                <a:rPr lang="en-US" altLang="en-US" sz="1200" dirty="0">
                  <a:solidFill>
                    <a:srgbClr val="000000"/>
                  </a:solidFill>
                </a:rPr>
                <a:t>Salary</a:t>
              </a:r>
            </a:p>
          </p:txBody>
        </p:sp>
        <p:sp>
          <p:nvSpPr>
            <p:cNvPr id="104" name="TextBox 17"/>
            <p:cNvSpPr txBox="1">
              <a:spLocks noChangeArrowheads="1"/>
            </p:cNvSpPr>
            <p:nvPr/>
          </p:nvSpPr>
          <p:spPr bwMode="auto">
            <a:xfrm>
              <a:off x="5830380" y="2074497"/>
              <a:ext cx="69602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r>
                <a:rPr lang="en-US" altLang="en-US" sz="1200" dirty="0">
                  <a:solidFill>
                    <a:srgbClr val="000000"/>
                  </a:solidFill>
                </a:rPr>
                <a:t>$ 2,800</a:t>
              </a:r>
            </a:p>
          </p:txBody>
        </p:sp>
        <p:sp>
          <p:nvSpPr>
            <p:cNvPr id="106" name="TextBox 18"/>
            <p:cNvSpPr txBox="1">
              <a:spLocks noChangeArrowheads="1"/>
            </p:cNvSpPr>
            <p:nvPr/>
          </p:nvSpPr>
          <p:spPr bwMode="auto">
            <a:xfrm>
              <a:off x="6649889" y="2074497"/>
              <a:ext cx="69602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r>
                <a:rPr lang="en-US" altLang="en-US" sz="1200" dirty="0">
                  <a:solidFill>
                    <a:srgbClr val="000000"/>
                  </a:solidFill>
                </a:rPr>
                <a:t>$ 2,800</a:t>
              </a:r>
            </a:p>
          </p:txBody>
        </p:sp>
        <p:sp>
          <p:nvSpPr>
            <p:cNvPr id="107" name="TextBox 19"/>
            <p:cNvSpPr txBox="1">
              <a:spLocks noChangeArrowheads="1"/>
            </p:cNvSpPr>
            <p:nvPr/>
          </p:nvSpPr>
          <p:spPr bwMode="auto">
            <a:xfrm>
              <a:off x="7512531" y="2074497"/>
              <a:ext cx="695892" cy="277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r>
                <a:rPr lang="en-US" altLang="en-US" sz="1200" dirty="0">
                  <a:solidFill>
                    <a:srgbClr val="000000"/>
                  </a:solidFill>
                </a:rPr>
                <a:t>$ 2,800</a:t>
              </a:r>
            </a:p>
          </p:txBody>
        </p:sp>
      </p:grpSp>
      <p:grpSp>
        <p:nvGrpSpPr>
          <p:cNvPr id="108" name="Group 107"/>
          <p:cNvGrpSpPr>
            <a:grpSpLocks/>
          </p:cNvGrpSpPr>
          <p:nvPr/>
        </p:nvGrpSpPr>
        <p:grpSpPr bwMode="auto">
          <a:xfrm>
            <a:off x="4515067" y="2266638"/>
            <a:ext cx="4233862" cy="287337"/>
            <a:chOff x="3992954" y="2285633"/>
            <a:chExt cx="4233859" cy="287603"/>
          </a:xfrm>
        </p:grpSpPr>
        <p:sp>
          <p:nvSpPr>
            <p:cNvPr id="109" name="TextBox 14"/>
            <p:cNvSpPr txBox="1">
              <a:spLocks noChangeArrowheads="1"/>
            </p:cNvSpPr>
            <p:nvPr/>
          </p:nvSpPr>
          <p:spPr bwMode="auto">
            <a:xfrm>
              <a:off x="3992954" y="2285633"/>
              <a:ext cx="134524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r>
                <a:rPr lang="en-US" altLang="en-US" sz="1200">
                  <a:solidFill>
                    <a:srgbClr val="000000"/>
                  </a:solidFill>
                </a:rPr>
                <a:t>Investment gains</a:t>
              </a:r>
            </a:p>
          </p:txBody>
        </p:sp>
        <p:sp>
          <p:nvSpPr>
            <p:cNvPr id="110" name="TextBox 20"/>
            <p:cNvSpPr txBox="1">
              <a:spLocks noChangeArrowheads="1"/>
            </p:cNvSpPr>
            <p:nvPr/>
          </p:nvSpPr>
          <p:spPr bwMode="auto">
            <a:xfrm>
              <a:off x="5830380" y="2296237"/>
              <a:ext cx="70083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r>
                <a:rPr lang="en-US" altLang="en-US" sz="1200" dirty="0">
                  <a:solidFill>
                    <a:srgbClr val="000000"/>
                  </a:solidFill>
                </a:rPr>
                <a:t>$        0</a:t>
              </a:r>
            </a:p>
          </p:txBody>
        </p:sp>
        <p:sp>
          <p:nvSpPr>
            <p:cNvPr id="111" name="TextBox 23"/>
            <p:cNvSpPr txBox="1">
              <a:spLocks noChangeArrowheads="1"/>
            </p:cNvSpPr>
            <p:nvPr/>
          </p:nvSpPr>
          <p:spPr bwMode="auto">
            <a:xfrm>
              <a:off x="6649889" y="2296237"/>
              <a:ext cx="70083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r>
                <a:rPr lang="en-US" altLang="en-US" sz="1200">
                  <a:solidFill>
                    <a:srgbClr val="000000"/>
                  </a:solidFill>
                </a:rPr>
                <a:t>$        0</a:t>
              </a:r>
            </a:p>
          </p:txBody>
        </p:sp>
        <p:sp>
          <p:nvSpPr>
            <p:cNvPr id="112" name="TextBox 24"/>
            <p:cNvSpPr txBox="1">
              <a:spLocks noChangeArrowheads="1"/>
            </p:cNvSpPr>
            <p:nvPr/>
          </p:nvSpPr>
          <p:spPr bwMode="auto">
            <a:xfrm>
              <a:off x="7525980" y="2296237"/>
              <a:ext cx="70083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r>
                <a:rPr lang="en-US" altLang="en-US" sz="1200">
                  <a:solidFill>
                    <a:srgbClr val="000000"/>
                  </a:solidFill>
                </a:rPr>
                <a:t>$        0</a:t>
              </a:r>
            </a:p>
          </p:txBody>
        </p:sp>
      </p:grpSp>
      <p:grpSp>
        <p:nvGrpSpPr>
          <p:cNvPr id="113" name="Group 112"/>
          <p:cNvGrpSpPr>
            <a:grpSpLocks/>
          </p:cNvGrpSpPr>
          <p:nvPr/>
        </p:nvGrpSpPr>
        <p:grpSpPr bwMode="auto">
          <a:xfrm>
            <a:off x="4515067" y="2487300"/>
            <a:ext cx="4232275" cy="296863"/>
            <a:chOff x="3992954" y="2507150"/>
            <a:chExt cx="4232256" cy="296827"/>
          </a:xfrm>
        </p:grpSpPr>
        <p:sp>
          <p:nvSpPr>
            <p:cNvPr id="114" name="TextBox 15"/>
            <p:cNvSpPr txBox="1">
              <a:spLocks noChangeArrowheads="1"/>
            </p:cNvSpPr>
            <p:nvPr/>
          </p:nvSpPr>
          <p:spPr bwMode="auto">
            <a:xfrm>
              <a:off x="3992954" y="2507150"/>
              <a:ext cx="61908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r>
                <a:rPr lang="en-US" altLang="en-US" sz="1200">
                  <a:solidFill>
                    <a:srgbClr val="000000"/>
                  </a:solidFill>
                </a:rPr>
                <a:t>Bonus</a:t>
              </a:r>
            </a:p>
          </p:txBody>
        </p:sp>
        <p:sp>
          <p:nvSpPr>
            <p:cNvPr id="115" name="TextBox 25"/>
            <p:cNvSpPr txBox="1">
              <a:spLocks noChangeArrowheads="1"/>
            </p:cNvSpPr>
            <p:nvPr/>
          </p:nvSpPr>
          <p:spPr bwMode="auto">
            <a:xfrm>
              <a:off x="5830380" y="2526978"/>
              <a:ext cx="69762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r>
                <a:rPr lang="en-US" altLang="en-US" sz="1200">
                  <a:solidFill>
                    <a:srgbClr val="000000"/>
                  </a:solidFill>
                </a:rPr>
                <a:t>$    175</a:t>
              </a:r>
            </a:p>
          </p:txBody>
        </p:sp>
        <p:sp>
          <p:nvSpPr>
            <p:cNvPr id="116" name="TextBox 26"/>
            <p:cNvSpPr txBox="1">
              <a:spLocks noChangeArrowheads="1"/>
            </p:cNvSpPr>
            <p:nvPr/>
          </p:nvSpPr>
          <p:spPr bwMode="auto">
            <a:xfrm>
              <a:off x="6649889" y="2526978"/>
              <a:ext cx="69762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r>
                <a:rPr lang="en-US" altLang="en-US" sz="1200">
                  <a:solidFill>
                    <a:srgbClr val="000000"/>
                  </a:solidFill>
                </a:rPr>
                <a:t>$    225</a:t>
              </a:r>
            </a:p>
          </p:txBody>
        </p:sp>
        <p:sp>
          <p:nvSpPr>
            <p:cNvPr id="117" name="TextBox 27"/>
            <p:cNvSpPr txBox="1">
              <a:spLocks noChangeArrowheads="1"/>
            </p:cNvSpPr>
            <p:nvPr/>
          </p:nvSpPr>
          <p:spPr bwMode="auto">
            <a:xfrm>
              <a:off x="7525980" y="2526978"/>
              <a:ext cx="69923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r>
                <a:rPr lang="en-US" altLang="en-US" sz="1200">
                  <a:solidFill>
                    <a:srgbClr val="000000"/>
                  </a:solidFill>
                </a:rPr>
                <a:t>$      95</a:t>
              </a:r>
            </a:p>
          </p:txBody>
        </p:sp>
      </p:grpSp>
      <p:grpSp>
        <p:nvGrpSpPr>
          <p:cNvPr id="118" name="Group 117"/>
          <p:cNvGrpSpPr>
            <a:grpSpLocks/>
          </p:cNvGrpSpPr>
          <p:nvPr/>
        </p:nvGrpSpPr>
        <p:grpSpPr bwMode="auto">
          <a:xfrm>
            <a:off x="4515067" y="2717488"/>
            <a:ext cx="4230687" cy="277812"/>
            <a:chOff x="3992954" y="2736744"/>
            <a:chExt cx="4230653" cy="277548"/>
          </a:xfrm>
        </p:grpSpPr>
        <p:sp>
          <p:nvSpPr>
            <p:cNvPr id="119" name="TextBox 16"/>
            <p:cNvSpPr txBox="1">
              <a:spLocks noChangeArrowheads="1"/>
            </p:cNvSpPr>
            <p:nvPr/>
          </p:nvSpPr>
          <p:spPr bwMode="auto">
            <a:xfrm>
              <a:off x="3992954" y="2737293"/>
              <a:ext cx="46910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r>
                <a:rPr lang="en-US" altLang="en-US" sz="1200">
                  <a:solidFill>
                    <a:srgbClr val="000000"/>
                  </a:solidFill>
                </a:rPr>
                <a:t>Tips</a:t>
              </a:r>
            </a:p>
          </p:txBody>
        </p:sp>
        <p:sp>
          <p:nvSpPr>
            <p:cNvPr id="120" name="TextBox 28"/>
            <p:cNvSpPr txBox="1">
              <a:spLocks noChangeArrowheads="1"/>
            </p:cNvSpPr>
            <p:nvPr/>
          </p:nvSpPr>
          <p:spPr bwMode="auto">
            <a:xfrm>
              <a:off x="5830380" y="2736744"/>
              <a:ext cx="69762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r>
                <a:rPr lang="en-US" altLang="en-US" sz="1200">
                  <a:solidFill>
                    <a:srgbClr val="000000"/>
                  </a:solidFill>
                </a:rPr>
                <a:t>$    350</a:t>
              </a:r>
            </a:p>
          </p:txBody>
        </p:sp>
        <p:sp>
          <p:nvSpPr>
            <p:cNvPr id="122" name="TextBox 29"/>
            <p:cNvSpPr txBox="1">
              <a:spLocks noChangeArrowheads="1"/>
            </p:cNvSpPr>
            <p:nvPr/>
          </p:nvSpPr>
          <p:spPr bwMode="auto">
            <a:xfrm>
              <a:off x="6649889" y="2736744"/>
              <a:ext cx="69762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r>
                <a:rPr lang="en-US" altLang="en-US" sz="1200">
                  <a:solidFill>
                    <a:srgbClr val="000000"/>
                  </a:solidFill>
                </a:rPr>
                <a:t>$    500</a:t>
              </a:r>
            </a:p>
          </p:txBody>
        </p:sp>
        <p:sp>
          <p:nvSpPr>
            <p:cNvPr id="123" name="TextBox 30"/>
            <p:cNvSpPr txBox="1">
              <a:spLocks noChangeArrowheads="1"/>
            </p:cNvSpPr>
            <p:nvPr/>
          </p:nvSpPr>
          <p:spPr bwMode="auto">
            <a:xfrm>
              <a:off x="7525980" y="2736744"/>
              <a:ext cx="69762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r>
                <a:rPr lang="en-US" altLang="en-US" sz="1200">
                  <a:solidFill>
                    <a:srgbClr val="000000"/>
                  </a:solidFill>
                </a:rPr>
                <a:t>$    275</a:t>
              </a:r>
            </a:p>
          </p:txBody>
        </p:sp>
      </p:grpSp>
      <p:grpSp>
        <p:nvGrpSpPr>
          <p:cNvPr id="124" name="Group 123"/>
          <p:cNvGrpSpPr>
            <a:grpSpLocks/>
          </p:cNvGrpSpPr>
          <p:nvPr/>
        </p:nvGrpSpPr>
        <p:grpSpPr bwMode="auto">
          <a:xfrm>
            <a:off x="4515067" y="2953963"/>
            <a:ext cx="4232275" cy="282575"/>
            <a:chOff x="3992954" y="2950397"/>
            <a:chExt cx="4231081" cy="282277"/>
          </a:xfrm>
        </p:grpSpPr>
        <p:sp>
          <p:nvSpPr>
            <p:cNvPr id="125" name="TextBox 141"/>
            <p:cNvSpPr txBox="1">
              <a:spLocks noChangeArrowheads="1"/>
            </p:cNvSpPr>
            <p:nvPr/>
          </p:nvSpPr>
          <p:spPr bwMode="auto">
            <a:xfrm>
              <a:off x="3992954" y="2955675"/>
              <a:ext cx="68505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r>
                <a:rPr lang="en-US" altLang="en-US" sz="1200" b="1" dirty="0">
                  <a:solidFill>
                    <a:srgbClr val="FFFFFF"/>
                  </a:solidFill>
                </a:rPr>
                <a:t>TOTAL</a:t>
              </a:r>
            </a:p>
          </p:txBody>
        </p:sp>
        <p:sp>
          <p:nvSpPr>
            <p:cNvPr id="126" name="TextBox 46"/>
            <p:cNvSpPr txBox="1">
              <a:spLocks noChangeArrowheads="1"/>
            </p:cNvSpPr>
            <p:nvPr/>
          </p:nvSpPr>
          <p:spPr bwMode="auto">
            <a:xfrm>
              <a:off x="5830380" y="2950397"/>
              <a:ext cx="69602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r>
                <a:rPr lang="en-US" altLang="en-US" sz="1200" b="1" dirty="0">
                  <a:solidFill>
                    <a:srgbClr val="FFFFFF"/>
                  </a:solidFill>
                </a:rPr>
                <a:t>$ 3,325</a:t>
              </a:r>
            </a:p>
          </p:txBody>
        </p:sp>
        <p:sp>
          <p:nvSpPr>
            <p:cNvPr id="127" name="TextBox 47"/>
            <p:cNvSpPr txBox="1">
              <a:spLocks noChangeArrowheads="1"/>
            </p:cNvSpPr>
            <p:nvPr/>
          </p:nvSpPr>
          <p:spPr bwMode="auto">
            <a:xfrm>
              <a:off x="6662318" y="2950397"/>
              <a:ext cx="69602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r>
                <a:rPr lang="en-US" altLang="en-US" sz="1200" b="1" dirty="0">
                  <a:solidFill>
                    <a:srgbClr val="FFFFFF"/>
                  </a:solidFill>
                </a:rPr>
                <a:t>$ 3,525</a:t>
              </a:r>
            </a:p>
          </p:txBody>
        </p:sp>
        <p:sp>
          <p:nvSpPr>
            <p:cNvPr id="128" name="TextBox 48"/>
            <p:cNvSpPr txBox="1">
              <a:spLocks noChangeArrowheads="1"/>
            </p:cNvSpPr>
            <p:nvPr/>
          </p:nvSpPr>
          <p:spPr bwMode="auto">
            <a:xfrm>
              <a:off x="7528180" y="2950397"/>
              <a:ext cx="695855" cy="2767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r>
                <a:rPr lang="en-US" altLang="en-US" sz="1200" b="1" dirty="0">
                  <a:solidFill>
                    <a:srgbClr val="FFFFFF"/>
                  </a:solidFill>
                </a:rPr>
                <a:t>$ 3,170</a:t>
              </a:r>
            </a:p>
          </p:txBody>
        </p:sp>
      </p:grpSp>
      <p:graphicFrame>
        <p:nvGraphicFramePr>
          <p:cNvPr id="129" name="Table 128"/>
          <p:cNvGraphicFramePr>
            <a:graphicFrameLocks noGrp="1"/>
          </p:cNvGraphicFramePr>
          <p:nvPr>
            <p:extLst>
              <p:ext uri="{D42A27DB-BD31-4B8C-83A1-F6EECF244321}">
                <p14:modId xmlns:p14="http://schemas.microsoft.com/office/powerpoint/2010/main" val="3974599745"/>
              </p:ext>
            </p:extLst>
          </p:nvPr>
        </p:nvGraphicFramePr>
        <p:xfrm>
          <a:off x="4561104" y="3206438"/>
          <a:ext cx="4240214" cy="2638428"/>
        </p:xfrm>
        <a:graphic>
          <a:graphicData uri="http://schemas.openxmlformats.org/drawingml/2006/table">
            <a:tbl>
              <a:tblPr firstRow="1" bandRow="1">
                <a:tableStyleId>{5C22544A-7EE6-4342-B048-85BDC9FD1C3A}</a:tableStyleId>
              </a:tblPr>
              <a:tblGrid>
                <a:gridCol w="1659171"/>
                <a:gridCol w="906322"/>
                <a:gridCol w="866915"/>
                <a:gridCol w="807806"/>
              </a:tblGrid>
              <a:tr h="219869">
                <a:tc gridSpan="4">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rgbClr val="FFFFFF"/>
                          </a:solidFill>
                          <a:latin typeface="+mn-lt"/>
                          <a:ea typeface="+mn-ea"/>
                          <a:cs typeface="+mn-cs"/>
                        </a:rPr>
                        <a:t>EXPENSES</a:t>
                      </a:r>
                    </a:p>
                  </a:txBody>
                  <a:tcPr marL="36935" marR="36935" marT="18469" marB="18469" anchor="ctr">
                    <a:lnR w="3175" cap="flat" cmpd="sng" algn="ctr">
                      <a:solidFill>
                        <a:schemeClr val="bg1">
                          <a:lumMod val="50000"/>
                        </a:schemeClr>
                      </a:solidFill>
                      <a:prstDash val="solid"/>
                      <a:round/>
                      <a:headEnd type="none" w="med" len="med"/>
                      <a:tailEnd type="none" w="med" len="med"/>
                    </a:lnR>
                    <a:lnB w="12700" cap="flat" cmpd="sng" algn="ctr">
                      <a:solidFill>
                        <a:srgbClr val="FFFFFF"/>
                      </a:solidFill>
                      <a:prstDash val="solid"/>
                      <a:round/>
                      <a:headEnd type="none" w="med" len="med"/>
                      <a:tailEnd type="none" w="med" len="med"/>
                    </a:lnB>
                    <a:solidFill>
                      <a:schemeClr val="tx2"/>
                    </a:solidFill>
                  </a:tcPr>
                </a:tc>
                <a:tc hMerge="1">
                  <a:txBody>
                    <a:bodyPr/>
                    <a:lstStyle/>
                    <a:p>
                      <a:pPr marL="0" algn="l" defTabSz="914400" rtl="0" eaLnBrk="1" latinLnBrk="0" hangingPunct="1"/>
                      <a:endParaRPr lang="en-US" sz="1200" b="1" kern="1200" dirty="0">
                        <a:solidFill>
                          <a:schemeClr val="bg1"/>
                        </a:solidFill>
                        <a:latin typeface="+mn-lt"/>
                        <a:ea typeface="+mn-ea"/>
                        <a:cs typeface="+mn-cs"/>
                      </a:endParaRPr>
                    </a:p>
                  </a:txBody>
                  <a:tcPr marL="36929" marR="36929" marT="18464" marB="18464"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solidFill>
                      <a:schemeClr val="tx2"/>
                    </a:solidFill>
                  </a:tcPr>
                </a:tc>
                <a:tc hMerge="1">
                  <a:txBody>
                    <a:bodyPr/>
                    <a:lstStyle/>
                    <a:p>
                      <a:pPr marL="0" algn="l" defTabSz="914400" rtl="0" eaLnBrk="1" latinLnBrk="0" hangingPunct="1"/>
                      <a:endParaRPr lang="en-US" sz="1200" b="1" kern="1200" dirty="0">
                        <a:solidFill>
                          <a:schemeClr val="bg1"/>
                        </a:solidFill>
                        <a:latin typeface="+mn-lt"/>
                        <a:ea typeface="+mn-ea"/>
                        <a:cs typeface="+mn-cs"/>
                      </a:endParaRPr>
                    </a:p>
                  </a:txBody>
                  <a:tcPr marL="36929" marR="36929" marT="18464" marB="18464"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solidFill>
                      <a:schemeClr val="tx2"/>
                    </a:solidFill>
                  </a:tcPr>
                </a:tc>
                <a:tc hMerge="1">
                  <a:txBody>
                    <a:bodyPr/>
                    <a:lstStyle/>
                    <a:p>
                      <a:pPr marL="0" algn="l" defTabSz="914400" rtl="0" eaLnBrk="1" latinLnBrk="0" hangingPunct="1"/>
                      <a:endParaRPr lang="en-US" sz="1200" b="1" kern="1200" dirty="0">
                        <a:solidFill>
                          <a:schemeClr val="bg1"/>
                        </a:solidFill>
                        <a:latin typeface="+mn-lt"/>
                        <a:ea typeface="+mn-ea"/>
                        <a:cs typeface="+mn-cs"/>
                      </a:endParaRPr>
                    </a:p>
                  </a:txBody>
                  <a:tcPr marL="36929" marR="36929" marT="18464" marB="18464"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solidFill>
                      <a:schemeClr val="tx2"/>
                    </a:solidFill>
                  </a:tcPr>
                </a:tc>
              </a:tr>
              <a:tr h="21986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smtClean="0">
                        <a:solidFill>
                          <a:srgbClr val="000000"/>
                        </a:solidFill>
                      </a:endParaRPr>
                    </a:p>
                  </a:txBody>
                  <a:tcPr marL="36935" marR="36935" marT="18469" marB="18469"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BD5E3"/>
                    </a:solidFill>
                  </a:tcPr>
                </a:tc>
                <a:tc>
                  <a:txBody>
                    <a:bodyPr/>
                    <a:lstStyle/>
                    <a:p>
                      <a:endParaRPr lang="en-US" sz="1200" dirty="0">
                        <a:solidFill>
                          <a:srgbClr val="000000"/>
                        </a:solidFill>
                      </a:endParaRPr>
                    </a:p>
                  </a:txBody>
                  <a:tcPr marL="36935" marR="36935" marT="18469" marB="18469" anchor="ctr">
                    <a:lnL w="12700" cap="flat" cmpd="sng" algn="ctr">
                      <a:solidFill>
                        <a:srgbClr val="FFFFFF"/>
                      </a:solidFill>
                      <a:prstDash val="solid"/>
                      <a:round/>
                      <a:headEnd type="none" w="med" len="med"/>
                      <a:tailEnd type="none" w="med" len="med"/>
                    </a:lnL>
                    <a:lnR w="12700" cap="flat" cmpd="sng" algn="ctr">
                      <a:solidFill>
                        <a:srgbClr val="DDDDDD"/>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solidFill>
                      <a:srgbClr val="FFFFFF"/>
                    </a:solidFill>
                  </a:tcPr>
                </a:tc>
                <a:tc>
                  <a:txBody>
                    <a:bodyPr/>
                    <a:lstStyle/>
                    <a:p>
                      <a:endParaRPr lang="en-US" sz="1200" dirty="0">
                        <a:solidFill>
                          <a:srgbClr val="000000"/>
                        </a:solidFill>
                      </a:endParaRPr>
                    </a:p>
                  </a:txBody>
                  <a:tcPr marL="36935" marR="36935" marT="18469" marB="18469" anchor="ctr">
                    <a:lnL w="12700" cap="flat" cmpd="sng" algn="ctr">
                      <a:solidFill>
                        <a:srgbClr val="DDDDDD"/>
                      </a:solidFill>
                      <a:prstDash val="solid"/>
                      <a:round/>
                      <a:headEnd type="none" w="med" len="med"/>
                      <a:tailEnd type="none" w="med" len="med"/>
                    </a:lnL>
                    <a:lnR w="12700" cap="flat" cmpd="sng" algn="ctr">
                      <a:solidFill>
                        <a:srgbClr val="DDDDDD"/>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solidFill>
                      <a:srgbClr val="FFFFFF"/>
                    </a:solidFill>
                  </a:tcPr>
                </a:tc>
                <a:tc>
                  <a:txBody>
                    <a:bodyPr/>
                    <a:lstStyle/>
                    <a:p>
                      <a:endParaRPr lang="en-US" sz="1200" dirty="0">
                        <a:solidFill>
                          <a:srgbClr val="000000"/>
                        </a:solidFill>
                      </a:endParaRPr>
                    </a:p>
                  </a:txBody>
                  <a:tcPr marL="36935" marR="36935" marT="18469" marB="18469" anchor="ctr">
                    <a:lnL w="12700" cap="flat" cmpd="sng" algn="ctr">
                      <a:solidFill>
                        <a:srgbClr val="DDDDDD"/>
                      </a:solidFill>
                      <a:prstDash val="solid"/>
                      <a:round/>
                      <a:headEnd type="none" w="med" len="med"/>
                      <a:tailEnd type="none" w="med" len="med"/>
                    </a:lnL>
                    <a:lnR w="12700" cap="flat" cmpd="sng" algn="ctr">
                      <a:solidFill>
                        <a:srgbClr val="DDDDDD"/>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solidFill>
                      <a:srgbClr val="FFFFFF"/>
                    </a:solidFill>
                  </a:tcPr>
                </a:tc>
              </a:tr>
              <a:tr h="21986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smtClean="0">
                        <a:solidFill>
                          <a:srgbClr val="000000"/>
                        </a:solidFill>
                      </a:endParaRPr>
                    </a:p>
                  </a:txBody>
                  <a:tcPr marL="36935" marR="36935" marT="18469" marB="18469"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BF2"/>
                    </a:solidFill>
                  </a:tcPr>
                </a:tc>
                <a:tc>
                  <a:txBody>
                    <a:bodyPr/>
                    <a:lstStyle/>
                    <a:p>
                      <a:endParaRPr lang="en-US" sz="1200" dirty="0">
                        <a:solidFill>
                          <a:srgbClr val="000000"/>
                        </a:solidFill>
                      </a:endParaRPr>
                    </a:p>
                  </a:txBody>
                  <a:tcPr marL="36935" marR="36935" marT="18469" marB="18469" anchor="ctr">
                    <a:lnL w="12700" cap="flat" cmpd="sng" algn="ctr">
                      <a:solidFill>
                        <a:srgbClr val="FFFFFF"/>
                      </a:solidFill>
                      <a:prstDash val="solid"/>
                      <a:round/>
                      <a:headEnd type="none" w="med" len="med"/>
                      <a:tailEnd type="none" w="med" len="med"/>
                    </a:lnL>
                    <a:lnR w="12700" cap="flat" cmpd="sng" algn="ctr">
                      <a:solidFill>
                        <a:srgbClr val="DDDDDD"/>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solidFill>
                      <a:srgbClr val="FFFFFF"/>
                    </a:solidFill>
                  </a:tcPr>
                </a:tc>
                <a:tc>
                  <a:txBody>
                    <a:bodyPr/>
                    <a:lstStyle/>
                    <a:p>
                      <a:endParaRPr lang="en-US" sz="1200" dirty="0">
                        <a:solidFill>
                          <a:srgbClr val="000000"/>
                        </a:solidFill>
                      </a:endParaRPr>
                    </a:p>
                  </a:txBody>
                  <a:tcPr marL="36935" marR="36935" marT="18469" marB="18469" anchor="ctr">
                    <a:lnL w="12700" cap="flat" cmpd="sng" algn="ctr">
                      <a:solidFill>
                        <a:srgbClr val="DDDDDD"/>
                      </a:solidFill>
                      <a:prstDash val="solid"/>
                      <a:round/>
                      <a:headEnd type="none" w="med" len="med"/>
                      <a:tailEnd type="none" w="med" len="med"/>
                    </a:lnL>
                    <a:lnR w="12700" cap="flat" cmpd="sng" algn="ctr">
                      <a:solidFill>
                        <a:srgbClr val="DDDDDD"/>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solidFill>
                      <a:srgbClr val="FFFFFF"/>
                    </a:solidFill>
                  </a:tcPr>
                </a:tc>
                <a:tc>
                  <a:txBody>
                    <a:bodyPr/>
                    <a:lstStyle/>
                    <a:p>
                      <a:endParaRPr lang="en-US" sz="1200" dirty="0">
                        <a:solidFill>
                          <a:srgbClr val="000000"/>
                        </a:solidFill>
                      </a:endParaRPr>
                    </a:p>
                  </a:txBody>
                  <a:tcPr marL="36935" marR="36935" marT="18469" marB="18469" anchor="ctr">
                    <a:lnL w="12700" cap="flat" cmpd="sng" algn="ctr">
                      <a:solidFill>
                        <a:srgbClr val="DDDDDD"/>
                      </a:solidFill>
                      <a:prstDash val="solid"/>
                      <a:round/>
                      <a:headEnd type="none" w="med" len="med"/>
                      <a:tailEnd type="none" w="med" len="med"/>
                    </a:lnL>
                    <a:lnR w="12700" cap="flat" cmpd="sng" algn="ctr">
                      <a:solidFill>
                        <a:srgbClr val="DDDDDD"/>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solidFill>
                      <a:srgbClr val="FFFFFF"/>
                    </a:solidFill>
                  </a:tcPr>
                </a:tc>
              </a:tr>
              <a:tr h="21986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smtClean="0">
                        <a:solidFill>
                          <a:srgbClr val="000000"/>
                        </a:solidFill>
                      </a:endParaRPr>
                    </a:p>
                  </a:txBody>
                  <a:tcPr marL="36935" marR="36935" marT="18469" marB="18469"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endParaRPr lang="en-US" sz="1200" dirty="0">
                        <a:solidFill>
                          <a:srgbClr val="000000"/>
                        </a:solidFill>
                      </a:endParaRPr>
                    </a:p>
                  </a:txBody>
                  <a:tcPr marL="36935" marR="36935" marT="18469" marB="18469" anchor="ctr">
                    <a:lnL w="12700" cap="flat" cmpd="sng" algn="ctr">
                      <a:solidFill>
                        <a:srgbClr val="FFFFFF"/>
                      </a:solidFill>
                      <a:prstDash val="solid"/>
                      <a:round/>
                      <a:headEnd type="none" w="med" len="med"/>
                      <a:tailEnd type="none" w="med" len="med"/>
                    </a:lnL>
                    <a:lnR w="12700" cap="flat" cmpd="sng" algn="ctr">
                      <a:solidFill>
                        <a:srgbClr val="DDDDDD"/>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solidFill>
                      <a:srgbClr val="FFFFFF"/>
                    </a:solidFill>
                  </a:tcPr>
                </a:tc>
                <a:tc>
                  <a:txBody>
                    <a:bodyPr/>
                    <a:lstStyle/>
                    <a:p>
                      <a:endParaRPr lang="en-US" sz="1200" dirty="0">
                        <a:solidFill>
                          <a:srgbClr val="000000"/>
                        </a:solidFill>
                      </a:endParaRPr>
                    </a:p>
                  </a:txBody>
                  <a:tcPr marL="36935" marR="36935" marT="18469" marB="18469" anchor="ctr">
                    <a:lnL w="12700" cap="flat" cmpd="sng" algn="ctr">
                      <a:solidFill>
                        <a:srgbClr val="DDDDDD"/>
                      </a:solidFill>
                      <a:prstDash val="solid"/>
                      <a:round/>
                      <a:headEnd type="none" w="med" len="med"/>
                      <a:tailEnd type="none" w="med" len="med"/>
                    </a:lnL>
                    <a:lnR w="12700" cap="flat" cmpd="sng" algn="ctr">
                      <a:solidFill>
                        <a:srgbClr val="DDDDDD"/>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solidFill>
                      <a:srgbClr val="FFFFFF"/>
                    </a:solidFill>
                  </a:tcPr>
                </a:tc>
                <a:tc>
                  <a:txBody>
                    <a:bodyPr/>
                    <a:lstStyle/>
                    <a:p>
                      <a:endParaRPr lang="en-US" sz="1200" dirty="0">
                        <a:solidFill>
                          <a:srgbClr val="000000"/>
                        </a:solidFill>
                      </a:endParaRPr>
                    </a:p>
                  </a:txBody>
                  <a:tcPr marL="36935" marR="36935" marT="18469" marB="18469" anchor="ctr">
                    <a:lnL w="12700" cap="flat" cmpd="sng" algn="ctr">
                      <a:solidFill>
                        <a:srgbClr val="DDDDDD"/>
                      </a:solidFill>
                      <a:prstDash val="solid"/>
                      <a:round/>
                      <a:headEnd type="none" w="med" len="med"/>
                      <a:tailEnd type="none" w="med" len="med"/>
                    </a:lnL>
                    <a:lnR w="12700" cap="flat" cmpd="sng" algn="ctr">
                      <a:solidFill>
                        <a:srgbClr val="DDDDDD"/>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solidFill>
                      <a:srgbClr val="FFFFFF"/>
                    </a:solidFill>
                  </a:tcPr>
                </a:tc>
              </a:tr>
              <a:tr h="219869">
                <a:tc>
                  <a:txBody>
                    <a:bodyPr/>
                    <a:lstStyle/>
                    <a:p>
                      <a:pPr marL="0" algn="l" defTabSz="914400" rtl="0" eaLnBrk="1" latinLnBrk="0" hangingPunct="1"/>
                      <a:endParaRPr lang="en-US" sz="1200" kern="1200" dirty="0">
                        <a:solidFill>
                          <a:srgbClr val="000000"/>
                        </a:solidFill>
                        <a:latin typeface="+mn-lt"/>
                        <a:ea typeface="+mn-ea"/>
                        <a:cs typeface="+mn-cs"/>
                      </a:endParaRPr>
                    </a:p>
                  </a:txBody>
                  <a:tcPr marL="36935" marR="36935" marT="18469" marB="18469"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endParaRPr lang="en-US" sz="1200" dirty="0">
                        <a:solidFill>
                          <a:srgbClr val="000000"/>
                        </a:solidFill>
                      </a:endParaRPr>
                    </a:p>
                  </a:txBody>
                  <a:tcPr marL="36935" marR="36935" marT="18469" marB="18469" anchor="ctr">
                    <a:lnL w="12700" cap="flat" cmpd="sng" algn="ctr">
                      <a:solidFill>
                        <a:srgbClr val="FFFFFF"/>
                      </a:solidFill>
                      <a:prstDash val="solid"/>
                      <a:round/>
                      <a:headEnd type="none" w="med" len="med"/>
                      <a:tailEnd type="none" w="med" len="med"/>
                    </a:lnL>
                    <a:lnR w="12700" cap="flat" cmpd="sng" algn="ctr">
                      <a:solidFill>
                        <a:srgbClr val="DDDDDD"/>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solidFill>
                      <a:srgbClr val="FFFFFF"/>
                    </a:solidFill>
                  </a:tcPr>
                </a:tc>
                <a:tc>
                  <a:txBody>
                    <a:bodyPr/>
                    <a:lstStyle/>
                    <a:p>
                      <a:endParaRPr lang="en-US" sz="1200" dirty="0">
                        <a:solidFill>
                          <a:srgbClr val="000000"/>
                        </a:solidFill>
                      </a:endParaRPr>
                    </a:p>
                  </a:txBody>
                  <a:tcPr marL="36935" marR="36935" marT="18469" marB="18469" anchor="ctr">
                    <a:lnL w="12700" cap="flat" cmpd="sng" algn="ctr">
                      <a:solidFill>
                        <a:srgbClr val="DDDDDD"/>
                      </a:solidFill>
                      <a:prstDash val="solid"/>
                      <a:round/>
                      <a:headEnd type="none" w="med" len="med"/>
                      <a:tailEnd type="none" w="med" len="med"/>
                    </a:lnL>
                    <a:lnR w="12700" cap="flat" cmpd="sng" algn="ctr">
                      <a:solidFill>
                        <a:srgbClr val="DDDDDD"/>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solidFill>
                      <a:srgbClr val="FFFFFF"/>
                    </a:solidFill>
                  </a:tcPr>
                </a:tc>
                <a:tc>
                  <a:txBody>
                    <a:bodyPr/>
                    <a:lstStyle/>
                    <a:p>
                      <a:endParaRPr lang="en-US" sz="1200" dirty="0">
                        <a:solidFill>
                          <a:srgbClr val="000000"/>
                        </a:solidFill>
                      </a:endParaRPr>
                    </a:p>
                  </a:txBody>
                  <a:tcPr marL="36935" marR="36935" marT="18469" marB="18469" anchor="ctr">
                    <a:lnL w="12700" cap="flat" cmpd="sng" algn="ctr">
                      <a:solidFill>
                        <a:srgbClr val="DDDDDD"/>
                      </a:solidFill>
                      <a:prstDash val="solid"/>
                      <a:round/>
                      <a:headEnd type="none" w="med" len="med"/>
                      <a:tailEnd type="none" w="med" len="med"/>
                    </a:lnL>
                    <a:lnR w="12700" cap="flat" cmpd="sng" algn="ctr">
                      <a:solidFill>
                        <a:srgbClr val="DDDDDD"/>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solidFill>
                      <a:srgbClr val="FFFFFF"/>
                    </a:solidFill>
                  </a:tcPr>
                </a:tc>
              </a:tr>
              <a:tr h="21986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smtClean="0">
                        <a:solidFill>
                          <a:srgbClr val="000000"/>
                        </a:solidFill>
                      </a:endParaRPr>
                    </a:p>
                  </a:txBody>
                  <a:tcPr marL="36935" marR="36935" marT="18469" marB="18469"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endParaRPr lang="en-US" sz="1200" dirty="0">
                        <a:solidFill>
                          <a:srgbClr val="000000"/>
                        </a:solidFill>
                      </a:endParaRPr>
                    </a:p>
                  </a:txBody>
                  <a:tcPr marL="36935" marR="36935" marT="18469" marB="18469" anchor="ctr">
                    <a:lnL w="12700" cap="flat" cmpd="sng" algn="ctr">
                      <a:solidFill>
                        <a:srgbClr val="FFFFFF"/>
                      </a:solidFill>
                      <a:prstDash val="solid"/>
                      <a:round/>
                      <a:headEnd type="none" w="med" len="med"/>
                      <a:tailEnd type="none" w="med" len="med"/>
                    </a:lnL>
                    <a:lnR w="12700" cap="flat" cmpd="sng" algn="ctr">
                      <a:solidFill>
                        <a:srgbClr val="DDDDDD"/>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solidFill>
                      <a:srgbClr val="FFFFFF"/>
                    </a:solidFill>
                  </a:tcPr>
                </a:tc>
                <a:tc>
                  <a:txBody>
                    <a:bodyPr/>
                    <a:lstStyle/>
                    <a:p>
                      <a:endParaRPr lang="en-US" sz="1200" dirty="0">
                        <a:solidFill>
                          <a:srgbClr val="000000"/>
                        </a:solidFill>
                      </a:endParaRPr>
                    </a:p>
                  </a:txBody>
                  <a:tcPr marL="36935" marR="36935" marT="18469" marB="18469" anchor="ctr">
                    <a:lnL w="12700" cap="flat" cmpd="sng" algn="ctr">
                      <a:solidFill>
                        <a:srgbClr val="DDDDDD"/>
                      </a:solidFill>
                      <a:prstDash val="solid"/>
                      <a:round/>
                      <a:headEnd type="none" w="med" len="med"/>
                      <a:tailEnd type="none" w="med" len="med"/>
                    </a:lnL>
                    <a:lnR w="12700" cap="flat" cmpd="sng" algn="ctr">
                      <a:solidFill>
                        <a:srgbClr val="DDDDDD"/>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solidFill>
                      <a:srgbClr val="FFFFFF"/>
                    </a:solidFill>
                  </a:tcPr>
                </a:tc>
                <a:tc>
                  <a:txBody>
                    <a:bodyPr/>
                    <a:lstStyle/>
                    <a:p>
                      <a:endParaRPr lang="en-US" sz="1200" dirty="0">
                        <a:solidFill>
                          <a:srgbClr val="000000"/>
                        </a:solidFill>
                      </a:endParaRPr>
                    </a:p>
                  </a:txBody>
                  <a:tcPr marL="36935" marR="36935" marT="18469" marB="18469" anchor="ctr">
                    <a:lnL w="12700" cap="flat" cmpd="sng" algn="ctr">
                      <a:solidFill>
                        <a:srgbClr val="DDDDDD"/>
                      </a:solidFill>
                      <a:prstDash val="solid"/>
                      <a:round/>
                      <a:headEnd type="none" w="med" len="med"/>
                      <a:tailEnd type="none" w="med" len="med"/>
                    </a:lnL>
                    <a:lnR w="12700" cap="flat" cmpd="sng" algn="ctr">
                      <a:solidFill>
                        <a:srgbClr val="DDDDDD"/>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solidFill>
                      <a:srgbClr val="FFFFFF"/>
                    </a:solidFill>
                  </a:tcPr>
                </a:tc>
              </a:tr>
              <a:tr h="21986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smtClean="0">
                        <a:solidFill>
                          <a:srgbClr val="000000"/>
                        </a:solidFill>
                      </a:endParaRPr>
                    </a:p>
                  </a:txBody>
                  <a:tcPr marL="36935" marR="36935" marT="18469" marB="18469"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endParaRPr lang="en-US" sz="1200" dirty="0">
                        <a:solidFill>
                          <a:srgbClr val="000000"/>
                        </a:solidFill>
                      </a:endParaRPr>
                    </a:p>
                  </a:txBody>
                  <a:tcPr marL="36935" marR="36935" marT="18469" marB="18469" anchor="ctr">
                    <a:lnL w="12700" cap="flat" cmpd="sng" algn="ctr">
                      <a:solidFill>
                        <a:srgbClr val="FFFFFF"/>
                      </a:solidFill>
                      <a:prstDash val="solid"/>
                      <a:round/>
                      <a:headEnd type="none" w="med" len="med"/>
                      <a:tailEnd type="none" w="med" len="med"/>
                    </a:lnL>
                    <a:lnR w="12700" cap="flat" cmpd="sng" algn="ctr">
                      <a:solidFill>
                        <a:srgbClr val="DDDDDD"/>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solidFill>
                      <a:srgbClr val="FFFFFF"/>
                    </a:solidFill>
                  </a:tcPr>
                </a:tc>
                <a:tc>
                  <a:txBody>
                    <a:bodyPr/>
                    <a:lstStyle/>
                    <a:p>
                      <a:endParaRPr lang="en-US" sz="1200" dirty="0">
                        <a:solidFill>
                          <a:srgbClr val="000000"/>
                        </a:solidFill>
                      </a:endParaRPr>
                    </a:p>
                  </a:txBody>
                  <a:tcPr marL="36935" marR="36935" marT="18469" marB="18469" anchor="ctr">
                    <a:lnL w="12700" cap="flat" cmpd="sng" algn="ctr">
                      <a:solidFill>
                        <a:srgbClr val="DDDDDD"/>
                      </a:solidFill>
                      <a:prstDash val="solid"/>
                      <a:round/>
                      <a:headEnd type="none" w="med" len="med"/>
                      <a:tailEnd type="none" w="med" len="med"/>
                    </a:lnL>
                    <a:lnR w="12700" cap="flat" cmpd="sng" algn="ctr">
                      <a:solidFill>
                        <a:srgbClr val="DDDDDD"/>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solidFill>
                      <a:srgbClr val="FFFFFF"/>
                    </a:solidFill>
                  </a:tcPr>
                </a:tc>
                <a:tc>
                  <a:txBody>
                    <a:bodyPr/>
                    <a:lstStyle/>
                    <a:p>
                      <a:endParaRPr lang="en-US" sz="1200" dirty="0">
                        <a:solidFill>
                          <a:srgbClr val="000000"/>
                        </a:solidFill>
                      </a:endParaRPr>
                    </a:p>
                  </a:txBody>
                  <a:tcPr marL="36935" marR="36935" marT="18469" marB="18469" anchor="ctr">
                    <a:lnL w="12700" cap="flat" cmpd="sng" algn="ctr">
                      <a:solidFill>
                        <a:srgbClr val="DDDDDD"/>
                      </a:solidFill>
                      <a:prstDash val="solid"/>
                      <a:round/>
                      <a:headEnd type="none" w="med" len="med"/>
                      <a:tailEnd type="none" w="med" len="med"/>
                    </a:lnL>
                    <a:lnR w="12700" cap="flat" cmpd="sng" algn="ctr">
                      <a:solidFill>
                        <a:srgbClr val="DDDDDD"/>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solidFill>
                      <a:srgbClr val="FFFFFF"/>
                    </a:solidFill>
                  </a:tcPr>
                </a:tc>
              </a:tr>
              <a:tr h="21986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smtClean="0">
                        <a:solidFill>
                          <a:srgbClr val="000000"/>
                        </a:solidFill>
                      </a:endParaRPr>
                    </a:p>
                  </a:txBody>
                  <a:tcPr marL="36935" marR="36935" marT="18469" marB="18469"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endParaRPr lang="en-US" sz="1200" dirty="0">
                        <a:solidFill>
                          <a:srgbClr val="000000"/>
                        </a:solidFill>
                      </a:endParaRPr>
                    </a:p>
                  </a:txBody>
                  <a:tcPr marL="36935" marR="36935" marT="18469" marB="18469" anchor="ctr">
                    <a:lnL w="12700" cap="flat" cmpd="sng" algn="ctr">
                      <a:solidFill>
                        <a:srgbClr val="FFFFFF"/>
                      </a:solidFill>
                      <a:prstDash val="solid"/>
                      <a:round/>
                      <a:headEnd type="none" w="med" len="med"/>
                      <a:tailEnd type="none" w="med" len="med"/>
                    </a:lnL>
                    <a:lnR w="12700" cap="flat" cmpd="sng" algn="ctr">
                      <a:solidFill>
                        <a:srgbClr val="DDDDDD"/>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solidFill>
                      <a:srgbClr val="FFFFFF"/>
                    </a:solidFill>
                  </a:tcPr>
                </a:tc>
                <a:tc>
                  <a:txBody>
                    <a:bodyPr/>
                    <a:lstStyle/>
                    <a:p>
                      <a:endParaRPr lang="en-US" sz="1200" dirty="0">
                        <a:solidFill>
                          <a:srgbClr val="000000"/>
                        </a:solidFill>
                      </a:endParaRPr>
                    </a:p>
                  </a:txBody>
                  <a:tcPr marL="36935" marR="36935" marT="18469" marB="18469" anchor="ctr">
                    <a:lnL w="12700" cap="flat" cmpd="sng" algn="ctr">
                      <a:solidFill>
                        <a:srgbClr val="DDDDDD"/>
                      </a:solidFill>
                      <a:prstDash val="solid"/>
                      <a:round/>
                      <a:headEnd type="none" w="med" len="med"/>
                      <a:tailEnd type="none" w="med" len="med"/>
                    </a:lnL>
                    <a:lnR w="12700" cap="flat" cmpd="sng" algn="ctr">
                      <a:solidFill>
                        <a:srgbClr val="DDDDDD"/>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solidFill>
                      <a:srgbClr val="FFFFFF"/>
                    </a:solidFill>
                  </a:tcPr>
                </a:tc>
                <a:tc>
                  <a:txBody>
                    <a:bodyPr/>
                    <a:lstStyle/>
                    <a:p>
                      <a:endParaRPr lang="en-US" sz="1200" dirty="0">
                        <a:solidFill>
                          <a:srgbClr val="000000"/>
                        </a:solidFill>
                      </a:endParaRPr>
                    </a:p>
                  </a:txBody>
                  <a:tcPr marL="36935" marR="36935" marT="18469" marB="18469" anchor="ctr">
                    <a:lnL w="12700" cap="flat" cmpd="sng" algn="ctr">
                      <a:solidFill>
                        <a:srgbClr val="DDDDDD"/>
                      </a:solidFill>
                      <a:prstDash val="solid"/>
                      <a:round/>
                      <a:headEnd type="none" w="med" len="med"/>
                      <a:tailEnd type="none" w="med" len="med"/>
                    </a:lnL>
                    <a:lnR w="12700" cap="flat" cmpd="sng" algn="ctr">
                      <a:solidFill>
                        <a:srgbClr val="DDDDDD"/>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solidFill>
                      <a:srgbClr val="FFFFFF"/>
                    </a:solidFill>
                  </a:tcPr>
                </a:tc>
              </a:tr>
              <a:tr h="21986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smtClean="0">
                        <a:solidFill>
                          <a:srgbClr val="000000"/>
                        </a:solidFill>
                      </a:endParaRPr>
                    </a:p>
                  </a:txBody>
                  <a:tcPr marL="36935" marR="36935" marT="18469" marB="18469"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endParaRPr lang="en-US" sz="1200" dirty="0">
                        <a:solidFill>
                          <a:srgbClr val="000000"/>
                        </a:solidFill>
                      </a:endParaRPr>
                    </a:p>
                  </a:txBody>
                  <a:tcPr marL="36935" marR="36935" marT="18469" marB="18469" anchor="ctr">
                    <a:lnL w="12700" cap="flat" cmpd="sng" algn="ctr">
                      <a:solidFill>
                        <a:srgbClr val="FFFFFF"/>
                      </a:solidFill>
                      <a:prstDash val="solid"/>
                      <a:round/>
                      <a:headEnd type="none" w="med" len="med"/>
                      <a:tailEnd type="none" w="med" len="med"/>
                    </a:lnL>
                    <a:lnR w="12700" cap="flat" cmpd="sng" algn="ctr">
                      <a:solidFill>
                        <a:srgbClr val="DDDDDD"/>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solidFill>
                      <a:srgbClr val="FFFFFF"/>
                    </a:solidFill>
                  </a:tcPr>
                </a:tc>
                <a:tc>
                  <a:txBody>
                    <a:bodyPr/>
                    <a:lstStyle/>
                    <a:p>
                      <a:endParaRPr lang="en-US" sz="1200" dirty="0">
                        <a:solidFill>
                          <a:srgbClr val="000000"/>
                        </a:solidFill>
                      </a:endParaRPr>
                    </a:p>
                  </a:txBody>
                  <a:tcPr marL="36935" marR="36935" marT="18469" marB="18469" anchor="ctr">
                    <a:lnL w="12700" cap="flat" cmpd="sng" algn="ctr">
                      <a:solidFill>
                        <a:srgbClr val="DDDDDD"/>
                      </a:solidFill>
                      <a:prstDash val="solid"/>
                      <a:round/>
                      <a:headEnd type="none" w="med" len="med"/>
                      <a:tailEnd type="none" w="med" len="med"/>
                    </a:lnL>
                    <a:lnR w="12700" cap="flat" cmpd="sng" algn="ctr">
                      <a:solidFill>
                        <a:srgbClr val="DDDDDD"/>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solidFill>
                      <a:srgbClr val="FFFFFF"/>
                    </a:solidFill>
                  </a:tcPr>
                </a:tc>
                <a:tc>
                  <a:txBody>
                    <a:bodyPr/>
                    <a:lstStyle/>
                    <a:p>
                      <a:endParaRPr lang="en-US" sz="1200" dirty="0">
                        <a:solidFill>
                          <a:srgbClr val="000000"/>
                        </a:solidFill>
                      </a:endParaRPr>
                    </a:p>
                  </a:txBody>
                  <a:tcPr marL="36935" marR="36935" marT="18469" marB="18469" anchor="ctr">
                    <a:lnL w="12700" cap="flat" cmpd="sng" algn="ctr">
                      <a:solidFill>
                        <a:srgbClr val="DDDDDD"/>
                      </a:solidFill>
                      <a:prstDash val="solid"/>
                      <a:round/>
                      <a:headEnd type="none" w="med" len="med"/>
                      <a:tailEnd type="none" w="med" len="med"/>
                    </a:lnL>
                    <a:lnR w="12700" cap="flat" cmpd="sng" algn="ctr">
                      <a:solidFill>
                        <a:srgbClr val="DDDDDD"/>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solidFill>
                      <a:srgbClr val="FFFFFF"/>
                    </a:solidFill>
                  </a:tcPr>
                </a:tc>
              </a:tr>
              <a:tr h="21986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smtClean="0">
                        <a:solidFill>
                          <a:srgbClr val="000000"/>
                        </a:solidFill>
                      </a:endParaRPr>
                    </a:p>
                  </a:txBody>
                  <a:tcPr marL="36935" marR="36935" marT="18469" marB="18469"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endParaRPr lang="en-US" sz="1200" dirty="0">
                        <a:solidFill>
                          <a:srgbClr val="000000"/>
                        </a:solidFill>
                      </a:endParaRPr>
                    </a:p>
                  </a:txBody>
                  <a:tcPr marL="36935" marR="36935" marT="18469" marB="18469" anchor="ctr">
                    <a:lnL w="12700" cap="flat" cmpd="sng" algn="ctr">
                      <a:solidFill>
                        <a:srgbClr val="FFFFFF"/>
                      </a:solidFill>
                      <a:prstDash val="solid"/>
                      <a:round/>
                      <a:headEnd type="none" w="med" len="med"/>
                      <a:tailEnd type="none" w="med" len="med"/>
                    </a:lnL>
                    <a:lnR w="12700" cap="flat" cmpd="sng" algn="ctr">
                      <a:solidFill>
                        <a:srgbClr val="DDDDDD"/>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solidFill>
                      <a:srgbClr val="FFFFFF"/>
                    </a:solidFill>
                  </a:tcPr>
                </a:tc>
                <a:tc>
                  <a:txBody>
                    <a:bodyPr/>
                    <a:lstStyle/>
                    <a:p>
                      <a:endParaRPr lang="en-US" sz="1200" dirty="0">
                        <a:solidFill>
                          <a:srgbClr val="000000"/>
                        </a:solidFill>
                      </a:endParaRPr>
                    </a:p>
                  </a:txBody>
                  <a:tcPr marL="36935" marR="36935" marT="18469" marB="18469" anchor="ctr">
                    <a:lnL w="12700" cap="flat" cmpd="sng" algn="ctr">
                      <a:solidFill>
                        <a:srgbClr val="DDDDDD"/>
                      </a:solidFill>
                      <a:prstDash val="solid"/>
                      <a:round/>
                      <a:headEnd type="none" w="med" len="med"/>
                      <a:tailEnd type="none" w="med" len="med"/>
                    </a:lnL>
                    <a:lnR w="12700" cap="flat" cmpd="sng" algn="ctr">
                      <a:solidFill>
                        <a:srgbClr val="DDDDDD"/>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solidFill>
                      <a:srgbClr val="FFFFFF"/>
                    </a:solidFill>
                  </a:tcPr>
                </a:tc>
                <a:tc>
                  <a:txBody>
                    <a:bodyPr/>
                    <a:lstStyle/>
                    <a:p>
                      <a:endParaRPr lang="en-US" sz="1200" dirty="0">
                        <a:solidFill>
                          <a:srgbClr val="000000"/>
                        </a:solidFill>
                      </a:endParaRPr>
                    </a:p>
                  </a:txBody>
                  <a:tcPr marL="36935" marR="36935" marT="18469" marB="18469" anchor="ctr">
                    <a:lnL w="12700" cap="flat" cmpd="sng" algn="ctr">
                      <a:solidFill>
                        <a:srgbClr val="DDDDDD"/>
                      </a:solidFill>
                      <a:prstDash val="solid"/>
                      <a:round/>
                      <a:headEnd type="none" w="med" len="med"/>
                      <a:tailEnd type="none" w="med" len="med"/>
                    </a:lnL>
                    <a:lnR w="12700" cap="flat" cmpd="sng" algn="ctr">
                      <a:solidFill>
                        <a:srgbClr val="DDDDDD"/>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solidFill>
                      <a:srgbClr val="FFFFFF"/>
                    </a:solidFill>
                  </a:tcPr>
                </a:tc>
              </a:tr>
              <a:tr h="21986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smtClean="0">
                        <a:solidFill>
                          <a:srgbClr val="000000"/>
                        </a:solidFill>
                      </a:endParaRPr>
                    </a:p>
                  </a:txBody>
                  <a:tcPr marL="36935" marR="36935" marT="18469" marB="18469"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endParaRPr lang="en-US" sz="1200" dirty="0">
                        <a:solidFill>
                          <a:srgbClr val="000000"/>
                        </a:solidFill>
                      </a:endParaRPr>
                    </a:p>
                  </a:txBody>
                  <a:tcPr marL="36935" marR="36935" marT="18469" marB="18469" anchor="ctr">
                    <a:lnL w="12700" cap="flat" cmpd="sng" algn="ctr">
                      <a:solidFill>
                        <a:srgbClr val="FFFFFF"/>
                      </a:solidFill>
                      <a:prstDash val="solid"/>
                      <a:round/>
                      <a:headEnd type="none" w="med" len="med"/>
                      <a:tailEnd type="none" w="med" len="med"/>
                    </a:lnL>
                    <a:lnR w="12700" cap="flat" cmpd="sng" algn="ctr">
                      <a:solidFill>
                        <a:srgbClr val="DDDDDD"/>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solidFill>
                      <a:srgbClr val="FFFFFF"/>
                    </a:solidFill>
                  </a:tcPr>
                </a:tc>
                <a:tc>
                  <a:txBody>
                    <a:bodyPr/>
                    <a:lstStyle/>
                    <a:p>
                      <a:endParaRPr lang="en-US" sz="1200" dirty="0">
                        <a:solidFill>
                          <a:srgbClr val="000000"/>
                        </a:solidFill>
                      </a:endParaRPr>
                    </a:p>
                  </a:txBody>
                  <a:tcPr marL="36935" marR="36935" marT="18469" marB="18469" anchor="ctr">
                    <a:lnL w="12700" cap="flat" cmpd="sng" algn="ctr">
                      <a:solidFill>
                        <a:srgbClr val="DDDDDD"/>
                      </a:solidFill>
                      <a:prstDash val="solid"/>
                      <a:round/>
                      <a:headEnd type="none" w="med" len="med"/>
                      <a:tailEnd type="none" w="med" len="med"/>
                    </a:lnL>
                    <a:lnR w="12700" cap="flat" cmpd="sng" algn="ctr">
                      <a:solidFill>
                        <a:srgbClr val="DDDDDD"/>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solidFill>
                      <a:srgbClr val="FFFFFF"/>
                    </a:solidFill>
                  </a:tcPr>
                </a:tc>
                <a:tc>
                  <a:txBody>
                    <a:bodyPr/>
                    <a:lstStyle/>
                    <a:p>
                      <a:endParaRPr lang="en-US" sz="1200" dirty="0">
                        <a:solidFill>
                          <a:srgbClr val="000000"/>
                        </a:solidFill>
                      </a:endParaRPr>
                    </a:p>
                  </a:txBody>
                  <a:tcPr marL="36935" marR="36935" marT="18469" marB="18469" anchor="ctr">
                    <a:lnL w="12700" cap="flat" cmpd="sng" algn="ctr">
                      <a:solidFill>
                        <a:srgbClr val="DDDDDD"/>
                      </a:solidFill>
                      <a:prstDash val="solid"/>
                      <a:round/>
                      <a:headEnd type="none" w="med" len="med"/>
                      <a:tailEnd type="none" w="med" len="med"/>
                    </a:lnL>
                    <a:lnR w="12700" cap="flat" cmpd="sng" algn="ctr">
                      <a:solidFill>
                        <a:srgbClr val="DDDDDD"/>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solidFill>
                      <a:srgbClr val="FFFFFF"/>
                    </a:solidFill>
                  </a:tcPr>
                </a:tc>
              </a:tr>
              <a:tr h="21986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dirty="0" smtClean="0">
                        <a:solidFill>
                          <a:srgbClr val="000000"/>
                        </a:solidFill>
                      </a:endParaRPr>
                    </a:p>
                  </a:txBody>
                  <a:tcPr marL="36935" marR="36935" marT="18469" marB="18469"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1"/>
                    </a:solidFill>
                  </a:tcPr>
                </a:tc>
                <a:tc>
                  <a:txBody>
                    <a:bodyPr/>
                    <a:lstStyle/>
                    <a:p>
                      <a:endParaRPr lang="en-US" sz="1200" dirty="0">
                        <a:solidFill>
                          <a:srgbClr val="000000"/>
                        </a:solidFill>
                      </a:endParaRPr>
                    </a:p>
                  </a:txBody>
                  <a:tcPr marL="36935" marR="36935" marT="18469" marB="18469" anchor="ctr">
                    <a:lnL w="12700" cap="flat" cmpd="sng" algn="ctr">
                      <a:solidFill>
                        <a:srgbClr val="FFFFFF"/>
                      </a:solidFill>
                      <a:prstDash val="solid"/>
                      <a:round/>
                      <a:headEnd type="none" w="med" len="med"/>
                      <a:tailEnd type="none" w="med" len="med"/>
                    </a:lnL>
                    <a:lnR w="12700" cap="flat" cmpd="sng" algn="ctr">
                      <a:solidFill>
                        <a:srgbClr val="DDDDDD"/>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solidFill>
                      <a:schemeClr val="accent1"/>
                    </a:solidFill>
                  </a:tcPr>
                </a:tc>
                <a:tc>
                  <a:txBody>
                    <a:bodyPr/>
                    <a:lstStyle/>
                    <a:p>
                      <a:endParaRPr lang="en-US" sz="1200" dirty="0">
                        <a:solidFill>
                          <a:srgbClr val="000000"/>
                        </a:solidFill>
                      </a:endParaRPr>
                    </a:p>
                  </a:txBody>
                  <a:tcPr marL="36935" marR="36935" marT="18469" marB="18469" anchor="ctr">
                    <a:lnL w="12700" cap="flat" cmpd="sng" algn="ctr">
                      <a:solidFill>
                        <a:srgbClr val="DDDDDD"/>
                      </a:solidFill>
                      <a:prstDash val="solid"/>
                      <a:round/>
                      <a:headEnd type="none" w="med" len="med"/>
                      <a:tailEnd type="none" w="med" len="med"/>
                    </a:lnL>
                    <a:lnR w="12700" cap="flat" cmpd="sng" algn="ctr">
                      <a:solidFill>
                        <a:srgbClr val="DDDDDD"/>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solidFill>
                      <a:schemeClr val="accent1"/>
                    </a:solidFill>
                  </a:tcPr>
                </a:tc>
                <a:tc>
                  <a:txBody>
                    <a:bodyPr/>
                    <a:lstStyle/>
                    <a:p>
                      <a:endParaRPr lang="en-US" sz="1200" dirty="0">
                        <a:solidFill>
                          <a:srgbClr val="000000"/>
                        </a:solidFill>
                      </a:endParaRPr>
                    </a:p>
                  </a:txBody>
                  <a:tcPr marL="36935" marR="36935" marT="18469" marB="18469" anchor="ctr">
                    <a:lnL w="12700" cap="flat" cmpd="sng" algn="ctr">
                      <a:solidFill>
                        <a:srgbClr val="DDDDDD"/>
                      </a:solidFill>
                      <a:prstDash val="solid"/>
                      <a:round/>
                      <a:headEnd type="none" w="med" len="med"/>
                      <a:tailEnd type="none" w="med" len="med"/>
                    </a:lnL>
                    <a:lnR w="12700" cap="flat" cmpd="sng" algn="ctr">
                      <a:solidFill>
                        <a:srgbClr val="DDDDDD"/>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solidFill>
                      <a:schemeClr val="accent1"/>
                    </a:solidFill>
                  </a:tcPr>
                </a:tc>
              </a:tr>
            </a:tbl>
          </a:graphicData>
        </a:graphic>
      </p:graphicFrame>
      <p:grpSp>
        <p:nvGrpSpPr>
          <p:cNvPr id="130" name="Group 129"/>
          <p:cNvGrpSpPr>
            <a:grpSpLocks/>
          </p:cNvGrpSpPr>
          <p:nvPr/>
        </p:nvGrpSpPr>
        <p:grpSpPr bwMode="auto">
          <a:xfrm>
            <a:off x="4507129" y="3392175"/>
            <a:ext cx="4267200" cy="295275"/>
            <a:chOff x="3984892" y="3520873"/>
            <a:chExt cx="4266196" cy="294252"/>
          </a:xfrm>
        </p:grpSpPr>
        <p:sp>
          <p:nvSpPr>
            <p:cNvPr id="131" name="TextBox 87"/>
            <p:cNvSpPr txBox="1">
              <a:spLocks noChangeArrowheads="1"/>
            </p:cNvSpPr>
            <p:nvPr/>
          </p:nvSpPr>
          <p:spPr bwMode="auto">
            <a:xfrm>
              <a:off x="5830380" y="3538126"/>
              <a:ext cx="69602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r>
                <a:rPr lang="en-US" altLang="en-US" sz="1200">
                  <a:solidFill>
                    <a:srgbClr val="000000"/>
                  </a:solidFill>
                </a:rPr>
                <a:t>$ 1,200</a:t>
              </a:r>
            </a:p>
          </p:txBody>
        </p:sp>
        <p:sp>
          <p:nvSpPr>
            <p:cNvPr id="132" name="TextBox 88"/>
            <p:cNvSpPr txBox="1">
              <a:spLocks noChangeArrowheads="1"/>
            </p:cNvSpPr>
            <p:nvPr/>
          </p:nvSpPr>
          <p:spPr bwMode="auto">
            <a:xfrm>
              <a:off x="6650549" y="3538126"/>
              <a:ext cx="69602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r>
                <a:rPr lang="en-US" altLang="en-US" sz="1200" dirty="0">
                  <a:solidFill>
                    <a:srgbClr val="000000"/>
                  </a:solidFill>
                </a:rPr>
                <a:t>$ 1,200</a:t>
              </a:r>
            </a:p>
          </p:txBody>
        </p:sp>
        <p:sp>
          <p:nvSpPr>
            <p:cNvPr id="133" name="TextBox 89"/>
            <p:cNvSpPr txBox="1">
              <a:spLocks noChangeArrowheads="1"/>
            </p:cNvSpPr>
            <p:nvPr/>
          </p:nvSpPr>
          <p:spPr bwMode="auto">
            <a:xfrm>
              <a:off x="7555064" y="3538126"/>
              <a:ext cx="69602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r>
                <a:rPr lang="en-US" altLang="en-US" sz="1200">
                  <a:solidFill>
                    <a:srgbClr val="000000"/>
                  </a:solidFill>
                </a:rPr>
                <a:t>$ 1,200</a:t>
              </a:r>
            </a:p>
          </p:txBody>
        </p:sp>
        <p:sp>
          <p:nvSpPr>
            <p:cNvPr id="135" name="TextBox 124"/>
            <p:cNvSpPr txBox="1">
              <a:spLocks noChangeArrowheads="1"/>
            </p:cNvSpPr>
            <p:nvPr/>
          </p:nvSpPr>
          <p:spPr bwMode="auto">
            <a:xfrm>
              <a:off x="3984892" y="3520873"/>
              <a:ext cx="119936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r>
                <a:rPr lang="en-US" altLang="en-US" sz="1200" dirty="0">
                  <a:solidFill>
                    <a:srgbClr val="000000"/>
                  </a:solidFill>
                </a:rPr>
                <a:t>Rent/mortgage</a:t>
              </a:r>
            </a:p>
          </p:txBody>
        </p:sp>
      </p:grpSp>
      <p:grpSp>
        <p:nvGrpSpPr>
          <p:cNvPr id="136" name="Group 135"/>
          <p:cNvGrpSpPr>
            <a:grpSpLocks/>
          </p:cNvGrpSpPr>
          <p:nvPr/>
        </p:nvGrpSpPr>
        <p:grpSpPr bwMode="auto">
          <a:xfrm>
            <a:off x="4507129" y="3606488"/>
            <a:ext cx="4267200" cy="292100"/>
            <a:chOff x="3984892" y="3735583"/>
            <a:chExt cx="4266793" cy="291990"/>
          </a:xfrm>
        </p:grpSpPr>
        <p:sp>
          <p:nvSpPr>
            <p:cNvPr id="142" name="TextBox 90"/>
            <p:cNvSpPr txBox="1">
              <a:spLocks noChangeArrowheads="1"/>
            </p:cNvSpPr>
            <p:nvPr/>
          </p:nvSpPr>
          <p:spPr bwMode="auto">
            <a:xfrm>
              <a:off x="5830380" y="3750574"/>
              <a:ext cx="69762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r>
                <a:rPr lang="en-US" altLang="en-US" sz="1200">
                  <a:solidFill>
                    <a:srgbClr val="000000"/>
                  </a:solidFill>
                </a:rPr>
                <a:t>$    375</a:t>
              </a:r>
            </a:p>
          </p:txBody>
        </p:sp>
        <p:sp>
          <p:nvSpPr>
            <p:cNvPr id="144" name="TextBox 91"/>
            <p:cNvSpPr txBox="1">
              <a:spLocks noChangeArrowheads="1"/>
            </p:cNvSpPr>
            <p:nvPr/>
          </p:nvSpPr>
          <p:spPr bwMode="auto">
            <a:xfrm>
              <a:off x="6649889" y="3750574"/>
              <a:ext cx="69762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r>
                <a:rPr lang="en-US" altLang="en-US" sz="1200">
                  <a:solidFill>
                    <a:srgbClr val="000000"/>
                  </a:solidFill>
                </a:rPr>
                <a:t>$    375</a:t>
              </a:r>
            </a:p>
          </p:txBody>
        </p:sp>
        <p:sp>
          <p:nvSpPr>
            <p:cNvPr id="147" name="TextBox 92"/>
            <p:cNvSpPr txBox="1">
              <a:spLocks noChangeArrowheads="1"/>
            </p:cNvSpPr>
            <p:nvPr/>
          </p:nvSpPr>
          <p:spPr bwMode="auto">
            <a:xfrm>
              <a:off x="7554058" y="3750574"/>
              <a:ext cx="69762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r>
                <a:rPr lang="en-US" altLang="en-US" sz="1200">
                  <a:solidFill>
                    <a:srgbClr val="000000"/>
                  </a:solidFill>
                </a:rPr>
                <a:t>$    375</a:t>
              </a:r>
            </a:p>
          </p:txBody>
        </p:sp>
        <p:sp>
          <p:nvSpPr>
            <p:cNvPr id="150" name="TextBox 125"/>
            <p:cNvSpPr txBox="1">
              <a:spLocks noChangeArrowheads="1"/>
            </p:cNvSpPr>
            <p:nvPr/>
          </p:nvSpPr>
          <p:spPr bwMode="auto">
            <a:xfrm>
              <a:off x="3984892" y="3735583"/>
              <a:ext cx="106311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1200">
                  <a:solidFill>
                    <a:srgbClr val="000000"/>
                  </a:solidFill>
                </a:rPr>
                <a:t>Car payment</a:t>
              </a:r>
            </a:p>
          </p:txBody>
        </p:sp>
      </p:grpSp>
      <p:grpSp>
        <p:nvGrpSpPr>
          <p:cNvPr id="152" name="Group 151"/>
          <p:cNvGrpSpPr>
            <a:grpSpLocks/>
          </p:cNvGrpSpPr>
          <p:nvPr/>
        </p:nvGrpSpPr>
        <p:grpSpPr bwMode="auto">
          <a:xfrm>
            <a:off x="4507129" y="4071625"/>
            <a:ext cx="4267200" cy="285750"/>
            <a:chOff x="3984892" y="3958565"/>
            <a:chExt cx="4266793" cy="285625"/>
          </a:xfrm>
        </p:grpSpPr>
        <p:sp>
          <p:nvSpPr>
            <p:cNvPr id="153" name="TextBox 93"/>
            <p:cNvSpPr txBox="1">
              <a:spLocks noChangeArrowheads="1"/>
            </p:cNvSpPr>
            <p:nvPr/>
          </p:nvSpPr>
          <p:spPr bwMode="auto">
            <a:xfrm>
              <a:off x="5830380" y="3958565"/>
              <a:ext cx="69762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r>
                <a:rPr lang="en-US" altLang="en-US" sz="1200">
                  <a:solidFill>
                    <a:srgbClr val="000000"/>
                  </a:solidFill>
                </a:rPr>
                <a:t>$    200</a:t>
              </a:r>
            </a:p>
          </p:txBody>
        </p:sp>
        <p:sp>
          <p:nvSpPr>
            <p:cNvPr id="154" name="TextBox 94"/>
            <p:cNvSpPr txBox="1">
              <a:spLocks noChangeArrowheads="1"/>
            </p:cNvSpPr>
            <p:nvPr/>
          </p:nvSpPr>
          <p:spPr bwMode="auto">
            <a:xfrm>
              <a:off x="6649889" y="3958565"/>
              <a:ext cx="69762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r>
                <a:rPr lang="en-US" altLang="en-US" sz="1200">
                  <a:solidFill>
                    <a:srgbClr val="000000"/>
                  </a:solidFill>
                </a:rPr>
                <a:t>$    200</a:t>
              </a:r>
            </a:p>
          </p:txBody>
        </p:sp>
        <p:sp>
          <p:nvSpPr>
            <p:cNvPr id="155" name="TextBox 95"/>
            <p:cNvSpPr txBox="1">
              <a:spLocks noChangeArrowheads="1"/>
            </p:cNvSpPr>
            <p:nvPr/>
          </p:nvSpPr>
          <p:spPr bwMode="auto">
            <a:xfrm>
              <a:off x="7554058" y="3958565"/>
              <a:ext cx="69762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r>
                <a:rPr lang="en-US" altLang="en-US" sz="1200">
                  <a:solidFill>
                    <a:srgbClr val="000000"/>
                  </a:solidFill>
                </a:rPr>
                <a:t>$    200</a:t>
              </a:r>
            </a:p>
          </p:txBody>
        </p:sp>
        <p:sp>
          <p:nvSpPr>
            <p:cNvPr id="156" name="TextBox 126"/>
            <p:cNvSpPr txBox="1">
              <a:spLocks noChangeArrowheads="1"/>
            </p:cNvSpPr>
            <p:nvPr/>
          </p:nvSpPr>
          <p:spPr bwMode="auto">
            <a:xfrm>
              <a:off x="3984892" y="3967191"/>
              <a:ext cx="106311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1200">
                  <a:solidFill>
                    <a:srgbClr val="000000"/>
                  </a:solidFill>
                </a:rPr>
                <a:t>Student loan</a:t>
              </a:r>
            </a:p>
          </p:txBody>
        </p:sp>
      </p:grpSp>
      <p:grpSp>
        <p:nvGrpSpPr>
          <p:cNvPr id="157" name="Group 156"/>
          <p:cNvGrpSpPr>
            <a:grpSpLocks/>
          </p:cNvGrpSpPr>
          <p:nvPr/>
        </p:nvGrpSpPr>
        <p:grpSpPr bwMode="auto">
          <a:xfrm>
            <a:off x="4507129" y="4278000"/>
            <a:ext cx="4267200" cy="277813"/>
            <a:chOff x="3984892" y="4186799"/>
            <a:chExt cx="4266793" cy="277000"/>
          </a:xfrm>
        </p:grpSpPr>
        <p:sp>
          <p:nvSpPr>
            <p:cNvPr id="158" name="TextBox 99"/>
            <p:cNvSpPr txBox="1">
              <a:spLocks noChangeArrowheads="1"/>
            </p:cNvSpPr>
            <p:nvPr/>
          </p:nvSpPr>
          <p:spPr bwMode="auto">
            <a:xfrm>
              <a:off x="5830380" y="4186800"/>
              <a:ext cx="69762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r>
                <a:rPr lang="en-US" altLang="en-US" sz="1200">
                  <a:solidFill>
                    <a:srgbClr val="000000"/>
                  </a:solidFill>
                </a:rPr>
                <a:t>$    125</a:t>
              </a:r>
            </a:p>
          </p:txBody>
        </p:sp>
        <p:sp>
          <p:nvSpPr>
            <p:cNvPr id="159" name="TextBox 100"/>
            <p:cNvSpPr txBox="1">
              <a:spLocks noChangeArrowheads="1"/>
            </p:cNvSpPr>
            <p:nvPr/>
          </p:nvSpPr>
          <p:spPr bwMode="auto">
            <a:xfrm>
              <a:off x="6649889" y="4186800"/>
              <a:ext cx="69762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r>
                <a:rPr lang="en-US" altLang="en-US" sz="1200">
                  <a:solidFill>
                    <a:srgbClr val="000000"/>
                  </a:solidFill>
                </a:rPr>
                <a:t>$    125</a:t>
              </a:r>
            </a:p>
          </p:txBody>
        </p:sp>
        <p:sp>
          <p:nvSpPr>
            <p:cNvPr id="160" name="TextBox 101"/>
            <p:cNvSpPr txBox="1">
              <a:spLocks noChangeArrowheads="1"/>
            </p:cNvSpPr>
            <p:nvPr/>
          </p:nvSpPr>
          <p:spPr bwMode="auto">
            <a:xfrm>
              <a:off x="7554058" y="4186800"/>
              <a:ext cx="69762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r>
                <a:rPr lang="en-US" altLang="en-US" sz="1200">
                  <a:solidFill>
                    <a:srgbClr val="000000"/>
                  </a:solidFill>
                </a:rPr>
                <a:t>$    125</a:t>
              </a:r>
            </a:p>
          </p:txBody>
        </p:sp>
        <p:sp>
          <p:nvSpPr>
            <p:cNvPr id="161" name="TextBox 127"/>
            <p:cNvSpPr txBox="1">
              <a:spLocks noChangeArrowheads="1"/>
            </p:cNvSpPr>
            <p:nvPr/>
          </p:nvSpPr>
          <p:spPr bwMode="auto">
            <a:xfrm>
              <a:off x="3984892" y="4186799"/>
              <a:ext cx="93487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1200">
                  <a:solidFill>
                    <a:srgbClr val="000000"/>
                  </a:solidFill>
                </a:rPr>
                <a:t>Credit card</a:t>
              </a:r>
            </a:p>
          </p:txBody>
        </p:sp>
      </p:grpSp>
      <p:grpSp>
        <p:nvGrpSpPr>
          <p:cNvPr id="162" name="Group 161"/>
          <p:cNvGrpSpPr>
            <a:grpSpLocks/>
          </p:cNvGrpSpPr>
          <p:nvPr/>
        </p:nvGrpSpPr>
        <p:grpSpPr bwMode="auto">
          <a:xfrm>
            <a:off x="4507129" y="4722500"/>
            <a:ext cx="4267200" cy="277813"/>
            <a:chOff x="3984892" y="4631312"/>
            <a:chExt cx="4266793" cy="276999"/>
          </a:xfrm>
        </p:grpSpPr>
        <p:sp>
          <p:nvSpPr>
            <p:cNvPr id="163" name="TextBox 105"/>
            <p:cNvSpPr txBox="1">
              <a:spLocks noChangeArrowheads="1"/>
            </p:cNvSpPr>
            <p:nvPr/>
          </p:nvSpPr>
          <p:spPr bwMode="auto">
            <a:xfrm>
              <a:off x="5830380" y="4631312"/>
              <a:ext cx="69762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r>
                <a:rPr lang="en-US" altLang="en-US" sz="1200">
                  <a:solidFill>
                    <a:srgbClr val="000000"/>
                  </a:solidFill>
                </a:rPr>
                <a:t>$    150</a:t>
              </a:r>
            </a:p>
          </p:txBody>
        </p:sp>
        <p:sp>
          <p:nvSpPr>
            <p:cNvPr id="164" name="TextBox 106"/>
            <p:cNvSpPr txBox="1">
              <a:spLocks noChangeArrowheads="1"/>
            </p:cNvSpPr>
            <p:nvPr/>
          </p:nvSpPr>
          <p:spPr bwMode="auto">
            <a:xfrm>
              <a:off x="6649889" y="4631312"/>
              <a:ext cx="69762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r>
                <a:rPr lang="en-US" altLang="en-US" sz="1200">
                  <a:solidFill>
                    <a:srgbClr val="000000"/>
                  </a:solidFill>
                </a:rPr>
                <a:t>$    225</a:t>
              </a:r>
            </a:p>
          </p:txBody>
        </p:sp>
        <p:sp>
          <p:nvSpPr>
            <p:cNvPr id="165" name="TextBox 107"/>
            <p:cNvSpPr txBox="1">
              <a:spLocks noChangeArrowheads="1"/>
            </p:cNvSpPr>
            <p:nvPr/>
          </p:nvSpPr>
          <p:spPr bwMode="auto">
            <a:xfrm>
              <a:off x="7554058" y="4631312"/>
              <a:ext cx="69762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r>
                <a:rPr lang="en-US" altLang="en-US" sz="1200">
                  <a:solidFill>
                    <a:srgbClr val="000000"/>
                  </a:solidFill>
                </a:rPr>
                <a:t>$    175</a:t>
              </a:r>
            </a:p>
          </p:txBody>
        </p:sp>
        <p:sp>
          <p:nvSpPr>
            <p:cNvPr id="166" name="TextBox 129"/>
            <p:cNvSpPr txBox="1">
              <a:spLocks noChangeArrowheads="1"/>
            </p:cNvSpPr>
            <p:nvPr/>
          </p:nvSpPr>
          <p:spPr bwMode="auto">
            <a:xfrm>
              <a:off x="3984892" y="4631312"/>
              <a:ext cx="84991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1200">
                  <a:solidFill>
                    <a:srgbClr val="000000"/>
                  </a:solidFill>
                </a:rPr>
                <a:t>Groceries</a:t>
              </a:r>
            </a:p>
          </p:txBody>
        </p:sp>
      </p:grpSp>
      <p:grpSp>
        <p:nvGrpSpPr>
          <p:cNvPr id="167" name="Group 166"/>
          <p:cNvGrpSpPr>
            <a:grpSpLocks/>
          </p:cNvGrpSpPr>
          <p:nvPr/>
        </p:nvGrpSpPr>
        <p:grpSpPr bwMode="auto">
          <a:xfrm>
            <a:off x="4507129" y="4936813"/>
            <a:ext cx="4267200" cy="276225"/>
            <a:chOff x="3984892" y="4844659"/>
            <a:chExt cx="4266793" cy="277000"/>
          </a:xfrm>
        </p:grpSpPr>
        <p:sp>
          <p:nvSpPr>
            <p:cNvPr id="168" name="TextBox 108"/>
            <p:cNvSpPr txBox="1">
              <a:spLocks noChangeArrowheads="1"/>
            </p:cNvSpPr>
            <p:nvPr/>
          </p:nvSpPr>
          <p:spPr bwMode="auto">
            <a:xfrm>
              <a:off x="5830380" y="4844660"/>
              <a:ext cx="69762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r>
                <a:rPr lang="en-US" altLang="en-US" sz="1200">
                  <a:solidFill>
                    <a:srgbClr val="000000"/>
                  </a:solidFill>
                </a:rPr>
                <a:t>$    325</a:t>
              </a:r>
            </a:p>
          </p:txBody>
        </p:sp>
        <p:sp>
          <p:nvSpPr>
            <p:cNvPr id="169" name="TextBox 109"/>
            <p:cNvSpPr txBox="1">
              <a:spLocks noChangeArrowheads="1"/>
            </p:cNvSpPr>
            <p:nvPr/>
          </p:nvSpPr>
          <p:spPr bwMode="auto">
            <a:xfrm>
              <a:off x="6649889" y="4844660"/>
              <a:ext cx="69762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r>
                <a:rPr lang="en-US" altLang="en-US" sz="1200">
                  <a:solidFill>
                    <a:srgbClr val="000000"/>
                  </a:solidFill>
                </a:rPr>
                <a:t>$    250</a:t>
              </a:r>
            </a:p>
          </p:txBody>
        </p:sp>
        <p:sp>
          <p:nvSpPr>
            <p:cNvPr id="170" name="TextBox 110"/>
            <p:cNvSpPr txBox="1">
              <a:spLocks noChangeArrowheads="1"/>
            </p:cNvSpPr>
            <p:nvPr/>
          </p:nvSpPr>
          <p:spPr bwMode="auto">
            <a:xfrm>
              <a:off x="7554058" y="4844660"/>
              <a:ext cx="69762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r>
                <a:rPr lang="en-US" altLang="en-US" sz="1200">
                  <a:solidFill>
                    <a:srgbClr val="000000"/>
                  </a:solidFill>
                </a:rPr>
                <a:t>$    275</a:t>
              </a:r>
            </a:p>
          </p:txBody>
        </p:sp>
        <p:sp>
          <p:nvSpPr>
            <p:cNvPr id="171" name="TextBox 130"/>
            <p:cNvSpPr txBox="1">
              <a:spLocks noChangeArrowheads="1"/>
            </p:cNvSpPr>
            <p:nvPr/>
          </p:nvSpPr>
          <p:spPr bwMode="auto">
            <a:xfrm>
              <a:off x="3984892" y="4844659"/>
              <a:ext cx="67839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1200">
                  <a:solidFill>
                    <a:srgbClr val="000000"/>
                  </a:solidFill>
                </a:rPr>
                <a:t>Utilities</a:t>
              </a:r>
            </a:p>
          </p:txBody>
        </p:sp>
      </p:grpSp>
      <p:grpSp>
        <p:nvGrpSpPr>
          <p:cNvPr id="172" name="Group 171"/>
          <p:cNvGrpSpPr>
            <a:grpSpLocks/>
          </p:cNvGrpSpPr>
          <p:nvPr/>
        </p:nvGrpSpPr>
        <p:grpSpPr bwMode="auto">
          <a:xfrm>
            <a:off x="4507129" y="5152713"/>
            <a:ext cx="4267200" cy="290512"/>
            <a:chOff x="3984892" y="5060320"/>
            <a:chExt cx="4266793" cy="291832"/>
          </a:xfrm>
        </p:grpSpPr>
        <p:sp>
          <p:nvSpPr>
            <p:cNvPr id="173" name="TextBox 111"/>
            <p:cNvSpPr txBox="1">
              <a:spLocks noChangeArrowheads="1"/>
            </p:cNvSpPr>
            <p:nvPr/>
          </p:nvSpPr>
          <p:spPr bwMode="auto">
            <a:xfrm>
              <a:off x="5830380" y="5060320"/>
              <a:ext cx="69762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r>
                <a:rPr lang="en-US" altLang="en-US" sz="1200">
                  <a:solidFill>
                    <a:srgbClr val="000000"/>
                  </a:solidFill>
                </a:rPr>
                <a:t>$    100</a:t>
              </a:r>
            </a:p>
          </p:txBody>
        </p:sp>
        <p:sp>
          <p:nvSpPr>
            <p:cNvPr id="174" name="TextBox 112"/>
            <p:cNvSpPr txBox="1">
              <a:spLocks noChangeArrowheads="1"/>
            </p:cNvSpPr>
            <p:nvPr/>
          </p:nvSpPr>
          <p:spPr bwMode="auto">
            <a:xfrm>
              <a:off x="6649889" y="5060320"/>
              <a:ext cx="69762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r>
                <a:rPr lang="en-US" altLang="en-US" sz="1200">
                  <a:solidFill>
                    <a:srgbClr val="000000"/>
                  </a:solidFill>
                </a:rPr>
                <a:t>$    275</a:t>
              </a:r>
            </a:p>
          </p:txBody>
        </p:sp>
        <p:sp>
          <p:nvSpPr>
            <p:cNvPr id="175" name="TextBox 113"/>
            <p:cNvSpPr txBox="1">
              <a:spLocks noChangeArrowheads="1"/>
            </p:cNvSpPr>
            <p:nvPr/>
          </p:nvSpPr>
          <p:spPr bwMode="auto">
            <a:xfrm>
              <a:off x="7554058" y="5060320"/>
              <a:ext cx="69762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r>
                <a:rPr lang="en-US" altLang="en-US" sz="1200">
                  <a:solidFill>
                    <a:srgbClr val="000000"/>
                  </a:solidFill>
                </a:rPr>
                <a:t>$    150</a:t>
              </a:r>
            </a:p>
          </p:txBody>
        </p:sp>
        <p:sp>
          <p:nvSpPr>
            <p:cNvPr id="176" name="TextBox 131"/>
            <p:cNvSpPr txBox="1">
              <a:spLocks noChangeArrowheads="1"/>
            </p:cNvSpPr>
            <p:nvPr/>
          </p:nvSpPr>
          <p:spPr bwMode="auto">
            <a:xfrm>
              <a:off x="3984892" y="5075153"/>
              <a:ext cx="114005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1200">
                  <a:solidFill>
                    <a:srgbClr val="000000"/>
                  </a:solidFill>
                </a:rPr>
                <a:t>Entertainment</a:t>
              </a:r>
            </a:p>
          </p:txBody>
        </p:sp>
      </p:grpSp>
      <p:graphicFrame>
        <p:nvGraphicFramePr>
          <p:cNvPr id="180" name="Table 179"/>
          <p:cNvGraphicFramePr>
            <a:graphicFrameLocks noGrp="1"/>
          </p:cNvGraphicFramePr>
          <p:nvPr>
            <p:extLst>
              <p:ext uri="{D42A27DB-BD31-4B8C-83A1-F6EECF244321}">
                <p14:modId xmlns:p14="http://schemas.microsoft.com/office/powerpoint/2010/main" val="1313096864"/>
              </p:ext>
            </p:extLst>
          </p:nvPr>
        </p:nvGraphicFramePr>
        <p:xfrm>
          <a:off x="4581742" y="5878200"/>
          <a:ext cx="4238625" cy="500063"/>
        </p:xfrm>
        <a:graphic>
          <a:graphicData uri="http://schemas.openxmlformats.org/drawingml/2006/table">
            <a:tbl>
              <a:tblPr firstRow="1" bandRow="1">
                <a:tableStyleId>{5C22544A-7EE6-4342-B048-85BDC9FD1C3A}</a:tableStyleId>
              </a:tblPr>
              <a:tblGrid>
                <a:gridCol w="1658550"/>
                <a:gridCol w="905982"/>
                <a:gridCol w="866590"/>
                <a:gridCol w="807503"/>
              </a:tblGrid>
              <a:tr h="50006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dirty="0" smtClean="0">
                        <a:solidFill>
                          <a:schemeClr val="bg1"/>
                        </a:solidFill>
                      </a:endParaRPr>
                    </a:p>
                  </a:txBody>
                  <a:tcPr marL="36921" marR="36921" marT="18481" marB="18481" anchor="ctr">
                    <a:lnL w="28575" cap="flat" cmpd="sng" algn="ctr">
                      <a:solidFill>
                        <a:schemeClr val="tx1"/>
                      </a:solidFill>
                      <a:prstDash val="solid"/>
                      <a:round/>
                      <a:headEnd type="none" w="med" len="med"/>
                      <a:tailEnd type="none" w="med" len="med"/>
                    </a:lnL>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3"/>
                    </a:solidFill>
                  </a:tcPr>
                </a:tc>
                <a:tc>
                  <a:txBody>
                    <a:bodyPr/>
                    <a:lstStyle/>
                    <a:p>
                      <a:endParaRPr lang="en-US" sz="1200" dirty="0">
                        <a:solidFill>
                          <a:schemeClr val="bg1"/>
                        </a:solidFill>
                      </a:endParaRPr>
                    </a:p>
                  </a:txBody>
                  <a:tcPr marL="36921" marR="36921" marT="18481" marB="18481" anchor="ct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3"/>
                    </a:solidFill>
                  </a:tcPr>
                </a:tc>
                <a:tc>
                  <a:txBody>
                    <a:bodyPr/>
                    <a:lstStyle/>
                    <a:p>
                      <a:endParaRPr lang="en-US" sz="1200" dirty="0">
                        <a:solidFill>
                          <a:schemeClr val="bg1"/>
                        </a:solidFill>
                      </a:endParaRPr>
                    </a:p>
                  </a:txBody>
                  <a:tcPr marL="36921" marR="36921" marT="18481" marB="18481" anchor="ct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3"/>
                    </a:solidFill>
                  </a:tcPr>
                </a:tc>
                <a:tc>
                  <a:txBody>
                    <a:bodyPr/>
                    <a:lstStyle/>
                    <a:p>
                      <a:endParaRPr lang="en-US" sz="1200" dirty="0">
                        <a:solidFill>
                          <a:schemeClr val="bg1"/>
                        </a:solidFill>
                      </a:endParaRPr>
                    </a:p>
                  </a:txBody>
                  <a:tcPr marL="36921" marR="36921" marT="18481" marB="18481" anchor="ctr">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3"/>
                    </a:solidFill>
                  </a:tcPr>
                </a:tc>
              </a:tr>
            </a:tbl>
          </a:graphicData>
        </a:graphic>
      </p:graphicFrame>
      <p:grpSp>
        <p:nvGrpSpPr>
          <p:cNvPr id="181" name="Group 180"/>
          <p:cNvGrpSpPr>
            <a:grpSpLocks/>
          </p:cNvGrpSpPr>
          <p:nvPr/>
        </p:nvGrpSpPr>
        <p:grpSpPr bwMode="auto">
          <a:xfrm>
            <a:off x="4507129" y="5589275"/>
            <a:ext cx="4265613" cy="282575"/>
            <a:chOff x="3984892" y="5270492"/>
            <a:chExt cx="4265110" cy="283451"/>
          </a:xfrm>
        </p:grpSpPr>
        <p:sp>
          <p:nvSpPr>
            <p:cNvPr id="182" name="TextBox 114"/>
            <p:cNvSpPr txBox="1">
              <a:spLocks noChangeArrowheads="1"/>
            </p:cNvSpPr>
            <p:nvPr/>
          </p:nvSpPr>
          <p:spPr bwMode="auto">
            <a:xfrm>
              <a:off x="5830380" y="5270492"/>
              <a:ext cx="695944" cy="277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r>
                <a:rPr lang="en-US" altLang="en-US" sz="1200" b="1" dirty="0">
                  <a:solidFill>
                    <a:srgbClr val="FFFFFF"/>
                  </a:solidFill>
                </a:rPr>
                <a:t>$ 2,825</a:t>
              </a:r>
            </a:p>
          </p:txBody>
        </p:sp>
        <p:sp>
          <p:nvSpPr>
            <p:cNvPr id="183" name="TextBox 115"/>
            <p:cNvSpPr txBox="1">
              <a:spLocks noChangeArrowheads="1"/>
            </p:cNvSpPr>
            <p:nvPr/>
          </p:nvSpPr>
          <p:spPr bwMode="auto">
            <a:xfrm>
              <a:off x="6657245" y="5270492"/>
              <a:ext cx="695944" cy="277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r>
                <a:rPr lang="en-US" altLang="en-US" sz="1200" b="1" dirty="0">
                  <a:solidFill>
                    <a:srgbClr val="FFFFFF"/>
                  </a:solidFill>
                </a:rPr>
                <a:t>$ 3,060</a:t>
              </a:r>
            </a:p>
          </p:txBody>
        </p:sp>
        <p:sp>
          <p:nvSpPr>
            <p:cNvPr id="184" name="TextBox 116"/>
            <p:cNvSpPr txBox="1">
              <a:spLocks noChangeArrowheads="1"/>
            </p:cNvSpPr>
            <p:nvPr/>
          </p:nvSpPr>
          <p:spPr bwMode="auto">
            <a:xfrm>
              <a:off x="7554058" y="5270492"/>
              <a:ext cx="695944" cy="277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r>
                <a:rPr lang="en-US" altLang="en-US" sz="1200" b="1" dirty="0">
                  <a:solidFill>
                    <a:srgbClr val="FFFFFF"/>
                  </a:solidFill>
                </a:rPr>
                <a:t>$ 2,875</a:t>
              </a:r>
            </a:p>
          </p:txBody>
        </p:sp>
        <p:sp>
          <p:nvSpPr>
            <p:cNvPr id="185" name="TextBox 152"/>
            <p:cNvSpPr txBox="1">
              <a:spLocks noChangeArrowheads="1"/>
            </p:cNvSpPr>
            <p:nvPr/>
          </p:nvSpPr>
          <p:spPr bwMode="auto">
            <a:xfrm>
              <a:off x="3984892" y="5276944"/>
              <a:ext cx="68505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1200" b="1" dirty="0">
                  <a:solidFill>
                    <a:srgbClr val="FFFFFF"/>
                  </a:solidFill>
                </a:rPr>
                <a:t>TOTAL</a:t>
              </a:r>
            </a:p>
          </p:txBody>
        </p:sp>
      </p:grpSp>
      <p:grpSp>
        <p:nvGrpSpPr>
          <p:cNvPr id="186" name="Group 185"/>
          <p:cNvGrpSpPr>
            <a:grpSpLocks/>
          </p:cNvGrpSpPr>
          <p:nvPr/>
        </p:nvGrpSpPr>
        <p:grpSpPr bwMode="auto">
          <a:xfrm>
            <a:off x="4530942" y="5908363"/>
            <a:ext cx="4264025" cy="414337"/>
            <a:chOff x="4008822" y="5764621"/>
            <a:chExt cx="4264147" cy="415498"/>
          </a:xfrm>
        </p:grpSpPr>
        <p:sp>
          <p:nvSpPr>
            <p:cNvPr id="187" name="TextBox 121"/>
            <p:cNvSpPr txBox="1">
              <a:spLocks noChangeArrowheads="1"/>
            </p:cNvSpPr>
            <p:nvPr/>
          </p:nvSpPr>
          <p:spPr bwMode="auto">
            <a:xfrm>
              <a:off x="5830380" y="5888398"/>
              <a:ext cx="697655" cy="27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r>
                <a:rPr lang="en-US" altLang="en-US" sz="1200" b="1" dirty="0">
                  <a:solidFill>
                    <a:schemeClr val="bg1"/>
                  </a:solidFill>
                </a:rPr>
                <a:t>$    500</a:t>
              </a:r>
            </a:p>
          </p:txBody>
        </p:sp>
        <p:sp>
          <p:nvSpPr>
            <p:cNvPr id="188" name="TextBox 122"/>
            <p:cNvSpPr txBox="1">
              <a:spLocks noChangeArrowheads="1"/>
            </p:cNvSpPr>
            <p:nvPr/>
          </p:nvSpPr>
          <p:spPr bwMode="auto">
            <a:xfrm>
              <a:off x="6679570" y="5888398"/>
              <a:ext cx="654372" cy="27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r>
                <a:rPr lang="en-US" altLang="en-US" sz="1200" b="1" dirty="0">
                  <a:solidFill>
                    <a:schemeClr val="bg1"/>
                  </a:solidFill>
                </a:rPr>
                <a:t>$   465</a:t>
              </a:r>
            </a:p>
          </p:txBody>
        </p:sp>
        <p:sp>
          <p:nvSpPr>
            <p:cNvPr id="189" name="TextBox 123"/>
            <p:cNvSpPr txBox="1">
              <a:spLocks noChangeArrowheads="1"/>
            </p:cNvSpPr>
            <p:nvPr/>
          </p:nvSpPr>
          <p:spPr bwMode="auto">
            <a:xfrm>
              <a:off x="7575314" y="5888398"/>
              <a:ext cx="697655" cy="27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r>
                <a:rPr lang="en-US" altLang="en-US" sz="1200" b="1" dirty="0">
                  <a:solidFill>
                    <a:schemeClr val="bg1"/>
                  </a:solidFill>
                </a:rPr>
                <a:t>$    295</a:t>
              </a:r>
            </a:p>
          </p:txBody>
        </p:sp>
        <p:sp>
          <p:nvSpPr>
            <p:cNvPr id="190" name="TextBox 149"/>
            <p:cNvSpPr txBox="1">
              <a:spLocks noChangeArrowheads="1"/>
            </p:cNvSpPr>
            <p:nvPr/>
          </p:nvSpPr>
          <p:spPr bwMode="auto">
            <a:xfrm>
              <a:off x="4008822" y="5764621"/>
              <a:ext cx="1473480"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r>
                <a:rPr lang="en-US" altLang="en-US" sz="1200" b="1" dirty="0">
                  <a:solidFill>
                    <a:schemeClr val="bg1"/>
                  </a:solidFill>
                </a:rPr>
                <a:t>BALANCE</a:t>
              </a:r>
              <a:br>
                <a:rPr lang="en-US" altLang="en-US" sz="1200" b="1" dirty="0">
                  <a:solidFill>
                    <a:schemeClr val="bg1"/>
                  </a:solidFill>
                </a:rPr>
              </a:br>
              <a:r>
                <a:rPr lang="en-US" altLang="en-US" sz="900" b="1" dirty="0">
                  <a:solidFill>
                    <a:schemeClr val="bg1"/>
                  </a:solidFill>
                </a:rPr>
                <a:t>(INCOME – EXPENSES)</a:t>
              </a:r>
            </a:p>
          </p:txBody>
        </p:sp>
      </p:grpSp>
      <p:grpSp>
        <p:nvGrpSpPr>
          <p:cNvPr id="191" name="Group 190"/>
          <p:cNvGrpSpPr>
            <a:grpSpLocks/>
          </p:cNvGrpSpPr>
          <p:nvPr/>
        </p:nvGrpSpPr>
        <p:grpSpPr bwMode="auto">
          <a:xfrm>
            <a:off x="4507129" y="3839850"/>
            <a:ext cx="4267200" cy="285750"/>
            <a:chOff x="3984892" y="3958565"/>
            <a:chExt cx="4266793" cy="285625"/>
          </a:xfrm>
        </p:grpSpPr>
        <p:sp>
          <p:nvSpPr>
            <p:cNvPr id="192" name="TextBox 83"/>
            <p:cNvSpPr txBox="1">
              <a:spLocks noChangeArrowheads="1"/>
            </p:cNvSpPr>
            <p:nvPr/>
          </p:nvSpPr>
          <p:spPr bwMode="auto">
            <a:xfrm>
              <a:off x="5830380" y="3958565"/>
              <a:ext cx="69762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r>
                <a:rPr lang="en-US" altLang="en-US" sz="1200">
                  <a:solidFill>
                    <a:srgbClr val="000000"/>
                  </a:solidFill>
                </a:rPr>
                <a:t>$    150</a:t>
              </a:r>
            </a:p>
          </p:txBody>
        </p:sp>
        <p:sp>
          <p:nvSpPr>
            <p:cNvPr id="193" name="TextBox 84"/>
            <p:cNvSpPr txBox="1">
              <a:spLocks noChangeArrowheads="1"/>
            </p:cNvSpPr>
            <p:nvPr/>
          </p:nvSpPr>
          <p:spPr bwMode="auto">
            <a:xfrm>
              <a:off x="6649889" y="3958565"/>
              <a:ext cx="69762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r>
                <a:rPr lang="en-US" altLang="en-US" sz="1200">
                  <a:solidFill>
                    <a:srgbClr val="000000"/>
                  </a:solidFill>
                </a:rPr>
                <a:t>$    150</a:t>
              </a:r>
            </a:p>
          </p:txBody>
        </p:sp>
        <p:sp>
          <p:nvSpPr>
            <p:cNvPr id="194" name="TextBox 85"/>
            <p:cNvSpPr txBox="1">
              <a:spLocks noChangeArrowheads="1"/>
            </p:cNvSpPr>
            <p:nvPr/>
          </p:nvSpPr>
          <p:spPr bwMode="auto">
            <a:xfrm>
              <a:off x="7554058" y="3958565"/>
              <a:ext cx="69762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r>
                <a:rPr lang="en-US" altLang="en-US" sz="1200">
                  <a:solidFill>
                    <a:srgbClr val="000000"/>
                  </a:solidFill>
                </a:rPr>
                <a:t>$    150</a:t>
              </a:r>
            </a:p>
          </p:txBody>
        </p:sp>
        <p:sp>
          <p:nvSpPr>
            <p:cNvPr id="195" name="TextBox 86"/>
            <p:cNvSpPr txBox="1">
              <a:spLocks noChangeArrowheads="1"/>
            </p:cNvSpPr>
            <p:nvPr/>
          </p:nvSpPr>
          <p:spPr bwMode="auto">
            <a:xfrm>
              <a:off x="3984892" y="3967191"/>
              <a:ext cx="85792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1200">
                  <a:solidFill>
                    <a:srgbClr val="000000"/>
                  </a:solidFill>
                </a:rPr>
                <a:t>Insurance</a:t>
              </a:r>
            </a:p>
          </p:txBody>
        </p:sp>
      </p:grpSp>
      <p:grpSp>
        <p:nvGrpSpPr>
          <p:cNvPr id="196" name="Group 195"/>
          <p:cNvGrpSpPr>
            <a:grpSpLocks/>
          </p:cNvGrpSpPr>
          <p:nvPr/>
        </p:nvGrpSpPr>
        <p:grpSpPr bwMode="auto">
          <a:xfrm>
            <a:off x="4507129" y="5365438"/>
            <a:ext cx="4267200" cy="292100"/>
            <a:chOff x="3984892" y="5060320"/>
            <a:chExt cx="4266793" cy="291832"/>
          </a:xfrm>
        </p:grpSpPr>
        <p:sp>
          <p:nvSpPr>
            <p:cNvPr id="197" name="TextBox 97"/>
            <p:cNvSpPr txBox="1">
              <a:spLocks noChangeArrowheads="1"/>
            </p:cNvSpPr>
            <p:nvPr/>
          </p:nvSpPr>
          <p:spPr bwMode="auto">
            <a:xfrm>
              <a:off x="5830380" y="5060320"/>
              <a:ext cx="69762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r>
                <a:rPr lang="en-US" altLang="en-US" sz="1200">
                  <a:solidFill>
                    <a:srgbClr val="000000"/>
                  </a:solidFill>
                </a:rPr>
                <a:t>$    150</a:t>
              </a:r>
            </a:p>
          </p:txBody>
        </p:sp>
        <p:sp>
          <p:nvSpPr>
            <p:cNvPr id="198" name="TextBox 98"/>
            <p:cNvSpPr txBox="1">
              <a:spLocks noChangeArrowheads="1"/>
            </p:cNvSpPr>
            <p:nvPr/>
          </p:nvSpPr>
          <p:spPr bwMode="auto">
            <a:xfrm>
              <a:off x="6649889" y="5060320"/>
              <a:ext cx="69762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r>
                <a:rPr lang="en-US" altLang="en-US" sz="1200">
                  <a:solidFill>
                    <a:srgbClr val="000000"/>
                  </a:solidFill>
                </a:rPr>
                <a:t>$    210</a:t>
              </a:r>
            </a:p>
          </p:txBody>
        </p:sp>
        <p:sp>
          <p:nvSpPr>
            <p:cNvPr id="199" name="TextBox 102"/>
            <p:cNvSpPr txBox="1">
              <a:spLocks noChangeArrowheads="1"/>
            </p:cNvSpPr>
            <p:nvPr/>
          </p:nvSpPr>
          <p:spPr bwMode="auto">
            <a:xfrm>
              <a:off x="7554058" y="5060320"/>
              <a:ext cx="69762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r>
                <a:rPr lang="en-US" altLang="en-US" sz="1200">
                  <a:solidFill>
                    <a:srgbClr val="000000"/>
                  </a:solidFill>
                </a:rPr>
                <a:t>$    175</a:t>
              </a:r>
            </a:p>
          </p:txBody>
        </p:sp>
        <p:sp>
          <p:nvSpPr>
            <p:cNvPr id="200" name="TextBox 103"/>
            <p:cNvSpPr txBox="1">
              <a:spLocks noChangeArrowheads="1"/>
            </p:cNvSpPr>
            <p:nvPr/>
          </p:nvSpPr>
          <p:spPr bwMode="auto">
            <a:xfrm>
              <a:off x="3984892" y="5075153"/>
              <a:ext cx="119135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1200">
                  <a:solidFill>
                    <a:srgbClr val="000000"/>
                  </a:solidFill>
                </a:rPr>
                <a:t>Personal/misc.</a:t>
              </a:r>
            </a:p>
          </p:txBody>
        </p:sp>
      </p:grpSp>
      <p:grpSp>
        <p:nvGrpSpPr>
          <p:cNvPr id="201" name="Group 200"/>
          <p:cNvGrpSpPr>
            <a:grpSpLocks/>
          </p:cNvGrpSpPr>
          <p:nvPr/>
        </p:nvGrpSpPr>
        <p:grpSpPr bwMode="auto">
          <a:xfrm>
            <a:off x="4507129" y="4498663"/>
            <a:ext cx="4268788" cy="277812"/>
            <a:chOff x="3984892" y="4186799"/>
            <a:chExt cx="4268334" cy="276999"/>
          </a:xfrm>
        </p:grpSpPr>
        <p:sp>
          <p:nvSpPr>
            <p:cNvPr id="202" name="TextBox 117"/>
            <p:cNvSpPr txBox="1">
              <a:spLocks noChangeArrowheads="1"/>
            </p:cNvSpPr>
            <p:nvPr/>
          </p:nvSpPr>
          <p:spPr bwMode="auto">
            <a:xfrm>
              <a:off x="5830380" y="4186800"/>
              <a:ext cx="699168" cy="2761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r>
                <a:rPr lang="en-US" altLang="en-US" sz="1200">
                  <a:solidFill>
                    <a:srgbClr val="000000"/>
                  </a:solidFill>
                </a:rPr>
                <a:t>$      50</a:t>
              </a:r>
            </a:p>
          </p:txBody>
        </p:sp>
        <p:sp>
          <p:nvSpPr>
            <p:cNvPr id="203" name="TextBox 118"/>
            <p:cNvSpPr txBox="1">
              <a:spLocks noChangeArrowheads="1"/>
            </p:cNvSpPr>
            <p:nvPr/>
          </p:nvSpPr>
          <p:spPr bwMode="auto">
            <a:xfrm>
              <a:off x="6649889" y="4186800"/>
              <a:ext cx="699168" cy="2761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r>
                <a:rPr lang="en-US" altLang="en-US" sz="1200">
                  <a:solidFill>
                    <a:srgbClr val="000000"/>
                  </a:solidFill>
                </a:rPr>
                <a:t>$      50</a:t>
              </a:r>
            </a:p>
          </p:txBody>
        </p:sp>
        <p:sp>
          <p:nvSpPr>
            <p:cNvPr id="204" name="TextBox 119"/>
            <p:cNvSpPr txBox="1">
              <a:spLocks noChangeArrowheads="1"/>
            </p:cNvSpPr>
            <p:nvPr/>
          </p:nvSpPr>
          <p:spPr bwMode="auto">
            <a:xfrm>
              <a:off x="7554058" y="4186800"/>
              <a:ext cx="699168" cy="2761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r>
                <a:rPr lang="en-US" altLang="en-US" sz="1200">
                  <a:solidFill>
                    <a:srgbClr val="000000"/>
                  </a:solidFill>
                </a:rPr>
                <a:t>$      50</a:t>
              </a:r>
            </a:p>
          </p:txBody>
        </p:sp>
        <p:sp>
          <p:nvSpPr>
            <p:cNvPr id="205" name="TextBox 128"/>
            <p:cNvSpPr txBox="1">
              <a:spLocks noChangeArrowheads="1"/>
            </p:cNvSpPr>
            <p:nvPr/>
          </p:nvSpPr>
          <p:spPr bwMode="auto">
            <a:xfrm>
              <a:off x="3984892" y="4186799"/>
              <a:ext cx="72968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1200">
                  <a:solidFill>
                    <a:srgbClr val="000000"/>
                  </a:solidFill>
                </a:rPr>
                <a:t>Savings</a:t>
              </a:r>
            </a:p>
          </p:txBody>
        </p:sp>
      </p:grpSp>
      <p:grpSp>
        <p:nvGrpSpPr>
          <p:cNvPr id="206" name="Group 205"/>
          <p:cNvGrpSpPr>
            <a:grpSpLocks/>
          </p:cNvGrpSpPr>
          <p:nvPr/>
        </p:nvGrpSpPr>
        <p:grpSpPr bwMode="auto">
          <a:xfrm>
            <a:off x="3692742" y="3530288"/>
            <a:ext cx="865187" cy="1127125"/>
            <a:chOff x="3170267" y="3412226"/>
            <a:chExt cx="865224" cy="1125703"/>
          </a:xfrm>
        </p:grpSpPr>
        <p:sp>
          <p:nvSpPr>
            <p:cNvPr id="207" name="Left Brace 12"/>
            <p:cNvSpPr>
              <a:spLocks/>
            </p:cNvSpPr>
            <p:nvPr/>
          </p:nvSpPr>
          <p:spPr bwMode="auto">
            <a:xfrm>
              <a:off x="3752603" y="3412226"/>
              <a:ext cx="282888" cy="1125703"/>
            </a:xfrm>
            <a:prstGeom prst="leftBrace">
              <a:avLst>
                <a:gd name="adj1" fmla="val 8327"/>
                <a:gd name="adj2" fmla="val 50000"/>
              </a:avLst>
            </a:prstGeom>
            <a:noFill/>
            <a:ln w="1905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n-US"/>
            </a:p>
          </p:txBody>
        </p:sp>
        <p:sp>
          <p:nvSpPr>
            <p:cNvPr id="208" name="TextBox 21"/>
            <p:cNvSpPr txBox="1">
              <a:spLocks noChangeArrowheads="1"/>
            </p:cNvSpPr>
            <p:nvPr/>
          </p:nvSpPr>
          <p:spPr bwMode="auto">
            <a:xfrm>
              <a:off x="3170267" y="3837401"/>
              <a:ext cx="58702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r>
                <a:rPr lang="en-US" altLang="en-US" sz="1200" b="1">
                  <a:solidFill>
                    <a:srgbClr val="C00000"/>
                  </a:solidFill>
                </a:rPr>
                <a:t>Fixed</a:t>
              </a:r>
            </a:p>
          </p:txBody>
        </p:sp>
      </p:grpSp>
      <p:grpSp>
        <p:nvGrpSpPr>
          <p:cNvPr id="209" name="Group 208"/>
          <p:cNvGrpSpPr>
            <a:grpSpLocks/>
          </p:cNvGrpSpPr>
          <p:nvPr/>
        </p:nvGrpSpPr>
        <p:grpSpPr bwMode="auto">
          <a:xfrm>
            <a:off x="3510179" y="4862200"/>
            <a:ext cx="1047750" cy="715963"/>
            <a:chOff x="2986452" y="3412226"/>
            <a:chExt cx="1049039" cy="1125703"/>
          </a:xfrm>
        </p:grpSpPr>
        <p:sp>
          <p:nvSpPr>
            <p:cNvPr id="210" name="Left Brace 134"/>
            <p:cNvSpPr>
              <a:spLocks/>
            </p:cNvSpPr>
            <p:nvPr/>
          </p:nvSpPr>
          <p:spPr bwMode="auto">
            <a:xfrm>
              <a:off x="3757287" y="3412226"/>
              <a:ext cx="278204" cy="1125703"/>
            </a:xfrm>
            <a:prstGeom prst="leftBrace">
              <a:avLst>
                <a:gd name="adj1" fmla="val 8336"/>
                <a:gd name="adj2" fmla="val 50000"/>
              </a:avLst>
            </a:prstGeom>
            <a:noFill/>
            <a:ln w="1905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n-US"/>
            </a:p>
          </p:txBody>
        </p:sp>
        <p:sp>
          <p:nvSpPr>
            <p:cNvPr id="211" name="TextBox 135"/>
            <p:cNvSpPr txBox="1">
              <a:spLocks noChangeArrowheads="1"/>
            </p:cNvSpPr>
            <p:nvPr/>
          </p:nvSpPr>
          <p:spPr bwMode="auto">
            <a:xfrm>
              <a:off x="2986452" y="3518459"/>
              <a:ext cx="774123" cy="4349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r>
                <a:rPr lang="en-US" altLang="en-US" sz="1200" b="1">
                  <a:solidFill>
                    <a:srgbClr val="C00000"/>
                  </a:solidFill>
                </a:rPr>
                <a:t>Variable</a:t>
              </a:r>
            </a:p>
          </p:txBody>
        </p:sp>
      </p:grpSp>
      <p:sp>
        <p:nvSpPr>
          <p:cNvPr id="121" name="Slide Number Placeholder 6"/>
          <p:cNvSpPr>
            <a:spLocks noGrp="1"/>
          </p:cNvSpPr>
          <p:nvPr>
            <p:ph type="sldNum" sz="quarter" idx="10"/>
          </p:nvPr>
        </p:nvSpPr>
        <p:spPr>
          <a:xfrm>
            <a:off x="6657975" y="6356350"/>
            <a:ext cx="2133600" cy="365125"/>
          </a:xfrm>
        </p:spPr>
        <p:txBody>
          <a:bodyPr/>
          <a:lstStyle>
            <a:lvl1pPr algn="r">
              <a:defRPr sz="1200">
                <a:solidFill>
                  <a:srgbClr val="00A4E4"/>
                </a:solidFill>
              </a:defRPr>
            </a:lvl1pPr>
          </a:lstStyle>
          <a:p>
            <a:pPr>
              <a:defRPr/>
            </a:pPr>
            <a:fld id="{2505F292-7053-9A43-86CC-EE4ED0BE33C9}" type="slidenum">
              <a:rPr lang="en-US" smtClean="0"/>
              <a:pPr>
                <a:defRPr/>
              </a:pPr>
              <a:t>21</a:t>
            </a:fld>
            <a:endParaRPr lang="en-US" dirty="0"/>
          </a:p>
        </p:txBody>
      </p:sp>
    </p:spTree>
    <p:extLst>
      <p:ext uri="{BB962C8B-B14F-4D97-AF65-F5344CB8AC3E}">
        <p14:creationId xmlns:p14="http://schemas.microsoft.com/office/powerpoint/2010/main" val="3268893760"/>
      </p:ext>
    </p:extLst>
  </p:cSld>
  <p:clrMapOvr>
    <a:masterClrMapping/>
  </p:clrMapOvr>
  <p:transition spd="med"/>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2"/>
          <p:cNvSpPr>
            <a:spLocks noGrp="1"/>
          </p:cNvSpPr>
          <p:nvPr>
            <p:ph type="title"/>
          </p:nvPr>
        </p:nvSpPr>
        <p:spPr/>
        <p:txBody>
          <a:bodyPr/>
          <a:lstStyle/>
          <a:p>
            <a:r>
              <a:rPr lang="en-US" altLang="en-US" dirty="0" smtClean="0"/>
              <a:t>Your workplace retirement plan</a:t>
            </a:r>
          </a:p>
        </p:txBody>
      </p:sp>
    </p:spTree>
    <p:extLst>
      <p:ext uri="{BB962C8B-B14F-4D97-AF65-F5344CB8AC3E}">
        <p14:creationId xmlns:p14="http://schemas.microsoft.com/office/powerpoint/2010/main" val="2710409190"/>
      </p:ext>
    </p:extLst>
  </p:cSld>
  <p:clrMapOvr>
    <a:masterClrMapping/>
  </p:clrMapOvr>
  <p:transition spd="slow"/>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p:txBody>
          <a:bodyPr/>
          <a:lstStyle/>
          <a:p>
            <a:r>
              <a:rPr lang="en-US" altLang="en-US" dirty="0" smtClean="0">
                <a:ea typeface="ＭＳ Ｐゴシック" pitchFamily="34" charset="-128"/>
              </a:rPr>
              <a:t>Your workplace retirement plan</a:t>
            </a:r>
          </a:p>
        </p:txBody>
      </p:sp>
      <p:sp>
        <p:nvSpPr>
          <p:cNvPr id="32771" name="Text Placeholder 2"/>
          <p:cNvSpPr>
            <a:spLocks noGrp="1"/>
          </p:cNvSpPr>
          <p:nvPr>
            <p:ph idx="1"/>
          </p:nvPr>
        </p:nvSpPr>
        <p:spPr/>
        <p:txBody>
          <a:bodyPr/>
          <a:lstStyle/>
          <a:p>
            <a:pPr marL="0" indent="0">
              <a:buNone/>
            </a:pPr>
            <a:r>
              <a:rPr lang="en-US" altLang="en-US" dirty="0" smtClean="0">
                <a:ea typeface="ＭＳ Ｐゴシック" pitchFamily="34" charset="-128"/>
              </a:rPr>
              <a:t>Time is money, start saving early</a:t>
            </a:r>
          </a:p>
        </p:txBody>
      </p:sp>
      <p:graphicFrame>
        <p:nvGraphicFramePr>
          <p:cNvPr id="10" name="Diagram 9"/>
          <p:cNvGraphicFramePr/>
          <p:nvPr>
            <p:extLst>
              <p:ext uri="{D42A27DB-BD31-4B8C-83A1-F6EECF244321}">
                <p14:modId xmlns:p14="http://schemas.microsoft.com/office/powerpoint/2010/main" val="3149073457"/>
              </p:ext>
            </p:extLst>
          </p:nvPr>
        </p:nvGraphicFramePr>
        <p:xfrm>
          <a:off x="1105945" y="2176808"/>
          <a:ext cx="6923315" cy="291737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 name="TextBox 6"/>
          <p:cNvSpPr txBox="1">
            <a:spLocks noChangeArrowheads="1"/>
          </p:cNvSpPr>
          <p:nvPr/>
        </p:nvSpPr>
        <p:spPr bwMode="auto">
          <a:xfrm>
            <a:off x="433388" y="5509255"/>
            <a:ext cx="767238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rgbClr val="008A83"/>
                </a:solidFill>
                <a:latin typeface="Arial" charset="0"/>
                <a:ea typeface="ＭＳ Ｐゴシック" charset="0"/>
              </a:defRPr>
            </a:lvl1pPr>
            <a:lvl2pPr marL="742950" indent="-285750">
              <a:defRPr sz="1600">
                <a:solidFill>
                  <a:srgbClr val="0097CE"/>
                </a:solidFill>
                <a:latin typeface="Arial" charset="0"/>
                <a:ea typeface="ＭＳ Ｐゴシック" charset="0"/>
              </a:defRPr>
            </a:lvl2pPr>
            <a:lvl3pPr marL="1143000">
              <a:defRPr sz="1400">
                <a:solidFill>
                  <a:srgbClr val="6A747C"/>
                </a:solidFill>
                <a:latin typeface="Arial" charset="0"/>
                <a:ea typeface="ＭＳ Ｐゴシック" charset="0"/>
              </a:defRPr>
            </a:lvl3pPr>
            <a:lvl4pPr marL="1600200" indent="-228600">
              <a:defRPr sz="1200">
                <a:solidFill>
                  <a:srgbClr val="0097CE"/>
                </a:solidFill>
                <a:latin typeface="Arial" charset="0"/>
                <a:ea typeface="ＭＳ Ｐゴシック" charset="0"/>
              </a:defRPr>
            </a:lvl4pPr>
            <a:lvl5pPr marL="2057400" indent="-228600">
              <a:defRPr sz="1000">
                <a:solidFill>
                  <a:srgbClr val="6A747C"/>
                </a:solidFill>
                <a:latin typeface="Arial" charset="0"/>
                <a:ea typeface="ＭＳ Ｐゴシック" charset="0"/>
              </a:defRPr>
            </a:lvl5pPr>
            <a:lvl6pPr marL="2514600" indent="-228600" eaLnBrk="0" hangingPunct="0">
              <a:buClr>
                <a:srgbClr val="0097CE"/>
              </a:buClr>
              <a:buFont typeface="Lucida Grande" charset="0"/>
              <a:buChar char="−"/>
              <a:defRPr sz="1000">
                <a:solidFill>
                  <a:srgbClr val="6A747C"/>
                </a:solidFill>
                <a:latin typeface="Arial" charset="0"/>
                <a:ea typeface="ＭＳ Ｐゴシック" charset="0"/>
              </a:defRPr>
            </a:lvl6pPr>
            <a:lvl7pPr marL="2971800" indent="-228600" eaLnBrk="0" hangingPunct="0">
              <a:buClr>
                <a:srgbClr val="0097CE"/>
              </a:buClr>
              <a:buFont typeface="Lucida Grande" charset="0"/>
              <a:buChar char="−"/>
              <a:defRPr sz="1000">
                <a:solidFill>
                  <a:srgbClr val="6A747C"/>
                </a:solidFill>
                <a:latin typeface="Arial" charset="0"/>
                <a:ea typeface="ＭＳ Ｐゴシック" charset="0"/>
              </a:defRPr>
            </a:lvl7pPr>
            <a:lvl8pPr marL="3429000" indent="-228600" eaLnBrk="0" hangingPunct="0">
              <a:buClr>
                <a:srgbClr val="0097CE"/>
              </a:buClr>
              <a:buFont typeface="Lucida Grande" charset="0"/>
              <a:buChar char="−"/>
              <a:defRPr sz="1000">
                <a:solidFill>
                  <a:srgbClr val="6A747C"/>
                </a:solidFill>
                <a:latin typeface="Arial" charset="0"/>
                <a:ea typeface="ＭＳ Ｐゴシック" charset="0"/>
              </a:defRPr>
            </a:lvl8pPr>
            <a:lvl9pPr marL="3886200" indent="-228600" eaLnBrk="0" hangingPunct="0">
              <a:buClr>
                <a:srgbClr val="0097CE"/>
              </a:buClr>
              <a:buFont typeface="Lucida Grande" charset="0"/>
              <a:buChar char="−"/>
              <a:defRPr sz="1000">
                <a:solidFill>
                  <a:srgbClr val="6A747C"/>
                </a:solidFill>
                <a:latin typeface="Arial" charset="0"/>
                <a:ea typeface="ＭＳ Ｐゴシック" charset="0"/>
              </a:defRPr>
            </a:lvl9pPr>
          </a:lstStyle>
          <a:p>
            <a:r>
              <a:rPr lang="en-US" sz="1200" b="0" dirty="0">
                <a:solidFill>
                  <a:srgbClr val="5F5F5F"/>
                </a:solidFill>
                <a:ea typeface="MS PGothic" charset="0"/>
              </a:rPr>
              <a:t>This hypothetical example illustrates the cost to accumulate more than </a:t>
            </a:r>
            <a:r>
              <a:rPr lang="en-US" sz="1200" b="0" dirty="0" smtClean="0">
                <a:solidFill>
                  <a:srgbClr val="5F5F5F"/>
                </a:solidFill>
                <a:ea typeface="MS PGothic" charset="0"/>
              </a:rPr>
              <a:t>$200,000 </a:t>
            </a:r>
            <a:r>
              <a:rPr lang="en-US" sz="1200" b="0" dirty="0">
                <a:solidFill>
                  <a:srgbClr val="5F5F5F"/>
                </a:solidFill>
                <a:ea typeface="MS PGothic" charset="0"/>
              </a:rPr>
              <a:t>by age 65 with the assumptions indicated. Tax-qualified plan accumulations are taxed as ordinary income when withdrawn. Federal restrictions and tax penalties may apply to early withdrawals. This information is hypothetical and </a:t>
            </a:r>
            <a:r>
              <a:rPr lang="en-US" sz="1200" b="0" dirty="0" smtClean="0">
                <a:solidFill>
                  <a:srgbClr val="5F5F5F"/>
                </a:solidFill>
                <a:ea typeface="MS PGothic" charset="0"/>
              </a:rPr>
              <a:t/>
            </a:r>
            <a:br>
              <a:rPr lang="en-US" sz="1200" b="0" dirty="0" smtClean="0">
                <a:solidFill>
                  <a:srgbClr val="5F5F5F"/>
                </a:solidFill>
                <a:ea typeface="MS PGothic" charset="0"/>
              </a:rPr>
            </a:br>
            <a:r>
              <a:rPr lang="en-US" sz="1200" b="0" dirty="0" smtClean="0">
                <a:solidFill>
                  <a:srgbClr val="5F5F5F"/>
                </a:solidFill>
                <a:ea typeface="MS PGothic" charset="0"/>
              </a:rPr>
              <a:t>only </a:t>
            </a:r>
            <a:r>
              <a:rPr lang="en-US" sz="1200" b="0" dirty="0">
                <a:solidFill>
                  <a:srgbClr val="5F5F5F"/>
                </a:solidFill>
                <a:ea typeface="MS PGothic" charset="0"/>
              </a:rPr>
              <a:t>an example. It does not reflect the return of any investment and is not a guarantee of future income.</a:t>
            </a:r>
          </a:p>
        </p:txBody>
      </p:sp>
      <p:sp>
        <p:nvSpPr>
          <p:cNvPr id="8" name="Slide Number Placeholder 6"/>
          <p:cNvSpPr>
            <a:spLocks noGrp="1"/>
          </p:cNvSpPr>
          <p:nvPr>
            <p:ph type="sldNum" sz="quarter" idx="10"/>
          </p:nvPr>
        </p:nvSpPr>
        <p:spPr>
          <a:xfrm>
            <a:off x="6657975" y="6356350"/>
            <a:ext cx="2133600" cy="365125"/>
          </a:xfrm>
        </p:spPr>
        <p:txBody>
          <a:bodyPr/>
          <a:lstStyle>
            <a:lvl1pPr algn="r">
              <a:defRPr sz="1200">
                <a:solidFill>
                  <a:srgbClr val="00A4E4"/>
                </a:solidFill>
              </a:defRPr>
            </a:lvl1pPr>
          </a:lstStyle>
          <a:p>
            <a:pPr>
              <a:defRPr/>
            </a:pPr>
            <a:fld id="{2505F292-7053-9A43-86CC-EE4ED0BE33C9}" type="slidenum">
              <a:rPr lang="en-US" smtClean="0"/>
              <a:pPr>
                <a:defRPr/>
              </a:pPr>
              <a:t>23</a:t>
            </a:fld>
            <a:endParaRPr lang="en-US" dirty="0"/>
          </a:p>
        </p:txBody>
      </p:sp>
    </p:spTree>
    <p:extLst>
      <p:ext uri="{BB962C8B-B14F-4D97-AF65-F5344CB8AC3E}">
        <p14:creationId xmlns:p14="http://schemas.microsoft.com/office/powerpoint/2010/main" val="41244901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p:txBody>
          <a:bodyPr/>
          <a:lstStyle/>
          <a:p>
            <a:r>
              <a:rPr lang="en-US" altLang="en-US" smtClean="0">
                <a:ea typeface="ＭＳ Ｐゴシック" pitchFamily="34" charset="-128"/>
              </a:rPr>
              <a:t>Your workplace retirement plan</a:t>
            </a:r>
          </a:p>
        </p:txBody>
      </p:sp>
      <p:sp>
        <p:nvSpPr>
          <p:cNvPr id="33795" name="Text Placeholder 2"/>
          <p:cNvSpPr>
            <a:spLocks noGrp="1"/>
          </p:cNvSpPr>
          <p:nvPr>
            <p:ph idx="1"/>
          </p:nvPr>
        </p:nvSpPr>
        <p:spPr/>
        <p:txBody>
          <a:bodyPr/>
          <a:lstStyle/>
          <a:p>
            <a:pPr marL="0" indent="0">
              <a:buNone/>
            </a:pPr>
            <a:r>
              <a:rPr lang="en-US" altLang="en-US" dirty="0" smtClean="0">
                <a:ea typeface="ＭＳ Ｐゴシック" pitchFamily="34" charset="-128"/>
              </a:rPr>
              <a:t>How much should $200,000 cost?</a:t>
            </a:r>
          </a:p>
        </p:txBody>
      </p:sp>
      <p:sp>
        <p:nvSpPr>
          <p:cNvPr id="33796" name="TextBox 6"/>
          <p:cNvSpPr txBox="1">
            <a:spLocks noChangeArrowheads="1"/>
          </p:cNvSpPr>
          <p:nvPr/>
        </p:nvSpPr>
        <p:spPr bwMode="auto">
          <a:xfrm>
            <a:off x="344385" y="4854139"/>
            <a:ext cx="7728864"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spcAft>
                <a:spcPts val="900"/>
              </a:spcAft>
              <a:buClr>
                <a:schemeClr val="bg1"/>
              </a:buClr>
              <a:buSzPct val="25000"/>
              <a:buFont typeface="Arial" charset="0"/>
              <a:buChar char="•"/>
              <a:defRPr sz="2400" b="1">
                <a:solidFill>
                  <a:srgbClr val="008A83"/>
                </a:solidFill>
                <a:latin typeface="Arial" charset="0"/>
              </a:defRPr>
            </a:lvl1pPr>
            <a:lvl2pPr marL="742950" indent="-285750" eaLnBrk="0" hangingPunct="0">
              <a:lnSpc>
                <a:spcPct val="110000"/>
              </a:lnSpc>
              <a:spcBef>
                <a:spcPts val="900"/>
              </a:spcBef>
              <a:spcAft>
                <a:spcPts val="400"/>
              </a:spcAft>
              <a:buClr>
                <a:srgbClr val="ED834C"/>
              </a:buClr>
              <a:buSzPct val="90000"/>
              <a:buFont typeface="Arial Black" pitchFamily="34" charset="0"/>
              <a:buChar char="&gt;"/>
              <a:defRPr sz="1600">
                <a:solidFill>
                  <a:srgbClr val="0097CE"/>
                </a:solidFill>
                <a:latin typeface="Arial" charset="0"/>
              </a:defRPr>
            </a:lvl2pPr>
            <a:lvl3pPr marL="1143000" indent="-228600" eaLnBrk="0" hangingPunct="0">
              <a:spcBef>
                <a:spcPct val="20000"/>
              </a:spcBef>
              <a:buClr>
                <a:srgbClr val="0097CE"/>
              </a:buClr>
              <a:buSzPct val="100000"/>
              <a:buFont typeface="Lucida Grande" pitchFamily="-110" charset="0"/>
              <a:buChar char="−"/>
              <a:defRPr sz="1400">
                <a:solidFill>
                  <a:srgbClr val="6A747C"/>
                </a:solidFill>
                <a:latin typeface="Arial" charset="0"/>
              </a:defRPr>
            </a:lvl3pPr>
            <a:lvl4pPr marL="1600200" indent="-228600" eaLnBrk="0" hangingPunct="0">
              <a:spcBef>
                <a:spcPct val="20000"/>
              </a:spcBef>
              <a:buClr>
                <a:srgbClr val="ED834C"/>
              </a:buClr>
              <a:buFont typeface="Arial" charset="0"/>
              <a:buChar char="•"/>
              <a:defRPr sz="1200">
                <a:solidFill>
                  <a:srgbClr val="0097CE"/>
                </a:solidFill>
                <a:latin typeface="Arial" charset="0"/>
              </a:defRPr>
            </a:lvl4pPr>
            <a:lvl5pPr marL="2057400" indent="-228600" eaLnBrk="0" hangingPunct="0">
              <a:spcBef>
                <a:spcPct val="20000"/>
              </a:spcBef>
              <a:buClr>
                <a:srgbClr val="0097CE"/>
              </a:buClr>
              <a:buFont typeface="Lucida Grande" pitchFamily="-110" charset="0"/>
              <a:buChar char="−"/>
              <a:defRPr sz="1000">
                <a:solidFill>
                  <a:srgbClr val="6A747C"/>
                </a:solidFill>
                <a:latin typeface="Arial" charset="0"/>
              </a:defRPr>
            </a:lvl5pPr>
            <a:lvl6pPr marL="2514600" indent="-228600" eaLnBrk="0" fontAlgn="base" hangingPunct="0">
              <a:spcBef>
                <a:spcPct val="20000"/>
              </a:spcBef>
              <a:spcAft>
                <a:spcPct val="0"/>
              </a:spcAft>
              <a:buClr>
                <a:srgbClr val="0097CE"/>
              </a:buClr>
              <a:buFont typeface="Lucida Grande" pitchFamily="-110" charset="0"/>
              <a:buChar char="−"/>
              <a:defRPr sz="1000">
                <a:solidFill>
                  <a:srgbClr val="6A747C"/>
                </a:solidFill>
                <a:latin typeface="Arial" charset="0"/>
              </a:defRPr>
            </a:lvl6pPr>
            <a:lvl7pPr marL="2971800" indent="-228600" eaLnBrk="0" fontAlgn="base" hangingPunct="0">
              <a:spcBef>
                <a:spcPct val="20000"/>
              </a:spcBef>
              <a:spcAft>
                <a:spcPct val="0"/>
              </a:spcAft>
              <a:buClr>
                <a:srgbClr val="0097CE"/>
              </a:buClr>
              <a:buFont typeface="Lucida Grande" pitchFamily="-110" charset="0"/>
              <a:buChar char="−"/>
              <a:defRPr sz="1000">
                <a:solidFill>
                  <a:srgbClr val="6A747C"/>
                </a:solidFill>
                <a:latin typeface="Arial" charset="0"/>
              </a:defRPr>
            </a:lvl7pPr>
            <a:lvl8pPr marL="3429000" indent="-228600" eaLnBrk="0" fontAlgn="base" hangingPunct="0">
              <a:spcBef>
                <a:spcPct val="20000"/>
              </a:spcBef>
              <a:spcAft>
                <a:spcPct val="0"/>
              </a:spcAft>
              <a:buClr>
                <a:srgbClr val="0097CE"/>
              </a:buClr>
              <a:buFont typeface="Lucida Grande" pitchFamily="-110" charset="0"/>
              <a:buChar char="−"/>
              <a:defRPr sz="1000">
                <a:solidFill>
                  <a:srgbClr val="6A747C"/>
                </a:solidFill>
                <a:latin typeface="Arial" charset="0"/>
              </a:defRPr>
            </a:lvl8pPr>
            <a:lvl9pPr marL="3886200" indent="-228600" eaLnBrk="0" fontAlgn="base" hangingPunct="0">
              <a:spcBef>
                <a:spcPct val="20000"/>
              </a:spcBef>
              <a:spcAft>
                <a:spcPct val="0"/>
              </a:spcAft>
              <a:buClr>
                <a:srgbClr val="0097CE"/>
              </a:buClr>
              <a:buFont typeface="Lucida Grande" pitchFamily="-110" charset="0"/>
              <a:buChar char="−"/>
              <a:defRPr sz="1000">
                <a:solidFill>
                  <a:srgbClr val="6A747C"/>
                </a:solidFill>
                <a:latin typeface="Arial" charset="0"/>
              </a:defRPr>
            </a:lvl9pPr>
          </a:lstStyle>
          <a:p>
            <a:r>
              <a:rPr lang="en-US" altLang="en-US" sz="1400" b="0" dirty="0">
                <a:solidFill>
                  <a:srgbClr val="5F5F5F"/>
                </a:solidFill>
              </a:rPr>
              <a:t>This hypothetical example compares the total out-of-pocket costs required to fund the retirement goals of an investor if the investor started contributing </a:t>
            </a:r>
            <a:r>
              <a:rPr lang="en-US" altLang="en-US" sz="1400" b="0" dirty="0" smtClean="0">
                <a:solidFill>
                  <a:srgbClr val="5F5F5F"/>
                </a:solidFill>
              </a:rPr>
              <a:t>$300 </a:t>
            </a:r>
            <a:r>
              <a:rPr lang="en-US" altLang="en-US" sz="1400" b="0" dirty="0">
                <a:solidFill>
                  <a:srgbClr val="5F5F5F"/>
                </a:solidFill>
              </a:rPr>
              <a:t>a month at different ages. This example assumes </a:t>
            </a:r>
            <a:r>
              <a:rPr lang="en-US" altLang="en-US" sz="1400" b="0" dirty="0" smtClean="0">
                <a:solidFill>
                  <a:srgbClr val="5F5F5F"/>
                </a:solidFill>
              </a:rPr>
              <a:t>a 5% </a:t>
            </a:r>
            <a:r>
              <a:rPr lang="en-US" altLang="en-US" sz="1400" b="0" dirty="0">
                <a:solidFill>
                  <a:srgbClr val="5F5F5F"/>
                </a:solidFill>
              </a:rPr>
              <a:t>annual rate of return. Tax-qualified plan accumulations are taxed as ordinary income when withdrawn. Federal restrictions and tax penalties can apply to early withdrawals. This information is hypothetical and only an example. It does not reflect the return of any investment and is not a guarantee of future income. Investing involves risk, including possible loss of principal. </a:t>
            </a:r>
            <a:r>
              <a:rPr lang="en-US" sz="1400" b="0" dirty="0">
                <a:solidFill>
                  <a:srgbClr val="5F5F5F"/>
                </a:solidFill>
              </a:rPr>
              <a:t>NOTE: $300 in pretax contributions would equal about $400 out of pocket if paid with after-tax dollars.</a:t>
            </a:r>
            <a:endParaRPr lang="en-US" altLang="en-US" sz="1400" b="0" dirty="0">
              <a:solidFill>
                <a:srgbClr val="5F5F5F"/>
              </a:solidFill>
            </a:endParaRPr>
          </a:p>
        </p:txBody>
      </p:sp>
      <p:graphicFrame>
        <p:nvGraphicFramePr>
          <p:cNvPr id="33797" name="Chart 4"/>
          <p:cNvGraphicFramePr>
            <a:graphicFrameLocks/>
          </p:cNvGraphicFramePr>
          <p:nvPr>
            <p:extLst>
              <p:ext uri="{D42A27DB-BD31-4B8C-83A1-F6EECF244321}">
                <p14:modId xmlns:p14="http://schemas.microsoft.com/office/powerpoint/2010/main" val="1581731288"/>
              </p:ext>
            </p:extLst>
          </p:nvPr>
        </p:nvGraphicFramePr>
        <p:xfrm>
          <a:off x="639763" y="2085975"/>
          <a:ext cx="6989762" cy="2627313"/>
        </p:xfrm>
        <a:graphic>
          <a:graphicData uri="http://schemas.openxmlformats.org/presentationml/2006/ole">
            <mc:AlternateContent xmlns:mc="http://schemas.openxmlformats.org/markup-compatibility/2006">
              <mc:Choice xmlns:v="urn:schemas-microsoft-com:vml" Requires="v">
                <p:oleObj spid="_x0000_s6305" name="Worksheet" r:id="rId4" imgW="8172460" imgH="3257558" progId="Excel.Sheet.8">
                  <p:embed/>
                </p:oleObj>
              </mc:Choice>
              <mc:Fallback>
                <p:oleObj name="Worksheet" r:id="rId4" imgW="8172460" imgH="3257558" progId="Excel.Sheet.8">
                  <p:embed/>
                  <p:pic>
                    <p:nvPicPr>
                      <p:cNvPr id="0" name=""/>
                      <p:cNvPicPr>
                        <a:picLocks noChangeArrowheads="1"/>
                      </p:cNvPicPr>
                      <p:nvPr/>
                    </p:nvPicPr>
                    <p:blipFill>
                      <a:blip r:embed="rId5"/>
                      <a:srcRect/>
                      <a:stretch>
                        <a:fillRect/>
                      </a:stretch>
                    </p:blipFill>
                    <p:spPr bwMode="auto">
                      <a:xfrm>
                        <a:off x="639763" y="2085975"/>
                        <a:ext cx="6989762" cy="262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3798" name="TextBox 9"/>
          <p:cNvSpPr txBox="1">
            <a:spLocks noChangeArrowheads="1"/>
          </p:cNvSpPr>
          <p:nvPr/>
        </p:nvSpPr>
        <p:spPr bwMode="auto">
          <a:xfrm>
            <a:off x="1531938" y="4540845"/>
            <a:ext cx="211307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spcAft>
                <a:spcPts val="900"/>
              </a:spcAft>
              <a:buClr>
                <a:schemeClr val="bg1"/>
              </a:buClr>
              <a:buSzPct val="25000"/>
              <a:buFont typeface="Arial" charset="0"/>
              <a:buChar char="•"/>
              <a:defRPr sz="2400" b="1">
                <a:solidFill>
                  <a:srgbClr val="008A83"/>
                </a:solidFill>
                <a:latin typeface="Arial" charset="0"/>
              </a:defRPr>
            </a:lvl1pPr>
            <a:lvl2pPr marL="742950" indent="-285750" eaLnBrk="0" hangingPunct="0">
              <a:lnSpc>
                <a:spcPct val="110000"/>
              </a:lnSpc>
              <a:spcBef>
                <a:spcPts val="900"/>
              </a:spcBef>
              <a:spcAft>
                <a:spcPts val="400"/>
              </a:spcAft>
              <a:buClr>
                <a:srgbClr val="ED834C"/>
              </a:buClr>
              <a:buSzPct val="90000"/>
              <a:buFont typeface="Arial Black" pitchFamily="34" charset="0"/>
              <a:buChar char="&gt;"/>
              <a:defRPr sz="1600">
                <a:solidFill>
                  <a:srgbClr val="0097CE"/>
                </a:solidFill>
                <a:latin typeface="Arial" charset="0"/>
              </a:defRPr>
            </a:lvl2pPr>
            <a:lvl3pPr marL="1143000" indent="-228600" eaLnBrk="0" hangingPunct="0">
              <a:spcBef>
                <a:spcPct val="20000"/>
              </a:spcBef>
              <a:buClr>
                <a:srgbClr val="0097CE"/>
              </a:buClr>
              <a:buSzPct val="100000"/>
              <a:buFont typeface="Lucida Grande" pitchFamily="-110" charset="0"/>
              <a:buChar char="−"/>
              <a:defRPr sz="1400">
                <a:solidFill>
                  <a:srgbClr val="6A747C"/>
                </a:solidFill>
                <a:latin typeface="Arial" charset="0"/>
              </a:defRPr>
            </a:lvl3pPr>
            <a:lvl4pPr marL="1600200" indent="-228600" eaLnBrk="0" hangingPunct="0">
              <a:spcBef>
                <a:spcPct val="20000"/>
              </a:spcBef>
              <a:buClr>
                <a:srgbClr val="ED834C"/>
              </a:buClr>
              <a:buFont typeface="Arial" charset="0"/>
              <a:buChar char="•"/>
              <a:defRPr sz="1200">
                <a:solidFill>
                  <a:srgbClr val="0097CE"/>
                </a:solidFill>
                <a:latin typeface="Arial" charset="0"/>
              </a:defRPr>
            </a:lvl4pPr>
            <a:lvl5pPr marL="2057400" indent="-228600" eaLnBrk="0" hangingPunct="0">
              <a:spcBef>
                <a:spcPct val="20000"/>
              </a:spcBef>
              <a:buClr>
                <a:srgbClr val="0097CE"/>
              </a:buClr>
              <a:buFont typeface="Lucida Grande" pitchFamily="-110" charset="0"/>
              <a:buChar char="−"/>
              <a:defRPr sz="1000">
                <a:solidFill>
                  <a:srgbClr val="6A747C"/>
                </a:solidFill>
                <a:latin typeface="Arial" charset="0"/>
              </a:defRPr>
            </a:lvl5pPr>
            <a:lvl6pPr marL="2514600" indent="-228600" eaLnBrk="0" fontAlgn="base" hangingPunct="0">
              <a:spcBef>
                <a:spcPct val="20000"/>
              </a:spcBef>
              <a:spcAft>
                <a:spcPct val="0"/>
              </a:spcAft>
              <a:buClr>
                <a:srgbClr val="0097CE"/>
              </a:buClr>
              <a:buFont typeface="Lucida Grande" pitchFamily="-110" charset="0"/>
              <a:buChar char="−"/>
              <a:defRPr sz="1000">
                <a:solidFill>
                  <a:srgbClr val="6A747C"/>
                </a:solidFill>
                <a:latin typeface="Arial" charset="0"/>
              </a:defRPr>
            </a:lvl6pPr>
            <a:lvl7pPr marL="2971800" indent="-228600" eaLnBrk="0" fontAlgn="base" hangingPunct="0">
              <a:spcBef>
                <a:spcPct val="20000"/>
              </a:spcBef>
              <a:spcAft>
                <a:spcPct val="0"/>
              </a:spcAft>
              <a:buClr>
                <a:srgbClr val="0097CE"/>
              </a:buClr>
              <a:buFont typeface="Lucida Grande" pitchFamily="-110" charset="0"/>
              <a:buChar char="−"/>
              <a:defRPr sz="1000">
                <a:solidFill>
                  <a:srgbClr val="6A747C"/>
                </a:solidFill>
                <a:latin typeface="Arial" charset="0"/>
              </a:defRPr>
            </a:lvl7pPr>
            <a:lvl8pPr marL="3429000" indent="-228600" eaLnBrk="0" fontAlgn="base" hangingPunct="0">
              <a:spcBef>
                <a:spcPct val="20000"/>
              </a:spcBef>
              <a:spcAft>
                <a:spcPct val="0"/>
              </a:spcAft>
              <a:buClr>
                <a:srgbClr val="0097CE"/>
              </a:buClr>
              <a:buFont typeface="Lucida Grande" pitchFamily="-110" charset="0"/>
              <a:buChar char="−"/>
              <a:defRPr sz="1000">
                <a:solidFill>
                  <a:srgbClr val="6A747C"/>
                </a:solidFill>
                <a:latin typeface="Arial" charset="0"/>
              </a:defRPr>
            </a:lvl8pPr>
            <a:lvl9pPr marL="3886200" indent="-228600" eaLnBrk="0" fontAlgn="base" hangingPunct="0">
              <a:spcBef>
                <a:spcPct val="20000"/>
              </a:spcBef>
              <a:spcAft>
                <a:spcPct val="0"/>
              </a:spcAft>
              <a:buClr>
                <a:srgbClr val="0097CE"/>
              </a:buClr>
              <a:buFont typeface="Lucida Grande" pitchFamily="-110" charset="0"/>
              <a:buChar char="−"/>
              <a:defRPr sz="1000">
                <a:solidFill>
                  <a:srgbClr val="6A747C"/>
                </a:solidFill>
                <a:latin typeface="Arial" charset="0"/>
              </a:defRPr>
            </a:lvl9pPr>
          </a:lstStyle>
          <a:p>
            <a:pPr eaLnBrk="1" hangingPunct="1">
              <a:spcBef>
                <a:spcPct val="0"/>
              </a:spcBef>
              <a:spcAft>
                <a:spcPct val="0"/>
              </a:spcAft>
              <a:buClrTx/>
              <a:buSzTx/>
              <a:buFontTx/>
              <a:buNone/>
            </a:pPr>
            <a:r>
              <a:rPr lang="en-US" altLang="en-US" sz="1200" b="0" dirty="0" smtClean="0">
                <a:solidFill>
                  <a:srgbClr val="000000"/>
                </a:solidFill>
              </a:rPr>
              <a:t>$300 </a:t>
            </a:r>
            <a:r>
              <a:rPr lang="en-US" altLang="en-US" sz="1200" b="0" dirty="0">
                <a:solidFill>
                  <a:srgbClr val="000000"/>
                </a:solidFill>
              </a:rPr>
              <a:t>per month for </a:t>
            </a:r>
            <a:r>
              <a:rPr lang="en-US" altLang="en-US" sz="1200" b="0" dirty="0" smtClean="0">
                <a:solidFill>
                  <a:srgbClr val="000000"/>
                </a:solidFill>
              </a:rPr>
              <a:t>10 </a:t>
            </a:r>
            <a:r>
              <a:rPr lang="en-US" altLang="en-US" sz="1200" b="0" dirty="0">
                <a:solidFill>
                  <a:srgbClr val="000000"/>
                </a:solidFill>
              </a:rPr>
              <a:t>years</a:t>
            </a:r>
          </a:p>
        </p:txBody>
      </p:sp>
      <p:sp>
        <p:nvSpPr>
          <p:cNvPr id="33799" name="TextBox 10"/>
          <p:cNvSpPr txBox="1">
            <a:spLocks noChangeArrowheads="1"/>
          </p:cNvSpPr>
          <p:nvPr/>
        </p:nvSpPr>
        <p:spPr bwMode="auto">
          <a:xfrm>
            <a:off x="3562350" y="4540845"/>
            <a:ext cx="211307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spcAft>
                <a:spcPts val="900"/>
              </a:spcAft>
              <a:buClr>
                <a:schemeClr val="bg1"/>
              </a:buClr>
              <a:buSzPct val="25000"/>
              <a:buFont typeface="Arial" charset="0"/>
              <a:buChar char="•"/>
              <a:defRPr sz="2400" b="1">
                <a:solidFill>
                  <a:srgbClr val="008A83"/>
                </a:solidFill>
                <a:latin typeface="Arial" charset="0"/>
              </a:defRPr>
            </a:lvl1pPr>
            <a:lvl2pPr marL="742950" indent="-285750" eaLnBrk="0" hangingPunct="0">
              <a:lnSpc>
                <a:spcPct val="110000"/>
              </a:lnSpc>
              <a:spcBef>
                <a:spcPts val="900"/>
              </a:spcBef>
              <a:spcAft>
                <a:spcPts val="400"/>
              </a:spcAft>
              <a:buClr>
                <a:srgbClr val="ED834C"/>
              </a:buClr>
              <a:buSzPct val="90000"/>
              <a:buFont typeface="Arial Black" pitchFamily="34" charset="0"/>
              <a:buChar char="&gt;"/>
              <a:defRPr sz="1600">
                <a:solidFill>
                  <a:srgbClr val="0097CE"/>
                </a:solidFill>
                <a:latin typeface="Arial" charset="0"/>
              </a:defRPr>
            </a:lvl2pPr>
            <a:lvl3pPr marL="1143000" indent="-228600" eaLnBrk="0" hangingPunct="0">
              <a:spcBef>
                <a:spcPct val="20000"/>
              </a:spcBef>
              <a:buClr>
                <a:srgbClr val="0097CE"/>
              </a:buClr>
              <a:buSzPct val="100000"/>
              <a:buFont typeface="Lucida Grande" pitchFamily="-110" charset="0"/>
              <a:buChar char="−"/>
              <a:defRPr sz="1400">
                <a:solidFill>
                  <a:srgbClr val="6A747C"/>
                </a:solidFill>
                <a:latin typeface="Arial" charset="0"/>
              </a:defRPr>
            </a:lvl3pPr>
            <a:lvl4pPr marL="1600200" indent="-228600" eaLnBrk="0" hangingPunct="0">
              <a:spcBef>
                <a:spcPct val="20000"/>
              </a:spcBef>
              <a:buClr>
                <a:srgbClr val="ED834C"/>
              </a:buClr>
              <a:buFont typeface="Arial" charset="0"/>
              <a:buChar char="•"/>
              <a:defRPr sz="1200">
                <a:solidFill>
                  <a:srgbClr val="0097CE"/>
                </a:solidFill>
                <a:latin typeface="Arial" charset="0"/>
              </a:defRPr>
            </a:lvl4pPr>
            <a:lvl5pPr marL="2057400" indent="-228600" eaLnBrk="0" hangingPunct="0">
              <a:spcBef>
                <a:spcPct val="20000"/>
              </a:spcBef>
              <a:buClr>
                <a:srgbClr val="0097CE"/>
              </a:buClr>
              <a:buFont typeface="Lucida Grande" pitchFamily="-110" charset="0"/>
              <a:buChar char="−"/>
              <a:defRPr sz="1000">
                <a:solidFill>
                  <a:srgbClr val="6A747C"/>
                </a:solidFill>
                <a:latin typeface="Arial" charset="0"/>
              </a:defRPr>
            </a:lvl5pPr>
            <a:lvl6pPr marL="2514600" indent="-228600" eaLnBrk="0" fontAlgn="base" hangingPunct="0">
              <a:spcBef>
                <a:spcPct val="20000"/>
              </a:spcBef>
              <a:spcAft>
                <a:spcPct val="0"/>
              </a:spcAft>
              <a:buClr>
                <a:srgbClr val="0097CE"/>
              </a:buClr>
              <a:buFont typeface="Lucida Grande" pitchFamily="-110" charset="0"/>
              <a:buChar char="−"/>
              <a:defRPr sz="1000">
                <a:solidFill>
                  <a:srgbClr val="6A747C"/>
                </a:solidFill>
                <a:latin typeface="Arial" charset="0"/>
              </a:defRPr>
            </a:lvl6pPr>
            <a:lvl7pPr marL="2971800" indent="-228600" eaLnBrk="0" fontAlgn="base" hangingPunct="0">
              <a:spcBef>
                <a:spcPct val="20000"/>
              </a:spcBef>
              <a:spcAft>
                <a:spcPct val="0"/>
              </a:spcAft>
              <a:buClr>
                <a:srgbClr val="0097CE"/>
              </a:buClr>
              <a:buFont typeface="Lucida Grande" pitchFamily="-110" charset="0"/>
              <a:buChar char="−"/>
              <a:defRPr sz="1000">
                <a:solidFill>
                  <a:srgbClr val="6A747C"/>
                </a:solidFill>
                <a:latin typeface="Arial" charset="0"/>
              </a:defRPr>
            </a:lvl7pPr>
            <a:lvl8pPr marL="3429000" indent="-228600" eaLnBrk="0" fontAlgn="base" hangingPunct="0">
              <a:spcBef>
                <a:spcPct val="20000"/>
              </a:spcBef>
              <a:spcAft>
                <a:spcPct val="0"/>
              </a:spcAft>
              <a:buClr>
                <a:srgbClr val="0097CE"/>
              </a:buClr>
              <a:buFont typeface="Lucida Grande" pitchFamily="-110" charset="0"/>
              <a:buChar char="−"/>
              <a:defRPr sz="1000">
                <a:solidFill>
                  <a:srgbClr val="6A747C"/>
                </a:solidFill>
                <a:latin typeface="Arial" charset="0"/>
              </a:defRPr>
            </a:lvl8pPr>
            <a:lvl9pPr marL="3886200" indent="-228600" eaLnBrk="0" fontAlgn="base" hangingPunct="0">
              <a:spcBef>
                <a:spcPct val="20000"/>
              </a:spcBef>
              <a:spcAft>
                <a:spcPct val="0"/>
              </a:spcAft>
              <a:buClr>
                <a:srgbClr val="0097CE"/>
              </a:buClr>
              <a:buFont typeface="Lucida Grande" pitchFamily="-110" charset="0"/>
              <a:buChar char="−"/>
              <a:defRPr sz="1000">
                <a:solidFill>
                  <a:srgbClr val="6A747C"/>
                </a:solidFill>
                <a:latin typeface="Arial" charset="0"/>
              </a:defRPr>
            </a:lvl9pPr>
          </a:lstStyle>
          <a:p>
            <a:pPr eaLnBrk="1" hangingPunct="1">
              <a:spcBef>
                <a:spcPct val="0"/>
              </a:spcBef>
              <a:spcAft>
                <a:spcPct val="0"/>
              </a:spcAft>
              <a:buClrTx/>
              <a:buSzTx/>
              <a:buFontTx/>
              <a:buNone/>
            </a:pPr>
            <a:r>
              <a:rPr lang="en-US" altLang="en-US" sz="1200" b="0" dirty="0" smtClean="0">
                <a:solidFill>
                  <a:srgbClr val="000000"/>
                </a:solidFill>
              </a:rPr>
              <a:t>$300 </a:t>
            </a:r>
            <a:r>
              <a:rPr lang="en-US" altLang="en-US" sz="1200" b="0" dirty="0">
                <a:solidFill>
                  <a:srgbClr val="000000"/>
                </a:solidFill>
              </a:rPr>
              <a:t>per month for </a:t>
            </a:r>
            <a:r>
              <a:rPr lang="en-US" altLang="en-US" sz="1200" b="0" dirty="0" smtClean="0">
                <a:solidFill>
                  <a:srgbClr val="000000"/>
                </a:solidFill>
              </a:rPr>
              <a:t>21 </a:t>
            </a:r>
            <a:r>
              <a:rPr lang="en-US" altLang="en-US" sz="1200" b="0" dirty="0">
                <a:solidFill>
                  <a:srgbClr val="000000"/>
                </a:solidFill>
              </a:rPr>
              <a:t>years</a:t>
            </a:r>
          </a:p>
        </p:txBody>
      </p:sp>
      <p:sp>
        <p:nvSpPr>
          <p:cNvPr id="33800" name="TextBox 11"/>
          <p:cNvSpPr txBox="1">
            <a:spLocks noChangeArrowheads="1"/>
          </p:cNvSpPr>
          <p:nvPr/>
        </p:nvSpPr>
        <p:spPr bwMode="auto">
          <a:xfrm>
            <a:off x="5688013" y="4540845"/>
            <a:ext cx="211307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spcAft>
                <a:spcPts val="900"/>
              </a:spcAft>
              <a:buClr>
                <a:schemeClr val="bg1"/>
              </a:buClr>
              <a:buSzPct val="25000"/>
              <a:buFont typeface="Arial" charset="0"/>
              <a:buChar char="•"/>
              <a:defRPr sz="2400" b="1">
                <a:solidFill>
                  <a:srgbClr val="008A83"/>
                </a:solidFill>
                <a:latin typeface="Arial" charset="0"/>
              </a:defRPr>
            </a:lvl1pPr>
            <a:lvl2pPr marL="742950" indent="-285750" eaLnBrk="0" hangingPunct="0">
              <a:lnSpc>
                <a:spcPct val="110000"/>
              </a:lnSpc>
              <a:spcBef>
                <a:spcPts val="900"/>
              </a:spcBef>
              <a:spcAft>
                <a:spcPts val="400"/>
              </a:spcAft>
              <a:buClr>
                <a:srgbClr val="ED834C"/>
              </a:buClr>
              <a:buSzPct val="90000"/>
              <a:buFont typeface="Arial Black" pitchFamily="34" charset="0"/>
              <a:buChar char="&gt;"/>
              <a:defRPr sz="1600">
                <a:solidFill>
                  <a:srgbClr val="0097CE"/>
                </a:solidFill>
                <a:latin typeface="Arial" charset="0"/>
              </a:defRPr>
            </a:lvl2pPr>
            <a:lvl3pPr marL="1143000" indent="-228600" eaLnBrk="0" hangingPunct="0">
              <a:spcBef>
                <a:spcPct val="20000"/>
              </a:spcBef>
              <a:buClr>
                <a:srgbClr val="0097CE"/>
              </a:buClr>
              <a:buSzPct val="100000"/>
              <a:buFont typeface="Lucida Grande" pitchFamily="-110" charset="0"/>
              <a:buChar char="−"/>
              <a:defRPr sz="1400">
                <a:solidFill>
                  <a:srgbClr val="6A747C"/>
                </a:solidFill>
                <a:latin typeface="Arial" charset="0"/>
              </a:defRPr>
            </a:lvl3pPr>
            <a:lvl4pPr marL="1600200" indent="-228600" eaLnBrk="0" hangingPunct="0">
              <a:spcBef>
                <a:spcPct val="20000"/>
              </a:spcBef>
              <a:buClr>
                <a:srgbClr val="ED834C"/>
              </a:buClr>
              <a:buFont typeface="Arial" charset="0"/>
              <a:buChar char="•"/>
              <a:defRPr sz="1200">
                <a:solidFill>
                  <a:srgbClr val="0097CE"/>
                </a:solidFill>
                <a:latin typeface="Arial" charset="0"/>
              </a:defRPr>
            </a:lvl4pPr>
            <a:lvl5pPr marL="2057400" indent="-228600" eaLnBrk="0" hangingPunct="0">
              <a:spcBef>
                <a:spcPct val="20000"/>
              </a:spcBef>
              <a:buClr>
                <a:srgbClr val="0097CE"/>
              </a:buClr>
              <a:buFont typeface="Lucida Grande" pitchFamily="-110" charset="0"/>
              <a:buChar char="−"/>
              <a:defRPr sz="1000">
                <a:solidFill>
                  <a:srgbClr val="6A747C"/>
                </a:solidFill>
                <a:latin typeface="Arial" charset="0"/>
              </a:defRPr>
            </a:lvl5pPr>
            <a:lvl6pPr marL="2514600" indent="-228600" eaLnBrk="0" fontAlgn="base" hangingPunct="0">
              <a:spcBef>
                <a:spcPct val="20000"/>
              </a:spcBef>
              <a:spcAft>
                <a:spcPct val="0"/>
              </a:spcAft>
              <a:buClr>
                <a:srgbClr val="0097CE"/>
              </a:buClr>
              <a:buFont typeface="Lucida Grande" pitchFamily="-110" charset="0"/>
              <a:buChar char="−"/>
              <a:defRPr sz="1000">
                <a:solidFill>
                  <a:srgbClr val="6A747C"/>
                </a:solidFill>
                <a:latin typeface="Arial" charset="0"/>
              </a:defRPr>
            </a:lvl6pPr>
            <a:lvl7pPr marL="2971800" indent="-228600" eaLnBrk="0" fontAlgn="base" hangingPunct="0">
              <a:spcBef>
                <a:spcPct val="20000"/>
              </a:spcBef>
              <a:spcAft>
                <a:spcPct val="0"/>
              </a:spcAft>
              <a:buClr>
                <a:srgbClr val="0097CE"/>
              </a:buClr>
              <a:buFont typeface="Lucida Grande" pitchFamily="-110" charset="0"/>
              <a:buChar char="−"/>
              <a:defRPr sz="1000">
                <a:solidFill>
                  <a:srgbClr val="6A747C"/>
                </a:solidFill>
                <a:latin typeface="Arial" charset="0"/>
              </a:defRPr>
            </a:lvl7pPr>
            <a:lvl8pPr marL="3429000" indent="-228600" eaLnBrk="0" fontAlgn="base" hangingPunct="0">
              <a:spcBef>
                <a:spcPct val="20000"/>
              </a:spcBef>
              <a:spcAft>
                <a:spcPct val="0"/>
              </a:spcAft>
              <a:buClr>
                <a:srgbClr val="0097CE"/>
              </a:buClr>
              <a:buFont typeface="Lucida Grande" pitchFamily="-110" charset="0"/>
              <a:buChar char="−"/>
              <a:defRPr sz="1000">
                <a:solidFill>
                  <a:srgbClr val="6A747C"/>
                </a:solidFill>
                <a:latin typeface="Arial" charset="0"/>
              </a:defRPr>
            </a:lvl8pPr>
            <a:lvl9pPr marL="3886200" indent="-228600" eaLnBrk="0" fontAlgn="base" hangingPunct="0">
              <a:spcBef>
                <a:spcPct val="20000"/>
              </a:spcBef>
              <a:spcAft>
                <a:spcPct val="0"/>
              </a:spcAft>
              <a:buClr>
                <a:srgbClr val="0097CE"/>
              </a:buClr>
              <a:buFont typeface="Lucida Grande" pitchFamily="-110" charset="0"/>
              <a:buChar char="−"/>
              <a:defRPr sz="1000">
                <a:solidFill>
                  <a:srgbClr val="6A747C"/>
                </a:solidFill>
                <a:latin typeface="Arial" charset="0"/>
              </a:defRPr>
            </a:lvl9pPr>
          </a:lstStyle>
          <a:p>
            <a:pPr eaLnBrk="1" hangingPunct="1">
              <a:spcBef>
                <a:spcPct val="0"/>
              </a:spcBef>
              <a:spcAft>
                <a:spcPct val="0"/>
              </a:spcAft>
              <a:buClrTx/>
              <a:buSzTx/>
              <a:buFontTx/>
              <a:buNone/>
            </a:pPr>
            <a:r>
              <a:rPr lang="en-US" altLang="en-US" sz="1200" b="0" dirty="0" smtClean="0">
                <a:solidFill>
                  <a:srgbClr val="000000"/>
                </a:solidFill>
              </a:rPr>
              <a:t>$300 </a:t>
            </a:r>
            <a:r>
              <a:rPr lang="en-US" altLang="en-US" sz="1200" b="0" dirty="0">
                <a:solidFill>
                  <a:srgbClr val="000000"/>
                </a:solidFill>
              </a:rPr>
              <a:t>per month for 27 years</a:t>
            </a:r>
          </a:p>
        </p:txBody>
      </p:sp>
      <p:sp>
        <p:nvSpPr>
          <p:cNvPr id="33801" name="TextBox 9"/>
          <p:cNvSpPr txBox="1">
            <a:spLocks noChangeArrowheads="1"/>
          </p:cNvSpPr>
          <p:nvPr/>
        </p:nvSpPr>
        <p:spPr bwMode="auto">
          <a:xfrm>
            <a:off x="2609056" y="2028632"/>
            <a:ext cx="260359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spcAft>
                <a:spcPts val="900"/>
              </a:spcAft>
              <a:buClr>
                <a:schemeClr val="bg1"/>
              </a:buClr>
              <a:buSzPct val="25000"/>
              <a:buFont typeface="Arial" charset="0"/>
              <a:buChar char="•"/>
              <a:defRPr sz="2400" b="1">
                <a:solidFill>
                  <a:srgbClr val="008A83"/>
                </a:solidFill>
                <a:latin typeface="Arial" charset="0"/>
              </a:defRPr>
            </a:lvl1pPr>
            <a:lvl2pPr marL="742950" indent="-285750" eaLnBrk="0" hangingPunct="0">
              <a:lnSpc>
                <a:spcPct val="110000"/>
              </a:lnSpc>
              <a:spcBef>
                <a:spcPts val="900"/>
              </a:spcBef>
              <a:spcAft>
                <a:spcPts val="400"/>
              </a:spcAft>
              <a:buClr>
                <a:srgbClr val="ED834C"/>
              </a:buClr>
              <a:buSzPct val="90000"/>
              <a:buFont typeface="Arial Black" pitchFamily="34" charset="0"/>
              <a:buChar char="&gt;"/>
              <a:defRPr sz="1600">
                <a:solidFill>
                  <a:srgbClr val="0097CE"/>
                </a:solidFill>
                <a:latin typeface="Arial" charset="0"/>
              </a:defRPr>
            </a:lvl2pPr>
            <a:lvl3pPr marL="1143000" indent="-228600" eaLnBrk="0" hangingPunct="0">
              <a:spcBef>
                <a:spcPct val="20000"/>
              </a:spcBef>
              <a:buClr>
                <a:srgbClr val="0097CE"/>
              </a:buClr>
              <a:buSzPct val="100000"/>
              <a:buFont typeface="Lucida Grande" pitchFamily="-110" charset="0"/>
              <a:buChar char="−"/>
              <a:defRPr sz="1400">
                <a:solidFill>
                  <a:srgbClr val="6A747C"/>
                </a:solidFill>
                <a:latin typeface="Arial" charset="0"/>
              </a:defRPr>
            </a:lvl3pPr>
            <a:lvl4pPr marL="1600200" indent="-228600" eaLnBrk="0" hangingPunct="0">
              <a:spcBef>
                <a:spcPct val="20000"/>
              </a:spcBef>
              <a:buClr>
                <a:srgbClr val="ED834C"/>
              </a:buClr>
              <a:buFont typeface="Arial" charset="0"/>
              <a:buChar char="•"/>
              <a:defRPr sz="1200">
                <a:solidFill>
                  <a:srgbClr val="0097CE"/>
                </a:solidFill>
                <a:latin typeface="Arial" charset="0"/>
              </a:defRPr>
            </a:lvl4pPr>
            <a:lvl5pPr marL="2057400" indent="-228600" eaLnBrk="0" hangingPunct="0">
              <a:spcBef>
                <a:spcPct val="20000"/>
              </a:spcBef>
              <a:buClr>
                <a:srgbClr val="0097CE"/>
              </a:buClr>
              <a:buFont typeface="Lucida Grande" pitchFamily="-110" charset="0"/>
              <a:buChar char="−"/>
              <a:defRPr sz="1000">
                <a:solidFill>
                  <a:srgbClr val="6A747C"/>
                </a:solidFill>
                <a:latin typeface="Arial" charset="0"/>
              </a:defRPr>
            </a:lvl5pPr>
            <a:lvl6pPr marL="2514600" indent="-228600" eaLnBrk="0" fontAlgn="base" hangingPunct="0">
              <a:spcBef>
                <a:spcPct val="20000"/>
              </a:spcBef>
              <a:spcAft>
                <a:spcPct val="0"/>
              </a:spcAft>
              <a:buClr>
                <a:srgbClr val="0097CE"/>
              </a:buClr>
              <a:buFont typeface="Lucida Grande" pitchFamily="-110" charset="0"/>
              <a:buChar char="−"/>
              <a:defRPr sz="1000">
                <a:solidFill>
                  <a:srgbClr val="6A747C"/>
                </a:solidFill>
                <a:latin typeface="Arial" charset="0"/>
              </a:defRPr>
            </a:lvl6pPr>
            <a:lvl7pPr marL="2971800" indent="-228600" eaLnBrk="0" fontAlgn="base" hangingPunct="0">
              <a:spcBef>
                <a:spcPct val="20000"/>
              </a:spcBef>
              <a:spcAft>
                <a:spcPct val="0"/>
              </a:spcAft>
              <a:buClr>
                <a:srgbClr val="0097CE"/>
              </a:buClr>
              <a:buFont typeface="Lucida Grande" pitchFamily="-110" charset="0"/>
              <a:buChar char="−"/>
              <a:defRPr sz="1000">
                <a:solidFill>
                  <a:srgbClr val="6A747C"/>
                </a:solidFill>
                <a:latin typeface="Arial" charset="0"/>
              </a:defRPr>
            </a:lvl7pPr>
            <a:lvl8pPr marL="3429000" indent="-228600" eaLnBrk="0" fontAlgn="base" hangingPunct="0">
              <a:spcBef>
                <a:spcPct val="20000"/>
              </a:spcBef>
              <a:spcAft>
                <a:spcPct val="0"/>
              </a:spcAft>
              <a:buClr>
                <a:srgbClr val="0097CE"/>
              </a:buClr>
              <a:buFont typeface="Lucida Grande" pitchFamily="-110" charset="0"/>
              <a:buChar char="−"/>
              <a:defRPr sz="1000">
                <a:solidFill>
                  <a:srgbClr val="6A747C"/>
                </a:solidFill>
                <a:latin typeface="Arial" charset="0"/>
              </a:defRPr>
            </a:lvl8pPr>
            <a:lvl9pPr marL="3886200" indent="-228600" eaLnBrk="0" fontAlgn="base" hangingPunct="0">
              <a:spcBef>
                <a:spcPct val="20000"/>
              </a:spcBef>
              <a:spcAft>
                <a:spcPct val="0"/>
              </a:spcAft>
              <a:buClr>
                <a:srgbClr val="0097CE"/>
              </a:buClr>
              <a:buFont typeface="Lucida Grande" pitchFamily="-110" charset="0"/>
              <a:buChar char="−"/>
              <a:defRPr sz="1000">
                <a:solidFill>
                  <a:srgbClr val="6A747C"/>
                </a:solidFill>
                <a:latin typeface="Arial" charset="0"/>
              </a:defRPr>
            </a:lvl9pPr>
          </a:lstStyle>
          <a:p>
            <a:pPr>
              <a:spcBef>
                <a:spcPct val="0"/>
              </a:spcBef>
              <a:spcAft>
                <a:spcPct val="0"/>
              </a:spcAft>
              <a:buClrTx/>
              <a:buSzTx/>
              <a:buFontTx/>
              <a:buNone/>
            </a:pPr>
            <a:r>
              <a:rPr lang="en-US" altLang="en-US" sz="1600" b="0" dirty="0">
                <a:solidFill>
                  <a:schemeClr val="tx2"/>
                </a:solidFill>
              </a:rPr>
              <a:t>The cost of procrastination</a:t>
            </a:r>
          </a:p>
        </p:txBody>
      </p:sp>
      <p:sp>
        <p:nvSpPr>
          <p:cNvPr id="11" name="Slide Number Placeholder 6"/>
          <p:cNvSpPr>
            <a:spLocks noGrp="1"/>
          </p:cNvSpPr>
          <p:nvPr>
            <p:ph type="sldNum" sz="quarter" idx="10"/>
          </p:nvPr>
        </p:nvSpPr>
        <p:spPr>
          <a:xfrm>
            <a:off x="6657975" y="6356350"/>
            <a:ext cx="2133600" cy="365125"/>
          </a:xfrm>
        </p:spPr>
        <p:txBody>
          <a:bodyPr/>
          <a:lstStyle>
            <a:lvl1pPr algn="r">
              <a:defRPr sz="1200">
                <a:solidFill>
                  <a:srgbClr val="00A4E4"/>
                </a:solidFill>
              </a:defRPr>
            </a:lvl1pPr>
          </a:lstStyle>
          <a:p>
            <a:pPr>
              <a:defRPr/>
            </a:pPr>
            <a:fld id="{2505F292-7053-9A43-86CC-EE4ED0BE33C9}" type="slidenum">
              <a:rPr lang="en-US" smtClean="0"/>
              <a:pPr>
                <a:defRPr/>
              </a:pPr>
              <a:t>24</a:t>
            </a:fld>
            <a:endParaRPr lang="en-US" dirty="0"/>
          </a:p>
        </p:txBody>
      </p:sp>
    </p:spTree>
    <p:extLst>
      <p:ext uri="{BB962C8B-B14F-4D97-AF65-F5344CB8AC3E}">
        <p14:creationId xmlns:p14="http://schemas.microsoft.com/office/powerpoint/2010/main" val="33072716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5"/>
          <p:cNvSpPr>
            <a:spLocks noGrp="1"/>
          </p:cNvSpPr>
          <p:nvPr>
            <p:ph type="title"/>
          </p:nvPr>
        </p:nvSpPr>
        <p:spPr/>
        <p:txBody>
          <a:bodyPr/>
          <a:lstStyle/>
          <a:p>
            <a:r>
              <a:rPr lang="en-US" altLang="en-US" dirty="0">
                <a:ea typeface="ＭＳ Ｐゴシック" pitchFamily="34" charset="-128"/>
              </a:rPr>
              <a:t>Your workplace retirement plan</a:t>
            </a:r>
            <a:endParaRPr lang="en-US" altLang="en-US" dirty="0" smtClean="0"/>
          </a:p>
        </p:txBody>
      </p:sp>
      <p:sp>
        <p:nvSpPr>
          <p:cNvPr id="7" name="Text Placeholder 6"/>
          <p:cNvSpPr>
            <a:spLocks noGrp="1"/>
          </p:cNvSpPr>
          <p:nvPr>
            <p:ph idx="1"/>
          </p:nvPr>
        </p:nvSpPr>
        <p:spPr/>
        <p:txBody>
          <a:bodyPr/>
          <a:lstStyle/>
          <a:p>
            <a:pPr marL="0" lvl="1" indent="0">
              <a:lnSpc>
                <a:spcPct val="100000"/>
              </a:lnSpc>
              <a:spcBef>
                <a:spcPct val="20000"/>
              </a:spcBef>
              <a:spcAft>
                <a:spcPts val="900"/>
              </a:spcAft>
              <a:buClr>
                <a:schemeClr val="bg1"/>
              </a:buClr>
              <a:buSzPct val="25000"/>
              <a:buNone/>
              <a:defRPr/>
            </a:pPr>
            <a:r>
              <a:rPr lang="en-US" altLang="en-US" sz="2400" dirty="0">
                <a:solidFill>
                  <a:schemeClr val="accent4"/>
                </a:solidFill>
                <a:cs typeface="+mn-cs"/>
              </a:rPr>
              <a:t>Benefits of </a:t>
            </a:r>
            <a:r>
              <a:rPr lang="en-US" altLang="en-US" sz="2400" dirty="0" smtClean="0">
                <a:solidFill>
                  <a:schemeClr val="accent4"/>
                </a:solidFill>
                <a:cs typeface="+mn-cs"/>
              </a:rPr>
              <a:t>participating </a:t>
            </a:r>
            <a:r>
              <a:rPr lang="en-US" altLang="en-US" sz="2400" dirty="0">
                <a:solidFill>
                  <a:schemeClr val="accent4"/>
                </a:solidFill>
                <a:cs typeface="+mn-cs"/>
              </a:rPr>
              <a:t>in your employer-sponsored </a:t>
            </a:r>
            <a:r>
              <a:rPr lang="en-US" altLang="en-US" sz="2400" dirty="0" smtClean="0">
                <a:solidFill>
                  <a:schemeClr val="accent4"/>
                </a:solidFill>
                <a:cs typeface="+mn-cs"/>
              </a:rPr>
              <a:t/>
            </a:r>
            <a:br>
              <a:rPr lang="en-US" altLang="en-US" sz="2400" dirty="0" smtClean="0">
                <a:solidFill>
                  <a:schemeClr val="accent4"/>
                </a:solidFill>
                <a:cs typeface="+mn-cs"/>
              </a:rPr>
            </a:br>
            <a:r>
              <a:rPr lang="en-US" altLang="en-US" sz="2400" dirty="0" smtClean="0">
                <a:solidFill>
                  <a:schemeClr val="accent4"/>
                </a:solidFill>
                <a:cs typeface="+mn-cs"/>
              </a:rPr>
              <a:t>retirement </a:t>
            </a:r>
            <a:r>
              <a:rPr lang="en-US" altLang="en-US" sz="2400" dirty="0">
                <a:solidFill>
                  <a:schemeClr val="accent4"/>
                </a:solidFill>
                <a:cs typeface="+mn-cs"/>
              </a:rPr>
              <a:t>plan</a:t>
            </a:r>
          </a:p>
          <a:p>
            <a:pPr marL="0" indent="0">
              <a:buNone/>
              <a:defRPr/>
            </a:pPr>
            <a:endParaRPr lang="en-US" dirty="0"/>
          </a:p>
        </p:txBody>
      </p:sp>
      <p:sp>
        <p:nvSpPr>
          <p:cNvPr id="22" name="Slide Number Placeholder 6"/>
          <p:cNvSpPr>
            <a:spLocks noGrp="1"/>
          </p:cNvSpPr>
          <p:nvPr>
            <p:ph type="sldNum" sz="quarter" idx="10"/>
          </p:nvPr>
        </p:nvSpPr>
        <p:spPr>
          <a:xfrm>
            <a:off x="6657975" y="6356350"/>
            <a:ext cx="2133600" cy="365125"/>
          </a:xfrm>
        </p:spPr>
        <p:txBody>
          <a:bodyPr/>
          <a:lstStyle>
            <a:lvl1pPr algn="r">
              <a:defRPr sz="1200">
                <a:solidFill>
                  <a:srgbClr val="00A4E4"/>
                </a:solidFill>
              </a:defRPr>
            </a:lvl1pPr>
          </a:lstStyle>
          <a:p>
            <a:pPr>
              <a:defRPr/>
            </a:pPr>
            <a:fld id="{2505F292-7053-9A43-86CC-EE4ED0BE33C9}" type="slidenum">
              <a:rPr lang="en-US" smtClean="0"/>
              <a:pPr>
                <a:defRPr/>
              </a:pPr>
              <a:t>25</a:t>
            </a:fld>
            <a:endParaRPr lang="en-US" dirty="0"/>
          </a:p>
        </p:txBody>
      </p:sp>
      <p:sp>
        <p:nvSpPr>
          <p:cNvPr id="2" name="TextBox 1"/>
          <p:cNvSpPr txBox="1"/>
          <p:nvPr/>
        </p:nvSpPr>
        <p:spPr>
          <a:xfrm>
            <a:off x="566061" y="4147902"/>
            <a:ext cx="2146742" cy="369332"/>
          </a:xfrm>
          <a:prstGeom prst="rect">
            <a:avLst/>
          </a:prstGeom>
          <a:solidFill>
            <a:srgbClr val="669423"/>
          </a:solidFill>
        </p:spPr>
        <p:txBody>
          <a:bodyPr wrap="none" rtlCol="0">
            <a:spAutoFit/>
          </a:bodyPr>
          <a:lstStyle/>
          <a:p>
            <a:pPr algn="ctr"/>
            <a:r>
              <a:rPr lang="en-US" sz="1800" dirty="0" smtClean="0">
                <a:solidFill>
                  <a:schemeClr val="bg1"/>
                </a:solidFill>
              </a:rPr>
              <a:t>Automated savings</a:t>
            </a:r>
            <a:endParaRPr lang="en-US" sz="1800" dirty="0">
              <a:solidFill>
                <a:schemeClr val="bg1"/>
              </a:solidFill>
            </a:endParaRPr>
          </a:p>
        </p:txBody>
      </p:sp>
      <p:sp>
        <p:nvSpPr>
          <p:cNvPr id="8" name="TextBox 7"/>
          <p:cNvSpPr txBox="1"/>
          <p:nvPr/>
        </p:nvSpPr>
        <p:spPr>
          <a:xfrm>
            <a:off x="3089711" y="4147902"/>
            <a:ext cx="2146742" cy="369332"/>
          </a:xfrm>
          <a:prstGeom prst="rect">
            <a:avLst/>
          </a:prstGeom>
          <a:solidFill>
            <a:schemeClr val="accent1"/>
          </a:solidFill>
        </p:spPr>
        <p:txBody>
          <a:bodyPr wrap="square" rtlCol="0">
            <a:spAutoFit/>
          </a:bodyPr>
          <a:lstStyle/>
          <a:p>
            <a:pPr algn="ctr"/>
            <a:r>
              <a:rPr lang="en-US" sz="1800" dirty="0" smtClean="0">
                <a:solidFill>
                  <a:schemeClr val="bg1"/>
                </a:solidFill>
              </a:rPr>
              <a:t>Tax advantages</a:t>
            </a:r>
            <a:endParaRPr lang="en-US" sz="1800" dirty="0">
              <a:solidFill>
                <a:schemeClr val="bg1"/>
              </a:solidFill>
            </a:endParaRPr>
          </a:p>
        </p:txBody>
      </p:sp>
      <p:sp>
        <p:nvSpPr>
          <p:cNvPr id="15" name="Isosceles Triangle 14"/>
          <p:cNvSpPr/>
          <p:nvPr/>
        </p:nvSpPr>
        <p:spPr bwMode="auto">
          <a:xfrm rot="5400000">
            <a:off x="2762468" y="3214477"/>
            <a:ext cx="654485" cy="564209"/>
          </a:xfrm>
          <a:prstGeom prst="triangle">
            <a:avLst/>
          </a:prstGeom>
          <a:solidFill>
            <a:schemeClr val="bg1">
              <a:lumMod val="8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10" charset="0"/>
              <a:ea typeface="ＭＳ Ｐゴシック" pitchFamily="-110" charset="-128"/>
              <a:cs typeface="ＭＳ Ｐゴシック" pitchFamily="-110" charset="-128"/>
            </a:endParaRPr>
          </a:p>
        </p:txBody>
      </p:sp>
      <p:sp>
        <p:nvSpPr>
          <p:cNvPr id="9" name="TextBox 8"/>
          <p:cNvSpPr txBox="1"/>
          <p:nvPr/>
        </p:nvSpPr>
        <p:spPr>
          <a:xfrm>
            <a:off x="5595323" y="4147902"/>
            <a:ext cx="2492990" cy="369332"/>
          </a:xfrm>
          <a:prstGeom prst="rect">
            <a:avLst/>
          </a:prstGeom>
          <a:solidFill>
            <a:srgbClr val="E36F1E"/>
          </a:solidFill>
        </p:spPr>
        <p:txBody>
          <a:bodyPr wrap="none" rtlCol="0">
            <a:spAutoFit/>
          </a:bodyPr>
          <a:lstStyle/>
          <a:p>
            <a:pPr algn="ctr"/>
            <a:r>
              <a:rPr lang="en-US" sz="1800" dirty="0" smtClean="0"/>
              <a:t>Matching contributions</a:t>
            </a:r>
            <a:endParaRPr lang="en-US" sz="1800" dirty="0"/>
          </a:p>
        </p:txBody>
      </p:sp>
      <p:sp>
        <p:nvSpPr>
          <p:cNvPr id="23" name="Isosceles Triangle 22"/>
          <p:cNvSpPr/>
          <p:nvPr/>
        </p:nvSpPr>
        <p:spPr bwMode="auto">
          <a:xfrm rot="5400000">
            <a:off x="5268081" y="3214479"/>
            <a:ext cx="654482" cy="564209"/>
          </a:xfrm>
          <a:prstGeom prst="triangle">
            <a:avLst/>
          </a:prstGeom>
          <a:solidFill>
            <a:schemeClr val="bg1">
              <a:lumMod val="8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10" charset="0"/>
              <a:ea typeface="ＭＳ Ｐゴシック" pitchFamily="-110" charset="-128"/>
              <a:cs typeface="ＭＳ Ｐゴシック" pitchFamily="-110" charset="-128"/>
            </a:endParaRPr>
          </a:p>
        </p:txBody>
      </p:sp>
      <p:graphicFrame>
        <p:nvGraphicFramePr>
          <p:cNvPr id="11" name="Table 10"/>
          <p:cNvGraphicFramePr>
            <a:graphicFrameLocks noGrp="1"/>
          </p:cNvGraphicFramePr>
          <p:nvPr>
            <p:extLst>
              <p:ext uri="{D42A27DB-BD31-4B8C-83A1-F6EECF244321}">
                <p14:modId xmlns:p14="http://schemas.microsoft.com/office/powerpoint/2010/main" val="1964270184"/>
              </p:ext>
            </p:extLst>
          </p:nvPr>
        </p:nvGraphicFramePr>
        <p:xfrm>
          <a:off x="565707" y="4547852"/>
          <a:ext cx="2150197" cy="640080"/>
        </p:xfrm>
        <a:graphic>
          <a:graphicData uri="http://schemas.openxmlformats.org/drawingml/2006/table">
            <a:tbl>
              <a:tblPr firstRow="1" bandRow="1">
                <a:tableStyleId>{5C22544A-7EE6-4342-B048-85BDC9FD1C3A}</a:tableStyleId>
              </a:tblPr>
              <a:tblGrid>
                <a:gridCol w="2150197"/>
              </a:tblGrid>
              <a:tr h="370840">
                <a:tc>
                  <a:txBody>
                    <a:bodyPr/>
                    <a:lstStyle/>
                    <a:p>
                      <a:r>
                        <a:rPr lang="en-US" sz="1800" b="0" dirty="0" smtClean="0">
                          <a:solidFill>
                            <a:schemeClr val="tx1"/>
                          </a:solidFill>
                        </a:rPr>
                        <a:t>Automatic </a:t>
                      </a:r>
                      <a:br>
                        <a:rPr lang="en-US" sz="1800" b="0" dirty="0" smtClean="0">
                          <a:solidFill>
                            <a:schemeClr val="tx1"/>
                          </a:solidFill>
                        </a:rPr>
                      </a:br>
                      <a:r>
                        <a:rPr lang="en-US" sz="1800" b="0" dirty="0" smtClean="0">
                          <a:solidFill>
                            <a:schemeClr val="tx1"/>
                          </a:solidFill>
                        </a:rPr>
                        <a:t>payroll deduction</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3">
                        <a:lumMod val="20000"/>
                        <a:lumOff val="80000"/>
                      </a:schemeClr>
                    </a:solidFill>
                  </a:tcPr>
                </a:tc>
              </a:tr>
            </a:tbl>
          </a:graphicData>
        </a:graphic>
      </p:graphicFrame>
      <p:graphicFrame>
        <p:nvGraphicFramePr>
          <p:cNvPr id="25" name="Table 24"/>
          <p:cNvGraphicFramePr>
            <a:graphicFrameLocks noGrp="1"/>
          </p:cNvGraphicFramePr>
          <p:nvPr>
            <p:extLst>
              <p:ext uri="{D42A27DB-BD31-4B8C-83A1-F6EECF244321}">
                <p14:modId xmlns:p14="http://schemas.microsoft.com/office/powerpoint/2010/main" val="2048393849"/>
              </p:ext>
            </p:extLst>
          </p:nvPr>
        </p:nvGraphicFramePr>
        <p:xfrm>
          <a:off x="3083155" y="4547852"/>
          <a:ext cx="2150197" cy="640080"/>
        </p:xfrm>
        <a:graphic>
          <a:graphicData uri="http://schemas.openxmlformats.org/drawingml/2006/table">
            <a:tbl>
              <a:tblPr firstRow="1" bandRow="1">
                <a:tableStyleId>{5C22544A-7EE6-4342-B048-85BDC9FD1C3A}</a:tableStyleId>
              </a:tblPr>
              <a:tblGrid>
                <a:gridCol w="2150197"/>
              </a:tblGrid>
              <a:tr h="370840">
                <a:tc>
                  <a:txBody>
                    <a:bodyPr/>
                    <a:lstStyle/>
                    <a:p>
                      <a:r>
                        <a:rPr lang="en-US" sz="1800" b="0" dirty="0" smtClean="0">
                          <a:solidFill>
                            <a:schemeClr val="tx1"/>
                          </a:solidFill>
                        </a:rPr>
                        <a:t>Tax-deferred growth</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CCECFF"/>
                    </a:solidFill>
                  </a:tcPr>
                </a:tc>
              </a:tr>
            </a:tbl>
          </a:graphicData>
        </a:graphic>
      </p:graphicFrame>
      <p:graphicFrame>
        <p:nvGraphicFramePr>
          <p:cNvPr id="26" name="Table 25"/>
          <p:cNvGraphicFramePr>
            <a:graphicFrameLocks noGrp="1"/>
          </p:cNvGraphicFramePr>
          <p:nvPr>
            <p:extLst>
              <p:ext uri="{D42A27DB-BD31-4B8C-83A1-F6EECF244321}">
                <p14:modId xmlns:p14="http://schemas.microsoft.com/office/powerpoint/2010/main" val="2393607004"/>
              </p:ext>
            </p:extLst>
          </p:nvPr>
        </p:nvGraphicFramePr>
        <p:xfrm>
          <a:off x="5595323" y="4547852"/>
          <a:ext cx="2492990" cy="640080"/>
        </p:xfrm>
        <a:graphic>
          <a:graphicData uri="http://schemas.openxmlformats.org/drawingml/2006/table">
            <a:tbl>
              <a:tblPr firstRow="1" bandRow="1">
                <a:tableStyleId>{5C22544A-7EE6-4342-B048-85BDC9FD1C3A}</a:tableStyleId>
              </a:tblPr>
              <a:tblGrid>
                <a:gridCol w="2492990"/>
              </a:tblGrid>
              <a:tr h="370840">
                <a:tc>
                  <a:txBody>
                    <a:bodyPr/>
                    <a:lstStyle/>
                    <a:p>
                      <a:r>
                        <a:rPr lang="en-US" sz="1800" b="0" dirty="0" smtClean="0">
                          <a:solidFill>
                            <a:schemeClr val="tx1"/>
                          </a:solidFill>
                        </a:rPr>
                        <a:t>Helps</a:t>
                      </a:r>
                      <a:r>
                        <a:rPr lang="en-US" sz="1800" b="0" baseline="0" dirty="0" smtClean="0">
                          <a:solidFill>
                            <a:schemeClr val="tx1"/>
                          </a:solidFill>
                        </a:rPr>
                        <a:t> increase </a:t>
                      </a:r>
                      <a:br>
                        <a:rPr lang="en-US" sz="1800" b="0" baseline="0" dirty="0" smtClean="0">
                          <a:solidFill>
                            <a:schemeClr val="tx1"/>
                          </a:solidFill>
                        </a:rPr>
                      </a:br>
                      <a:r>
                        <a:rPr lang="en-US" sz="1800" b="0" baseline="0" dirty="0" smtClean="0">
                          <a:solidFill>
                            <a:schemeClr val="tx1"/>
                          </a:solidFill>
                        </a:rPr>
                        <a:t>your savings</a:t>
                      </a:r>
                      <a:endParaRPr lang="en-US" sz="1800" b="0" dirty="0" smtClean="0">
                        <a:solidFill>
                          <a:schemeClr val="tx1"/>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F5CAAD"/>
                    </a:solidFill>
                  </a:tcPr>
                </a:tc>
              </a:tr>
            </a:tbl>
          </a:graphicData>
        </a:graphic>
      </p:graphicFrame>
      <p:pic>
        <p:nvPicPr>
          <p:cNvPr id="8195" name="Picture 3" descr="C:\Users\u54sp0d\AppData\Local\Temp\wzadce\67649501_thumbnail.jpg"/>
          <p:cNvPicPr>
            <a:picLocks noChangeAspect="1" noChangeArrowheads="1"/>
          </p:cNvPicPr>
          <p:nvPr/>
        </p:nvPicPr>
        <p:blipFill rotWithShape="1">
          <a:blip r:embed="rId3">
            <a:duotone>
              <a:schemeClr val="accent3">
                <a:shade val="45000"/>
                <a:satMod val="135000"/>
              </a:schemeClr>
              <a:prstClr val="white"/>
            </a:duotone>
            <a:extLst>
              <a:ext uri="{28A0092B-C50C-407E-A947-70E740481C1C}">
                <a14:useLocalDpi xmlns:a14="http://schemas.microsoft.com/office/drawing/2010/main" val="0"/>
              </a:ext>
            </a:extLst>
          </a:blip>
          <a:srcRect l="7233" t="50986" r="74080" b="29073"/>
          <a:stretch/>
        </p:blipFill>
        <p:spPr bwMode="auto">
          <a:xfrm>
            <a:off x="1048622" y="2747758"/>
            <a:ext cx="1181619" cy="1260884"/>
          </a:xfrm>
          <a:prstGeom prst="rect">
            <a:avLst/>
          </a:prstGeom>
          <a:solidFill>
            <a:srgbClr val="669423"/>
          </a:solidFill>
          <a:extLst/>
        </p:spPr>
      </p:pic>
      <p:pic>
        <p:nvPicPr>
          <p:cNvPr id="9219" name="Picture 3" descr="M:\Michelli\From Peggy\ICONS\taxadv_76191713_VECTOR\76191713_thumbnail.jpg"/>
          <p:cNvPicPr>
            <a:picLocks noChangeAspect="1" noChangeArrowheads="1"/>
          </p:cNvPicPr>
          <p:nvPr/>
        </p:nvPicPr>
        <p:blipFill rotWithShape="1">
          <a:blip r:embed="rId4">
            <a:extLst>
              <a:ext uri="{28A0092B-C50C-407E-A947-70E740481C1C}">
                <a14:useLocalDpi xmlns:a14="http://schemas.microsoft.com/office/drawing/2010/main" val="0"/>
              </a:ext>
            </a:extLst>
          </a:blip>
          <a:srcRect l="29883" t="73933" r="51513" b="7152"/>
          <a:stretch/>
        </p:blipFill>
        <p:spPr bwMode="auto">
          <a:xfrm>
            <a:off x="3579732" y="2854696"/>
            <a:ext cx="1145433" cy="1164524"/>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3" descr="M:\Michelli\From Peggy\ICONS\taxadv_76191713_VECTOR\76191713_thumbnail.jpg"/>
          <p:cNvPicPr>
            <a:picLocks noChangeAspect="1" noChangeArrowheads="1"/>
          </p:cNvPicPr>
          <p:nvPr/>
        </p:nvPicPr>
        <p:blipFill rotWithShape="1">
          <a:blip r:embed="rId4">
            <a:extLst>
              <a:ext uri="{28A0092B-C50C-407E-A947-70E740481C1C}">
                <a14:useLocalDpi xmlns:a14="http://schemas.microsoft.com/office/drawing/2010/main" val="0"/>
              </a:ext>
            </a:extLst>
          </a:blip>
          <a:srcRect l="73913" t="73933" r="7637" b="7152"/>
          <a:stretch/>
        </p:blipFill>
        <p:spPr bwMode="auto">
          <a:xfrm>
            <a:off x="6164489" y="2865384"/>
            <a:ext cx="1135887" cy="1164524"/>
          </a:xfrm>
          <a:prstGeom prst="rect">
            <a:avLst/>
          </a:prstGeom>
          <a:solidFill>
            <a:srgbClr val="E36F1E"/>
          </a:solidFill>
          <a:extLst/>
        </p:spPr>
      </p:pic>
      <p:sp>
        <p:nvSpPr>
          <p:cNvPr id="4" name="TextBox 3"/>
          <p:cNvSpPr txBox="1"/>
          <p:nvPr/>
        </p:nvSpPr>
        <p:spPr>
          <a:xfrm>
            <a:off x="6432028" y="2829255"/>
            <a:ext cx="364202" cy="461665"/>
          </a:xfrm>
          <a:prstGeom prst="rect">
            <a:avLst/>
          </a:prstGeom>
          <a:noFill/>
        </p:spPr>
        <p:txBody>
          <a:bodyPr wrap="none" rtlCol="0">
            <a:spAutoFit/>
          </a:bodyPr>
          <a:lstStyle/>
          <a:p>
            <a:r>
              <a:rPr lang="en-US" b="1" dirty="0" smtClean="0">
                <a:solidFill>
                  <a:schemeClr val="bg1"/>
                </a:solidFill>
              </a:rPr>
              <a:t>+</a:t>
            </a:r>
            <a:endParaRPr lang="en-US" b="1" dirty="0">
              <a:solidFill>
                <a:schemeClr val="bg1"/>
              </a:solidFill>
            </a:endParaRPr>
          </a:p>
        </p:txBody>
      </p:sp>
    </p:spTree>
    <p:extLst>
      <p:ext uri="{BB962C8B-B14F-4D97-AF65-F5344CB8AC3E}">
        <p14:creationId xmlns:p14="http://schemas.microsoft.com/office/powerpoint/2010/main" val="19028305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par>
                                <p:cTn id="8" presetID="22" presetClass="entr" presetSubtype="8" fill="hold" nodeType="withEffect">
                                  <p:stCondLst>
                                    <p:cond delay="0"/>
                                  </p:stCondLst>
                                  <p:childTnLst>
                                    <p:set>
                                      <p:cBhvr>
                                        <p:cTn id="9" dur="1" fill="hold">
                                          <p:stCondLst>
                                            <p:cond delay="0"/>
                                          </p:stCondLst>
                                        </p:cTn>
                                        <p:tgtEl>
                                          <p:spTgt spid="9219"/>
                                        </p:tgtEl>
                                        <p:attrNameLst>
                                          <p:attrName>style.visibility</p:attrName>
                                        </p:attrNameLst>
                                      </p:cBhvr>
                                      <p:to>
                                        <p:strVal val="visible"/>
                                      </p:to>
                                    </p:set>
                                    <p:animEffect transition="in" filter="wipe(left)">
                                      <p:cBhvr>
                                        <p:cTn id="10" dur="500"/>
                                        <p:tgtEl>
                                          <p:spTgt spid="9219"/>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500"/>
                                        <p:tgtEl>
                                          <p:spTgt spid="8"/>
                                        </p:tgtEl>
                                      </p:cBhvr>
                                    </p:animEffect>
                                  </p:childTnLst>
                                </p:cTn>
                              </p:par>
                              <p:par>
                                <p:cTn id="14" presetID="22" presetClass="entr" presetSubtype="8" fill="hold" nodeType="with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wipe(left)">
                                      <p:cBhvr>
                                        <p:cTn id="16" dur="500"/>
                                        <p:tgtEl>
                                          <p:spTgt spid="25"/>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wipe(left)">
                                      <p:cBhvr>
                                        <p:cTn id="20" dur="500"/>
                                        <p:tgtEl>
                                          <p:spTgt spid="23"/>
                                        </p:tgtEl>
                                      </p:cBhvr>
                                    </p:animEffect>
                                  </p:childTnLst>
                                </p:cTn>
                              </p:par>
                              <p:par>
                                <p:cTn id="21" presetID="22" presetClass="entr" presetSubtype="8" fill="hold" nodeType="with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wipe(left)">
                                      <p:cBhvr>
                                        <p:cTn id="23" dur="500"/>
                                        <p:tgtEl>
                                          <p:spTgt spid="28"/>
                                        </p:tgtEl>
                                      </p:cBhvr>
                                    </p:animEffect>
                                  </p:childTnLst>
                                </p:cTn>
                              </p:par>
                              <p:par>
                                <p:cTn id="24" presetID="22" presetClass="entr" presetSubtype="8" fill="hold" nodeType="with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wipe(left)">
                                      <p:cBhvr>
                                        <p:cTn id="26" dur="500"/>
                                        <p:tgtEl>
                                          <p:spTgt spid="26"/>
                                        </p:tgtEl>
                                      </p:cBhvr>
                                    </p:animEffect>
                                  </p:childTnLst>
                                </p:cTn>
                              </p:par>
                              <p:par>
                                <p:cTn id="27" presetID="22" presetClass="entr" presetSubtype="8"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wipe(left)">
                                      <p:cBhvr>
                                        <p:cTn id="2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5" grpId="0" animBg="1"/>
      <p:bldP spid="9" grpId="0" animBg="1"/>
      <p:bldP spid="2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p:txBody>
          <a:bodyPr/>
          <a:lstStyle/>
          <a:p>
            <a:r>
              <a:rPr lang="en-US" altLang="en-US" dirty="0" smtClean="0">
                <a:ea typeface="ＭＳ Ｐゴシック" pitchFamily="34" charset="-128"/>
              </a:rPr>
              <a:t>Your workplace retirement plan</a:t>
            </a:r>
          </a:p>
        </p:txBody>
      </p:sp>
      <p:sp>
        <p:nvSpPr>
          <p:cNvPr id="34819" name="Text Placeholder 2"/>
          <p:cNvSpPr>
            <a:spLocks noGrp="1"/>
          </p:cNvSpPr>
          <p:nvPr>
            <p:ph idx="1"/>
          </p:nvPr>
        </p:nvSpPr>
        <p:spPr>
          <a:xfrm>
            <a:off x="400242" y="1477819"/>
            <a:ext cx="8372283" cy="1057420"/>
          </a:xfrm>
        </p:spPr>
        <p:txBody>
          <a:bodyPr/>
          <a:lstStyle/>
          <a:p>
            <a:pPr marL="0" indent="0">
              <a:buNone/>
            </a:pPr>
            <a:r>
              <a:rPr lang="en-US" altLang="en-US" dirty="0" smtClean="0">
                <a:ea typeface="ＭＳ Ｐゴシック" pitchFamily="34" charset="-128"/>
              </a:rPr>
              <a:t>Common workplace retirement plans</a:t>
            </a:r>
          </a:p>
        </p:txBody>
      </p:sp>
      <p:sp>
        <p:nvSpPr>
          <p:cNvPr id="34821" name="Rectangle 5"/>
          <p:cNvSpPr>
            <a:spLocks noChangeArrowheads="1"/>
          </p:cNvSpPr>
          <p:nvPr/>
        </p:nvSpPr>
        <p:spPr bwMode="auto">
          <a:xfrm>
            <a:off x="511175" y="5341974"/>
            <a:ext cx="755808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spcAft>
                <a:spcPts val="900"/>
              </a:spcAft>
              <a:buClr>
                <a:schemeClr val="bg1"/>
              </a:buClr>
              <a:buSzPct val="25000"/>
              <a:buFont typeface="Arial" charset="0"/>
              <a:buChar char="•"/>
              <a:defRPr sz="2400" b="1">
                <a:solidFill>
                  <a:srgbClr val="008A83"/>
                </a:solidFill>
                <a:latin typeface="Arial" charset="0"/>
              </a:defRPr>
            </a:lvl1pPr>
            <a:lvl2pPr marL="742950" indent="-285750" eaLnBrk="0" hangingPunct="0">
              <a:lnSpc>
                <a:spcPct val="110000"/>
              </a:lnSpc>
              <a:spcBef>
                <a:spcPts val="900"/>
              </a:spcBef>
              <a:spcAft>
                <a:spcPts val="400"/>
              </a:spcAft>
              <a:buClr>
                <a:srgbClr val="ED834C"/>
              </a:buClr>
              <a:buSzPct val="90000"/>
              <a:buFont typeface="Arial Black" pitchFamily="34" charset="0"/>
              <a:buChar char="&gt;"/>
              <a:defRPr sz="1600">
                <a:solidFill>
                  <a:srgbClr val="0097CE"/>
                </a:solidFill>
                <a:latin typeface="Arial" charset="0"/>
              </a:defRPr>
            </a:lvl2pPr>
            <a:lvl3pPr marL="1143000" indent="-228600" eaLnBrk="0" hangingPunct="0">
              <a:spcBef>
                <a:spcPct val="20000"/>
              </a:spcBef>
              <a:buClr>
                <a:srgbClr val="0097CE"/>
              </a:buClr>
              <a:buSzPct val="100000"/>
              <a:buFont typeface="Lucida Grande" pitchFamily="-110" charset="0"/>
              <a:buChar char="−"/>
              <a:defRPr sz="1400">
                <a:solidFill>
                  <a:srgbClr val="6A747C"/>
                </a:solidFill>
                <a:latin typeface="Arial" charset="0"/>
              </a:defRPr>
            </a:lvl3pPr>
            <a:lvl4pPr marL="1600200" indent="-228600" eaLnBrk="0" hangingPunct="0">
              <a:spcBef>
                <a:spcPct val="20000"/>
              </a:spcBef>
              <a:buClr>
                <a:srgbClr val="ED834C"/>
              </a:buClr>
              <a:buFont typeface="Arial" charset="0"/>
              <a:buChar char="•"/>
              <a:defRPr sz="1200">
                <a:solidFill>
                  <a:srgbClr val="0097CE"/>
                </a:solidFill>
                <a:latin typeface="Arial" charset="0"/>
              </a:defRPr>
            </a:lvl4pPr>
            <a:lvl5pPr marL="2057400" indent="-228600" eaLnBrk="0" hangingPunct="0">
              <a:spcBef>
                <a:spcPct val="20000"/>
              </a:spcBef>
              <a:buClr>
                <a:srgbClr val="0097CE"/>
              </a:buClr>
              <a:buFont typeface="Lucida Grande" pitchFamily="-110" charset="0"/>
              <a:buChar char="−"/>
              <a:defRPr sz="1000">
                <a:solidFill>
                  <a:srgbClr val="6A747C"/>
                </a:solidFill>
                <a:latin typeface="Arial" charset="0"/>
              </a:defRPr>
            </a:lvl5pPr>
            <a:lvl6pPr marL="2514600" indent="-228600" eaLnBrk="0" fontAlgn="base" hangingPunct="0">
              <a:spcBef>
                <a:spcPct val="20000"/>
              </a:spcBef>
              <a:spcAft>
                <a:spcPct val="0"/>
              </a:spcAft>
              <a:buClr>
                <a:srgbClr val="0097CE"/>
              </a:buClr>
              <a:buFont typeface="Lucida Grande" pitchFamily="-110" charset="0"/>
              <a:buChar char="−"/>
              <a:defRPr sz="1000">
                <a:solidFill>
                  <a:srgbClr val="6A747C"/>
                </a:solidFill>
                <a:latin typeface="Arial" charset="0"/>
              </a:defRPr>
            </a:lvl6pPr>
            <a:lvl7pPr marL="2971800" indent="-228600" eaLnBrk="0" fontAlgn="base" hangingPunct="0">
              <a:spcBef>
                <a:spcPct val="20000"/>
              </a:spcBef>
              <a:spcAft>
                <a:spcPct val="0"/>
              </a:spcAft>
              <a:buClr>
                <a:srgbClr val="0097CE"/>
              </a:buClr>
              <a:buFont typeface="Lucida Grande" pitchFamily="-110" charset="0"/>
              <a:buChar char="−"/>
              <a:defRPr sz="1000">
                <a:solidFill>
                  <a:srgbClr val="6A747C"/>
                </a:solidFill>
                <a:latin typeface="Arial" charset="0"/>
              </a:defRPr>
            </a:lvl7pPr>
            <a:lvl8pPr marL="3429000" indent="-228600" eaLnBrk="0" fontAlgn="base" hangingPunct="0">
              <a:spcBef>
                <a:spcPct val="20000"/>
              </a:spcBef>
              <a:spcAft>
                <a:spcPct val="0"/>
              </a:spcAft>
              <a:buClr>
                <a:srgbClr val="0097CE"/>
              </a:buClr>
              <a:buFont typeface="Lucida Grande" pitchFamily="-110" charset="0"/>
              <a:buChar char="−"/>
              <a:defRPr sz="1000">
                <a:solidFill>
                  <a:srgbClr val="6A747C"/>
                </a:solidFill>
                <a:latin typeface="Arial" charset="0"/>
              </a:defRPr>
            </a:lvl8pPr>
            <a:lvl9pPr marL="3886200" indent="-228600" eaLnBrk="0" fontAlgn="base" hangingPunct="0">
              <a:spcBef>
                <a:spcPct val="20000"/>
              </a:spcBef>
              <a:spcAft>
                <a:spcPct val="0"/>
              </a:spcAft>
              <a:buClr>
                <a:srgbClr val="0097CE"/>
              </a:buClr>
              <a:buFont typeface="Lucida Grande" pitchFamily="-110" charset="0"/>
              <a:buChar char="−"/>
              <a:defRPr sz="1000">
                <a:solidFill>
                  <a:srgbClr val="6A747C"/>
                </a:solidFill>
                <a:latin typeface="Arial" charset="0"/>
              </a:defRPr>
            </a:lvl9pPr>
          </a:lstStyle>
          <a:p>
            <a:pPr marL="53975" indent="-53975" eaLnBrk="1" hangingPunct="1">
              <a:spcBef>
                <a:spcPct val="0"/>
              </a:spcBef>
              <a:spcAft>
                <a:spcPct val="0"/>
              </a:spcAft>
              <a:buClrTx/>
              <a:buSzTx/>
              <a:buFontTx/>
              <a:buNone/>
            </a:pPr>
            <a:r>
              <a:rPr lang="en-US" altLang="en-US" sz="1600" b="0" baseline="30000" dirty="0" smtClean="0">
                <a:solidFill>
                  <a:srgbClr val="5F5F5F"/>
                </a:solidFill>
              </a:rPr>
              <a:t>1</a:t>
            </a:r>
            <a:r>
              <a:rPr lang="en-US" altLang="en-US" sz="1600" b="0" dirty="0" smtClean="0">
                <a:solidFill>
                  <a:srgbClr val="5F5F5F"/>
                </a:solidFill>
              </a:rPr>
              <a:t>Income </a:t>
            </a:r>
            <a:r>
              <a:rPr lang="en-US" altLang="en-US" sz="1600" b="0" dirty="0">
                <a:solidFill>
                  <a:srgbClr val="5F5F5F"/>
                </a:solidFill>
              </a:rPr>
              <a:t>taxes are payable upon withdrawal; federal restrictions and a 10% federal early withdrawal </a:t>
            </a:r>
            <a:r>
              <a:rPr lang="en-US" altLang="en-US" sz="1600" b="0" dirty="0" smtClean="0">
                <a:solidFill>
                  <a:srgbClr val="5F5F5F"/>
                </a:solidFill>
              </a:rPr>
              <a:t>tax penalty </a:t>
            </a:r>
            <a:r>
              <a:rPr lang="en-US" altLang="en-US" sz="1600" b="0" dirty="0">
                <a:solidFill>
                  <a:srgbClr val="5F5F5F"/>
                </a:solidFill>
              </a:rPr>
              <a:t>might apply to withdrawals prior to age 59</a:t>
            </a:r>
            <a:r>
              <a:rPr lang="en-US" altLang="en-US" sz="1600" b="0" dirty="0" smtClean="0">
                <a:solidFill>
                  <a:srgbClr val="5F5F5F"/>
                </a:solidFill>
              </a:rPr>
              <a:t>½.</a:t>
            </a:r>
          </a:p>
          <a:p>
            <a:pPr marL="53975" indent="-53975" eaLnBrk="1" hangingPunct="1">
              <a:spcBef>
                <a:spcPct val="0"/>
              </a:spcBef>
              <a:spcAft>
                <a:spcPct val="0"/>
              </a:spcAft>
              <a:buClrTx/>
              <a:buSzTx/>
              <a:buFontTx/>
              <a:buNone/>
            </a:pPr>
            <a:r>
              <a:rPr lang="en-US" altLang="en-US" sz="1600" b="0" baseline="30000" dirty="0" smtClean="0">
                <a:solidFill>
                  <a:srgbClr val="5F5F5F"/>
                </a:solidFill>
              </a:rPr>
              <a:t>2</a:t>
            </a:r>
            <a:r>
              <a:rPr lang="en-US" altLang="en-US" sz="1600" b="0" dirty="0" smtClean="0">
                <a:solidFill>
                  <a:srgbClr val="5F5F5F"/>
                </a:solidFill>
              </a:rPr>
              <a:t>Roth contributions are after-tax contributions.</a:t>
            </a:r>
            <a:endParaRPr lang="en-US" altLang="en-US" sz="1600" b="0" dirty="0">
              <a:solidFill>
                <a:srgbClr val="5F5F5F"/>
              </a:solidFill>
            </a:endParaRPr>
          </a:p>
        </p:txBody>
      </p:sp>
      <p:graphicFrame>
        <p:nvGraphicFramePr>
          <p:cNvPr id="11" name="Table 10"/>
          <p:cNvGraphicFramePr>
            <a:graphicFrameLocks noGrp="1"/>
          </p:cNvGraphicFramePr>
          <p:nvPr>
            <p:extLst>
              <p:ext uri="{D42A27DB-BD31-4B8C-83A1-F6EECF244321}">
                <p14:modId xmlns:p14="http://schemas.microsoft.com/office/powerpoint/2010/main" val="3554424068"/>
              </p:ext>
            </p:extLst>
          </p:nvPr>
        </p:nvGraphicFramePr>
        <p:xfrm>
          <a:off x="484113" y="4279338"/>
          <a:ext cx="3307306" cy="830262"/>
        </p:xfrm>
        <a:graphic>
          <a:graphicData uri="http://schemas.openxmlformats.org/drawingml/2006/table">
            <a:tbl>
              <a:tblPr firstRow="1" bandRow="1">
                <a:tableStyleId>{5C22544A-7EE6-4342-B048-85BDC9FD1C3A}</a:tableStyleId>
              </a:tblPr>
              <a:tblGrid>
                <a:gridCol w="1633234"/>
                <a:gridCol w="1674072"/>
              </a:tblGrid>
              <a:tr h="830262">
                <a:tc>
                  <a:txBody>
                    <a:bodyPr/>
                    <a:lstStyle/>
                    <a:p>
                      <a:pPr algn="ctr"/>
                      <a:r>
                        <a:rPr lang="en-US" sz="2400" b="0" dirty="0" smtClean="0">
                          <a:solidFill>
                            <a:srgbClr val="FFFFFF"/>
                          </a:solidFill>
                        </a:rPr>
                        <a:t>401(k)</a:t>
                      </a:r>
                      <a:endParaRPr lang="en-US" sz="2400" b="0" dirty="0">
                        <a:solidFill>
                          <a:srgbClr val="FFFFFF"/>
                        </a:solidFill>
                      </a:endParaRPr>
                    </a:p>
                  </a:txBody>
                  <a:tcPr marT="45748" marB="45748" anchor="ctr">
                    <a:lnL w="12700" cmpd="sng">
                      <a:noFill/>
                    </a:lnL>
                    <a:lnR w="28575"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0097CE"/>
                    </a:solidFill>
                  </a:tcPr>
                </a:tc>
                <a:tc>
                  <a:txBody>
                    <a:bodyPr/>
                    <a:lstStyle/>
                    <a:p>
                      <a:pPr algn="ctr"/>
                      <a:r>
                        <a:rPr lang="en-US" sz="1400" b="0" dirty="0" smtClean="0">
                          <a:solidFill>
                            <a:srgbClr val="000000"/>
                          </a:solidFill>
                        </a:rPr>
                        <a:t>Non-government employers</a:t>
                      </a:r>
                      <a:endParaRPr lang="en-US" sz="1400" b="0" dirty="0">
                        <a:solidFill>
                          <a:srgbClr val="000000"/>
                        </a:solidFill>
                      </a:endParaRPr>
                    </a:p>
                  </a:txBody>
                  <a:tcPr marT="45748" marB="45748"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0097CE">
                        <a:alpha val="34902"/>
                      </a:srgbClr>
                    </a:solidFill>
                  </a:tcPr>
                </a:tc>
              </a:tr>
            </a:tbl>
          </a:graphicData>
        </a:graphic>
      </p:graphicFrame>
      <p:graphicFrame>
        <p:nvGraphicFramePr>
          <p:cNvPr id="12" name="Table 11"/>
          <p:cNvGraphicFramePr>
            <a:graphicFrameLocks noGrp="1"/>
          </p:cNvGraphicFramePr>
          <p:nvPr>
            <p:extLst>
              <p:ext uri="{D42A27DB-BD31-4B8C-83A1-F6EECF244321}">
                <p14:modId xmlns:p14="http://schemas.microsoft.com/office/powerpoint/2010/main" val="4247749853"/>
              </p:ext>
            </p:extLst>
          </p:nvPr>
        </p:nvGraphicFramePr>
        <p:xfrm>
          <a:off x="484112" y="2548963"/>
          <a:ext cx="3291335" cy="855662"/>
        </p:xfrm>
        <a:graphic>
          <a:graphicData uri="http://schemas.openxmlformats.org/drawingml/2006/table">
            <a:tbl>
              <a:tblPr firstRow="1" bandRow="1">
                <a:tableStyleId>{5C22544A-7EE6-4342-B048-85BDC9FD1C3A}</a:tableStyleId>
              </a:tblPr>
              <a:tblGrid>
                <a:gridCol w="1625351"/>
                <a:gridCol w="1665984"/>
              </a:tblGrid>
              <a:tr h="855662">
                <a:tc>
                  <a:txBody>
                    <a:bodyPr/>
                    <a:lstStyle/>
                    <a:p>
                      <a:pPr algn="ctr"/>
                      <a:r>
                        <a:rPr lang="en-US" sz="2400" b="0" dirty="0" smtClean="0">
                          <a:solidFill>
                            <a:srgbClr val="FFFFFF"/>
                          </a:solidFill>
                        </a:rPr>
                        <a:t>403(b)</a:t>
                      </a:r>
                      <a:endParaRPr lang="en-US" sz="2400" b="0" dirty="0">
                        <a:solidFill>
                          <a:srgbClr val="FFFFFF"/>
                        </a:solidFill>
                      </a:endParaRPr>
                    </a:p>
                  </a:txBody>
                  <a:tcPr marL="91429" marR="91429" marT="45708" marB="45708" anchor="ctr">
                    <a:lnL w="12700" cmpd="sng">
                      <a:noFill/>
                    </a:lnL>
                    <a:lnR w="28575"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accent5"/>
                    </a:solidFill>
                  </a:tcPr>
                </a:tc>
                <a:tc>
                  <a:txBody>
                    <a:bodyPr/>
                    <a:lstStyle/>
                    <a:p>
                      <a:pPr algn="ctr"/>
                      <a:r>
                        <a:rPr lang="en-US" sz="1400" b="0" dirty="0" smtClean="0">
                          <a:solidFill>
                            <a:srgbClr val="000000"/>
                          </a:solidFill>
                        </a:rPr>
                        <a:t>Public schools </a:t>
                      </a:r>
                      <a:br>
                        <a:rPr lang="en-US" sz="1400" b="0" dirty="0" smtClean="0">
                          <a:solidFill>
                            <a:srgbClr val="000000"/>
                          </a:solidFill>
                        </a:rPr>
                      </a:br>
                      <a:r>
                        <a:rPr lang="en-US" sz="1400" b="0" dirty="0" smtClean="0">
                          <a:solidFill>
                            <a:srgbClr val="000000"/>
                          </a:solidFill>
                        </a:rPr>
                        <a:t>and nonprofit</a:t>
                      </a:r>
                      <a:endParaRPr lang="en-US" sz="1400" b="0" dirty="0">
                        <a:solidFill>
                          <a:srgbClr val="000000"/>
                        </a:solidFill>
                      </a:endParaRPr>
                    </a:p>
                  </a:txBody>
                  <a:tcPr marL="91429" marR="91429" marT="45708" marB="45708"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ED834C">
                        <a:alpha val="20000"/>
                      </a:srgbClr>
                    </a:solidFill>
                  </a:tcPr>
                </a:tc>
              </a:tr>
            </a:tbl>
          </a:graphicData>
        </a:graphic>
      </p:graphicFrame>
      <p:graphicFrame>
        <p:nvGraphicFramePr>
          <p:cNvPr id="13" name="Table 12"/>
          <p:cNvGraphicFramePr>
            <a:graphicFrameLocks noGrp="1"/>
          </p:cNvGraphicFramePr>
          <p:nvPr>
            <p:extLst>
              <p:ext uri="{D42A27DB-BD31-4B8C-83A1-F6EECF244321}">
                <p14:modId xmlns:p14="http://schemas.microsoft.com/office/powerpoint/2010/main" val="3894574645"/>
              </p:ext>
            </p:extLst>
          </p:nvPr>
        </p:nvGraphicFramePr>
        <p:xfrm>
          <a:off x="484113" y="3423675"/>
          <a:ext cx="3307306" cy="819150"/>
        </p:xfrm>
        <a:graphic>
          <a:graphicData uri="http://schemas.openxmlformats.org/drawingml/2006/table">
            <a:tbl>
              <a:tblPr firstRow="1" bandRow="1">
                <a:tableStyleId>{5C22544A-7EE6-4342-B048-85BDC9FD1C3A}</a:tableStyleId>
              </a:tblPr>
              <a:tblGrid>
                <a:gridCol w="1633236"/>
                <a:gridCol w="1674070"/>
              </a:tblGrid>
              <a:tr h="819150">
                <a:tc>
                  <a:txBody>
                    <a:bodyPr/>
                    <a:lstStyle/>
                    <a:p>
                      <a:pPr algn="ctr"/>
                      <a:r>
                        <a:rPr lang="en-US" sz="2400" b="0" dirty="0" smtClean="0">
                          <a:solidFill>
                            <a:srgbClr val="FFFFFF"/>
                          </a:solidFill>
                        </a:rPr>
                        <a:t>457(b)</a:t>
                      </a:r>
                      <a:endParaRPr lang="en-US" sz="2400" b="0" dirty="0">
                        <a:solidFill>
                          <a:srgbClr val="FFFFFF"/>
                        </a:solidFill>
                      </a:endParaRPr>
                    </a:p>
                  </a:txBody>
                  <a:tcPr marL="91423" marR="91423" marT="45714" marB="45714" anchor="ctr">
                    <a:lnL w="12700" cmpd="sng">
                      <a:noFill/>
                    </a:lnL>
                    <a:lnR w="28575"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669423"/>
                    </a:solidFill>
                  </a:tcPr>
                </a:tc>
                <a:tc>
                  <a:txBody>
                    <a:bodyPr/>
                    <a:lstStyle/>
                    <a:p>
                      <a:pPr algn="ctr"/>
                      <a:r>
                        <a:rPr lang="en-US" sz="1400" b="0" dirty="0" smtClean="0">
                          <a:solidFill>
                            <a:srgbClr val="000000"/>
                          </a:solidFill>
                        </a:rPr>
                        <a:t>Government </a:t>
                      </a:r>
                      <a:br>
                        <a:rPr lang="en-US" sz="1400" b="0" dirty="0" smtClean="0">
                          <a:solidFill>
                            <a:srgbClr val="000000"/>
                          </a:solidFill>
                        </a:rPr>
                      </a:br>
                      <a:r>
                        <a:rPr lang="en-US" sz="1400" b="0" dirty="0" smtClean="0">
                          <a:solidFill>
                            <a:srgbClr val="000000"/>
                          </a:solidFill>
                        </a:rPr>
                        <a:t>and </a:t>
                      </a:r>
                    </a:p>
                    <a:p>
                      <a:pPr algn="ctr"/>
                      <a:r>
                        <a:rPr lang="en-US" sz="1400" b="0" dirty="0" smtClean="0">
                          <a:solidFill>
                            <a:srgbClr val="000000"/>
                          </a:solidFill>
                        </a:rPr>
                        <a:t>tax-exempt</a:t>
                      </a:r>
                      <a:endParaRPr lang="en-US" sz="1400" b="0" dirty="0">
                        <a:solidFill>
                          <a:srgbClr val="000000"/>
                        </a:solidFill>
                      </a:endParaRPr>
                    </a:p>
                  </a:txBody>
                  <a:tcPr marL="91423" marR="91423" marT="45714" marB="45714"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8DC63F">
                        <a:alpha val="34902"/>
                      </a:srgbClr>
                    </a:solidFill>
                  </a:tcPr>
                </a:tc>
              </a:tr>
            </a:tbl>
          </a:graphicData>
        </a:graphic>
      </p:graphicFrame>
      <p:sp>
        <p:nvSpPr>
          <p:cNvPr id="14" name="Rectangle 13"/>
          <p:cNvSpPr/>
          <p:nvPr/>
        </p:nvSpPr>
        <p:spPr>
          <a:xfrm>
            <a:off x="484113" y="2167963"/>
            <a:ext cx="3307306" cy="342145"/>
          </a:xfrm>
          <a:prstGeom prst="rect">
            <a:avLst/>
          </a:prstGeom>
          <a:solidFill>
            <a:srgbClr val="0070C0"/>
          </a:solidFill>
        </p:spPr>
        <p:txBody>
          <a:bodyPr wrap="square">
            <a:spAutoFit/>
          </a:bodyPr>
          <a:lstStyle/>
          <a:p>
            <a:pPr marL="228600" lvl="1" indent="-169863" algn="ctr">
              <a:lnSpc>
                <a:spcPct val="110000"/>
              </a:lnSpc>
              <a:spcBef>
                <a:spcPts val="900"/>
              </a:spcBef>
              <a:spcAft>
                <a:spcPts val="400"/>
              </a:spcAft>
              <a:buClr>
                <a:srgbClr val="ED834C"/>
              </a:buClr>
              <a:buSzPct val="90000"/>
              <a:defRPr/>
            </a:pPr>
            <a:r>
              <a:rPr lang="en-US" sz="1600" kern="0" dirty="0" smtClean="0">
                <a:solidFill>
                  <a:srgbClr val="FFFFFF"/>
                </a:solidFill>
                <a:ea typeface="ＭＳ Ｐゴシック" pitchFamily="64" charset="-128"/>
              </a:rPr>
              <a:t>Tax-deferred</a:t>
            </a:r>
            <a:r>
              <a:rPr lang="en-US" sz="1600" kern="0" baseline="30000" dirty="0" smtClean="0">
                <a:solidFill>
                  <a:srgbClr val="FFFFFF"/>
                </a:solidFill>
                <a:ea typeface="ＭＳ Ｐゴシック" pitchFamily="64" charset="-128"/>
              </a:rPr>
              <a:t>1</a:t>
            </a:r>
            <a:endParaRPr lang="en-US" sz="1600" kern="0" baseline="30000" dirty="0">
              <a:solidFill>
                <a:srgbClr val="FFFFFF"/>
              </a:solidFill>
              <a:ea typeface="ＭＳ Ｐゴシック" pitchFamily="64" charset="-128"/>
            </a:endParaRPr>
          </a:p>
        </p:txBody>
      </p:sp>
      <p:graphicFrame>
        <p:nvGraphicFramePr>
          <p:cNvPr id="17" name="Table 16"/>
          <p:cNvGraphicFramePr>
            <a:graphicFrameLocks noGrp="1"/>
          </p:cNvGraphicFramePr>
          <p:nvPr>
            <p:extLst>
              <p:ext uri="{D42A27DB-BD31-4B8C-83A1-F6EECF244321}">
                <p14:modId xmlns:p14="http://schemas.microsoft.com/office/powerpoint/2010/main" val="2421532347"/>
              </p:ext>
            </p:extLst>
          </p:nvPr>
        </p:nvGraphicFramePr>
        <p:xfrm>
          <a:off x="4006152" y="4279338"/>
          <a:ext cx="3307306" cy="830262"/>
        </p:xfrm>
        <a:graphic>
          <a:graphicData uri="http://schemas.openxmlformats.org/drawingml/2006/table">
            <a:tbl>
              <a:tblPr firstRow="1" bandRow="1">
                <a:tableStyleId>{5C22544A-7EE6-4342-B048-85BDC9FD1C3A}</a:tableStyleId>
              </a:tblPr>
              <a:tblGrid>
                <a:gridCol w="1633234"/>
                <a:gridCol w="1674072"/>
              </a:tblGrid>
              <a:tr h="830262">
                <a:tc>
                  <a:txBody>
                    <a:bodyPr/>
                    <a:lstStyle/>
                    <a:p>
                      <a:pPr algn="ctr"/>
                      <a:r>
                        <a:rPr lang="en-US" sz="2200" b="0" dirty="0" smtClean="0">
                          <a:solidFill>
                            <a:srgbClr val="FFFFFF"/>
                          </a:solidFill>
                        </a:rPr>
                        <a:t>Roth 401(k)</a:t>
                      </a:r>
                      <a:endParaRPr lang="en-US" sz="2200" b="0" dirty="0">
                        <a:solidFill>
                          <a:srgbClr val="FFFFFF"/>
                        </a:solidFill>
                      </a:endParaRPr>
                    </a:p>
                  </a:txBody>
                  <a:tcPr marT="45748" marB="45748" anchor="ctr">
                    <a:lnL w="12700" cmpd="sng">
                      <a:noFill/>
                    </a:lnL>
                    <a:lnR w="28575"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0097CE"/>
                    </a:solidFill>
                  </a:tcPr>
                </a:tc>
                <a:tc>
                  <a:txBody>
                    <a:bodyPr/>
                    <a:lstStyle/>
                    <a:p>
                      <a:pPr algn="ctr"/>
                      <a:r>
                        <a:rPr lang="en-US" sz="1400" b="0" dirty="0" smtClean="0">
                          <a:solidFill>
                            <a:srgbClr val="000000"/>
                          </a:solidFill>
                        </a:rPr>
                        <a:t>Non-government employers</a:t>
                      </a:r>
                      <a:endParaRPr lang="en-US" sz="1400" b="0" dirty="0">
                        <a:solidFill>
                          <a:srgbClr val="000000"/>
                        </a:solidFill>
                      </a:endParaRPr>
                    </a:p>
                  </a:txBody>
                  <a:tcPr marT="45748" marB="45748"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0097CE">
                        <a:alpha val="34902"/>
                      </a:srgbClr>
                    </a:solidFill>
                  </a:tcPr>
                </a:tc>
              </a:tr>
            </a:tbl>
          </a:graphicData>
        </a:graphic>
      </p:graphicFrame>
      <p:graphicFrame>
        <p:nvGraphicFramePr>
          <p:cNvPr id="18" name="Table 17"/>
          <p:cNvGraphicFramePr>
            <a:graphicFrameLocks noGrp="1"/>
          </p:cNvGraphicFramePr>
          <p:nvPr>
            <p:extLst>
              <p:ext uri="{D42A27DB-BD31-4B8C-83A1-F6EECF244321}">
                <p14:modId xmlns:p14="http://schemas.microsoft.com/office/powerpoint/2010/main" val="3580039238"/>
              </p:ext>
            </p:extLst>
          </p:nvPr>
        </p:nvGraphicFramePr>
        <p:xfrm>
          <a:off x="4007738" y="2548963"/>
          <a:ext cx="3305106" cy="855662"/>
        </p:xfrm>
        <a:graphic>
          <a:graphicData uri="http://schemas.openxmlformats.org/drawingml/2006/table">
            <a:tbl>
              <a:tblPr firstRow="1" bandRow="1">
                <a:tableStyleId>{5C22544A-7EE6-4342-B048-85BDC9FD1C3A}</a:tableStyleId>
              </a:tblPr>
              <a:tblGrid>
                <a:gridCol w="1632150"/>
                <a:gridCol w="1672956"/>
              </a:tblGrid>
              <a:tr h="855662">
                <a:tc>
                  <a:txBody>
                    <a:bodyPr/>
                    <a:lstStyle/>
                    <a:p>
                      <a:pPr algn="ctr"/>
                      <a:r>
                        <a:rPr lang="en-US" sz="2200" b="0" dirty="0" smtClean="0">
                          <a:solidFill>
                            <a:srgbClr val="FFFFFF"/>
                          </a:solidFill>
                        </a:rPr>
                        <a:t>Roth 403(b)</a:t>
                      </a:r>
                      <a:endParaRPr lang="en-US" sz="2200" b="0" dirty="0">
                        <a:solidFill>
                          <a:srgbClr val="FFFFFF"/>
                        </a:solidFill>
                      </a:endParaRPr>
                    </a:p>
                  </a:txBody>
                  <a:tcPr marL="91429" marR="91429" marT="45708" marB="45708" anchor="ctr">
                    <a:lnL w="12700" cmpd="sng">
                      <a:noFill/>
                    </a:lnL>
                    <a:lnR w="28575"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accent5"/>
                    </a:solidFill>
                  </a:tcPr>
                </a:tc>
                <a:tc>
                  <a:txBody>
                    <a:bodyPr/>
                    <a:lstStyle/>
                    <a:p>
                      <a:pPr algn="ctr"/>
                      <a:r>
                        <a:rPr lang="en-US" sz="1400" b="0" dirty="0" smtClean="0">
                          <a:solidFill>
                            <a:srgbClr val="000000"/>
                          </a:solidFill>
                        </a:rPr>
                        <a:t>Public schools </a:t>
                      </a:r>
                      <a:br>
                        <a:rPr lang="en-US" sz="1400" b="0" dirty="0" smtClean="0">
                          <a:solidFill>
                            <a:srgbClr val="000000"/>
                          </a:solidFill>
                        </a:rPr>
                      </a:br>
                      <a:r>
                        <a:rPr lang="en-US" sz="1400" b="0" dirty="0" smtClean="0">
                          <a:solidFill>
                            <a:srgbClr val="000000"/>
                          </a:solidFill>
                        </a:rPr>
                        <a:t>and nonprofit</a:t>
                      </a:r>
                      <a:endParaRPr lang="en-US" sz="1400" b="0" dirty="0">
                        <a:solidFill>
                          <a:srgbClr val="000000"/>
                        </a:solidFill>
                      </a:endParaRPr>
                    </a:p>
                  </a:txBody>
                  <a:tcPr marL="91429" marR="91429" marT="45708" marB="45708"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ED834C">
                        <a:alpha val="20000"/>
                      </a:srgbClr>
                    </a:solidFill>
                  </a:tcPr>
                </a:tc>
              </a:tr>
            </a:tbl>
          </a:graphicData>
        </a:graphic>
      </p:graphicFrame>
      <p:sp>
        <p:nvSpPr>
          <p:cNvPr id="19" name="Rectangle 18"/>
          <p:cNvSpPr/>
          <p:nvPr/>
        </p:nvSpPr>
        <p:spPr>
          <a:xfrm>
            <a:off x="4007739" y="2167963"/>
            <a:ext cx="3305105" cy="342145"/>
          </a:xfrm>
          <a:prstGeom prst="rect">
            <a:avLst/>
          </a:prstGeom>
          <a:solidFill>
            <a:srgbClr val="0070C0"/>
          </a:solidFill>
        </p:spPr>
        <p:txBody>
          <a:bodyPr wrap="square">
            <a:spAutoFit/>
          </a:bodyPr>
          <a:lstStyle/>
          <a:p>
            <a:pPr marL="228600" lvl="1" indent="-169863" algn="ctr">
              <a:lnSpc>
                <a:spcPct val="110000"/>
              </a:lnSpc>
              <a:spcBef>
                <a:spcPts val="900"/>
              </a:spcBef>
              <a:spcAft>
                <a:spcPts val="400"/>
              </a:spcAft>
              <a:buClr>
                <a:srgbClr val="ED834C"/>
              </a:buClr>
              <a:buSzPct val="90000"/>
              <a:defRPr/>
            </a:pPr>
            <a:r>
              <a:rPr lang="en-US" sz="1600" kern="0" dirty="0" smtClean="0">
                <a:solidFill>
                  <a:srgbClr val="FFFFFF"/>
                </a:solidFill>
                <a:ea typeface="ＭＳ Ｐゴシック" pitchFamily="64" charset="-128"/>
              </a:rPr>
              <a:t>Taxable</a:t>
            </a:r>
            <a:r>
              <a:rPr lang="en-US" sz="1600" kern="0" baseline="30000" dirty="0" smtClean="0">
                <a:solidFill>
                  <a:srgbClr val="FFFFFF"/>
                </a:solidFill>
                <a:ea typeface="ＭＳ Ｐゴシック" pitchFamily="64" charset="-128"/>
              </a:rPr>
              <a:t>2</a:t>
            </a:r>
            <a:endParaRPr lang="en-US" sz="1600" kern="0" baseline="30000" dirty="0">
              <a:solidFill>
                <a:srgbClr val="FFFFFF"/>
              </a:solidFill>
              <a:ea typeface="ＭＳ Ｐゴシック" pitchFamily="64" charset="-128"/>
            </a:endParaRPr>
          </a:p>
        </p:txBody>
      </p:sp>
      <p:graphicFrame>
        <p:nvGraphicFramePr>
          <p:cNvPr id="20" name="Table 19"/>
          <p:cNvGraphicFramePr>
            <a:graphicFrameLocks noGrp="1"/>
          </p:cNvGraphicFramePr>
          <p:nvPr>
            <p:extLst>
              <p:ext uri="{D42A27DB-BD31-4B8C-83A1-F6EECF244321}">
                <p14:modId xmlns:p14="http://schemas.microsoft.com/office/powerpoint/2010/main" val="3141670901"/>
              </p:ext>
            </p:extLst>
          </p:nvPr>
        </p:nvGraphicFramePr>
        <p:xfrm>
          <a:off x="4007739" y="3423675"/>
          <a:ext cx="3307307" cy="819150"/>
        </p:xfrm>
        <a:graphic>
          <a:graphicData uri="http://schemas.openxmlformats.org/drawingml/2006/table">
            <a:tbl>
              <a:tblPr firstRow="1" bandRow="1">
                <a:tableStyleId>{5C22544A-7EE6-4342-B048-85BDC9FD1C3A}</a:tableStyleId>
              </a:tblPr>
              <a:tblGrid>
                <a:gridCol w="1633236"/>
                <a:gridCol w="1674071"/>
              </a:tblGrid>
              <a:tr h="819150">
                <a:tc>
                  <a:txBody>
                    <a:bodyPr/>
                    <a:lstStyle/>
                    <a:p>
                      <a:pPr algn="ctr"/>
                      <a:r>
                        <a:rPr lang="en-US" sz="2200" b="0" dirty="0" smtClean="0">
                          <a:solidFill>
                            <a:srgbClr val="FFFFFF"/>
                          </a:solidFill>
                        </a:rPr>
                        <a:t>Roth</a:t>
                      </a:r>
                    </a:p>
                    <a:p>
                      <a:pPr algn="ctr"/>
                      <a:r>
                        <a:rPr lang="en-US" sz="2200" b="0" dirty="0" smtClean="0">
                          <a:solidFill>
                            <a:srgbClr val="FFFFFF"/>
                          </a:solidFill>
                        </a:rPr>
                        <a:t>457(b)</a:t>
                      </a:r>
                      <a:endParaRPr lang="en-US" sz="2200" b="0" dirty="0">
                        <a:solidFill>
                          <a:srgbClr val="FFFFFF"/>
                        </a:solidFill>
                      </a:endParaRPr>
                    </a:p>
                  </a:txBody>
                  <a:tcPr marL="91423" marR="91423" marT="45714" marB="45714" anchor="ctr">
                    <a:lnL w="12700" cmpd="sng">
                      <a:noFill/>
                    </a:lnL>
                    <a:lnR w="28575"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669423"/>
                    </a:solidFill>
                  </a:tcPr>
                </a:tc>
                <a:tc>
                  <a:txBody>
                    <a:bodyPr/>
                    <a:lstStyle/>
                    <a:p>
                      <a:pPr algn="ctr"/>
                      <a:r>
                        <a:rPr lang="en-US" sz="1400" b="0" dirty="0" smtClean="0">
                          <a:solidFill>
                            <a:srgbClr val="000000"/>
                          </a:solidFill>
                        </a:rPr>
                        <a:t>Government </a:t>
                      </a:r>
                      <a:br>
                        <a:rPr lang="en-US" sz="1400" b="0" dirty="0" smtClean="0">
                          <a:solidFill>
                            <a:srgbClr val="000000"/>
                          </a:solidFill>
                        </a:rPr>
                      </a:br>
                      <a:r>
                        <a:rPr lang="en-US" sz="1400" b="0" dirty="0" smtClean="0">
                          <a:solidFill>
                            <a:srgbClr val="000000"/>
                          </a:solidFill>
                        </a:rPr>
                        <a:t>and </a:t>
                      </a:r>
                    </a:p>
                    <a:p>
                      <a:pPr algn="ctr"/>
                      <a:r>
                        <a:rPr lang="en-US" sz="1400" b="0" dirty="0" smtClean="0">
                          <a:solidFill>
                            <a:srgbClr val="000000"/>
                          </a:solidFill>
                        </a:rPr>
                        <a:t>tax-exempt</a:t>
                      </a:r>
                      <a:endParaRPr lang="en-US" sz="1400" b="0" dirty="0">
                        <a:solidFill>
                          <a:srgbClr val="000000"/>
                        </a:solidFill>
                      </a:endParaRPr>
                    </a:p>
                  </a:txBody>
                  <a:tcPr marL="91423" marR="91423" marT="45714" marB="45714"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8DC63F">
                        <a:alpha val="34902"/>
                      </a:srgbClr>
                    </a:solidFill>
                  </a:tcPr>
                </a:tc>
              </a:tr>
            </a:tbl>
          </a:graphicData>
        </a:graphic>
      </p:graphicFrame>
      <p:sp>
        <p:nvSpPr>
          <p:cNvPr id="16" name="Slide Number Placeholder 6"/>
          <p:cNvSpPr>
            <a:spLocks noGrp="1"/>
          </p:cNvSpPr>
          <p:nvPr>
            <p:ph type="sldNum" sz="quarter" idx="10"/>
          </p:nvPr>
        </p:nvSpPr>
        <p:spPr>
          <a:xfrm>
            <a:off x="6657975" y="6356350"/>
            <a:ext cx="2133600" cy="365125"/>
          </a:xfrm>
        </p:spPr>
        <p:txBody>
          <a:bodyPr/>
          <a:lstStyle>
            <a:lvl1pPr algn="r">
              <a:defRPr sz="1200">
                <a:solidFill>
                  <a:srgbClr val="00A4E4"/>
                </a:solidFill>
              </a:defRPr>
            </a:lvl1pPr>
          </a:lstStyle>
          <a:p>
            <a:pPr>
              <a:defRPr/>
            </a:pPr>
            <a:fld id="{2505F292-7053-9A43-86CC-EE4ED0BE33C9}" type="slidenum">
              <a:rPr lang="en-US" smtClean="0"/>
              <a:pPr>
                <a:defRPr/>
              </a:pPr>
              <a:t>26</a:t>
            </a:fld>
            <a:endParaRPr lang="en-US" dirty="0"/>
          </a:p>
        </p:txBody>
      </p:sp>
    </p:spTree>
    <p:extLst>
      <p:ext uri="{BB962C8B-B14F-4D97-AF65-F5344CB8AC3E}">
        <p14:creationId xmlns:p14="http://schemas.microsoft.com/office/powerpoint/2010/main" val="20082840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Your workplace retirement plan</a:t>
            </a:r>
            <a:endParaRPr lang="en-US" dirty="0"/>
          </a:p>
        </p:txBody>
      </p:sp>
      <p:sp>
        <p:nvSpPr>
          <p:cNvPr id="9" name="Text Placeholder 2"/>
          <p:cNvSpPr>
            <a:spLocks noGrp="1"/>
          </p:cNvSpPr>
          <p:nvPr>
            <p:ph idx="1"/>
          </p:nvPr>
        </p:nvSpPr>
        <p:spPr>
          <a:xfrm>
            <a:off x="406775" y="1471299"/>
            <a:ext cx="8045450" cy="479425"/>
          </a:xfrm>
        </p:spPr>
        <p:txBody>
          <a:bodyPr/>
          <a:lstStyle/>
          <a:p>
            <a:pPr marL="0" indent="0">
              <a:buNone/>
            </a:pPr>
            <a:r>
              <a:rPr lang="en-US" altLang="en-US" dirty="0" smtClean="0">
                <a:ea typeface="ＭＳ Ｐゴシック" pitchFamily="34" charset="-128"/>
              </a:rPr>
              <a:t>Contribution limits</a:t>
            </a:r>
          </a:p>
        </p:txBody>
      </p:sp>
      <p:sp>
        <p:nvSpPr>
          <p:cNvPr id="7" name="Slide Number Placeholder 6"/>
          <p:cNvSpPr>
            <a:spLocks noGrp="1"/>
          </p:cNvSpPr>
          <p:nvPr>
            <p:ph type="sldNum" sz="quarter" idx="10"/>
          </p:nvPr>
        </p:nvSpPr>
        <p:spPr>
          <a:xfrm>
            <a:off x="6657975" y="6356350"/>
            <a:ext cx="2133600" cy="365125"/>
          </a:xfrm>
        </p:spPr>
        <p:txBody>
          <a:bodyPr/>
          <a:lstStyle>
            <a:lvl1pPr algn="r">
              <a:defRPr sz="1200">
                <a:solidFill>
                  <a:srgbClr val="00A4E4"/>
                </a:solidFill>
              </a:defRPr>
            </a:lvl1pPr>
          </a:lstStyle>
          <a:p>
            <a:pPr>
              <a:defRPr/>
            </a:pPr>
            <a:fld id="{2505F292-7053-9A43-86CC-EE4ED0BE33C9}" type="slidenum">
              <a:rPr lang="en-US" smtClean="0"/>
              <a:pPr>
                <a:defRPr/>
              </a:pPr>
              <a:t>27</a:t>
            </a:fld>
            <a:endParaRPr lang="en-US" dirty="0"/>
          </a:p>
        </p:txBody>
      </p:sp>
      <p:graphicFrame>
        <p:nvGraphicFramePr>
          <p:cNvPr id="6" name="Table 5"/>
          <p:cNvGraphicFramePr>
            <a:graphicFrameLocks noGrp="1"/>
          </p:cNvGraphicFramePr>
          <p:nvPr>
            <p:extLst>
              <p:ext uri="{D42A27DB-BD31-4B8C-83A1-F6EECF244321}">
                <p14:modId xmlns:p14="http://schemas.microsoft.com/office/powerpoint/2010/main" val="4061751816"/>
              </p:ext>
            </p:extLst>
          </p:nvPr>
        </p:nvGraphicFramePr>
        <p:xfrm>
          <a:off x="433388" y="2054225"/>
          <a:ext cx="7581900" cy="2660654"/>
        </p:xfrm>
        <a:graphic>
          <a:graphicData uri="http://schemas.openxmlformats.org/drawingml/2006/table">
            <a:tbl>
              <a:tblPr firstRow="1" bandRow="1">
                <a:tableStyleId>{5C22544A-7EE6-4342-B048-85BDC9FD1C3A}</a:tableStyleId>
              </a:tblPr>
              <a:tblGrid>
                <a:gridCol w="2538116"/>
                <a:gridCol w="1873628"/>
                <a:gridCol w="1733798"/>
                <a:gridCol w="1436358"/>
              </a:tblGrid>
              <a:tr h="370995">
                <a:tc gridSpan="4">
                  <a:txBody>
                    <a:bodyPr/>
                    <a:lstStyle/>
                    <a:p>
                      <a:pPr algn="l"/>
                      <a:r>
                        <a:rPr lang="en-US" sz="1600" dirty="0" smtClean="0">
                          <a:solidFill>
                            <a:schemeClr val="accent1"/>
                          </a:solidFill>
                        </a:rPr>
                        <a:t>2018</a:t>
                      </a:r>
                      <a:endParaRPr lang="en-US" sz="1600" dirty="0">
                        <a:solidFill>
                          <a:schemeClr val="accent1"/>
                        </a:solidFill>
                      </a:endParaRPr>
                    </a:p>
                  </a:txBody>
                  <a:tcPr marL="91432" marR="91432" marT="45739" marB="45739">
                    <a:lnL w="12700" cmpd="sng">
                      <a:noFill/>
                    </a:lnL>
                    <a:lnR w="12700" cmpd="sng">
                      <a:noFill/>
                    </a:lnR>
                    <a:lnT w="12700" cap="flat" cmpd="sng" algn="ctr">
                      <a:noFill/>
                      <a:prstDash val="solid"/>
                      <a:round/>
                      <a:headEnd type="none" w="med" len="med"/>
                      <a:tailEnd type="none" w="med" len="med"/>
                    </a:lnT>
                    <a:lnB w="38100" cmpd="sng">
                      <a:noFill/>
                    </a:lnB>
                    <a:lnTlToBr w="12700" cmpd="sng">
                      <a:noFill/>
                      <a:prstDash val="solid"/>
                    </a:lnTlToBr>
                    <a:lnBlToTr w="12700" cmpd="sng">
                      <a:noFill/>
                      <a:prstDash val="solid"/>
                    </a:lnBlToTr>
                    <a:noFill/>
                  </a:tcPr>
                </a:tc>
                <a:tc hMerge="1">
                  <a:txBody>
                    <a:bodyPr/>
                    <a:lstStyle/>
                    <a:p>
                      <a:pPr algn="ctr"/>
                      <a:endParaRPr lang="en-US" sz="1600" dirty="0">
                        <a:solidFill>
                          <a:srgbClr val="FFFFFF"/>
                        </a:solidFill>
                      </a:endParaRPr>
                    </a:p>
                  </a:txBody>
                  <a:tcPr/>
                </a:tc>
                <a:tc hMerge="1">
                  <a:txBody>
                    <a:bodyPr/>
                    <a:lstStyle/>
                    <a:p>
                      <a:endParaRPr lang="en-US"/>
                    </a:p>
                  </a:txBody>
                  <a:tcPr/>
                </a:tc>
                <a:tc hMerge="1">
                  <a:txBody>
                    <a:bodyPr/>
                    <a:lstStyle/>
                    <a:p>
                      <a:endParaRPr lang="en-US"/>
                    </a:p>
                  </a:txBody>
                  <a:tcPr/>
                </a:tc>
              </a:tr>
              <a:tr h="365277">
                <a:tc>
                  <a:txBody>
                    <a:bodyPr/>
                    <a:lstStyle/>
                    <a:p>
                      <a:pPr algn="ctr"/>
                      <a:endParaRPr lang="en-US" sz="1800" dirty="0"/>
                    </a:p>
                  </a:txBody>
                  <a:tcPr marL="91432" marR="91432" marT="45739" marB="45739">
                    <a:lnL w="12700" cmpd="sng">
                      <a:noFill/>
                    </a:lnL>
                    <a:lnR w="12700" cap="flat" cmpd="sng" algn="ctr">
                      <a:solidFill>
                        <a:schemeClr val="bg1">
                          <a:lumMod val="95000"/>
                        </a:schemeClr>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gridSpan="3">
                  <a:txBody>
                    <a:bodyPr/>
                    <a:lstStyle/>
                    <a:p>
                      <a:pPr algn="ctr"/>
                      <a:r>
                        <a:rPr lang="en-US" sz="1800" dirty="0" smtClean="0">
                          <a:solidFill>
                            <a:srgbClr val="FFFFFF"/>
                          </a:solidFill>
                        </a:rPr>
                        <a:t>Traditional and Roth</a:t>
                      </a:r>
                      <a:endParaRPr lang="en-US" sz="1800" dirty="0">
                        <a:solidFill>
                          <a:srgbClr val="FFFFFF"/>
                        </a:solidFill>
                      </a:endParaRPr>
                    </a:p>
                  </a:txBody>
                  <a:tcPr marL="91432" marR="91432" marT="45739" marB="45739">
                    <a:lnL w="12700" cap="flat" cmpd="sng" algn="ctr">
                      <a:solidFill>
                        <a:schemeClr val="bg1">
                          <a:lumMod val="95000"/>
                        </a:schemeClr>
                      </a:solidFill>
                      <a:prstDash val="solid"/>
                      <a:round/>
                      <a:headEnd type="none" w="med" len="med"/>
                      <a:tailEnd type="none" w="med" len="med"/>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bg1">
                        <a:lumMod val="50000"/>
                      </a:schemeClr>
                    </a:solidFill>
                  </a:tcPr>
                </a:tc>
                <a:tc hMerge="1">
                  <a:txBody>
                    <a:bodyPr/>
                    <a:lstStyle/>
                    <a:p>
                      <a:pPr algn="ctr"/>
                      <a:endParaRPr lang="en-US" sz="1800" dirty="0">
                        <a:solidFill>
                          <a:srgbClr val="FFFFFF"/>
                        </a:solidFill>
                      </a:endParaRPr>
                    </a:p>
                  </a:txBody>
                  <a:tcPr marL="91432" marR="91432" marT="45739" marB="45739">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bg1">
                        <a:lumMod val="50000"/>
                      </a:schemeClr>
                    </a:solidFill>
                  </a:tcPr>
                </a:tc>
                <a:tc hMerge="1">
                  <a:txBody>
                    <a:bodyPr/>
                    <a:lstStyle/>
                    <a:p>
                      <a:pPr algn="ctr"/>
                      <a:endParaRPr lang="en-US" sz="1800" dirty="0">
                        <a:solidFill>
                          <a:srgbClr val="FFFFFF"/>
                        </a:solidFill>
                      </a:endParaRPr>
                    </a:p>
                  </a:txBody>
                  <a:tcPr marL="91432" marR="91432" marT="45739" marB="45739">
                    <a:lnL w="12700" cap="flat" cmpd="sng" algn="ctr">
                      <a:solidFill>
                        <a:schemeClr val="bg1">
                          <a:lumMod val="95000"/>
                        </a:schemeClr>
                      </a:solid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chemeClr val="bg1">
                        <a:lumMod val="50000"/>
                      </a:schemeClr>
                    </a:solidFill>
                  </a:tcPr>
                </a:tc>
              </a:tr>
              <a:tr h="394138">
                <a:tc>
                  <a:txBody>
                    <a:bodyPr/>
                    <a:lstStyle/>
                    <a:p>
                      <a:pPr algn="ctr"/>
                      <a:endParaRPr lang="en-US" sz="1800" dirty="0"/>
                    </a:p>
                  </a:txBody>
                  <a:tcPr marL="91432" marR="91432" marT="45739" marB="45739">
                    <a:lnL w="12700" cmpd="sng">
                      <a:noFill/>
                    </a:lnL>
                    <a:lnR w="12700" cap="flat" cmpd="sng" algn="ctr">
                      <a:solidFill>
                        <a:schemeClr val="bg1">
                          <a:lumMod val="95000"/>
                        </a:schemeClr>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pPr algn="ctr"/>
                      <a:r>
                        <a:rPr lang="en-US" sz="1800" dirty="0" smtClean="0">
                          <a:solidFill>
                            <a:srgbClr val="FFFFFF"/>
                          </a:solidFill>
                        </a:rPr>
                        <a:t>403(b)</a:t>
                      </a:r>
                      <a:endParaRPr lang="en-US" sz="1800" dirty="0">
                        <a:solidFill>
                          <a:srgbClr val="FFFFFF"/>
                        </a:solidFill>
                      </a:endParaRPr>
                    </a:p>
                  </a:txBody>
                  <a:tcPr marL="91432" marR="91432" marT="45739" marB="45739">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accent5"/>
                    </a:solidFill>
                  </a:tcPr>
                </a:tc>
                <a:tc>
                  <a:txBody>
                    <a:bodyPr/>
                    <a:lstStyle/>
                    <a:p>
                      <a:pPr algn="ctr"/>
                      <a:r>
                        <a:rPr lang="en-US" sz="1800" dirty="0" smtClean="0">
                          <a:solidFill>
                            <a:srgbClr val="FFFFFF"/>
                          </a:solidFill>
                        </a:rPr>
                        <a:t>457(b)</a:t>
                      </a:r>
                      <a:endParaRPr lang="en-US" sz="1800" dirty="0">
                        <a:solidFill>
                          <a:srgbClr val="FFFFFF"/>
                        </a:solidFill>
                      </a:endParaRPr>
                    </a:p>
                  </a:txBody>
                  <a:tcPr marL="91432" marR="91432" marT="45739" marB="45739">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accent5"/>
                    </a:solidFill>
                  </a:tcPr>
                </a:tc>
                <a:tc>
                  <a:txBody>
                    <a:bodyPr/>
                    <a:lstStyle/>
                    <a:p>
                      <a:pPr algn="ctr"/>
                      <a:r>
                        <a:rPr lang="en-US" sz="1800" dirty="0" smtClean="0">
                          <a:solidFill>
                            <a:srgbClr val="FFFFFF"/>
                          </a:solidFill>
                        </a:rPr>
                        <a:t>401(k)</a:t>
                      </a:r>
                      <a:endParaRPr lang="en-US" sz="1800" dirty="0">
                        <a:solidFill>
                          <a:srgbClr val="FFFFFF"/>
                        </a:solidFill>
                      </a:endParaRPr>
                    </a:p>
                  </a:txBody>
                  <a:tcPr marL="91432" marR="91432" marT="45739" marB="45739">
                    <a:lnL w="12700" cap="flat" cmpd="sng" algn="ctr">
                      <a:solidFill>
                        <a:schemeClr val="bg1">
                          <a:lumMod val="95000"/>
                        </a:schemeClr>
                      </a:solid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chemeClr val="accent5"/>
                    </a:solidFill>
                  </a:tcPr>
                </a:tc>
              </a:tr>
              <a:tr h="370995">
                <a:tc>
                  <a:txBody>
                    <a:bodyPr/>
                    <a:lstStyle/>
                    <a:p>
                      <a:r>
                        <a:rPr lang="en-US" sz="1600" dirty="0" smtClean="0">
                          <a:solidFill>
                            <a:srgbClr val="000000"/>
                          </a:solidFill>
                        </a:rPr>
                        <a:t>Annual limit</a:t>
                      </a:r>
                      <a:endParaRPr lang="en-US" sz="1600" dirty="0">
                        <a:solidFill>
                          <a:srgbClr val="000000"/>
                        </a:solidFill>
                      </a:endParaRPr>
                    </a:p>
                  </a:txBody>
                  <a:tcPr marL="91432" marR="91432" marT="45739" marB="45739">
                    <a:lnL w="12700" cmpd="sng">
                      <a:noFill/>
                    </a:lnL>
                    <a:lnR w="12700" cap="flat" cmpd="sng" algn="ctr">
                      <a:solidFill>
                        <a:schemeClr val="bg1">
                          <a:lumMod val="9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en-US" sz="1600" dirty="0" smtClean="0">
                          <a:solidFill>
                            <a:srgbClr val="000000"/>
                          </a:solidFill>
                        </a:rPr>
                        <a:t>$18,500</a:t>
                      </a:r>
                      <a:endParaRPr lang="en-US" sz="1600" dirty="0">
                        <a:solidFill>
                          <a:srgbClr val="000000"/>
                        </a:solidFill>
                      </a:endParaRPr>
                    </a:p>
                  </a:txBody>
                  <a:tcPr marL="91432" marR="91432" marT="45739" marB="45739">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en-US" sz="1600" dirty="0" smtClean="0">
                          <a:solidFill>
                            <a:srgbClr val="000000"/>
                          </a:solidFill>
                        </a:rPr>
                        <a:t>$18,500</a:t>
                      </a:r>
                      <a:endParaRPr lang="en-US" sz="1600" dirty="0">
                        <a:solidFill>
                          <a:srgbClr val="000000"/>
                        </a:solidFill>
                      </a:endParaRPr>
                    </a:p>
                  </a:txBody>
                  <a:tcPr marL="91432" marR="91432" marT="45739" marB="45739">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en-US" sz="1600" dirty="0" smtClean="0">
                          <a:solidFill>
                            <a:srgbClr val="000000"/>
                          </a:solidFill>
                        </a:rPr>
                        <a:t>$18,500</a:t>
                      </a:r>
                      <a:endParaRPr lang="en-US" sz="1600" dirty="0">
                        <a:solidFill>
                          <a:srgbClr val="000000"/>
                        </a:solidFill>
                      </a:endParaRPr>
                    </a:p>
                  </a:txBody>
                  <a:tcPr marL="91432" marR="91432" marT="45739" marB="45739">
                    <a:lnL w="12700" cap="flat" cmpd="sng" algn="ctr">
                      <a:solidFill>
                        <a:schemeClr val="bg1">
                          <a:lumMod val="95000"/>
                        </a:schemeClr>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r>
              <a:tr h="579364">
                <a:tc>
                  <a:txBody>
                    <a:bodyPr/>
                    <a:lstStyle/>
                    <a:p>
                      <a:r>
                        <a:rPr lang="en-US" sz="1600" dirty="0" smtClean="0">
                          <a:solidFill>
                            <a:srgbClr val="000000"/>
                          </a:solidFill>
                        </a:rPr>
                        <a:t>Contribution</a:t>
                      </a:r>
                      <a:r>
                        <a:rPr lang="en-US" sz="1600" baseline="0" dirty="0" smtClean="0">
                          <a:solidFill>
                            <a:srgbClr val="000000"/>
                          </a:solidFill>
                        </a:rPr>
                        <a:t> method</a:t>
                      </a:r>
                      <a:endParaRPr lang="en-US" sz="1600" dirty="0">
                        <a:solidFill>
                          <a:srgbClr val="000000"/>
                        </a:solidFill>
                      </a:endParaRPr>
                    </a:p>
                  </a:txBody>
                  <a:tcPr marL="91432" marR="91432" marT="45713" marB="45713" anchor="ctr">
                    <a:lnL w="12700" cmpd="sng">
                      <a:noFill/>
                    </a:lnL>
                    <a:lnR w="12700" cap="flat" cmpd="sng" algn="ctr">
                      <a:solidFill>
                        <a:schemeClr val="bg1">
                          <a:lumMod val="9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grid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smtClean="0">
                          <a:solidFill>
                            <a:srgbClr val="000000"/>
                          </a:solidFill>
                        </a:rPr>
                        <a:t>Deferral via salary-reduction</a:t>
                      </a:r>
                      <a:r>
                        <a:rPr lang="en-US" sz="1600" baseline="0" dirty="0" smtClean="0">
                          <a:solidFill>
                            <a:srgbClr val="000000"/>
                          </a:solidFill>
                        </a:rPr>
                        <a:t> agreement</a:t>
                      </a:r>
                      <a:endParaRPr lang="en-US" sz="1600" dirty="0" smtClean="0">
                        <a:solidFill>
                          <a:srgbClr val="000000"/>
                        </a:solidFill>
                      </a:endParaRPr>
                    </a:p>
                  </a:txBody>
                  <a:tcPr marL="91432" marR="91432" marT="45713" marB="45713" anchor="ctr">
                    <a:lnL w="12700" cap="flat" cmpd="sng" algn="ctr">
                      <a:solidFill>
                        <a:schemeClr val="bg1">
                          <a:lumMod val="95000"/>
                        </a:schemeClr>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hMerge="1">
                  <a:txBody>
                    <a:bodyPr/>
                    <a:lstStyle/>
                    <a:p>
                      <a:endParaRPr lang="en-US"/>
                    </a:p>
                  </a:txBody>
                  <a:tcPr/>
                </a:tc>
                <a:tc hMerge="1">
                  <a:txBody>
                    <a:bodyPr/>
                    <a:lstStyle/>
                    <a:p>
                      <a:endParaRPr lang="en-US"/>
                    </a:p>
                  </a:txBody>
                  <a:tcPr/>
                </a:tc>
              </a:tr>
              <a:tr h="579364">
                <a:tc>
                  <a:txBody>
                    <a:bodyPr/>
                    <a:lstStyle/>
                    <a:p>
                      <a:r>
                        <a:rPr lang="en-US" sz="1600" dirty="0" smtClean="0">
                          <a:solidFill>
                            <a:srgbClr val="000000"/>
                          </a:solidFill>
                        </a:rPr>
                        <a:t>Age-based</a:t>
                      </a:r>
                      <a:r>
                        <a:rPr lang="en-US" sz="1600" baseline="0" dirty="0" smtClean="0">
                          <a:solidFill>
                            <a:srgbClr val="000000"/>
                          </a:solidFill>
                        </a:rPr>
                        <a:t> catch-up (50+)</a:t>
                      </a:r>
                      <a:endParaRPr lang="en-US" sz="1600" dirty="0">
                        <a:solidFill>
                          <a:srgbClr val="000000"/>
                        </a:solidFill>
                      </a:endParaRPr>
                    </a:p>
                  </a:txBody>
                  <a:tcPr marL="91432" marR="91432" marT="45739" marB="45739" anchor="ctr">
                    <a:lnL w="12700" cmpd="sng">
                      <a:noFill/>
                    </a:lnL>
                    <a:lnR w="12700" cap="flat" cmpd="sng" algn="ctr">
                      <a:solidFill>
                        <a:schemeClr val="bg1">
                          <a:lumMod val="9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en-US" sz="1600" dirty="0" smtClean="0">
                          <a:solidFill>
                            <a:srgbClr val="000000"/>
                          </a:solidFill>
                        </a:rPr>
                        <a:t>$6,000</a:t>
                      </a:r>
                      <a:endParaRPr lang="en-US" sz="1600" dirty="0">
                        <a:solidFill>
                          <a:srgbClr val="000000"/>
                        </a:solidFill>
                      </a:endParaRPr>
                    </a:p>
                  </a:txBody>
                  <a:tcPr marL="91432" marR="91432" marT="45739" marB="45739"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en-US" sz="1600" dirty="0" smtClean="0">
                          <a:solidFill>
                            <a:srgbClr val="000000"/>
                          </a:solidFill>
                        </a:rPr>
                        <a:t>$6,000*</a:t>
                      </a:r>
                      <a:endParaRPr lang="en-US" sz="1600" dirty="0">
                        <a:solidFill>
                          <a:srgbClr val="000000"/>
                        </a:solidFill>
                      </a:endParaRPr>
                    </a:p>
                  </a:txBody>
                  <a:tcPr marL="91432" marR="91432" marT="45739" marB="45739"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en-US" sz="1600" dirty="0" smtClean="0">
                          <a:solidFill>
                            <a:srgbClr val="000000"/>
                          </a:solidFill>
                        </a:rPr>
                        <a:t>$6,000</a:t>
                      </a:r>
                      <a:endParaRPr lang="en-US" sz="1600" dirty="0">
                        <a:solidFill>
                          <a:srgbClr val="000000"/>
                        </a:solidFill>
                      </a:endParaRPr>
                    </a:p>
                  </a:txBody>
                  <a:tcPr marL="91432" marR="91432" marT="45739" marB="45739" anchor="ctr">
                    <a:lnL w="12700" cap="flat" cmpd="sng" algn="ctr">
                      <a:solidFill>
                        <a:schemeClr val="bg1">
                          <a:lumMod val="95000"/>
                        </a:schemeClr>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r>
            </a:tbl>
          </a:graphicData>
        </a:graphic>
      </p:graphicFrame>
      <p:sp>
        <p:nvSpPr>
          <p:cNvPr id="8" name="Rectangle 5"/>
          <p:cNvSpPr>
            <a:spLocks noChangeArrowheads="1"/>
          </p:cNvSpPr>
          <p:nvPr/>
        </p:nvSpPr>
        <p:spPr bwMode="auto">
          <a:xfrm>
            <a:off x="489589" y="4870280"/>
            <a:ext cx="755808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spcAft>
                <a:spcPts val="900"/>
              </a:spcAft>
              <a:buClr>
                <a:schemeClr val="bg1"/>
              </a:buClr>
              <a:buSzPct val="25000"/>
              <a:buFont typeface="Arial" charset="0"/>
              <a:buChar char="•"/>
              <a:defRPr sz="2400" b="1">
                <a:solidFill>
                  <a:srgbClr val="008A83"/>
                </a:solidFill>
                <a:latin typeface="Arial" charset="0"/>
              </a:defRPr>
            </a:lvl1pPr>
            <a:lvl2pPr marL="742950" indent="-285750" eaLnBrk="0" hangingPunct="0">
              <a:lnSpc>
                <a:spcPct val="110000"/>
              </a:lnSpc>
              <a:spcBef>
                <a:spcPts val="900"/>
              </a:spcBef>
              <a:spcAft>
                <a:spcPts val="400"/>
              </a:spcAft>
              <a:buClr>
                <a:srgbClr val="ED834C"/>
              </a:buClr>
              <a:buSzPct val="90000"/>
              <a:buFont typeface="Arial Black" pitchFamily="34" charset="0"/>
              <a:buChar char="&gt;"/>
              <a:defRPr sz="1600">
                <a:solidFill>
                  <a:srgbClr val="0097CE"/>
                </a:solidFill>
                <a:latin typeface="Arial" charset="0"/>
              </a:defRPr>
            </a:lvl2pPr>
            <a:lvl3pPr marL="1143000" indent="-228600" eaLnBrk="0" hangingPunct="0">
              <a:spcBef>
                <a:spcPct val="20000"/>
              </a:spcBef>
              <a:buClr>
                <a:srgbClr val="0097CE"/>
              </a:buClr>
              <a:buSzPct val="100000"/>
              <a:buFont typeface="Lucida Grande" pitchFamily="-110" charset="0"/>
              <a:buChar char="−"/>
              <a:defRPr sz="1400">
                <a:solidFill>
                  <a:srgbClr val="6A747C"/>
                </a:solidFill>
                <a:latin typeface="Arial" charset="0"/>
              </a:defRPr>
            </a:lvl3pPr>
            <a:lvl4pPr marL="1600200" indent="-228600" eaLnBrk="0" hangingPunct="0">
              <a:spcBef>
                <a:spcPct val="20000"/>
              </a:spcBef>
              <a:buClr>
                <a:srgbClr val="ED834C"/>
              </a:buClr>
              <a:buFont typeface="Arial" charset="0"/>
              <a:buChar char="•"/>
              <a:defRPr sz="1200">
                <a:solidFill>
                  <a:srgbClr val="0097CE"/>
                </a:solidFill>
                <a:latin typeface="Arial" charset="0"/>
              </a:defRPr>
            </a:lvl4pPr>
            <a:lvl5pPr marL="2057400" indent="-228600" eaLnBrk="0" hangingPunct="0">
              <a:spcBef>
                <a:spcPct val="20000"/>
              </a:spcBef>
              <a:buClr>
                <a:srgbClr val="0097CE"/>
              </a:buClr>
              <a:buFont typeface="Lucida Grande" pitchFamily="-110" charset="0"/>
              <a:buChar char="−"/>
              <a:defRPr sz="1000">
                <a:solidFill>
                  <a:srgbClr val="6A747C"/>
                </a:solidFill>
                <a:latin typeface="Arial" charset="0"/>
              </a:defRPr>
            </a:lvl5pPr>
            <a:lvl6pPr marL="2514600" indent="-228600" eaLnBrk="0" fontAlgn="base" hangingPunct="0">
              <a:spcBef>
                <a:spcPct val="20000"/>
              </a:spcBef>
              <a:spcAft>
                <a:spcPct val="0"/>
              </a:spcAft>
              <a:buClr>
                <a:srgbClr val="0097CE"/>
              </a:buClr>
              <a:buFont typeface="Lucida Grande" pitchFamily="-110" charset="0"/>
              <a:buChar char="−"/>
              <a:defRPr sz="1000">
                <a:solidFill>
                  <a:srgbClr val="6A747C"/>
                </a:solidFill>
                <a:latin typeface="Arial" charset="0"/>
              </a:defRPr>
            </a:lvl6pPr>
            <a:lvl7pPr marL="2971800" indent="-228600" eaLnBrk="0" fontAlgn="base" hangingPunct="0">
              <a:spcBef>
                <a:spcPct val="20000"/>
              </a:spcBef>
              <a:spcAft>
                <a:spcPct val="0"/>
              </a:spcAft>
              <a:buClr>
                <a:srgbClr val="0097CE"/>
              </a:buClr>
              <a:buFont typeface="Lucida Grande" pitchFamily="-110" charset="0"/>
              <a:buChar char="−"/>
              <a:defRPr sz="1000">
                <a:solidFill>
                  <a:srgbClr val="6A747C"/>
                </a:solidFill>
                <a:latin typeface="Arial" charset="0"/>
              </a:defRPr>
            </a:lvl7pPr>
            <a:lvl8pPr marL="3429000" indent="-228600" eaLnBrk="0" fontAlgn="base" hangingPunct="0">
              <a:spcBef>
                <a:spcPct val="20000"/>
              </a:spcBef>
              <a:spcAft>
                <a:spcPct val="0"/>
              </a:spcAft>
              <a:buClr>
                <a:srgbClr val="0097CE"/>
              </a:buClr>
              <a:buFont typeface="Lucida Grande" pitchFamily="-110" charset="0"/>
              <a:buChar char="−"/>
              <a:defRPr sz="1000">
                <a:solidFill>
                  <a:srgbClr val="6A747C"/>
                </a:solidFill>
                <a:latin typeface="Arial" charset="0"/>
              </a:defRPr>
            </a:lvl8pPr>
            <a:lvl9pPr marL="3886200" indent="-228600" eaLnBrk="0" fontAlgn="base" hangingPunct="0">
              <a:spcBef>
                <a:spcPct val="20000"/>
              </a:spcBef>
              <a:spcAft>
                <a:spcPct val="0"/>
              </a:spcAft>
              <a:buClr>
                <a:srgbClr val="0097CE"/>
              </a:buClr>
              <a:buFont typeface="Lucida Grande" pitchFamily="-110" charset="0"/>
              <a:buChar char="−"/>
              <a:defRPr sz="1000">
                <a:solidFill>
                  <a:srgbClr val="6A747C"/>
                </a:solidFill>
                <a:latin typeface="Arial" charset="0"/>
              </a:defRPr>
            </a:lvl9pPr>
          </a:lstStyle>
          <a:p>
            <a:pPr eaLnBrk="1" hangingPunct="1">
              <a:spcBef>
                <a:spcPct val="0"/>
              </a:spcBef>
              <a:spcAft>
                <a:spcPct val="0"/>
              </a:spcAft>
              <a:buClrTx/>
              <a:buSzTx/>
              <a:buFontTx/>
              <a:buNone/>
            </a:pPr>
            <a:r>
              <a:rPr lang="en-US" altLang="en-US" sz="1600" b="0" dirty="0" smtClean="0">
                <a:solidFill>
                  <a:srgbClr val="5F5F5F"/>
                </a:solidFill>
              </a:rPr>
              <a:t>*Not applicable to 457(b) tax-exempt organizations.</a:t>
            </a:r>
            <a:endParaRPr lang="en-US" altLang="en-US" sz="1600" b="0" dirty="0">
              <a:solidFill>
                <a:srgbClr val="5F5F5F"/>
              </a:solidFill>
            </a:endParaRPr>
          </a:p>
        </p:txBody>
      </p:sp>
    </p:spTree>
    <p:extLst>
      <p:ext uri="{BB962C8B-B14F-4D97-AF65-F5344CB8AC3E}">
        <p14:creationId xmlns:p14="http://schemas.microsoft.com/office/powerpoint/2010/main" val="26998493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p:txBody>
          <a:bodyPr/>
          <a:lstStyle/>
          <a:p>
            <a:r>
              <a:rPr lang="en-US" altLang="en-US" smtClean="0">
                <a:ea typeface="ＭＳ Ｐゴシック" pitchFamily="34" charset="-128"/>
              </a:rPr>
              <a:t>Your workplace retirement plan</a:t>
            </a:r>
          </a:p>
        </p:txBody>
      </p:sp>
      <p:sp>
        <p:nvSpPr>
          <p:cNvPr id="36867" name="Text Placeholder 2"/>
          <p:cNvSpPr>
            <a:spLocks noGrp="1"/>
          </p:cNvSpPr>
          <p:nvPr>
            <p:ph idx="1"/>
          </p:nvPr>
        </p:nvSpPr>
        <p:spPr/>
        <p:txBody>
          <a:bodyPr/>
          <a:lstStyle/>
          <a:p>
            <a:pPr marL="0" indent="0">
              <a:buNone/>
            </a:pPr>
            <a:r>
              <a:rPr lang="en-US" altLang="en-US" dirty="0" smtClean="0">
                <a:ea typeface="ＭＳ Ｐゴシック" pitchFamily="34" charset="-128"/>
              </a:rPr>
              <a:t>Service-based catch-up contributions</a:t>
            </a:r>
          </a:p>
          <a:p>
            <a:pPr lvl="1"/>
            <a:endParaRPr lang="en-US" altLang="en-US" dirty="0" smtClean="0">
              <a:ea typeface="ＭＳ Ｐゴシック" pitchFamily="34" charset="-128"/>
            </a:endParaRPr>
          </a:p>
          <a:p>
            <a:pPr marL="566738" lvl="2" indent="-219075"/>
            <a:endParaRPr lang="en-US" altLang="en-US" dirty="0" smtClean="0">
              <a:ea typeface="ＭＳ Ｐゴシック" pitchFamily="34" charset="-128"/>
            </a:endParaRPr>
          </a:p>
          <a:p>
            <a:pPr marL="0" indent="0"/>
            <a:endParaRPr lang="en-US" altLang="en-US" dirty="0" smtClean="0">
              <a:ea typeface="ＭＳ Ｐゴシック" pitchFamily="34" charset="-128"/>
            </a:endParaRPr>
          </a:p>
        </p:txBody>
      </p:sp>
      <p:sp>
        <p:nvSpPr>
          <p:cNvPr id="6" name="Slide Number Placeholder 6"/>
          <p:cNvSpPr>
            <a:spLocks noGrp="1"/>
          </p:cNvSpPr>
          <p:nvPr>
            <p:ph type="sldNum" sz="quarter" idx="10"/>
          </p:nvPr>
        </p:nvSpPr>
        <p:spPr>
          <a:xfrm>
            <a:off x="6657975" y="6356350"/>
            <a:ext cx="2133600" cy="365125"/>
          </a:xfrm>
        </p:spPr>
        <p:txBody>
          <a:bodyPr/>
          <a:lstStyle>
            <a:lvl1pPr algn="r">
              <a:defRPr sz="1200">
                <a:solidFill>
                  <a:srgbClr val="00A4E4"/>
                </a:solidFill>
              </a:defRPr>
            </a:lvl1pPr>
          </a:lstStyle>
          <a:p>
            <a:pPr>
              <a:defRPr/>
            </a:pPr>
            <a:fld id="{2505F292-7053-9A43-86CC-EE4ED0BE33C9}" type="slidenum">
              <a:rPr lang="en-US" smtClean="0"/>
              <a:pPr>
                <a:defRPr/>
              </a:pPr>
              <a:t>28</a:t>
            </a:fld>
            <a:endParaRPr lang="en-US" dirty="0"/>
          </a:p>
        </p:txBody>
      </p:sp>
      <p:graphicFrame>
        <p:nvGraphicFramePr>
          <p:cNvPr id="7" name="Table 6"/>
          <p:cNvGraphicFramePr>
            <a:graphicFrameLocks noGrp="1"/>
          </p:cNvGraphicFramePr>
          <p:nvPr>
            <p:extLst>
              <p:ext uri="{D42A27DB-BD31-4B8C-83A1-F6EECF244321}">
                <p14:modId xmlns:p14="http://schemas.microsoft.com/office/powerpoint/2010/main" val="3211718270"/>
              </p:ext>
            </p:extLst>
          </p:nvPr>
        </p:nvGraphicFramePr>
        <p:xfrm>
          <a:off x="426293" y="2060176"/>
          <a:ext cx="7600157" cy="4069779"/>
        </p:xfrm>
        <a:graphic>
          <a:graphicData uri="http://schemas.openxmlformats.org/drawingml/2006/table">
            <a:tbl>
              <a:tblPr firstRow="1" bandRow="1">
                <a:tableStyleId>{5C22544A-7EE6-4342-B048-85BDC9FD1C3A}</a:tableStyleId>
              </a:tblPr>
              <a:tblGrid>
                <a:gridCol w="2547318"/>
                <a:gridCol w="1864426"/>
                <a:gridCol w="1721923"/>
                <a:gridCol w="1466490"/>
              </a:tblGrid>
              <a:tr h="370904">
                <a:tc gridSpan="4">
                  <a:txBody>
                    <a:bodyPr/>
                    <a:lstStyle/>
                    <a:p>
                      <a:pPr algn="l"/>
                      <a:r>
                        <a:rPr lang="en-US" sz="1600" dirty="0" smtClean="0">
                          <a:solidFill>
                            <a:schemeClr val="accent1"/>
                          </a:solidFill>
                        </a:rPr>
                        <a:t>2018</a:t>
                      </a:r>
                      <a:endParaRPr lang="en-US" sz="1600" dirty="0">
                        <a:solidFill>
                          <a:schemeClr val="accent1"/>
                        </a:solidFill>
                      </a:endParaRPr>
                    </a:p>
                  </a:txBody>
                  <a:tcPr marL="91437" marR="91437" marT="45728" marB="45728">
                    <a:lnL w="12700" cmpd="sng">
                      <a:noFill/>
                    </a:lnL>
                    <a:lnR w="12700" cmpd="sng">
                      <a:noFill/>
                    </a:lnR>
                    <a:lnT w="12700" cap="flat" cmpd="sng" algn="ctr">
                      <a:noFill/>
                      <a:prstDash val="solid"/>
                      <a:round/>
                      <a:headEnd type="none" w="med" len="med"/>
                      <a:tailEnd type="none" w="med" len="med"/>
                    </a:lnT>
                    <a:lnB w="38100" cmpd="sng">
                      <a:noFill/>
                    </a:lnB>
                    <a:lnTlToBr w="12700" cmpd="sng">
                      <a:noFill/>
                      <a:prstDash val="solid"/>
                    </a:lnTlToBr>
                    <a:lnBlToTr w="12700" cmpd="sng">
                      <a:noFill/>
                      <a:prstDash val="solid"/>
                    </a:lnBlToTr>
                    <a:noFill/>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r>
              <a:tr h="370904">
                <a:tc>
                  <a:txBody>
                    <a:bodyPr/>
                    <a:lstStyle/>
                    <a:p>
                      <a:pPr algn="ctr"/>
                      <a:endParaRPr lang="en-US" sz="1800" dirty="0"/>
                    </a:p>
                  </a:txBody>
                  <a:tcPr marL="91437" marR="91437" marT="45728" marB="45728">
                    <a:lnL w="12700" cmpd="sng">
                      <a:noFill/>
                    </a:lnL>
                    <a:lnR w="12700" cap="flat" cmpd="sng" algn="ctr">
                      <a:solidFill>
                        <a:schemeClr val="bg1">
                          <a:lumMod val="95000"/>
                        </a:schemeClr>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gridSpan="3">
                  <a:txBody>
                    <a:bodyPr/>
                    <a:lstStyle/>
                    <a:p>
                      <a:pPr marL="0" algn="ctr" defTabSz="457200" rtl="0" eaLnBrk="1" latinLnBrk="0" hangingPunct="1"/>
                      <a:r>
                        <a:rPr lang="en-US" sz="1800" kern="1200" dirty="0" smtClean="0">
                          <a:solidFill>
                            <a:srgbClr val="FFFFFF"/>
                          </a:solidFill>
                          <a:latin typeface="+mn-lt"/>
                          <a:ea typeface="+mn-ea"/>
                          <a:cs typeface="+mn-cs"/>
                        </a:rPr>
                        <a:t>Traditional and Roth</a:t>
                      </a:r>
                      <a:endParaRPr lang="en-US" sz="1800" kern="1200" dirty="0">
                        <a:solidFill>
                          <a:srgbClr val="FFFFFF"/>
                        </a:solidFill>
                        <a:latin typeface="+mn-lt"/>
                        <a:ea typeface="+mn-ea"/>
                        <a:cs typeface="+mn-cs"/>
                      </a:endParaRPr>
                    </a:p>
                  </a:txBody>
                  <a:tcPr marL="91437" marR="91437" marT="45728" marB="45728">
                    <a:lnL w="12700" cap="flat" cmpd="sng" algn="ctr">
                      <a:solidFill>
                        <a:schemeClr val="bg1">
                          <a:lumMod val="95000"/>
                        </a:schemeClr>
                      </a:solidFill>
                      <a:prstDash val="solid"/>
                      <a:round/>
                      <a:headEnd type="none" w="med" len="med"/>
                      <a:tailEnd type="none" w="med" len="med"/>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bg1">
                        <a:lumMod val="50000"/>
                      </a:schemeClr>
                    </a:solidFill>
                  </a:tcPr>
                </a:tc>
                <a:tc hMerge="1">
                  <a:txBody>
                    <a:bodyPr/>
                    <a:lstStyle/>
                    <a:p>
                      <a:pPr marL="0" algn="ctr" defTabSz="457200" rtl="0" eaLnBrk="1" latinLnBrk="0" hangingPunct="1"/>
                      <a:endParaRPr lang="en-US" sz="1800" kern="1200" dirty="0">
                        <a:solidFill>
                          <a:srgbClr val="FFFFFF"/>
                        </a:solidFill>
                        <a:latin typeface="+mn-lt"/>
                        <a:ea typeface="+mn-ea"/>
                        <a:cs typeface="+mn-cs"/>
                      </a:endParaRPr>
                    </a:p>
                  </a:txBody>
                  <a:tcPr marL="91437" marR="91437" marT="45728" marB="45728">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bg1">
                        <a:lumMod val="50000"/>
                      </a:schemeClr>
                    </a:solidFill>
                  </a:tcPr>
                </a:tc>
                <a:tc hMerge="1">
                  <a:txBody>
                    <a:bodyPr/>
                    <a:lstStyle/>
                    <a:p>
                      <a:pPr marL="0" algn="ctr" defTabSz="457200" rtl="0" eaLnBrk="1" latinLnBrk="0" hangingPunct="1"/>
                      <a:endParaRPr lang="en-US" sz="1800" kern="1200" dirty="0">
                        <a:solidFill>
                          <a:srgbClr val="FFFFFF"/>
                        </a:solidFill>
                        <a:latin typeface="+mn-lt"/>
                        <a:ea typeface="+mn-ea"/>
                        <a:cs typeface="+mn-cs"/>
                      </a:endParaRPr>
                    </a:p>
                  </a:txBody>
                  <a:tcPr marL="91437" marR="91437" marT="45728" marB="45728">
                    <a:lnL w="12700" cap="flat" cmpd="sng" algn="ctr">
                      <a:solidFill>
                        <a:schemeClr val="bg1">
                          <a:lumMod val="95000"/>
                        </a:schemeClr>
                      </a:solid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chemeClr val="bg1">
                        <a:lumMod val="50000"/>
                      </a:schemeClr>
                    </a:solidFill>
                  </a:tcPr>
                </a:tc>
              </a:tr>
              <a:tr h="370904">
                <a:tc>
                  <a:txBody>
                    <a:bodyPr/>
                    <a:lstStyle/>
                    <a:p>
                      <a:pPr algn="ctr"/>
                      <a:endParaRPr lang="en-US" sz="1800" dirty="0"/>
                    </a:p>
                  </a:txBody>
                  <a:tcPr marL="91437" marR="91437" marT="45728" marB="45728">
                    <a:lnL w="12700" cmpd="sng">
                      <a:noFill/>
                    </a:lnL>
                    <a:lnR w="12700" cap="flat" cmpd="sng" algn="ctr">
                      <a:solidFill>
                        <a:schemeClr val="bg1">
                          <a:lumMod val="95000"/>
                        </a:schemeClr>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pPr algn="ctr"/>
                      <a:r>
                        <a:rPr lang="en-US" sz="1800" dirty="0" smtClean="0">
                          <a:solidFill>
                            <a:srgbClr val="FFFFFF"/>
                          </a:solidFill>
                        </a:rPr>
                        <a:t>403(b)</a:t>
                      </a:r>
                      <a:endParaRPr lang="en-US" sz="1800" dirty="0">
                        <a:solidFill>
                          <a:srgbClr val="FFFFFF"/>
                        </a:solidFill>
                      </a:endParaRPr>
                    </a:p>
                  </a:txBody>
                  <a:tcPr marL="91437" marR="91437" marT="45728" marB="45728">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accent5"/>
                    </a:solidFill>
                  </a:tcPr>
                </a:tc>
                <a:tc>
                  <a:txBody>
                    <a:bodyPr/>
                    <a:lstStyle/>
                    <a:p>
                      <a:pPr algn="ctr"/>
                      <a:r>
                        <a:rPr lang="en-US" sz="1800" dirty="0" smtClean="0">
                          <a:solidFill>
                            <a:srgbClr val="FFFFFF"/>
                          </a:solidFill>
                        </a:rPr>
                        <a:t>457(b)</a:t>
                      </a:r>
                      <a:endParaRPr lang="en-US" sz="1800" dirty="0">
                        <a:solidFill>
                          <a:srgbClr val="FFFFFF"/>
                        </a:solidFill>
                      </a:endParaRPr>
                    </a:p>
                  </a:txBody>
                  <a:tcPr marL="91437" marR="91437" marT="45728" marB="45728">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accent5"/>
                    </a:solidFill>
                  </a:tcPr>
                </a:tc>
                <a:tc>
                  <a:txBody>
                    <a:bodyPr/>
                    <a:lstStyle/>
                    <a:p>
                      <a:pPr algn="ctr"/>
                      <a:r>
                        <a:rPr lang="en-US" sz="1800" dirty="0" smtClean="0">
                          <a:solidFill>
                            <a:srgbClr val="FFFFFF"/>
                          </a:solidFill>
                        </a:rPr>
                        <a:t>401(k)</a:t>
                      </a:r>
                      <a:endParaRPr lang="en-US" sz="1800" dirty="0">
                        <a:solidFill>
                          <a:srgbClr val="FFFFFF"/>
                        </a:solidFill>
                      </a:endParaRPr>
                    </a:p>
                  </a:txBody>
                  <a:tcPr marL="91437" marR="91437" marT="45728" marB="45728">
                    <a:lnL w="12700" cap="flat" cmpd="sng" algn="ctr">
                      <a:solidFill>
                        <a:schemeClr val="bg1">
                          <a:lumMod val="95000"/>
                        </a:schemeClr>
                      </a:solid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chemeClr val="accent5"/>
                    </a:solidFill>
                  </a:tcPr>
                </a:tc>
              </a:tr>
              <a:tr h="579219">
                <a:tc>
                  <a:txBody>
                    <a:bodyPr/>
                    <a:lstStyle/>
                    <a:p>
                      <a:r>
                        <a:rPr lang="en-US" sz="1600" dirty="0" smtClean="0">
                          <a:solidFill>
                            <a:srgbClr val="000000"/>
                          </a:solidFill>
                        </a:rPr>
                        <a:t>Limits</a:t>
                      </a:r>
                      <a:endParaRPr lang="en-US" sz="1600" dirty="0">
                        <a:solidFill>
                          <a:srgbClr val="000000"/>
                        </a:solidFill>
                      </a:endParaRPr>
                    </a:p>
                  </a:txBody>
                  <a:tcPr marL="91437" marR="91437" marT="45728" marB="45728">
                    <a:lnL w="12700" cmpd="sng">
                      <a:noFill/>
                    </a:lnL>
                    <a:lnR w="12700" cap="flat" cmpd="sng" algn="ctr">
                      <a:solidFill>
                        <a:schemeClr val="bg1">
                          <a:lumMod val="9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en-US" sz="1600" dirty="0" smtClean="0">
                          <a:solidFill>
                            <a:srgbClr val="000000"/>
                          </a:solidFill>
                        </a:rPr>
                        <a:t>Up to</a:t>
                      </a:r>
                      <a:r>
                        <a:rPr lang="en-US" sz="1600" baseline="0" dirty="0" smtClean="0">
                          <a:solidFill>
                            <a:srgbClr val="000000"/>
                          </a:solidFill>
                        </a:rPr>
                        <a:t> </a:t>
                      </a:r>
                      <a:r>
                        <a:rPr lang="en-US" sz="1600" dirty="0" smtClean="0">
                          <a:solidFill>
                            <a:srgbClr val="000000"/>
                          </a:solidFill>
                        </a:rPr>
                        <a:t>$15,000</a:t>
                      </a:r>
                      <a:r>
                        <a:rPr lang="en-US" sz="1600" baseline="0" dirty="0" smtClean="0">
                          <a:solidFill>
                            <a:srgbClr val="000000"/>
                          </a:solidFill>
                        </a:rPr>
                        <a:t> ($3,000 per year)</a:t>
                      </a:r>
                      <a:endParaRPr lang="en-US" sz="1600" dirty="0">
                        <a:solidFill>
                          <a:srgbClr val="000000"/>
                        </a:solidFill>
                      </a:endParaRPr>
                    </a:p>
                  </a:txBody>
                  <a:tcPr marL="91437" marR="91437" marT="45728" marB="45728">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en-US" sz="1600" dirty="0" smtClean="0">
                          <a:solidFill>
                            <a:srgbClr val="000000"/>
                          </a:solidFill>
                        </a:rPr>
                        <a:t>Up to $18,500 </a:t>
                      </a:r>
                      <a:br>
                        <a:rPr lang="en-US" sz="1600" dirty="0" smtClean="0">
                          <a:solidFill>
                            <a:srgbClr val="000000"/>
                          </a:solidFill>
                        </a:rPr>
                      </a:br>
                      <a:r>
                        <a:rPr lang="en-US" sz="1600" dirty="0" smtClean="0">
                          <a:solidFill>
                            <a:srgbClr val="000000"/>
                          </a:solidFill>
                        </a:rPr>
                        <a:t>per year</a:t>
                      </a:r>
                      <a:endParaRPr lang="en-US" sz="1600" dirty="0">
                        <a:solidFill>
                          <a:srgbClr val="000000"/>
                        </a:solidFill>
                      </a:endParaRPr>
                    </a:p>
                  </a:txBody>
                  <a:tcPr marL="91437" marR="91437" marT="45728" marB="45728">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rowSpan="2">
                  <a:txBody>
                    <a:bodyPr/>
                    <a:lstStyle/>
                    <a:p>
                      <a:pPr algn="ctr"/>
                      <a:r>
                        <a:rPr lang="en-US" sz="1600" dirty="0" smtClean="0">
                          <a:solidFill>
                            <a:schemeClr val="tx1"/>
                          </a:solidFill>
                        </a:rPr>
                        <a:t>N/A</a:t>
                      </a:r>
                      <a:endParaRPr lang="en-US" sz="1600" dirty="0">
                        <a:solidFill>
                          <a:schemeClr val="tx1"/>
                        </a:solidFill>
                      </a:endParaRPr>
                    </a:p>
                  </a:txBody>
                  <a:tcPr marL="91437" marR="91437" marT="45728" marB="45728" anchor="ctr">
                    <a:lnL w="12700" cap="flat" cmpd="sng" algn="ctr">
                      <a:solidFill>
                        <a:schemeClr val="bg1">
                          <a:lumMod val="95000"/>
                        </a:schemeClr>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pattFill prst="ltUpDiag">
                      <a:fgClr>
                        <a:schemeClr val="bg1">
                          <a:lumMod val="50000"/>
                        </a:schemeClr>
                      </a:fgClr>
                      <a:bgClr>
                        <a:schemeClr val="bg1"/>
                      </a:bgClr>
                    </a:pattFill>
                  </a:tcPr>
                </a:tc>
              </a:tr>
              <a:tr h="2377848">
                <a:tc>
                  <a:txBody>
                    <a:bodyPr/>
                    <a:lstStyle/>
                    <a:p>
                      <a:r>
                        <a:rPr lang="en-US" sz="1600" dirty="0" smtClean="0">
                          <a:solidFill>
                            <a:srgbClr val="000000"/>
                          </a:solidFill>
                        </a:rPr>
                        <a:t>Eligibility</a:t>
                      </a:r>
                      <a:endParaRPr lang="en-US" sz="1600" dirty="0">
                        <a:solidFill>
                          <a:srgbClr val="000000"/>
                        </a:solidFill>
                      </a:endParaRPr>
                    </a:p>
                  </a:txBody>
                  <a:tcPr marL="91437" marR="91437" marT="45728" marB="45728">
                    <a:lnL w="12700" cmpd="sng">
                      <a:noFill/>
                    </a:lnL>
                    <a:lnR w="12700" cap="flat" cmpd="sng" algn="ctr">
                      <a:solidFill>
                        <a:schemeClr val="bg1">
                          <a:lumMod val="9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marL="0" indent="0" algn="l">
                        <a:buFont typeface="Arial" panose="020B0604020202020204" pitchFamily="34" charset="0"/>
                        <a:buNone/>
                      </a:pPr>
                      <a:r>
                        <a:rPr lang="en-US" sz="1500" dirty="0" smtClean="0">
                          <a:solidFill>
                            <a:srgbClr val="000000"/>
                          </a:solidFill>
                        </a:rPr>
                        <a:t>Participants with </a:t>
                      </a:r>
                      <a:br>
                        <a:rPr lang="en-US" sz="1500" dirty="0" smtClean="0">
                          <a:solidFill>
                            <a:srgbClr val="000000"/>
                          </a:solidFill>
                        </a:rPr>
                      </a:br>
                      <a:r>
                        <a:rPr lang="en-US" sz="1500" dirty="0" smtClean="0">
                          <a:solidFill>
                            <a:srgbClr val="000000"/>
                          </a:solidFill>
                        </a:rPr>
                        <a:t>15 years</a:t>
                      </a:r>
                      <a:r>
                        <a:rPr lang="en-US" sz="1500" baseline="0" dirty="0" smtClean="0">
                          <a:solidFill>
                            <a:srgbClr val="000000"/>
                          </a:solidFill>
                        </a:rPr>
                        <a:t> of service who contributed on average less than $5,000 per year for the prior 15 years in qualifying plans</a:t>
                      </a:r>
                      <a:endParaRPr lang="en-US" sz="1500" dirty="0">
                        <a:solidFill>
                          <a:srgbClr val="000000"/>
                        </a:solidFill>
                      </a:endParaRPr>
                    </a:p>
                  </a:txBody>
                  <a:tcPr marL="91437" marR="91437" marT="45728" marB="45728">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marL="0" indent="0" algn="l">
                        <a:buFont typeface="Arial" panose="020B0604020202020204" pitchFamily="34" charset="0"/>
                        <a:buNone/>
                      </a:pPr>
                      <a:r>
                        <a:rPr lang="en-US" sz="1500" dirty="0" smtClean="0">
                          <a:solidFill>
                            <a:srgbClr val="000000"/>
                          </a:solidFill>
                        </a:rPr>
                        <a:t>Additional contribution</a:t>
                      </a:r>
                      <a:r>
                        <a:rPr lang="en-US" sz="1500" baseline="0" dirty="0" smtClean="0">
                          <a:solidFill>
                            <a:srgbClr val="000000"/>
                          </a:solidFill>
                        </a:rPr>
                        <a:t> is in the three years prior to the year participant reaches plan’s normal retirement age, but only if </a:t>
                      </a:r>
                      <a:r>
                        <a:rPr lang="en-US" sz="1500" baseline="0" dirty="0" err="1" smtClean="0">
                          <a:solidFill>
                            <a:srgbClr val="000000"/>
                          </a:solidFill>
                        </a:rPr>
                        <a:t>undercontributed</a:t>
                      </a:r>
                      <a:r>
                        <a:rPr lang="en-US" sz="1500" baseline="0" dirty="0" smtClean="0">
                          <a:solidFill>
                            <a:srgbClr val="000000"/>
                          </a:solidFill>
                        </a:rPr>
                        <a:t> in prior years</a:t>
                      </a:r>
                      <a:endParaRPr lang="en-US" sz="1500" dirty="0">
                        <a:solidFill>
                          <a:srgbClr val="000000"/>
                        </a:solidFill>
                      </a:endParaRPr>
                    </a:p>
                  </a:txBody>
                  <a:tcPr marL="91437" marR="91437" marT="45728" marB="45728">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vMerge="1">
                  <a:txBody>
                    <a:bodyPr/>
                    <a:lstStyle/>
                    <a:p>
                      <a:pPr algn="ctr"/>
                      <a:endParaRPr lang="en-US" sz="1600" dirty="0">
                        <a:solidFill>
                          <a:srgbClr val="000000"/>
                        </a:solidFill>
                      </a:endParaRPr>
                    </a:p>
                  </a:txBody>
                  <a:tcPr marL="91437" marR="91437" marT="45728" marB="45728"/>
                </a:tc>
              </a:tr>
            </a:tbl>
          </a:graphicData>
        </a:graphic>
      </p:graphicFrame>
    </p:spTree>
    <p:extLst>
      <p:ext uri="{BB962C8B-B14F-4D97-AF65-F5344CB8AC3E}">
        <p14:creationId xmlns:p14="http://schemas.microsoft.com/office/powerpoint/2010/main" val="33509521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p:txBody>
          <a:bodyPr/>
          <a:lstStyle/>
          <a:p>
            <a:r>
              <a:rPr lang="en-US" altLang="en-US" dirty="0" smtClean="0">
                <a:ea typeface="ＭＳ Ｐゴシック" pitchFamily="34" charset="-128"/>
              </a:rPr>
              <a:t>Your workplace retirement plan</a:t>
            </a:r>
          </a:p>
        </p:txBody>
      </p:sp>
      <p:sp>
        <p:nvSpPr>
          <p:cNvPr id="37891" name="Text Placeholder 2"/>
          <p:cNvSpPr>
            <a:spLocks noGrp="1"/>
          </p:cNvSpPr>
          <p:nvPr>
            <p:ph idx="1"/>
          </p:nvPr>
        </p:nvSpPr>
        <p:spPr/>
        <p:txBody>
          <a:bodyPr/>
          <a:lstStyle/>
          <a:p>
            <a:pPr marL="0" indent="0">
              <a:buNone/>
            </a:pPr>
            <a:r>
              <a:rPr lang="en-US" altLang="en-US" dirty="0" smtClean="0"/>
              <a:t>Maximize your tax-deferred savings</a:t>
            </a:r>
          </a:p>
        </p:txBody>
      </p:sp>
      <p:sp>
        <p:nvSpPr>
          <p:cNvPr id="37924" name="Rectangle 5"/>
          <p:cNvSpPr>
            <a:spLocks noChangeArrowheads="1"/>
          </p:cNvSpPr>
          <p:nvPr/>
        </p:nvSpPr>
        <p:spPr bwMode="auto">
          <a:xfrm>
            <a:off x="438183" y="5697469"/>
            <a:ext cx="77866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spcAft>
                <a:spcPts val="900"/>
              </a:spcAft>
              <a:buClr>
                <a:schemeClr val="bg1"/>
              </a:buClr>
              <a:buSzPct val="25000"/>
              <a:buFont typeface="Arial" charset="0"/>
              <a:buChar char="•"/>
              <a:defRPr sz="2400" b="1">
                <a:solidFill>
                  <a:srgbClr val="008A83"/>
                </a:solidFill>
                <a:latin typeface="Arial" charset="0"/>
              </a:defRPr>
            </a:lvl1pPr>
            <a:lvl2pPr marL="742950" indent="-285750" eaLnBrk="0" hangingPunct="0">
              <a:lnSpc>
                <a:spcPct val="110000"/>
              </a:lnSpc>
              <a:spcBef>
                <a:spcPts val="900"/>
              </a:spcBef>
              <a:spcAft>
                <a:spcPts val="400"/>
              </a:spcAft>
              <a:buClr>
                <a:srgbClr val="ED834C"/>
              </a:buClr>
              <a:buSzPct val="90000"/>
              <a:buFont typeface="Arial Black" pitchFamily="34" charset="0"/>
              <a:buChar char="&gt;"/>
              <a:defRPr sz="1600">
                <a:solidFill>
                  <a:srgbClr val="0097CE"/>
                </a:solidFill>
                <a:latin typeface="Arial" charset="0"/>
              </a:defRPr>
            </a:lvl2pPr>
            <a:lvl3pPr marL="1143000" indent="-228600" eaLnBrk="0" hangingPunct="0">
              <a:spcBef>
                <a:spcPct val="20000"/>
              </a:spcBef>
              <a:buClr>
                <a:srgbClr val="0097CE"/>
              </a:buClr>
              <a:buSzPct val="100000"/>
              <a:buFont typeface="Lucida Grande" pitchFamily="-110" charset="0"/>
              <a:buChar char="−"/>
              <a:defRPr sz="1400">
                <a:solidFill>
                  <a:srgbClr val="6A747C"/>
                </a:solidFill>
                <a:latin typeface="Arial" charset="0"/>
              </a:defRPr>
            </a:lvl3pPr>
            <a:lvl4pPr marL="1600200" indent="-228600" eaLnBrk="0" hangingPunct="0">
              <a:spcBef>
                <a:spcPct val="20000"/>
              </a:spcBef>
              <a:buClr>
                <a:srgbClr val="ED834C"/>
              </a:buClr>
              <a:buFont typeface="Arial" charset="0"/>
              <a:buChar char="•"/>
              <a:defRPr sz="1200">
                <a:solidFill>
                  <a:srgbClr val="0097CE"/>
                </a:solidFill>
                <a:latin typeface="Arial" charset="0"/>
              </a:defRPr>
            </a:lvl4pPr>
            <a:lvl5pPr marL="2057400" indent="-228600" eaLnBrk="0" hangingPunct="0">
              <a:spcBef>
                <a:spcPct val="20000"/>
              </a:spcBef>
              <a:buClr>
                <a:srgbClr val="0097CE"/>
              </a:buClr>
              <a:buFont typeface="Lucida Grande" pitchFamily="-110" charset="0"/>
              <a:buChar char="−"/>
              <a:defRPr sz="1000">
                <a:solidFill>
                  <a:srgbClr val="6A747C"/>
                </a:solidFill>
                <a:latin typeface="Arial" charset="0"/>
              </a:defRPr>
            </a:lvl5pPr>
            <a:lvl6pPr marL="2514600" indent="-228600" eaLnBrk="0" fontAlgn="base" hangingPunct="0">
              <a:spcBef>
                <a:spcPct val="20000"/>
              </a:spcBef>
              <a:spcAft>
                <a:spcPct val="0"/>
              </a:spcAft>
              <a:buClr>
                <a:srgbClr val="0097CE"/>
              </a:buClr>
              <a:buFont typeface="Lucida Grande" pitchFamily="-110" charset="0"/>
              <a:buChar char="−"/>
              <a:defRPr sz="1000">
                <a:solidFill>
                  <a:srgbClr val="6A747C"/>
                </a:solidFill>
                <a:latin typeface="Arial" charset="0"/>
              </a:defRPr>
            </a:lvl6pPr>
            <a:lvl7pPr marL="2971800" indent="-228600" eaLnBrk="0" fontAlgn="base" hangingPunct="0">
              <a:spcBef>
                <a:spcPct val="20000"/>
              </a:spcBef>
              <a:spcAft>
                <a:spcPct val="0"/>
              </a:spcAft>
              <a:buClr>
                <a:srgbClr val="0097CE"/>
              </a:buClr>
              <a:buFont typeface="Lucida Grande" pitchFamily="-110" charset="0"/>
              <a:buChar char="−"/>
              <a:defRPr sz="1000">
                <a:solidFill>
                  <a:srgbClr val="6A747C"/>
                </a:solidFill>
                <a:latin typeface="Arial" charset="0"/>
              </a:defRPr>
            </a:lvl7pPr>
            <a:lvl8pPr marL="3429000" indent="-228600" eaLnBrk="0" fontAlgn="base" hangingPunct="0">
              <a:spcBef>
                <a:spcPct val="20000"/>
              </a:spcBef>
              <a:spcAft>
                <a:spcPct val="0"/>
              </a:spcAft>
              <a:buClr>
                <a:srgbClr val="0097CE"/>
              </a:buClr>
              <a:buFont typeface="Lucida Grande" pitchFamily="-110" charset="0"/>
              <a:buChar char="−"/>
              <a:defRPr sz="1000">
                <a:solidFill>
                  <a:srgbClr val="6A747C"/>
                </a:solidFill>
                <a:latin typeface="Arial" charset="0"/>
              </a:defRPr>
            </a:lvl8pPr>
            <a:lvl9pPr marL="3886200" indent="-228600" eaLnBrk="0" fontAlgn="base" hangingPunct="0">
              <a:spcBef>
                <a:spcPct val="20000"/>
              </a:spcBef>
              <a:spcAft>
                <a:spcPct val="0"/>
              </a:spcAft>
              <a:buClr>
                <a:srgbClr val="0097CE"/>
              </a:buClr>
              <a:buFont typeface="Lucida Grande" pitchFamily="-110" charset="0"/>
              <a:buChar char="−"/>
              <a:defRPr sz="1000">
                <a:solidFill>
                  <a:srgbClr val="6A747C"/>
                </a:solidFill>
                <a:latin typeface="Arial" charset="0"/>
              </a:defRPr>
            </a:lvl9pPr>
          </a:lstStyle>
          <a:p>
            <a:pPr marL="53975" indent="-53975" eaLnBrk="1" hangingPunct="1">
              <a:spcBef>
                <a:spcPct val="25000"/>
              </a:spcBef>
              <a:spcAft>
                <a:spcPct val="0"/>
              </a:spcAft>
              <a:buClr>
                <a:schemeClr val="hlink"/>
              </a:buClr>
              <a:buSzTx/>
              <a:buFont typeface="Wingdings" pitchFamily="2" charset="2"/>
              <a:buNone/>
            </a:pPr>
            <a:r>
              <a:rPr lang="en-US" altLang="en-US" sz="1600" b="0" dirty="0">
                <a:solidFill>
                  <a:srgbClr val="5F5F5F"/>
                </a:solidFill>
              </a:rPr>
              <a:t>*You can only select either the special catch-up contribution </a:t>
            </a:r>
            <a:r>
              <a:rPr lang="en-US" altLang="en-US" sz="1600" i="1" dirty="0">
                <a:solidFill>
                  <a:srgbClr val="5F5F5F"/>
                </a:solidFill>
              </a:rPr>
              <a:t>or</a:t>
            </a:r>
            <a:r>
              <a:rPr lang="en-US" altLang="en-US" sz="1600" b="0" dirty="0">
                <a:solidFill>
                  <a:srgbClr val="5F5F5F"/>
                </a:solidFill>
              </a:rPr>
              <a:t> age-based catch-up contribution for 457(b) plans.</a:t>
            </a:r>
          </a:p>
        </p:txBody>
      </p:sp>
      <p:sp>
        <p:nvSpPr>
          <p:cNvPr id="37926" name="TextBox 1"/>
          <p:cNvSpPr txBox="1">
            <a:spLocks noChangeArrowheads="1"/>
          </p:cNvSpPr>
          <p:nvPr/>
        </p:nvSpPr>
        <p:spPr bwMode="auto">
          <a:xfrm>
            <a:off x="438183" y="5279249"/>
            <a:ext cx="3678238"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spcAft>
                <a:spcPts val="900"/>
              </a:spcAft>
              <a:buClr>
                <a:schemeClr val="bg1"/>
              </a:buClr>
              <a:buSzPct val="25000"/>
              <a:buFont typeface="Arial" charset="0"/>
              <a:buChar char="•"/>
              <a:defRPr sz="2400" b="1">
                <a:solidFill>
                  <a:srgbClr val="008A83"/>
                </a:solidFill>
                <a:latin typeface="Arial" charset="0"/>
              </a:defRPr>
            </a:lvl1pPr>
            <a:lvl2pPr marL="742950" indent="-285750" eaLnBrk="0" hangingPunct="0">
              <a:lnSpc>
                <a:spcPct val="110000"/>
              </a:lnSpc>
              <a:spcBef>
                <a:spcPts val="900"/>
              </a:spcBef>
              <a:spcAft>
                <a:spcPts val="400"/>
              </a:spcAft>
              <a:buClr>
                <a:srgbClr val="ED834C"/>
              </a:buClr>
              <a:buSzPct val="90000"/>
              <a:buFont typeface="Arial Black" pitchFamily="34" charset="0"/>
              <a:buChar char="&gt;"/>
              <a:defRPr sz="1600">
                <a:solidFill>
                  <a:srgbClr val="0097CE"/>
                </a:solidFill>
                <a:latin typeface="Arial" charset="0"/>
              </a:defRPr>
            </a:lvl2pPr>
            <a:lvl3pPr marL="1143000" indent="-228600" eaLnBrk="0" hangingPunct="0">
              <a:spcBef>
                <a:spcPct val="20000"/>
              </a:spcBef>
              <a:buClr>
                <a:srgbClr val="0097CE"/>
              </a:buClr>
              <a:buSzPct val="100000"/>
              <a:buFont typeface="Lucida Grande" pitchFamily="-110" charset="0"/>
              <a:buChar char="−"/>
              <a:defRPr sz="1400">
                <a:solidFill>
                  <a:srgbClr val="6A747C"/>
                </a:solidFill>
                <a:latin typeface="Arial" charset="0"/>
              </a:defRPr>
            </a:lvl3pPr>
            <a:lvl4pPr marL="1600200" indent="-228600" eaLnBrk="0" hangingPunct="0">
              <a:spcBef>
                <a:spcPct val="20000"/>
              </a:spcBef>
              <a:buClr>
                <a:srgbClr val="ED834C"/>
              </a:buClr>
              <a:buFont typeface="Arial" charset="0"/>
              <a:buChar char="•"/>
              <a:defRPr sz="1200">
                <a:solidFill>
                  <a:srgbClr val="0097CE"/>
                </a:solidFill>
                <a:latin typeface="Arial" charset="0"/>
              </a:defRPr>
            </a:lvl4pPr>
            <a:lvl5pPr marL="2057400" indent="-228600" eaLnBrk="0" hangingPunct="0">
              <a:spcBef>
                <a:spcPct val="20000"/>
              </a:spcBef>
              <a:buClr>
                <a:srgbClr val="0097CE"/>
              </a:buClr>
              <a:buFont typeface="Lucida Grande" pitchFamily="-110" charset="0"/>
              <a:buChar char="−"/>
              <a:defRPr sz="1000">
                <a:solidFill>
                  <a:srgbClr val="6A747C"/>
                </a:solidFill>
                <a:latin typeface="Arial" charset="0"/>
              </a:defRPr>
            </a:lvl5pPr>
            <a:lvl6pPr marL="2514600" indent="-228600" eaLnBrk="0" fontAlgn="base" hangingPunct="0">
              <a:spcBef>
                <a:spcPct val="20000"/>
              </a:spcBef>
              <a:spcAft>
                <a:spcPct val="0"/>
              </a:spcAft>
              <a:buClr>
                <a:srgbClr val="0097CE"/>
              </a:buClr>
              <a:buFont typeface="Lucida Grande" pitchFamily="-110" charset="0"/>
              <a:buChar char="−"/>
              <a:defRPr sz="1000">
                <a:solidFill>
                  <a:srgbClr val="6A747C"/>
                </a:solidFill>
                <a:latin typeface="Arial" charset="0"/>
              </a:defRPr>
            </a:lvl6pPr>
            <a:lvl7pPr marL="2971800" indent="-228600" eaLnBrk="0" fontAlgn="base" hangingPunct="0">
              <a:spcBef>
                <a:spcPct val="20000"/>
              </a:spcBef>
              <a:spcAft>
                <a:spcPct val="0"/>
              </a:spcAft>
              <a:buClr>
                <a:srgbClr val="0097CE"/>
              </a:buClr>
              <a:buFont typeface="Lucida Grande" pitchFamily="-110" charset="0"/>
              <a:buChar char="−"/>
              <a:defRPr sz="1000">
                <a:solidFill>
                  <a:srgbClr val="6A747C"/>
                </a:solidFill>
                <a:latin typeface="Arial" charset="0"/>
              </a:defRPr>
            </a:lvl7pPr>
            <a:lvl8pPr marL="3429000" indent="-228600" eaLnBrk="0" fontAlgn="base" hangingPunct="0">
              <a:spcBef>
                <a:spcPct val="20000"/>
              </a:spcBef>
              <a:spcAft>
                <a:spcPct val="0"/>
              </a:spcAft>
              <a:buClr>
                <a:srgbClr val="0097CE"/>
              </a:buClr>
              <a:buFont typeface="Lucida Grande" pitchFamily="-110" charset="0"/>
              <a:buChar char="−"/>
              <a:defRPr sz="1000">
                <a:solidFill>
                  <a:srgbClr val="6A747C"/>
                </a:solidFill>
                <a:latin typeface="Arial" charset="0"/>
              </a:defRPr>
            </a:lvl8pPr>
            <a:lvl9pPr marL="3886200" indent="-228600" eaLnBrk="0" fontAlgn="base" hangingPunct="0">
              <a:spcBef>
                <a:spcPct val="20000"/>
              </a:spcBef>
              <a:spcAft>
                <a:spcPct val="0"/>
              </a:spcAft>
              <a:buClr>
                <a:srgbClr val="0097CE"/>
              </a:buClr>
              <a:buFont typeface="Lucida Grande" pitchFamily="-110" charset="0"/>
              <a:buChar char="−"/>
              <a:defRPr sz="1000">
                <a:solidFill>
                  <a:srgbClr val="6A747C"/>
                </a:solidFill>
                <a:latin typeface="Arial" charset="0"/>
              </a:defRPr>
            </a:lvl9pPr>
          </a:lstStyle>
          <a:p>
            <a:pPr eaLnBrk="1" hangingPunct="1">
              <a:spcBef>
                <a:spcPct val="0"/>
              </a:spcBef>
              <a:spcAft>
                <a:spcPct val="0"/>
              </a:spcAft>
              <a:buClrTx/>
              <a:buSzTx/>
              <a:buFontTx/>
              <a:buNone/>
            </a:pPr>
            <a:r>
              <a:rPr lang="en-US" altLang="en-US" sz="1600" b="0" dirty="0">
                <a:solidFill>
                  <a:schemeClr val="bg1"/>
                </a:solidFill>
              </a:rPr>
              <a:t>Salary deferral amounts are up to you!</a:t>
            </a:r>
          </a:p>
        </p:txBody>
      </p:sp>
      <p:sp>
        <p:nvSpPr>
          <p:cNvPr id="8" name="Slide Number Placeholder 6"/>
          <p:cNvSpPr>
            <a:spLocks noGrp="1"/>
          </p:cNvSpPr>
          <p:nvPr>
            <p:ph type="sldNum" sz="quarter" idx="10"/>
          </p:nvPr>
        </p:nvSpPr>
        <p:spPr>
          <a:xfrm>
            <a:off x="6657975" y="6356350"/>
            <a:ext cx="2133600" cy="365125"/>
          </a:xfrm>
        </p:spPr>
        <p:txBody>
          <a:bodyPr/>
          <a:lstStyle>
            <a:lvl1pPr algn="r">
              <a:defRPr sz="1200">
                <a:solidFill>
                  <a:srgbClr val="00A4E4"/>
                </a:solidFill>
              </a:defRPr>
            </a:lvl1pPr>
          </a:lstStyle>
          <a:p>
            <a:pPr>
              <a:defRPr/>
            </a:pPr>
            <a:fld id="{2505F292-7053-9A43-86CC-EE4ED0BE33C9}" type="slidenum">
              <a:rPr lang="en-US" smtClean="0"/>
              <a:pPr>
                <a:defRPr/>
              </a:pPr>
              <a:t>29</a:t>
            </a:fld>
            <a:endParaRPr lang="en-US" dirty="0"/>
          </a:p>
        </p:txBody>
      </p:sp>
      <p:graphicFrame>
        <p:nvGraphicFramePr>
          <p:cNvPr id="10" name="Table 9"/>
          <p:cNvGraphicFramePr>
            <a:graphicFrameLocks noGrp="1"/>
          </p:cNvGraphicFramePr>
          <p:nvPr>
            <p:extLst>
              <p:ext uri="{D42A27DB-BD31-4B8C-83A1-F6EECF244321}">
                <p14:modId xmlns:p14="http://schemas.microsoft.com/office/powerpoint/2010/main" val="860187724"/>
              </p:ext>
            </p:extLst>
          </p:nvPr>
        </p:nvGraphicFramePr>
        <p:xfrm>
          <a:off x="425764" y="2062771"/>
          <a:ext cx="7581900" cy="3206773"/>
        </p:xfrm>
        <a:graphic>
          <a:graphicData uri="http://schemas.openxmlformats.org/drawingml/2006/table">
            <a:tbl>
              <a:tblPr firstRow="1" bandRow="1">
                <a:tableStyleId>{5C22544A-7EE6-4342-B048-85BDC9FD1C3A}</a:tableStyleId>
              </a:tblPr>
              <a:tblGrid>
                <a:gridCol w="2767754"/>
                <a:gridCol w="1283494"/>
                <a:gridCol w="1503191"/>
                <a:gridCol w="2027461"/>
              </a:tblGrid>
              <a:tr h="388854">
                <a:tc gridSpan="4">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solidFill>
                            <a:schemeClr val="accent1"/>
                          </a:solidFill>
                          <a:latin typeface="Arial" pitchFamily="34" charset="0"/>
                          <a:ea typeface="ＭＳ Ｐゴシック" pitchFamily="-108" charset="-128"/>
                        </a:rPr>
                        <a:t>2018</a:t>
                      </a:r>
                    </a:p>
                  </a:txBody>
                  <a:tcPr marT="45686" marB="45686">
                    <a:lnL w="38100" cap="flat" cmpd="sng" algn="ctr">
                      <a:noFill/>
                      <a:prstDash val="solid"/>
                      <a:round/>
                      <a:headEnd type="none" w="med" len="med"/>
                      <a:tailEnd type="none" w="med" len="med"/>
                    </a:lnL>
                    <a:lnR w="12700" cmpd="sng">
                      <a:noFill/>
                    </a:lnR>
                    <a:lnT w="38100" cap="flat" cmpd="sng" algn="ctr">
                      <a:noFill/>
                      <a:prstDash val="solid"/>
                      <a:round/>
                      <a:headEnd type="none" w="med" len="med"/>
                      <a:tailEnd type="none" w="med" len="med"/>
                    </a:lnT>
                    <a:lnB w="38100" cmpd="sng">
                      <a:noFill/>
                    </a:lnB>
                    <a:lnTlToBr w="12700" cmpd="sng">
                      <a:noFill/>
                      <a:prstDash val="solid"/>
                    </a:lnTlToBr>
                    <a:lnBlToTr w="12700" cmpd="sng">
                      <a:noFill/>
                      <a:prstDash val="solid"/>
                    </a:lnBlToTr>
                    <a:noFill/>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800" dirty="0" smtClean="0">
                        <a:latin typeface="Arial" pitchFamily="34" charset="0"/>
                        <a:ea typeface="ＭＳ Ｐゴシック" pitchFamily="-108" charset="-128"/>
                      </a:endParaRPr>
                    </a:p>
                  </a:txBody>
                  <a:tcPr>
                    <a:solidFill>
                      <a:schemeClr val="tx2"/>
                    </a:solidFill>
                  </a:tcPr>
                </a:tc>
                <a:tc hMerge="1">
                  <a:txBody>
                    <a:bodyPr/>
                    <a:lstStyle/>
                    <a:p>
                      <a:endParaRPr lang="en-US" dirty="0"/>
                    </a:p>
                  </a:txBody>
                  <a:tcPr/>
                </a:tc>
                <a:tc hMerge="1">
                  <a:txBody>
                    <a:bodyPr/>
                    <a:lstStyle/>
                    <a:p>
                      <a:endParaRPr lang="en-US" dirty="0"/>
                    </a:p>
                  </a:txBody>
                  <a:tcPr/>
                </a:tc>
              </a:tr>
              <a:tr h="468463">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endParaRPr lang="en-US" sz="1600" dirty="0" smtClean="0">
                        <a:solidFill>
                          <a:srgbClr val="000000"/>
                        </a:solidFill>
                        <a:latin typeface="Arial" pitchFamily="34" charset="0"/>
                        <a:ea typeface="ＭＳ Ｐゴシック" pitchFamily="-108" charset="-128"/>
                      </a:endParaRPr>
                    </a:p>
                  </a:txBody>
                  <a:tcPr marT="45686" marB="45686" anchor="ctr">
                    <a:lnL w="38100" cap="flat" cmpd="sng" algn="ctr">
                      <a:no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38100" cmpd="sng">
                      <a:noFill/>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lang="en-US" sz="1600" b="0" dirty="0" smtClean="0">
                          <a:solidFill>
                            <a:srgbClr val="FFFFFF"/>
                          </a:solidFill>
                          <a:latin typeface="Arial" pitchFamily="34" charset="0"/>
                          <a:ea typeface="ＭＳ Ｐゴシック" pitchFamily="-108" charset="-128"/>
                        </a:rPr>
                        <a:t>403(b) </a:t>
                      </a:r>
                      <a:endParaRPr lang="en-US" sz="1600" b="0" dirty="0" smtClean="0">
                        <a:solidFill>
                          <a:srgbClr val="FFFFFF"/>
                        </a:solidFill>
                      </a:endParaRPr>
                    </a:p>
                  </a:txBody>
                  <a:tcPr marT="45686" marB="45686"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38100" cmpd="sng">
                      <a:noFill/>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lang="en-US" sz="1600" b="0" dirty="0" smtClean="0">
                          <a:solidFill>
                            <a:srgbClr val="FFFFFF"/>
                          </a:solidFill>
                          <a:latin typeface="Arial" pitchFamily="34" charset="0"/>
                          <a:ea typeface="ＭＳ Ｐゴシック" pitchFamily="-108" charset="-128"/>
                        </a:rPr>
                        <a:t>457(b)</a:t>
                      </a:r>
                    </a:p>
                  </a:txBody>
                  <a:tcPr marT="45686" marB="45686"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38100" cmpd="sng">
                      <a:noFill/>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lang="en-US" sz="1600" b="0" dirty="0" smtClean="0">
                          <a:solidFill>
                            <a:srgbClr val="FFFFFF"/>
                          </a:solidFill>
                          <a:latin typeface="Arial" pitchFamily="34" charset="0"/>
                          <a:ea typeface="ＭＳ Ｐゴシック" pitchFamily="-108" charset="-128"/>
                        </a:rPr>
                        <a:t>Combination plans</a:t>
                      </a:r>
                    </a:p>
                  </a:txBody>
                  <a:tcPr marT="45686" marB="45686" anchor="ctr">
                    <a:lnL w="12700" cap="flat" cmpd="sng" algn="ctr">
                      <a:solidFill>
                        <a:schemeClr val="bg1">
                          <a:lumMod val="95000"/>
                        </a:schemeClr>
                      </a:solidFill>
                      <a:prstDash val="solid"/>
                      <a:round/>
                      <a:headEnd type="none" w="med" len="med"/>
                      <a:tailEnd type="none" w="med" len="med"/>
                    </a:lnL>
                    <a:lnR w="12700" cmpd="sng">
                      <a:noFill/>
                    </a:lnR>
                    <a:lnT w="38100" cmpd="sng">
                      <a:noFill/>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r>
              <a:tr h="546483">
                <a:tc>
                  <a:txBody>
                    <a:bodyPr/>
                    <a:lstStyle/>
                    <a:p>
                      <a:pPr algn="r"/>
                      <a:r>
                        <a:rPr lang="en-US" sz="1600" dirty="0" smtClean="0">
                          <a:solidFill>
                            <a:srgbClr val="000000"/>
                          </a:solidFill>
                        </a:rPr>
                        <a:t>Annual contribution</a:t>
                      </a:r>
                      <a:r>
                        <a:rPr lang="en-US" sz="1600" baseline="0" dirty="0" smtClean="0">
                          <a:solidFill>
                            <a:srgbClr val="000000"/>
                          </a:solidFill>
                        </a:rPr>
                        <a:t> limit</a:t>
                      </a:r>
                      <a:endParaRPr lang="en-US" sz="1600" dirty="0">
                        <a:solidFill>
                          <a:srgbClr val="000000"/>
                        </a:solidFill>
                      </a:endParaRPr>
                    </a:p>
                  </a:txBody>
                  <a:tcPr marT="45686" marB="45686" anchor="ctr">
                    <a:lnL w="38100" cap="flat" cmpd="sng" algn="ctr">
                      <a:no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600" dirty="0" smtClean="0">
                          <a:solidFill>
                            <a:srgbClr val="000000"/>
                          </a:solidFill>
                        </a:rPr>
                        <a:t>$18,500</a:t>
                      </a:r>
                      <a:endParaRPr lang="en-US" sz="1600" dirty="0">
                        <a:solidFill>
                          <a:srgbClr val="000000"/>
                        </a:solidFill>
                      </a:endParaRPr>
                    </a:p>
                  </a:txBody>
                  <a:tcPr marT="45686" marB="45686"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smtClean="0">
                          <a:solidFill>
                            <a:srgbClr val="000000"/>
                          </a:solidFill>
                        </a:rPr>
                        <a:t>$18,500</a:t>
                      </a:r>
                    </a:p>
                  </a:txBody>
                  <a:tcPr marT="45686" marB="45686"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600" dirty="0" smtClean="0">
                          <a:solidFill>
                            <a:srgbClr val="000000"/>
                          </a:solidFill>
                        </a:rPr>
                        <a:t>$37,000</a:t>
                      </a:r>
                      <a:endParaRPr lang="en-US" sz="1600" dirty="0">
                        <a:solidFill>
                          <a:srgbClr val="000000"/>
                        </a:solidFill>
                      </a:endParaRPr>
                    </a:p>
                  </a:txBody>
                  <a:tcPr marT="45686" marB="45686" anchor="ctr">
                    <a:lnL w="12700" cap="flat" cmpd="sng" algn="ctr">
                      <a:solidFill>
                        <a:schemeClr val="bg1">
                          <a:lumMod val="95000"/>
                        </a:schemeClr>
                      </a:solidFill>
                      <a:prstDash val="solid"/>
                      <a:round/>
                      <a:headEnd type="none" w="med" len="med"/>
                      <a:tailEnd type="none" w="med" len="med"/>
                    </a:lnL>
                    <a:lnR w="12700" cmpd="sng">
                      <a:noFill/>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r>
              <a:tr h="600991">
                <a:tc>
                  <a:txBody>
                    <a:bodyPr/>
                    <a:lstStyle/>
                    <a:p>
                      <a:pPr algn="r"/>
                      <a:r>
                        <a:rPr lang="en-US" sz="1600" dirty="0" smtClean="0">
                          <a:solidFill>
                            <a:srgbClr val="000000"/>
                          </a:solidFill>
                          <a:latin typeface="Arial" pitchFamily="34" charset="0"/>
                          <a:ea typeface="ＭＳ Ｐゴシック" pitchFamily="-108" charset="-128"/>
                        </a:rPr>
                        <a:t>Special</a:t>
                      </a:r>
                      <a:r>
                        <a:rPr lang="en-US" sz="1600" baseline="0" dirty="0" smtClean="0">
                          <a:solidFill>
                            <a:srgbClr val="000000"/>
                          </a:solidFill>
                          <a:latin typeface="Arial" pitchFamily="34" charset="0"/>
                          <a:ea typeface="ＭＳ Ｐゴシック" pitchFamily="-108" charset="-128"/>
                        </a:rPr>
                        <a:t> c</a:t>
                      </a:r>
                      <a:r>
                        <a:rPr lang="en-US" sz="1600" dirty="0" smtClean="0">
                          <a:solidFill>
                            <a:srgbClr val="000000"/>
                          </a:solidFill>
                          <a:latin typeface="Arial" pitchFamily="34" charset="0"/>
                          <a:ea typeface="ＭＳ Ｐゴシック" pitchFamily="-108" charset="-128"/>
                        </a:rPr>
                        <a:t>atch-up</a:t>
                      </a:r>
                      <a:r>
                        <a:rPr lang="en-US" sz="1600" baseline="0" dirty="0" smtClean="0">
                          <a:solidFill>
                            <a:srgbClr val="000000"/>
                          </a:solidFill>
                          <a:latin typeface="Arial" pitchFamily="34" charset="0"/>
                          <a:ea typeface="ＭＳ Ｐゴシック" pitchFamily="-108" charset="-128"/>
                        </a:rPr>
                        <a:t> </a:t>
                      </a:r>
                      <a:r>
                        <a:rPr lang="en-US" sz="1600" dirty="0" smtClean="0">
                          <a:solidFill>
                            <a:srgbClr val="000000"/>
                          </a:solidFill>
                          <a:latin typeface="Arial" pitchFamily="34" charset="0"/>
                          <a:ea typeface="ＭＳ Ｐゴシック" pitchFamily="-108" charset="-128"/>
                        </a:rPr>
                        <a:t>contribution </a:t>
                      </a:r>
                      <a:endParaRPr lang="en-US" sz="1600" dirty="0">
                        <a:solidFill>
                          <a:srgbClr val="000000"/>
                        </a:solidFill>
                      </a:endParaRPr>
                    </a:p>
                  </a:txBody>
                  <a:tcPr marT="45686" marB="45686" anchor="ctr">
                    <a:lnL w="38100" cap="flat" cmpd="sng" algn="ctr">
                      <a:no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600" dirty="0" smtClean="0">
                          <a:solidFill>
                            <a:srgbClr val="000000"/>
                          </a:solidFill>
                        </a:rPr>
                        <a:t>$3,000</a:t>
                      </a:r>
                      <a:br>
                        <a:rPr lang="en-US" sz="1600" dirty="0" smtClean="0">
                          <a:solidFill>
                            <a:srgbClr val="000000"/>
                          </a:solidFill>
                        </a:rPr>
                      </a:br>
                      <a:r>
                        <a:rPr lang="en-US" sz="1200" dirty="0" smtClean="0">
                          <a:solidFill>
                            <a:srgbClr val="000000"/>
                          </a:solidFill>
                        </a:rPr>
                        <a:t>(15-year rule)</a:t>
                      </a:r>
                      <a:endParaRPr lang="en-US" sz="1200" dirty="0">
                        <a:solidFill>
                          <a:srgbClr val="000000"/>
                        </a:solidFill>
                      </a:endParaRPr>
                    </a:p>
                  </a:txBody>
                  <a:tcPr marT="45686" marB="45686">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row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smtClean="0">
                          <a:solidFill>
                            <a:srgbClr val="000000"/>
                          </a:solidFill>
                        </a:rPr>
                        <a:t>Up to $18,500*</a:t>
                      </a:r>
                      <a:br>
                        <a:rPr lang="en-US" sz="1600" dirty="0" smtClean="0">
                          <a:solidFill>
                            <a:srgbClr val="000000"/>
                          </a:solidFill>
                        </a:rPr>
                      </a:br>
                      <a:r>
                        <a:rPr lang="en-US" sz="1200" dirty="0" smtClean="0">
                          <a:solidFill>
                            <a:srgbClr val="000000"/>
                          </a:solidFill>
                        </a:rPr>
                        <a:t>(3 years prior to retirement age)</a:t>
                      </a:r>
                      <a:br>
                        <a:rPr lang="en-US" sz="1200" dirty="0" smtClean="0">
                          <a:solidFill>
                            <a:srgbClr val="000000"/>
                          </a:solidFill>
                        </a:rPr>
                      </a:br>
                      <a:r>
                        <a:rPr lang="en-US" sz="1200" b="1" dirty="0" smtClean="0">
                          <a:solidFill>
                            <a:srgbClr val="000000"/>
                          </a:solidFill>
                        </a:rPr>
                        <a:t>  </a:t>
                      </a:r>
                      <a:r>
                        <a:rPr lang="en-US" sz="1200" b="1" i="1" dirty="0" smtClean="0">
                          <a:solidFill>
                            <a:srgbClr val="000000"/>
                          </a:solidFill>
                        </a:rPr>
                        <a:t>- or -</a:t>
                      </a:r>
                      <a:br>
                        <a:rPr lang="en-US" sz="1200" b="1" i="1" dirty="0" smtClean="0">
                          <a:solidFill>
                            <a:srgbClr val="000000"/>
                          </a:solidFill>
                        </a:rPr>
                      </a:br>
                      <a:r>
                        <a:rPr lang="en-US" sz="1600" dirty="0" smtClean="0">
                          <a:solidFill>
                            <a:srgbClr val="000000"/>
                          </a:solidFill>
                        </a:rPr>
                        <a:t>$6,000*</a:t>
                      </a:r>
                    </a:p>
                  </a:txBody>
                  <a:tcPr marT="45686" marB="45686"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600" dirty="0" smtClean="0">
                          <a:solidFill>
                            <a:srgbClr val="000000"/>
                          </a:solidFill>
                        </a:rPr>
                        <a:t>$21,500</a:t>
                      </a:r>
                      <a:endParaRPr lang="en-US" sz="1600" dirty="0">
                        <a:solidFill>
                          <a:srgbClr val="000000"/>
                        </a:solidFill>
                      </a:endParaRPr>
                    </a:p>
                  </a:txBody>
                  <a:tcPr marT="45686" marB="45686" anchor="ctr">
                    <a:lnL w="12700" cap="flat" cmpd="sng" algn="ctr">
                      <a:solidFill>
                        <a:schemeClr val="bg1">
                          <a:lumMod val="95000"/>
                        </a:schemeClr>
                      </a:solidFill>
                      <a:prstDash val="solid"/>
                      <a:round/>
                      <a:headEnd type="none" w="med" len="med"/>
                      <a:tailEnd type="none" w="med" len="med"/>
                    </a:lnL>
                    <a:lnR w="12700" cmpd="sng">
                      <a:noFill/>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r>
              <a:tr h="813128">
                <a:tc>
                  <a:txBody>
                    <a:bodyPr/>
                    <a:lstStyle/>
                    <a:p>
                      <a:pPr algn="r"/>
                      <a:r>
                        <a:rPr lang="en-US" sz="1600" dirty="0" smtClean="0">
                          <a:solidFill>
                            <a:srgbClr val="000000"/>
                          </a:solidFill>
                        </a:rPr>
                        <a:t>Age-based catch-up</a:t>
                      </a:r>
                      <a:endParaRPr lang="en-US" sz="1600" dirty="0">
                        <a:solidFill>
                          <a:srgbClr val="000000"/>
                        </a:solidFill>
                      </a:endParaRPr>
                    </a:p>
                  </a:txBody>
                  <a:tcPr marT="45686" marB="45686" anchor="ctr">
                    <a:lnL w="38100" cap="flat" cmpd="sng" algn="ctr">
                      <a:no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600" dirty="0" smtClean="0">
                          <a:solidFill>
                            <a:srgbClr val="000000"/>
                          </a:solidFill>
                        </a:rPr>
                        <a:t>$6,000</a:t>
                      </a:r>
                      <a:endParaRPr lang="en-US" sz="1600" dirty="0">
                        <a:solidFill>
                          <a:srgbClr val="000000"/>
                        </a:solidFill>
                      </a:endParaRPr>
                    </a:p>
                  </a:txBody>
                  <a:tcPr marT="45686" marB="45686"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600" dirty="0" smtClean="0"/>
                    </a:p>
                  </a:txBody>
                  <a:tcPr anchor="ctr"/>
                </a:tc>
                <a:tc>
                  <a:txBody>
                    <a:bodyPr/>
                    <a:lstStyle/>
                    <a:p>
                      <a:pPr algn="ctr"/>
                      <a:r>
                        <a:rPr lang="en-US" sz="1600" dirty="0" smtClean="0">
                          <a:solidFill>
                            <a:srgbClr val="000000"/>
                          </a:solidFill>
                        </a:rPr>
                        <a:t>$6,000</a:t>
                      </a:r>
                      <a:br>
                        <a:rPr lang="en-US" sz="1600" dirty="0" smtClean="0">
                          <a:solidFill>
                            <a:srgbClr val="000000"/>
                          </a:solidFill>
                        </a:rPr>
                      </a:br>
                      <a:r>
                        <a:rPr lang="en-US" sz="1100" dirty="0" smtClean="0">
                          <a:solidFill>
                            <a:srgbClr val="000000"/>
                          </a:solidFill>
                        </a:rPr>
                        <a:t>(Assuming 403(b)</a:t>
                      </a:r>
                      <a:r>
                        <a:rPr lang="en-US" sz="1100" baseline="0" dirty="0" smtClean="0">
                          <a:solidFill>
                            <a:srgbClr val="000000"/>
                          </a:solidFill>
                        </a:rPr>
                        <a:t> age-based catch-up is selected)</a:t>
                      </a:r>
                      <a:endParaRPr lang="en-US" sz="1100" dirty="0">
                        <a:solidFill>
                          <a:srgbClr val="000000"/>
                        </a:solidFill>
                      </a:endParaRPr>
                    </a:p>
                  </a:txBody>
                  <a:tcPr marT="45686" marB="45686" anchor="ctr">
                    <a:lnL w="12700" cap="flat" cmpd="sng" algn="ctr">
                      <a:solidFill>
                        <a:schemeClr val="bg1">
                          <a:lumMod val="95000"/>
                        </a:schemeClr>
                      </a:solidFill>
                      <a:prstDash val="solid"/>
                      <a:round/>
                      <a:headEnd type="none" w="med" len="med"/>
                      <a:tailEnd type="none" w="med" len="med"/>
                    </a:lnL>
                    <a:lnR w="12700" cmpd="sng">
                      <a:noFill/>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r>
              <a:tr h="388854">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1600" b="1" dirty="0" smtClean="0">
                          <a:solidFill>
                            <a:schemeClr val="bg1"/>
                          </a:solidFill>
                          <a:latin typeface="Arial" pitchFamily="34" charset="0"/>
                          <a:ea typeface="ＭＳ Ｐゴシック" pitchFamily="-108" charset="-128"/>
                        </a:rPr>
                        <a:t>Maximum deferral</a:t>
                      </a:r>
                      <a:endParaRPr lang="en-US" sz="1600" b="1" dirty="0" smtClean="0">
                        <a:solidFill>
                          <a:schemeClr val="bg1"/>
                        </a:solidFill>
                      </a:endParaRPr>
                    </a:p>
                  </a:txBody>
                  <a:tcPr marT="45686" marB="45686" anchor="ctr">
                    <a:lnL w="38100" cap="flat" cmpd="sng" algn="ctr">
                      <a:no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tx2"/>
                    </a:solidFill>
                  </a:tcPr>
                </a:tc>
                <a:tc>
                  <a:txBody>
                    <a:bodyPr/>
                    <a:lstStyle/>
                    <a:p>
                      <a:pPr algn="ctr"/>
                      <a:r>
                        <a:rPr lang="en-US" sz="1600" b="1" dirty="0" smtClean="0">
                          <a:solidFill>
                            <a:schemeClr val="bg1"/>
                          </a:solidFill>
                        </a:rPr>
                        <a:t>$27,500</a:t>
                      </a:r>
                      <a:endParaRPr lang="en-US" sz="1600" b="1" dirty="0">
                        <a:solidFill>
                          <a:schemeClr val="bg1"/>
                        </a:solidFill>
                      </a:endParaRPr>
                    </a:p>
                  </a:txBody>
                  <a:tcPr marT="45686" marB="45686"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tx2"/>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1" dirty="0" smtClean="0">
                          <a:solidFill>
                            <a:schemeClr val="bg1"/>
                          </a:solidFill>
                        </a:rPr>
                        <a:t>$37,000</a:t>
                      </a:r>
                    </a:p>
                  </a:txBody>
                  <a:tcPr marT="45686" marB="45686"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tx2"/>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1" dirty="0" smtClean="0">
                          <a:solidFill>
                            <a:schemeClr val="bg1"/>
                          </a:solidFill>
                        </a:rPr>
                        <a:t>$64,500</a:t>
                      </a:r>
                    </a:p>
                  </a:txBody>
                  <a:tcPr marT="45686" marB="45686" anchor="ctr">
                    <a:lnL w="12700" cap="flat" cmpd="sng" algn="ctr">
                      <a:solidFill>
                        <a:schemeClr val="bg1">
                          <a:lumMod val="95000"/>
                        </a:schemeClr>
                      </a:solidFill>
                      <a:prstDash val="solid"/>
                      <a:round/>
                      <a:headEnd type="none" w="med" len="med"/>
                      <a:tailEnd type="none" w="med" len="med"/>
                    </a:lnL>
                    <a:lnR w="12700" cmpd="sng">
                      <a:noFill/>
                    </a:lnR>
                    <a:lnT w="12700" cap="flat" cmpd="sng" algn="ctr">
                      <a:solidFill>
                        <a:schemeClr val="bg1">
                          <a:lumMod val="95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tx2"/>
                    </a:solidFill>
                  </a:tcPr>
                </a:tc>
              </a:tr>
            </a:tbl>
          </a:graphicData>
        </a:graphic>
      </p:graphicFrame>
    </p:spTree>
    <p:extLst>
      <p:ext uri="{BB962C8B-B14F-4D97-AF65-F5344CB8AC3E}">
        <p14:creationId xmlns:p14="http://schemas.microsoft.com/office/powerpoint/2010/main" val="36851025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itle 4"/>
          <p:cNvSpPr>
            <a:spLocks noGrp="1"/>
          </p:cNvSpPr>
          <p:nvPr>
            <p:ph type="title"/>
          </p:nvPr>
        </p:nvSpPr>
        <p:spPr>
          <a:xfrm>
            <a:off x="0" y="2023533"/>
            <a:ext cx="9144000" cy="1779539"/>
          </a:xfrm>
        </p:spPr>
        <p:txBody>
          <a:bodyPr/>
          <a:lstStyle/>
          <a:p>
            <a:r>
              <a:rPr lang="en-US" dirty="0" smtClean="0"/>
              <a:t>What generation are you?</a:t>
            </a:r>
            <a:endParaRPr lang="en-US" dirty="0"/>
          </a:p>
        </p:txBody>
      </p:sp>
    </p:spTree>
  </p:cSld>
  <p:clrMapOvr>
    <a:masterClrMapping/>
  </p:clrMapOvr>
  <p:transition spd="med"/>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5"/>
          <p:cNvSpPr>
            <a:spLocks noGrp="1" noChangeArrowheads="1"/>
          </p:cNvSpPr>
          <p:nvPr>
            <p:ph type="title"/>
          </p:nvPr>
        </p:nvSpPr>
        <p:spPr/>
        <p:txBody>
          <a:bodyPr/>
          <a:lstStyle/>
          <a:p>
            <a:r>
              <a:rPr lang="en-US" altLang="en-US" smtClean="0">
                <a:ea typeface="ＭＳ Ｐゴシック" pitchFamily="34" charset="-128"/>
              </a:rPr>
              <a:t>Your workplace retirement plan</a:t>
            </a:r>
            <a:endParaRPr lang="en-US" altLang="en-US" smtClean="0"/>
          </a:p>
        </p:txBody>
      </p:sp>
      <p:sp>
        <p:nvSpPr>
          <p:cNvPr id="45059" name="Rectangle 6"/>
          <p:cNvSpPr>
            <a:spLocks noGrp="1" noChangeArrowheads="1"/>
          </p:cNvSpPr>
          <p:nvPr>
            <p:ph idx="1"/>
          </p:nvPr>
        </p:nvSpPr>
        <p:spPr/>
        <p:txBody>
          <a:bodyPr/>
          <a:lstStyle/>
          <a:p>
            <a:pPr marL="0" indent="0">
              <a:buNone/>
              <a:defRPr/>
            </a:pPr>
            <a:r>
              <a:rPr lang="en-US" dirty="0" smtClean="0"/>
              <a:t>When do withdrawals begin?</a:t>
            </a:r>
          </a:p>
        </p:txBody>
      </p:sp>
      <p:sp>
        <p:nvSpPr>
          <p:cNvPr id="38916" name="Rectangle 8"/>
          <p:cNvSpPr>
            <a:spLocks noChangeArrowheads="1"/>
          </p:cNvSpPr>
          <p:nvPr/>
        </p:nvSpPr>
        <p:spPr bwMode="auto">
          <a:xfrm>
            <a:off x="1852216" y="3692723"/>
            <a:ext cx="665033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spcAft>
                <a:spcPts val="900"/>
              </a:spcAft>
              <a:buClr>
                <a:schemeClr val="bg1"/>
              </a:buClr>
              <a:buSzPct val="25000"/>
              <a:buFont typeface="Arial" charset="0"/>
              <a:buChar char="•"/>
              <a:defRPr sz="2400" b="1">
                <a:solidFill>
                  <a:srgbClr val="008A83"/>
                </a:solidFill>
                <a:latin typeface="Arial" charset="0"/>
              </a:defRPr>
            </a:lvl1pPr>
            <a:lvl2pPr marL="742950" indent="-285750" eaLnBrk="0" hangingPunct="0">
              <a:lnSpc>
                <a:spcPct val="110000"/>
              </a:lnSpc>
              <a:spcBef>
                <a:spcPts val="900"/>
              </a:spcBef>
              <a:spcAft>
                <a:spcPts val="400"/>
              </a:spcAft>
              <a:buClr>
                <a:srgbClr val="ED834C"/>
              </a:buClr>
              <a:buSzPct val="90000"/>
              <a:buFont typeface="Arial Black" pitchFamily="34" charset="0"/>
              <a:buChar char="&gt;"/>
              <a:defRPr sz="1600">
                <a:solidFill>
                  <a:srgbClr val="0097CE"/>
                </a:solidFill>
                <a:latin typeface="Arial" charset="0"/>
              </a:defRPr>
            </a:lvl2pPr>
            <a:lvl3pPr marL="1143000" indent="-228600" eaLnBrk="0" hangingPunct="0">
              <a:spcBef>
                <a:spcPct val="20000"/>
              </a:spcBef>
              <a:buClr>
                <a:srgbClr val="0097CE"/>
              </a:buClr>
              <a:buSzPct val="100000"/>
              <a:buFont typeface="Lucida Grande" pitchFamily="-110" charset="0"/>
              <a:buChar char="−"/>
              <a:defRPr sz="1400">
                <a:solidFill>
                  <a:srgbClr val="6A747C"/>
                </a:solidFill>
                <a:latin typeface="Arial" charset="0"/>
              </a:defRPr>
            </a:lvl3pPr>
            <a:lvl4pPr marL="1600200" indent="-228600" eaLnBrk="0" hangingPunct="0">
              <a:spcBef>
                <a:spcPct val="20000"/>
              </a:spcBef>
              <a:buClr>
                <a:srgbClr val="ED834C"/>
              </a:buClr>
              <a:buFont typeface="Arial" charset="0"/>
              <a:buChar char="•"/>
              <a:defRPr sz="1200">
                <a:solidFill>
                  <a:srgbClr val="0097CE"/>
                </a:solidFill>
                <a:latin typeface="Arial" charset="0"/>
              </a:defRPr>
            </a:lvl4pPr>
            <a:lvl5pPr marL="2057400" indent="-228600" eaLnBrk="0" hangingPunct="0">
              <a:spcBef>
                <a:spcPct val="20000"/>
              </a:spcBef>
              <a:buClr>
                <a:srgbClr val="0097CE"/>
              </a:buClr>
              <a:buFont typeface="Lucida Grande" pitchFamily="-110" charset="0"/>
              <a:buChar char="−"/>
              <a:defRPr sz="1000">
                <a:solidFill>
                  <a:srgbClr val="6A747C"/>
                </a:solidFill>
                <a:latin typeface="Arial" charset="0"/>
              </a:defRPr>
            </a:lvl5pPr>
            <a:lvl6pPr marL="2514600" indent="-228600" eaLnBrk="0" fontAlgn="base" hangingPunct="0">
              <a:spcBef>
                <a:spcPct val="20000"/>
              </a:spcBef>
              <a:spcAft>
                <a:spcPct val="0"/>
              </a:spcAft>
              <a:buClr>
                <a:srgbClr val="0097CE"/>
              </a:buClr>
              <a:buFont typeface="Lucida Grande" pitchFamily="-110" charset="0"/>
              <a:buChar char="−"/>
              <a:defRPr sz="1000">
                <a:solidFill>
                  <a:srgbClr val="6A747C"/>
                </a:solidFill>
                <a:latin typeface="Arial" charset="0"/>
              </a:defRPr>
            </a:lvl6pPr>
            <a:lvl7pPr marL="2971800" indent="-228600" eaLnBrk="0" fontAlgn="base" hangingPunct="0">
              <a:spcBef>
                <a:spcPct val="20000"/>
              </a:spcBef>
              <a:spcAft>
                <a:spcPct val="0"/>
              </a:spcAft>
              <a:buClr>
                <a:srgbClr val="0097CE"/>
              </a:buClr>
              <a:buFont typeface="Lucida Grande" pitchFamily="-110" charset="0"/>
              <a:buChar char="−"/>
              <a:defRPr sz="1000">
                <a:solidFill>
                  <a:srgbClr val="6A747C"/>
                </a:solidFill>
                <a:latin typeface="Arial" charset="0"/>
              </a:defRPr>
            </a:lvl7pPr>
            <a:lvl8pPr marL="3429000" indent="-228600" eaLnBrk="0" fontAlgn="base" hangingPunct="0">
              <a:spcBef>
                <a:spcPct val="20000"/>
              </a:spcBef>
              <a:spcAft>
                <a:spcPct val="0"/>
              </a:spcAft>
              <a:buClr>
                <a:srgbClr val="0097CE"/>
              </a:buClr>
              <a:buFont typeface="Lucida Grande" pitchFamily="-110" charset="0"/>
              <a:buChar char="−"/>
              <a:defRPr sz="1000">
                <a:solidFill>
                  <a:srgbClr val="6A747C"/>
                </a:solidFill>
                <a:latin typeface="Arial" charset="0"/>
              </a:defRPr>
            </a:lvl8pPr>
            <a:lvl9pPr marL="3886200" indent="-228600" eaLnBrk="0" fontAlgn="base" hangingPunct="0">
              <a:spcBef>
                <a:spcPct val="20000"/>
              </a:spcBef>
              <a:spcAft>
                <a:spcPct val="0"/>
              </a:spcAft>
              <a:buClr>
                <a:srgbClr val="0097CE"/>
              </a:buClr>
              <a:buFont typeface="Lucida Grande" pitchFamily="-110" charset="0"/>
              <a:buChar char="−"/>
              <a:defRPr sz="1000">
                <a:solidFill>
                  <a:srgbClr val="6A747C"/>
                </a:solidFill>
                <a:latin typeface="Arial" charset="0"/>
              </a:defRPr>
            </a:lvl9pPr>
          </a:lstStyle>
          <a:p>
            <a:pPr>
              <a:spcBef>
                <a:spcPct val="0"/>
              </a:spcBef>
              <a:spcAft>
                <a:spcPct val="0"/>
              </a:spcAft>
              <a:buClrTx/>
              <a:buSzTx/>
              <a:buFontTx/>
              <a:buNone/>
            </a:pPr>
            <a:r>
              <a:rPr lang="en-US" altLang="en-US" sz="1600" b="0" dirty="0">
                <a:solidFill>
                  <a:schemeClr val="tx2"/>
                </a:solidFill>
              </a:rPr>
              <a:t>Withdrawals prior to age 59</a:t>
            </a:r>
            <a:r>
              <a:rPr lang="en-US" altLang="en-US" sz="1600" b="0" dirty="0">
                <a:solidFill>
                  <a:schemeClr val="tx2"/>
                </a:solidFill>
                <a:cs typeface="Arial" charset="0"/>
              </a:rPr>
              <a:t>½ might be subject to federal restrictions and </a:t>
            </a:r>
            <a:r>
              <a:rPr lang="en-US" altLang="en-US" sz="1600" b="0" dirty="0" smtClean="0">
                <a:solidFill>
                  <a:schemeClr val="tx2"/>
                </a:solidFill>
                <a:cs typeface="Arial" charset="0"/>
              </a:rPr>
              <a:t>a </a:t>
            </a:r>
            <a:r>
              <a:rPr lang="en-US" altLang="en-US" sz="1600" b="0" dirty="0">
                <a:solidFill>
                  <a:schemeClr val="tx2"/>
                </a:solidFill>
                <a:cs typeface="Arial" charset="0"/>
              </a:rPr>
              <a:t>10% federal early withdrawal </a:t>
            </a:r>
            <a:r>
              <a:rPr lang="en-US" altLang="en-US" sz="1600" b="0" dirty="0" smtClean="0">
                <a:solidFill>
                  <a:schemeClr val="tx2"/>
                </a:solidFill>
                <a:cs typeface="Arial" charset="0"/>
              </a:rPr>
              <a:t>tax penalty</a:t>
            </a:r>
            <a:r>
              <a:rPr lang="en-US" altLang="en-US" sz="1600" b="0" dirty="0">
                <a:solidFill>
                  <a:schemeClr val="tx2"/>
                </a:solidFill>
                <a:cs typeface="Arial" charset="0"/>
              </a:rPr>
              <a:t>. Income taxes are due upon withdrawal.</a:t>
            </a:r>
            <a:endParaRPr lang="en-US" altLang="en-US" sz="1600" b="0" dirty="0">
              <a:solidFill>
                <a:schemeClr val="tx2"/>
              </a:solidFill>
            </a:endParaRPr>
          </a:p>
        </p:txBody>
      </p:sp>
      <p:sp>
        <p:nvSpPr>
          <p:cNvPr id="38918" name="Rectangle 8"/>
          <p:cNvSpPr>
            <a:spLocks noChangeArrowheads="1"/>
          </p:cNvSpPr>
          <p:nvPr/>
        </p:nvSpPr>
        <p:spPr bwMode="auto">
          <a:xfrm>
            <a:off x="1719617" y="5917501"/>
            <a:ext cx="678293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spcAft>
                <a:spcPts val="900"/>
              </a:spcAft>
              <a:buClr>
                <a:schemeClr val="bg1"/>
              </a:buClr>
              <a:buSzPct val="25000"/>
              <a:buFont typeface="Arial" charset="0"/>
              <a:buChar char="•"/>
              <a:defRPr sz="2400" b="1">
                <a:solidFill>
                  <a:srgbClr val="008A83"/>
                </a:solidFill>
                <a:latin typeface="Arial" charset="0"/>
              </a:defRPr>
            </a:lvl1pPr>
            <a:lvl2pPr marL="742950" indent="-285750" eaLnBrk="0" hangingPunct="0">
              <a:lnSpc>
                <a:spcPct val="110000"/>
              </a:lnSpc>
              <a:spcBef>
                <a:spcPts val="900"/>
              </a:spcBef>
              <a:spcAft>
                <a:spcPts val="400"/>
              </a:spcAft>
              <a:buClr>
                <a:srgbClr val="ED834C"/>
              </a:buClr>
              <a:buSzPct val="90000"/>
              <a:buFont typeface="Arial Black" pitchFamily="34" charset="0"/>
              <a:buChar char="&gt;"/>
              <a:defRPr sz="1600">
                <a:solidFill>
                  <a:srgbClr val="0097CE"/>
                </a:solidFill>
                <a:latin typeface="Arial" charset="0"/>
              </a:defRPr>
            </a:lvl2pPr>
            <a:lvl3pPr marL="1143000" indent="-228600" eaLnBrk="0" hangingPunct="0">
              <a:spcBef>
                <a:spcPct val="20000"/>
              </a:spcBef>
              <a:buClr>
                <a:srgbClr val="0097CE"/>
              </a:buClr>
              <a:buSzPct val="100000"/>
              <a:buFont typeface="Lucida Grande" pitchFamily="-110" charset="0"/>
              <a:buChar char="−"/>
              <a:defRPr sz="1400">
                <a:solidFill>
                  <a:srgbClr val="6A747C"/>
                </a:solidFill>
                <a:latin typeface="Arial" charset="0"/>
              </a:defRPr>
            </a:lvl3pPr>
            <a:lvl4pPr marL="1600200" indent="-228600" eaLnBrk="0" hangingPunct="0">
              <a:spcBef>
                <a:spcPct val="20000"/>
              </a:spcBef>
              <a:buClr>
                <a:srgbClr val="ED834C"/>
              </a:buClr>
              <a:buFont typeface="Arial" charset="0"/>
              <a:buChar char="•"/>
              <a:defRPr sz="1200">
                <a:solidFill>
                  <a:srgbClr val="0097CE"/>
                </a:solidFill>
                <a:latin typeface="Arial" charset="0"/>
              </a:defRPr>
            </a:lvl4pPr>
            <a:lvl5pPr marL="2057400" indent="-228600" eaLnBrk="0" hangingPunct="0">
              <a:spcBef>
                <a:spcPct val="20000"/>
              </a:spcBef>
              <a:buClr>
                <a:srgbClr val="0097CE"/>
              </a:buClr>
              <a:buFont typeface="Lucida Grande" pitchFamily="-110" charset="0"/>
              <a:buChar char="−"/>
              <a:defRPr sz="1000">
                <a:solidFill>
                  <a:srgbClr val="6A747C"/>
                </a:solidFill>
                <a:latin typeface="Arial" charset="0"/>
              </a:defRPr>
            </a:lvl5pPr>
            <a:lvl6pPr marL="2514600" indent="-228600" eaLnBrk="0" fontAlgn="base" hangingPunct="0">
              <a:spcBef>
                <a:spcPct val="20000"/>
              </a:spcBef>
              <a:spcAft>
                <a:spcPct val="0"/>
              </a:spcAft>
              <a:buClr>
                <a:srgbClr val="0097CE"/>
              </a:buClr>
              <a:buFont typeface="Lucida Grande" pitchFamily="-110" charset="0"/>
              <a:buChar char="−"/>
              <a:defRPr sz="1000">
                <a:solidFill>
                  <a:srgbClr val="6A747C"/>
                </a:solidFill>
                <a:latin typeface="Arial" charset="0"/>
              </a:defRPr>
            </a:lvl6pPr>
            <a:lvl7pPr marL="2971800" indent="-228600" eaLnBrk="0" fontAlgn="base" hangingPunct="0">
              <a:spcBef>
                <a:spcPct val="20000"/>
              </a:spcBef>
              <a:spcAft>
                <a:spcPct val="0"/>
              </a:spcAft>
              <a:buClr>
                <a:srgbClr val="0097CE"/>
              </a:buClr>
              <a:buFont typeface="Lucida Grande" pitchFamily="-110" charset="0"/>
              <a:buChar char="−"/>
              <a:defRPr sz="1000">
                <a:solidFill>
                  <a:srgbClr val="6A747C"/>
                </a:solidFill>
                <a:latin typeface="Arial" charset="0"/>
              </a:defRPr>
            </a:lvl7pPr>
            <a:lvl8pPr marL="3429000" indent="-228600" eaLnBrk="0" fontAlgn="base" hangingPunct="0">
              <a:spcBef>
                <a:spcPct val="20000"/>
              </a:spcBef>
              <a:spcAft>
                <a:spcPct val="0"/>
              </a:spcAft>
              <a:buClr>
                <a:srgbClr val="0097CE"/>
              </a:buClr>
              <a:buFont typeface="Lucida Grande" pitchFamily="-110" charset="0"/>
              <a:buChar char="−"/>
              <a:defRPr sz="1000">
                <a:solidFill>
                  <a:srgbClr val="6A747C"/>
                </a:solidFill>
                <a:latin typeface="Arial" charset="0"/>
              </a:defRPr>
            </a:lvl8pPr>
            <a:lvl9pPr marL="3886200" indent="-228600" eaLnBrk="0" fontAlgn="base" hangingPunct="0">
              <a:spcBef>
                <a:spcPct val="20000"/>
              </a:spcBef>
              <a:spcAft>
                <a:spcPct val="0"/>
              </a:spcAft>
              <a:buClr>
                <a:srgbClr val="0097CE"/>
              </a:buClr>
              <a:buFont typeface="Lucida Grande" pitchFamily="-110" charset="0"/>
              <a:buChar char="−"/>
              <a:defRPr sz="1000">
                <a:solidFill>
                  <a:srgbClr val="6A747C"/>
                </a:solidFill>
                <a:latin typeface="Arial" charset="0"/>
              </a:defRPr>
            </a:lvl9pPr>
          </a:lstStyle>
          <a:p>
            <a:pPr eaLnBrk="1" hangingPunct="1">
              <a:spcBef>
                <a:spcPct val="0"/>
              </a:spcBef>
              <a:spcAft>
                <a:spcPct val="0"/>
              </a:spcAft>
              <a:buClrTx/>
              <a:buSzTx/>
              <a:buFontTx/>
              <a:buNone/>
            </a:pPr>
            <a:r>
              <a:rPr lang="en-US" altLang="en-US" sz="1600" b="0" dirty="0">
                <a:solidFill>
                  <a:schemeClr val="tx2"/>
                </a:solidFill>
              </a:rPr>
              <a:t>No early withdrawal penalty. </a:t>
            </a:r>
            <a:r>
              <a:rPr lang="en-US" altLang="en-US" sz="1600" b="0" dirty="0" smtClean="0">
                <a:solidFill>
                  <a:schemeClr val="tx2"/>
                </a:solidFill>
                <a:cs typeface="Arial" charset="0"/>
              </a:rPr>
              <a:t>Income </a:t>
            </a:r>
            <a:r>
              <a:rPr lang="en-US" altLang="en-US" sz="1600" b="0" dirty="0">
                <a:solidFill>
                  <a:schemeClr val="tx2"/>
                </a:solidFill>
                <a:cs typeface="Arial" charset="0"/>
              </a:rPr>
              <a:t>taxes are due upon withdrawal.</a:t>
            </a:r>
            <a:endParaRPr lang="en-US" altLang="en-US" sz="1600" b="0" dirty="0">
              <a:solidFill>
                <a:schemeClr val="tx2"/>
              </a:solidFill>
            </a:endParaRPr>
          </a:p>
        </p:txBody>
      </p:sp>
      <p:sp>
        <p:nvSpPr>
          <p:cNvPr id="8" name="Slide Number Placeholder 6"/>
          <p:cNvSpPr>
            <a:spLocks noGrp="1"/>
          </p:cNvSpPr>
          <p:nvPr>
            <p:ph type="sldNum" sz="quarter" idx="10"/>
          </p:nvPr>
        </p:nvSpPr>
        <p:spPr>
          <a:xfrm>
            <a:off x="6657975" y="6356350"/>
            <a:ext cx="2133600" cy="365125"/>
          </a:xfrm>
        </p:spPr>
        <p:txBody>
          <a:bodyPr/>
          <a:lstStyle>
            <a:lvl1pPr algn="r">
              <a:defRPr sz="1200">
                <a:solidFill>
                  <a:srgbClr val="00A4E4"/>
                </a:solidFill>
              </a:defRPr>
            </a:lvl1pPr>
          </a:lstStyle>
          <a:p>
            <a:pPr>
              <a:defRPr/>
            </a:pPr>
            <a:fld id="{2505F292-7053-9A43-86CC-EE4ED0BE33C9}" type="slidenum">
              <a:rPr lang="en-US" smtClean="0"/>
              <a:pPr>
                <a:defRPr/>
              </a:pPr>
              <a:t>30</a:t>
            </a:fld>
            <a:endParaRPr lang="en-US" dirty="0"/>
          </a:p>
        </p:txBody>
      </p:sp>
      <p:grpSp>
        <p:nvGrpSpPr>
          <p:cNvPr id="21" name="Group 20"/>
          <p:cNvGrpSpPr/>
          <p:nvPr/>
        </p:nvGrpSpPr>
        <p:grpSpPr>
          <a:xfrm>
            <a:off x="534988" y="2151697"/>
            <a:ext cx="6026149" cy="1610874"/>
            <a:chOff x="534988" y="2151697"/>
            <a:chExt cx="6026149" cy="1610874"/>
          </a:xfrm>
        </p:grpSpPr>
        <p:sp>
          <p:nvSpPr>
            <p:cNvPr id="18" name="Rounded Rectangle 17"/>
            <p:cNvSpPr/>
            <p:nvPr/>
          </p:nvSpPr>
          <p:spPr bwMode="auto">
            <a:xfrm>
              <a:off x="1719618" y="2304055"/>
              <a:ext cx="4841519" cy="1319809"/>
            </a:xfrm>
            <a:prstGeom prst="roundRect">
              <a:avLst/>
            </a:prstGeom>
            <a:solidFill>
              <a:srgbClr val="0073AE">
                <a:alpha val="20000"/>
              </a:srgb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573088" indent="-231775">
                <a:buFont typeface="Arial" panose="020B0604020202020204" pitchFamily="34" charset="0"/>
                <a:buChar char="•"/>
              </a:pPr>
              <a:r>
                <a:rPr lang="en-US" sz="1800" dirty="0" smtClean="0">
                  <a:solidFill>
                    <a:srgbClr val="000000"/>
                  </a:solidFill>
                </a:rPr>
                <a:t>Reach </a:t>
              </a:r>
              <a:r>
                <a:rPr lang="en-US" sz="1800" dirty="0">
                  <a:solidFill>
                    <a:srgbClr val="000000"/>
                  </a:solidFill>
                </a:rPr>
                <a:t>age 59</a:t>
              </a:r>
              <a:r>
                <a:rPr lang="en-US" sz="1800" dirty="0">
                  <a:solidFill>
                    <a:srgbClr val="000000"/>
                  </a:solidFill>
                  <a:latin typeface="Arial"/>
                  <a:cs typeface="Arial"/>
                </a:rPr>
                <a:t>½ or 70</a:t>
              </a:r>
              <a:r>
                <a:rPr lang="en-US" sz="1800" dirty="0" smtClean="0">
                  <a:solidFill>
                    <a:srgbClr val="000000"/>
                  </a:solidFill>
                  <a:latin typeface="Arial"/>
                  <a:cs typeface="Arial"/>
                </a:rPr>
                <a:t>½</a:t>
              </a:r>
            </a:p>
            <a:p>
              <a:pPr marL="573088" indent="-231775">
                <a:buFont typeface="Arial" panose="020B0604020202020204" pitchFamily="34" charset="0"/>
                <a:buChar char="•"/>
              </a:pPr>
              <a:r>
                <a:rPr lang="en-US" sz="1800" dirty="0">
                  <a:solidFill>
                    <a:srgbClr val="000000"/>
                  </a:solidFill>
                  <a:ea typeface="ＭＳ Ｐゴシック" pitchFamily="-108" charset="-128"/>
                </a:rPr>
                <a:t>Severance from employment</a:t>
              </a:r>
              <a:endParaRPr lang="en-US" sz="1800" dirty="0">
                <a:solidFill>
                  <a:srgbClr val="000000"/>
                </a:solidFill>
              </a:endParaRPr>
            </a:p>
            <a:p>
              <a:pPr marL="573088" indent="-231775">
                <a:buFont typeface="Arial" panose="020B0604020202020204" pitchFamily="34" charset="0"/>
                <a:buChar char="•"/>
              </a:pPr>
              <a:r>
                <a:rPr lang="en-US" sz="1800" dirty="0">
                  <a:solidFill>
                    <a:srgbClr val="000000"/>
                  </a:solidFill>
                </a:rPr>
                <a:t>Death or disability</a:t>
              </a:r>
            </a:p>
            <a:p>
              <a:pPr marL="573088" indent="-231775">
                <a:buFont typeface="Arial" panose="020B0604020202020204" pitchFamily="34" charset="0"/>
                <a:buChar char="•"/>
              </a:pPr>
              <a:r>
                <a:rPr lang="en-US" sz="1800" dirty="0" smtClean="0">
                  <a:solidFill>
                    <a:srgbClr val="000000"/>
                  </a:solidFill>
                </a:rPr>
                <a:t>Financial hardship</a:t>
              </a:r>
              <a:endParaRPr lang="en-US" sz="1800" dirty="0">
                <a:solidFill>
                  <a:srgbClr val="000000"/>
                </a:solidFill>
              </a:endParaRPr>
            </a:p>
          </p:txBody>
        </p:sp>
        <p:grpSp>
          <p:nvGrpSpPr>
            <p:cNvPr id="20" name="Group 19"/>
            <p:cNvGrpSpPr/>
            <p:nvPr/>
          </p:nvGrpSpPr>
          <p:grpSpPr>
            <a:xfrm>
              <a:off x="534988" y="2151697"/>
              <a:ext cx="1610874" cy="1610874"/>
              <a:chOff x="534988" y="1960625"/>
              <a:chExt cx="1610874" cy="1610874"/>
            </a:xfrm>
          </p:grpSpPr>
          <p:sp>
            <p:nvSpPr>
              <p:cNvPr id="3" name="Oval 2"/>
              <p:cNvSpPr/>
              <p:nvPr/>
            </p:nvSpPr>
            <p:spPr bwMode="auto">
              <a:xfrm>
                <a:off x="534988" y="1960625"/>
                <a:ext cx="1610874" cy="1610874"/>
              </a:xfrm>
              <a:prstGeom prst="ellipse">
                <a:avLst/>
              </a:prstGeom>
              <a:solidFill>
                <a:schemeClr val="accent1"/>
              </a:solidFill>
              <a:ln w="5715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ts val="1200"/>
                  </a:spcBef>
                  <a:spcAft>
                    <a:spcPct val="0"/>
                  </a:spcAft>
                  <a:buClrTx/>
                  <a:buSzTx/>
                  <a:buFontTx/>
                  <a:buNone/>
                  <a:tabLst/>
                </a:pPr>
                <a:r>
                  <a:rPr kumimoji="0" lang="en-US" sz="2400" b="0" i="0" u="none" strike="noStrike" cap="none" normalizeH="0" baseline="0" dirty="0" smtClean="0">
                    <a:ln>
                      <a:noFill/>
                    </a:ln>
                    <a:solidFill>
                      <a:schemeClr val="bg1"/>
                    </a:solidFill>
                    <a:effectLst/>
                    <a:latin typeface="Arial" pitchFamily="-110" charset="0"/>
                    <a:ea typeface="ＭＳ Ｐゴシック" pitchFamily="-110" charset="-128"/>
                    <a:cs typeface="ＭＳ Ｐゴシック" pitchFamily="-110" charset="-128"/>
                  </a:rPr>
                  <a:t>403(b)</a:t>
                </a:r>
              </a:p>
              <a:p>
                <a:pPr marL="0" marR="0" indent="0" algn="ctr" defTabSz="914400" rtl="0" eaLnBrk="0" fontAlgn="base" latinLnBrk="0" hangingPunct="0">
                  <a:lnSpc>
                    <a:spcPct val="100000"/>
                  </a:lnSpc>
                  <a:spcBef>
                    <a:spcPts val="1200"/>
                  </a:spcBef>
                  <a:spcAft>
                    <a:spcPct val="0"/>
                  </a:spcAft>
                  <a:buClrTx/>
                  <a:buSzTx/>
                  <a:buFontTx/>
                  <a:buNone/>
                  <a:tabLst/>
                </a:pPr>
                <a:r>
                  <a:rPr lang="en-US" dirty="0" smtClean="0">
                    <a:solidFill>
                      <a:schemeClr val="bg1"/>
                    </a:solidFill>
                    <a:latin typeface="Arial" pitchFamily="-110" charset="0"/>
                    <a:ea typeface="ＭＳ Ｐゴシック" pitchFamily="-110" charset="-128"/>
                    <a:cs typeface="ＭＳ Ｐゴシック" pitchFamily="-110" charset="-128"/>
                  </a:rPr>
                  <a:t>401(k)</a:t>
                </a:r>
                <a:endParaRPr kumimoji="0" lang="en-US" sz="2400" b="0" i="0" u="none" strike="noStrike" cap="none" normalizeH="0" baseline="0" dirty="0">
                  <a:ln>
                    <a:noFill/>
                  </a:ln>
                  <a:solidFill>
                    <a:schemeClr val="bg1"/>
                  </a:solidFill>
                  <a:effectLst/>
                  <a:latin typeface="Arial" pitchFamily="-110" charset="0"/>
                  <a:ea typeface="ＭＳ Ｐゴシック" pitchFamily="-110" charset="-128"/>
                  <a:cs typeface="ＭＳ Ｐゴシック" pitchFamily="-110" charset="-128"/>
                </a:endParaRPr>
              </a:p>
            </p:txBody>
          </p:sp>
          <p:cxnSp>
            <p:nvCxnSpPr>
              <p:cNvPr id="5" name="Straight Connector 4"/>
              <p:cNvCxnSpPr/>
              <p:nvPr/>
            </p:nvCxnSpPr>
            <p:spPr bwMode="auto">
              <a:xfrm>
                <a:off x="828634" y="2763865"/>
                <a:ext cx="1023582" cy="0"/>
              </a:xfrm>
              <a:prstGeom prst="line">
                <a:avLst/>
              </a:prstGeom>
              <a:solidFill>
                <a:schemeClr val="accent1"/>
              </a:solidFill>
              <a:ln w="9525" cap="flat" cmpd="sng" algn="ctr">
                <a:solidFill>
                  <a:schemeClr val="bg1"/>
                </a:solidFill>
                <a:prstDash val="solid"/>
                <a:round/>
                <a:headEnd type="none" w="med" len="med"/>
                <a:tailEnd type="none" w="med" len="med"/>
              </a:ln>
              <a:effectLst/>
            </p:spPr>
          </p:cxnSp>
        </p:grpSp>
      </p:grpSp>
      <p:grpSp>
        <p:nvGrpSpPr>
          <p:cNvPr id="22" name="Group 21"/>
          <p:cNvGrpSpPr/>
          <p:nvPr/>
        </p:nvGrpSpPr>
        <p:grpSpPr>
          <a:xfrm>
            <a:off x="534988" y="4430879"/>
            <a:ext cx="6026149" cy="1610874"/>
            <a:chOff x="534988" y="4294399"/>
            <a:chExt cx="6026149" cy="1610874"/>
          </a:xfrm>
        </p:grpSpPr>
        <p:sp>
          <p:nvSpPr>
            <p:cNvPr id="25" name="Rounded Rectangle 24"/>
            <p:cNvSpPr/>
            <p:nvPr/>
          </p:nvSpPr>
          <p:spPr bwMode="auto">
            <a:xfrm>
              <a:off x="1719618" y="4446757"/>
              <a:ext cx="4841519" cy="1319809"/>
            </a:xfrm>
            <a:prstGeom prst="roundRect">
              <a:avLst/>
            </a:prstGeom>
            <a:solidFill>
              <a:srgbClr val="0073AE">
                <a:alpha val="20000"/>
              </a:srgb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573088" indent="-231775">
                <a:buFont typeface="Arial" panose="020B0604020202020204" pitchFamily="34" charset="0"/>
                <a:buChar char="•"/>
              </a:pPr>
              <a:r>
                <a:rPr lang="en-US" sz="1800" dirty="0" smtClean="0">
                  <a:solidFill>
                    <a:srgbClr val="000000"/>
                  </a:solidFill>
                </a:rPr>
                <a:t>Reach </a:t>
              </a:r>
              <a:r>
                <a:rPr lang="en-US" sz="1800" dirty="0">
                  <a:solidFill>
                    <a:srgbClr val="000000"/>
                  </a:solidFill>
                </a:rPr>
                <a:t>age </a:t>
              </a:r>
              <a:r>
                <a:rPr lang="en-US" sz="1800" dirty="0" smtClean="0">
                  <a:solidFill>
                    <a:srgbClr val="000000"/>
                  </a:solidFill>
                  <a:latin typeface="Arial"/>
                  <a:cs typeface="Arial"/>
                </a:rPr>
                <a:t>70½</a:t>
              </a:r>
            </a:p>
            <a:p>
              <a:pPr marL="573088" indent="-231775">
                <a:buFont typeface="Arial" panose="020B0604020202020204" pitchFamily="34" charset="0"/>
                <a:buChar char="•"/>
              </a:pPr>
              <a:r>
                <a:rPr lang="en-US" sz="1800" dirty="0">
                  <a:solidFill>
                    <a:srgbClr val="000000"/>
                  </a:solidFill>
                  <a:ea typeface="ＭＳ Ｐゴシック" pitchFamily="-108" charset="-128"/>
                </a:rPr>
                <a:t>Severance from employment</a:t>
              </a:r>
              <a:endParaRPr lang="en-US" sz="1800" dirty="0">
                <a:solidFill>
                  <a:srgbClr val="000000"/>
                </a:solidFill>
              </a:endParaRPr>
            </a:p>
            <a:p>
              <a:pPr marL="573088" indent="-231775">
                <a:buFont typeface="Arial" panose="020B0604020202020204" pitchFamily="34" charset="0"/>
                <a:buChar char="•"/>
              </a:pPr>
              <a:r>
                <a:rPr lang="en-US" sz="1800" dirty="0" smtClean="0">
                  <a:solidFill>
                    <a:srgbClr val="000000"/>
                  </a:solidFill>
                </a:rPr>
                <a:t>Death</a:t>
              </a:r>
              <a:endParaRPr lang="en-US" sz="1800" dirty="0">
                <a:solidFill>
                  <a:srgbClr val="000000"/>
                </a:solidFill>
              </a:endParaRPr>
            </a:p>
            <a:p>
              <a:pPr marL="573088" indent="-231775">
                <a:buFont typeface="Arial" panose="020B0604020202020204" pitchFamily="34" charset="0"/>
                <a:buChar char="•"/>
              </a:pPr>
              <a:r>
                <a:rPr lang="en-US" sz="1800" dirty="0" smtClean="0">
                  <a:solidFill>
                    <a:srgbClr val="000000"/>
                  </a:solidFill>
                </a:rPr>
                <a:t>Unforeseen emergency</a:t>
              </a:r>
              <a:endParaRPr lang="en-US" sz="1800" dirty="0">
                <a:solidFill>
                  <a:srgbClr val="000000"/>
                </a:solidFill>
              </a:endParaRPr>
            </a:p>
          </p:txBody>
        </p:sp>
        <p:sp>
          <p:nvSpPr>
            <p:cNvPr id="27" name="Oval 26"/>
            <p:cNvSpPr/>
            <p:nvPr/>
          </p:nvSpPr>
          <p:spPr bwMode="auto">
            <a:xfrm>
              <a:off x="534988" y="4294399"/>
              <a:ext cx="1610874" cy="1610874"/>
            </a:xfrm>
            <a:prstGeom prst="ellipse">
              <a:avLst/>
            </a:prstGeom>
            <a:solidFill>
              <a:schemeClr val="accent1"/>
            </a:solidFill>
            <a:ln w="5715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ts val="1200"/>
                </a:spcBef>
                <a:spcAft>
                  <a:spcPct val="0"/>
                </a:spcAft>
                <a:buClrTx/>
                <a:buSzTx/>
                <a:buFontTx/>
                <a:buNone/>
                <a:tabLst/>
              </a:pPr>
              <a:r>
                <a:rPr kumimoji="0" lang="en-US" sz="2400" b="0" i="0" u="none" strike="noStrike" cap="none" normalizeH="0" baseline="0" dirty="0" smtClean="0">
                  <a:ln>
                    <a:noFill/>
                  </a:ln>
                  <a:solidFill>
                    <a:schemeClr val="bg1"/>
                  </a:solidFill>
                  <a:effectLst/>
                  <a:latin typeface="Arial" pitchFamily="-110" charset="0"/>
                  <a:ea typeface="ＭＳ Ｐゴシック" pitchFamily="-110" charset="-128"/>
                  <a:cs typeface="ＭＳ Ｐゴシック" pitchFamily="-110" charset="-128"/>
                </a:rPr>
                <a:t>457(b)</a:t>
              </a:r>
              <a:endParaRPr kumimoji="0" lang="en-US" sz="2400" b="0" i="0" u="none" strike="noStrike" cap="none" normalizeH="0" baseline="0" dirty="0">
                <a:ln>
                  <a:noFill/>
                </a:ln>
                <a:solidFill>
                  <a:schemeClr val="bg1"/>
                </a:solidFill>
                <a:effectLst/>
                <a:latin typeface="Arial" pitchFamily="-110" charset="0"/>
                <a:ea typeface="ＭＳ Ｐゴシック" pitchFamily="-110" charset="-128"/>
                <a:cs typeface="ＭＳ Ｐゴシック" pitchFamily="-110" charset="-128"/>
              </a:endParaRPr>
            </a:p>
          </p:txBody>
        </p:sp>
      </p:grpSp>
    </p:spTree>
    <p:extLst>
      <p:ext uri="{BB962C8B-B14F-4D97-AF65-F5344CB8AC3E}">
        <p14:creationId xmlns:p14="http://schemas.microsoft.com/office/powerpoint/2010/main" val="21163682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500"/>
                                        <p:tgtEl>
                                          <p:spTgt spid="21"/>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8916"/>
                                        </p:tgtEl>
                                        <p:attrNameLst>
                                          <p:attrName>style.visibility</p:attrName>
                                        </p:attrNameLst>
                                      </p:cBhvr>
                                      <p:to>
                                        <p:strVal val="visible"/>
                                      </p:to>
                                    </p:set>
                                    <p:animEffect transition="in" filter="fade">
                                      <p:cBhvr>
                                        <p:cTn id="11" dur="500"/>
                                        <p:tgtEl>
                                          <p:spTgt spid="38916"/>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wipe(left)">
                                      <p:cBhvr>
                                        <p:cTn id="15" dur="500"/>
                                        <p:tgtEl>
                                          <p:spTgt spid="22"/>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38918"/>
                                        </p:tgtEl>
                                        <p:attrNameLst>
                                          <p:attrName>style.visibility</p:attrName>
                                        </p:attrNameLst>
                                      </p:cBhvr>
                                      <p:to>
                                        <p:strVal val="visible"/>
                                      </p:to>
                                    </p:set>
                                    <p:animEffect transition="in" filter="fade">
                                      <p:cBhvr>
                                        <p:cTn id="19" dur="500"/>
                                        <p:tgtEl>
                                          <p:spTgt spid="389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6" grpId="0"/>
      <p:bldP spid="3891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4"/>
          <p:cNvSpPr>
            <a:spLocks noGrp="1"/>
          </p:cNvSpPr>
          <p:nvPr>
            <p:ph type="title"/>
          </p:nvPr>
        </p:nvSpPr>
        <p:spPr/>
        <p:txBody>
          <a:bodyPr/>
          <a:lstStyle/>
          <a:p>
            <a:r>
              <a:rPr lang="en-US" altLang="en-US" smtClean="0">
                <a:ea typeface="ＭＳ Ｐゴシック" pitchFamily="34" charset="-128"/>
              </a:rPr>
              <a:t>Your workplace retirement plan</a:t>
            </a:r>
          </a:p>
        </p:txBody>
      </p:sp>
      <p:sp>
        <p:nvSpPr>
          <p:cNvPr id="39939" name="Text Placeholder 5"/>
          <p:cNvSpPr>
            <a:spLocks noGrp="1"/>
          </p:cNvSpPr>
          <p:nvPr>
            <p:ph idx="1"/>
          </p:nvPr>
        </p:nvSpPr>
        <p:spPr/>
        <p:txBody>
          <a:bodyPr/>
          <a:lstStyle/>
          <a:p>
            <a:pPr marL="0" indent="0">
              <a:buNone/>
            </a:pPr>
            <a:r>
              <a:rPr lang="en-US" altLang="en-US" dirty="0" smtClean="0">
                <a:ea typeface="ＭＳ Ｐゴシック" pitchFamily="34" charset="-128"/>
              </a:rPr>
              <a:t>Withdrawals from your retirement plan at work</a:t>
            </a:r>
          </a:p>
        </p:txBody>
      </p:sp>
      <p:sp>
        <p:nvSpPr>
          <p:cNvPr id="39940" name="TextBox 5"/>
          <p:cNvSpPr txBox="1">
            <a:spLocks noChangeArrowheads="1"/>
          </p:cNvSpPr>
          <p:nvPr/>
        </p:nvSpPr>
        <p:spPr bwMode="auto">
          <a:xfrm>
            <a:off x="437356" y="6175375"/>
            <a:ext cx="7173913"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09538" indent="-109538" eaLnBrk="0" hangingPunct="0">
              <a:spcBef>
                <a:spcPct val="20000"/>
              </a:spcBef>
              <a:spcAft>
                <a:spcPts val="900"/>
              </a:spcAft>
              <a:buClr>
                <a:schemeClr val="bg1"/>
              </a:buClr>
              <a:buSzPct val="25000"/>
              <a:buFont typeface="Arial" charset="0"/>
              <a:buChar char="•"/>
              <a:defRPr sz="2400" b="1">
                <a:solidFill>
                  <a:srgbClr val="008A83"/>
                </a:solidFill>
                <a:latin typeface="Arial" charset="0"/>
              </a:defRPr>
            </a:lvl1pPr>
            <a:lvl2pPr marL="742950" indent="-285750" eaLnBrk="0" hangingPunct="0">
              <a:lnSpc>
                <a:spcPct val="110000"/>
              </a:lnSpc>
              <a:spcBef>
                <a:spcPts val="900"/>
              </a:spcBef>
              <a:spcAft>
                <a:spcPts val="400"/>
              </a:spcAft>
              <a:buClr>
                <a:srgbClr val="ED834C"/>
              </a:buClr>
              <a:buSzPct val="90000"/>
              <a:buFont typeface="Arial Black" pitchFamily="34" charset="0"/>
              <a:buChar char="&gt;"/>
              <a:defRPr sz="1600">
                <a:solidFill>
                  <a:srgbClr val="0097CE"/>
                </a:solidFill>
                <a:latin typeface="Arial" charset="0"/>
              </a:defRPr>
            </a:lvl2pPr>
            <a:lvl3pPr marL="1143000" indent="-228600" eaLnBrk="0" hangingPunct="0">
              <a:spcBef>
                <a:spcPct val="20000"/>
              </a:spcBef>
              <a:buClr>
                <a:srgbClr val="0097CE"/>
              </a:buClr>
              <a:buSzPct val="100000"/>
              <a:buFont typeface="Lucida Grande" pitchFamily="-110" charset="0"/>
              <a:buChar char="−"/>
              <a:defRPr sz="1400">
                <a:solidFill>
                  <a:srgbClr val="6A747C"/>
                </a:solidFill>
                <a:latin typeface="Arial" charset="0"/>
              </a:defRPr>
            </a:lvl3pPr>
            <a:lvl4pPr marL="1600200" indent="-228600" eaLnBrk="0" hangingPunct="0">
              <a:spcBef>
                <a:spcPct val="20000"/>
              </a:spcBef>
              <a:buClr>
                <a:srgbClr val="ED834C"/>
              </a:buClr>
              <a:buFont typeface="Arial" charset="0"/>
              <a:buChar char="•"/>
              <a:defRPr sz="1200">
                <a:solidFill>
                  <a:srgbClr val="0097CE"/>
                </a:solidFill>
                <a:latin typeface="Arial" charset="0"/>
              </a:defRPr>
            </a:lvl4pPr>
            <a:lvl5pPr marL="2057400" indent="-228600" eaLnBrk="0" hangingPunct="0">
              <a:spcBef>
                <a:spcPct val="20000"/>
              </a:spcBef>
              <a:buClr>
                <a:srgbClr val="0097CE"/>
              </a:buClr>
              <a:buFont typeface="Lucida Grande" pitchFamily="-110" charset="0"/>
              <a:buChar char="−"/>
              <a:defRPr sz="1000">
                <a:solidFill>
                  <a:srgbClr val="6A747C"/>
                </a:solidFill>
                <a:latin typeface="Arial" charset="0"/>
              </a:defRPr>
            </a:lvl5pPr>
            <a:lvl6pPr marL="2514600" indent="-228600" eaLnBrk="0" fontAlgn="base" hangingPunct="0">
              <a:spcBef>
                <a:spcPct val="20000"/>
              </a:spcBef>
              <a:spcAft>
                <a:spcPct val="0"/>
              </a:spcAft>
              <a:buClr>
                <a:srgbClr val="0097CE"/>
              </a:buClr>
              <a:buFont typeface="Lucida Grande" pitchFamily="-110" charset="0"/>
              <a:buChar char="−"/>
              <a:defRPr sz="1000">
                <a:solidFill>
                  <a:srgbClr val="6A747C"/>
                </a:solidFill>
                <a:latin typeface="Arial" charset="0"/>
              </a:defRPr>
            </a:lvl6pPr>
            <a:lvl7pPr marL="2971800" indent="-228600" eaLnBrk="0" fontAlgn="base" hangingPunct="0">
              <a:spcBef>
                <a:spcPct val="20000"/>
              </a:spcBef>
              <a:spcAft>
                <a:spcPct val="0"/>
              </a:spcAft>
              <a:buClr>
                <a:srgbClr val="0097CE"/>
              </a:buClr>
              <a:buFont typeface="Lucida Grande" pitchFamily="-110" charset="0"/>
              <a:buChar char="−"/>
              <a:defRPr sz="1000">
                <a:solidFill>
                  <a:srgbClr val="6A747C"/>
                </a:solidFill>
                <a:latin typeface="Arial" charset="0"/>
              </a:defRPr>
            </a:lvl7pPr>
            <a:lvl8pPr marL="3429000" indent="-228600" eaLnBrk="0" fontAlgn="base" hangingPunct="0">
              <a:spcBef>
                <a:spcPct val="20000"/>
              </a:spcBef>
              <a:spcAft>
                <a:spcPct val="0"/>
              </a:spcAft>
              <a:buClr>
                <a:srgbClr val="0097CE"/>
              </a:buClr>
              <a:buFont typeface="Lucida Grande" pitchFamily="-110" charset="0"/>
              <a:buChar char="−"/>
              <a:defRPr sz="1000">
                <a:solidFill>
                  <a:srgbClr val="6A747C"/>
                </a:solidFill>
                <a:latin typeface="Arial" charset="0"/>
              </a:defRPr>
            </a:lvl8pPr>
            <a:lvl9pPr marL="3886200" indent="-228600" eaLnBrk="0" fontAlgn="base" hangingPunct="0">
              <a:spcBef>
                <a:spcPct val="20000"/>
              </a:spcBef>
              <a:spcAft>
                <a:spcPct val="0"/>
              </a:spcAft>
              <a:buClr>
                <a:srgbClr val="0097CE"/>
              </a:buClr>
              <a:buFont typeface="Lucida Grande" pitchFamily="-110" charset="0"/>
              <a:buChar char="−"/>
              <a:defRPr sz="1000">
                <a:solidFill>
                  <a:srgbClr val="6A747C"/>
                </a:solidFill>
                <a:latin typeface="Arial" charset="0"/>
              </a:defRPr>
            </a:lvl9pPr>
          </a:lstStyle>
          <a:p>
            <a:pPr>
              <a:spcBef>
                <a:spcPct val="0"/>
              </a:spcBef>
              <a:spcAft>
                <a:spcPct val="0"/>
              </a:spcAft>
              <a:buClrTx/>
              <a:buSzTx/>
              <a:buFontTx/>
              <a:buNone/>
            </a:pPr>
            <a:r>
              <a:rPr lang="en-US" altLang="en-US" sz="1500" b="0" dirty="0">
                <a:solidFill>
                  <a:srgbClr val="737373"/>
                </a:solidFill>
              </a:rPr>
              <a:t>*The 10% federal early withdrawal </a:t>
            </a:r>
            <a:r>
              <a:rPr lang="en-US" altLang="en-US" sz="1500" b="0" dirty="0" smtClean="0">
                <a:solidFill>
                  <a:srgbClr val="737373"/>
                </a:solidFill>
              </a:rPr>
              <a:t>tax penalty </a:t>
            </a:r>
            <a:r>
              <a:rPr lang="en-US" altLang="en-US" sz="1500" b="0" dirty="0">
                <a:solidFill>
                  <a:srgbClr val="737373"/>
                </a:solidFill>
              </a:rPr>
              <a:t>does not apply to 457(b) plans.</a:t>
            </a:r>
          </a:p>
        </p:txBody>
      </p:sp>
      <p:graphicFrame>
        <p:nvGraphicFramePr>
          <p:cNvPr id="9" name="Table 8"/>
          <p:cNvGraphicFramePr>
            <a:graphicFrameLocks noGrp="1"/>
          </p:cNvGraphicFramePr>
          <p:nvPr>
            <p:extLst>
              <p:ext uri="{D42A27DB-BD31-4B8C-83A1-F6EECF244321}">
                <p14:modId xmlns:p14="http://schemas.microsoft.com/office/powerpoint/2010/main" val="3696974878"/>
              </p:ext>
            </p:extLst>
          </p:nvPr>
        </p:nvGraphicFramePr>
        <p:xfrm>
          <a:off x="544513" y="2178050"/>
          <a:ext cx="2041525" cy="3977090"/>
        </p:xfrm>
        <a:graphic>
          <a:graphicData uri="http://schemas.openxmlformats.org/drawingml/2006/table">
            <a:tbl>
              <a:tblPr firstRow="1" bandRow="1">
                <a:tableStyleId>{5C22544A-7EE6-4342-B048-85BDC9FD1C3A}</a:tableStyleId>
              </a:tblPr>
              <a:tblGrid>
                <a:gridCol w="2041525"/>
              </a:tblGrid>
              <a:tr h="578798">
                <a:tc>
                  <a:txBody>
                    <a:bodyPr/>
                    <a:lstStyle/>
                    <a:p>
                      <a:pPr algn="ctr"/>
                      <a:r>
                        <a:rPr lang="en-US" sz="1600" b="0" dirty="0" smtClean="0">
                          <a:solidFill>
                            <a:srgbClr val="FFFFFF"/>
                          </a:solidFill>
                        </a:rPr>
                        <a:t>Lump-sum</a:t>
                      </a:r>
                      <a:r>
                        <a:rPr lang="en-US" sz="1600" b="0" baseline="0" dirty="0" smtClean="0">
                          <a:solidFill>
                            <a:srgbClr val="FFFFFF"/>
                          </a:solidFill>
                        </a:rPr>
                        <a:t> </a:t>
                      </a:r>
                      <a:r>
                        <a:rPr lang="en-US" sz="1600" b="0" dirty="0" smtClean="0">
                          <a:solidFill>
                            <a:srgbClr val="FFFFFF"/>
                          </a:solidFill>
                        </a:rPr>
                        <a:t>withdrawals</a:t>
                      </a:r>
                      <a:endParaRPr lang="en-US" sz="1600" b="0" dirty="0">
                        <a:solidFill>
                          <a:srgbClr val="FFFFFF"/>
                        </a:solidFill>
                      </a:endParaRPr>
                    </a:p>
                  </a:txBody>
                  <a:tcPr marL="91419" marR="91419" marT="45723" marB="45723"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tx2">
                        <a:alpha val="89804"/>
                      </a:schemeClr>
                    </a:solidFill>
                  </a:tcPr>
                </a:tc>
              </a:tr>
              <a:tr h="3397964">
                <a:tc>
                  <a:txBody>
                    <a:bodyPr/>
                    <a:lstStyle/>
                    <a:p>
                      <a:pPr marL="285750" lvl="2" indent="-285750" algn="l" defTabSz="914400" rtl="0" eaLnBrk="1" latinLnBrk="0" hangingPunct="1">
                        <a:spcBef>
                          <a:spcPts val="300"/>
                        </a:spcBef>
                        <a:spcAft>
                          <a:spcPts val="300"/>
                        </a:spcAft>
                        <a:buClr>
                          <a:schemeClr val="accent1">
                            <a:lumMod val="60000"/>
                            <a:lumOff val="40000"/>
                          </a:schemeClr>
                        </a:buClr>
                        <a:buSzPct val="100000"/>
                        <a:buFont typeface="Wingdings" charset="2"/>
                        <a:buChar char="§"/>
                      </a:pPr>
                      <a:r>
                        <a:rPr lang="en-US" altLang="en-US" sz="1500" kern="1200" dirty="0" smtClean="0">
                          <a:solidFill>
                            <a:srgbClr val="000000"/>
                          </a:solidFill>
                          <a:latin typeface="Arial" charset="0"/>
                          <a:ea typeface="+mn-ea"/>
                          <a:cs typeface="+mn-cs"/>
                        </a:rPr>
                        <a:t>20% immediate withholding</a:t>
                      </a:r>
                    </a:p>
                    <a:p>
                      <a:pPr marL="285750" lvl="2" indent="-285750" algn="l" defTabSz="914400" rtl="0" eaLnBrk="1" latinLnBrk="0" hangingPunct="1">
                        <a:spcBef>
                          <a:spcPts val="300"/>
                        </a:spcBef>
                        <a:spcAft>
                          <a:spcPts val="300"/>
                        </a:spcAft>
                        <a:buClr>
                          <a:schemeClr val="accent1">
                            <a:lumMod val="60000"/>
                            <a:lumOff val="40000"/>
                          </a:schemeClr>
                        </a:buClr>
                        <a:buSzPct val="100000"/>
                        <a:buFont typeface="Wingdings" charset="2"/>
                        <a:buChar char="§"/>
                      </a:pPr>
                      <a:r>
                        <a:rPr lang="en-US" altLang="en-US" sz="1500" kern="1200" dirty="0" smtClean="0">
                          <a:solidFill>
                            <a:srgbClr val="000000"/>
                          </a:solidFill>
                          <a:latin typeface="Arial" charset="0"/>
                          <a:ea typeface="+mn-ea"/>
                          <a:cs typeface="+mn-cs"/>
                        </a:rPr>
                        <a:t>Ordinary </a:t>
                      </a:r>
                      <a:br>
                        <a:rPr lang="en-US" altLang="en-US" sz="1500" kern="1200" dirty="0" smtClean="0">
                          <a:solidFill>
                            <a:srgbClr val="000000"/>
                          </a:solidFill>
                          <a:latin typeface="Arial" charset="0"/>
                          <a:ea typeface="+mn-ea"/>
                          <a:cs typeface="+mn-cs"/>
                        </a:rPr>
                      </a:br>
                      <a:r>
                        <a:rPr lang="en-US" altLang="en-US" sz="1500" kern="1200" dirty="0" smtClean="0">
                          <a:solidFill>
                            <a:srgbClr val="000000"/>
                          </a:solidFill>
                          <a:latin typeface="Arial" charset="0"/>
                          <a:ea typeface="+mn-ea"/>
                          <a:cs typeface="+mn-cs"/>
                        </a:rPr>
                        <a:t>income taxes</a:t>
                      </a:r>
                    </a:p>
                    <a:p>
                      <a:pPr marL="285750" lvl="2" indent="-285750" algn="l" defTabSz="914400" rtl="0" eaLnBrk="1" latinLnBrk="0" hangingPunct="1">
                        <a:spcBef>
                          <a:spcPts val="300"/>
                        </a:spcBef>
                        <a:spcAft>
                          <a:spcPts val="300"/>
                        </a:spcAft>
                        <a:buClr>
                          <a:schemeClr val="accent1">
                            <a:lumMod val="60000"/>
                            <a:lumOff val="40000"/>
                          </a:schemeClr>
                        </a:buClr>
                        <a:buSzPct val="100000"/>
                        <a:buFont typeface="Wingdings" charset="2"/>
                        <a:buChar char="§"/>
                      </a:pPr>
                      <a:r>
                        <a:rPr lang="en-US" altLang="en-US" sz="1500" kern="1200" dirty="0" smtClean="0">
                          <a:solidFill>
                            <a:srgbClr val="000000"/>
                          </a:solidFill>
                          <a:latin typeface="Arial" charset="0"/>
                          <a:ea typeface="+mn-ea"/>
                          <a:cs typeface="+mn-cs"/>
                        </a:rPr>
                        <a:t>10% federal early withdrawal tax penalty, if under age 59½*</a:t>
                      </a:r>
                    </a:p>
                  </a:txBody>
                  <a:tcPr marL="91419" marR="91419" marT="45723" marB="45723">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CCECFF">
                        <a:alpha val="40000"/>
                      </a:srgbClr>
                    </a:solidFill>
                  </a:tcPr>
                </a:tc>
              </a:tr>
            </a:tbl>
          </a:graphicData>
        </a:graphic>
      </p:graphicFrame>
      <p:graphicFrame>
        <p:nvGraphicFramePr>
          <p:cNvPr id="10" name="Table 9"/>
          <p:cNvGraphicFramePr>
            <a:graphicFrameLocks noGrp="1"/>
          </p:cNvGraphicFramePr>
          <p:nvPr>
            <p:extLst>
              <p:ext uri="{D42A27DB-BD31-4B8C-83A1-F6EECF244321}">
                <p14:modId xmlns:p14="http://schemas.microsoft.com/office/powerpoint/2010/main" val="639748216"/>
              </p:ext>
            </p:extLst>
          </p:nvPr>
        </p:nvGraphicFramePr>
        <p:xfrm>
          <a:off x="2604609" y="2178049"/>
          <a:ext cx="1997075" cy="3990739"/>
        </p:xfrm>
        <a:graphic>
          <a:graphicData uri="http://schemas.openxmlformats.org/drawingml/2006/table">
            <a:tbl>
              <a:tblPr firstRow="1" bandRow="1">
                <a:tableStyleId>{5C22544A-7EE6-4342-B048-85BDC9FD1C3A}</a:tableStyleId>
              </a:tblPr>
              <a:tblGrid>
                <a:gridCol w="1997075"/>
              </a:tblGrid>
              <a:tr h="524208">
                <a:tc>
                  <a:txBody>
                    <a:bodyPr/>
                    <a:lstStyle/>
                    <a:p>
                      <a:pPr algn="ctr"/>
                      <a:r>
                        <a:rPr lang="en-US" sz="1600" b="0" dirty="0" smtClean="0">
                          <a:solidFill>
                            <a:srgbClr val="FFFFFF"/>
                          </a:solidFill>
                        </a:rPr>
                        <a:t>Systematic withdrawals</a:t>
                      </a:r>
                      <a:endParaRPr lang="en-US" sz="1600" b="0" dirty="0">
                        <a:solidFill>
                          <a:srgbClr val="FFFFFF"/>
                        </a:solidFill>
                      </a:endParaRPr>
                    </a:p>
                  </a:txBody>
                  <a:tcPr marL="91417" marR="91417" marT="45704" marB="45704"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5">
                        <a:alpha val="80000"/>
                      </a:schemeClr>
                    </a:solidFill>
                  </a:tcPr>
                </a:tc>
              </a:tr>
              <a:tr h="3411651">
                <a:tc>
                  <a:txBody>
                    <a:bodyPr/>
                    <a:lstStyle/>
                    <a:p>
                      <a:pPr marL="285750" lvl="2" indent="-285750" algn="l" defTabSz="914400" rtl="0" eaLnBrk="1" latinLnBrk="0" hangingPunct="1">
                        <a:spcBef>
                          <a:spcPts val="300"/>
                        </a:spcBef>
                        <a:spcAft>
                          <a:spcPts val="300"/>
                        </a:spcAft>
                        <a:buClr>
                          <a:srgbClr val="00A4E4"/>
                        </a:buClr>
                        <a:buSzPct val="100000"/>
                        <a:buFont typeface="Wingdings" charset="2"/>
                        <a:buChar char="§"/>
                      </a:pPr>
                      <a:r>
                        <a:rPr lang="en-US" altLang="en-US" sz="1500" kern="1200" dirty="0" smtClean="0">
                          <a:solidFill>
                            <a:srgbClr val="000000"/>
                          </a:solidFill>
                          <a:latin typeface="Arial" charset="0"/>
                          <a:ea typeface="+mn-ea"/>
                          <a:cs typeface="+mn-cs"/>
                        </a:rPr>
                        <a:t>Payments at </a:t>
                      </a:r>
                      <a:br>
                        <a:rPr lang="en-US" altLang="en-US" sz="1500" kern="1200" dirty="0" smtClean="0">
                          <a:solidFill>
                            <a:srgbClr val="000000"/>
                          </a:solidFill>
                          <a:latin typeface="Arial" charset="0"/>
                          <a:ea typeface="+mn-ea"/>
                          <a:cs typeface="+mn-cs"/>
                        </a:rPr>
                      </a:br>
                      <a:r>
                        <a:rPr lang="en-US" altLang="en-US" sz="1500" kern="1200" dirty="0" smtClean="0">
                          <a:solidFill>
                            <a:srgbClr val="000000"/>
                          </a:solidFill>
                          <a:latin typeface="Arial" charset="0"/>
                          <a:ea typeface="+mn-ea"/>
                          <a:cs typeface="+mn-cs"/>
                        </a:rPr>
                        <a:t>regular intervals</a:t>
                      </a:r>
                    </a:p>
                    <a:p>
                      <a:pPr marL="285750" lvl="2" indent="-285750" algn="l" defTabSz="914400" rtl="0" eaLnBrk="1" latinLnBrk="0" hangingPunct="1">
                        <a:spcBef>
                          <a:spcPts val="300"/>
                        </a:spcBef>
                        <a:spcAft>
                          <a:spcPts val="300"/>
                        </a:spcAft>
                        <a:buClr>
                          <a:srgbClr val="00A4E4"/>
                        </a:buClr>
                        <a:buSzPct val="100000"/>
                        <a:buFont typeface="Wingdings" charset="2"/>
                        <a:buChar char="§"/>
                      </a:pPr>
                      <a:r>
                        <a:rPr lang="en-US" altLang="en-US" sz="1500" kern="1200" dirty="0" smtClean="0">
                          <a:solidFill>
                            <a:srgbClr val="000000"/>
                          </a:solidFill>
                          <a:latin typeface="Arial" charset="0"/>
                          <a:ea typeface="+mn-ea"/>
                          <a:cs typeface="+mn-cs"/>
                        </a:rPr>
                        <a:t>Ordinary </a:t>
                      </a:r>
                      <a:br>
                        <a:rPr lang="en-US" altLang="en-US" sz="1500" kern="1200" dirty="0" smtClean="0">
                          <a:solidFill>
                            <a:srgbClr val="000000"/>
                          </a:solidFill>
                          <a:latin typeface="Arial" charset="0"/>
                          <a:ea typeface="+mn-ea"/>
                          <a:cs typeface="+mn-cs"/>
                        </a:rPr>
                      </a:br>
                      <a:r>
                        <a:rPr lang="en-US" altLang="en-US" sz="1500" kern="1200" dirty="0" smtClean="0">
                          <a:solidFill>
                            <a:srgbClr val="000000"/>
                          </a:solidFill>
                          <a:latin typeface="Arial" charset="0"/>
                          <a:ea typeface="+mn-ea"/>
                          <a:cs typeface="+mn-cs"/>
                        </a:rPr>
                        <a:t>income taxes</a:t>
                      </a:r>
                    </a:p>
                    <a:p>
                      <a:pPr marL="285750" lvl="2" indent="-285750" algn="l" defTabSz="914400" rtl="0" eaLnBrk="1" latinLnBrk="0" hangingPunct="1">
                        <a:spcBef>
                          <a:spcPts val="300"/>
                        </a:spcBef>
                        <a:spcAft>
                          <a:spcPts val="300"/>
                        </a:spcAft>
                        <a:buClr>
                          <a:srgbClr val="00A4E4"/>
                        </a:buClr>
                        <a:buSzPct val="100000"/>
                        <a:buFont typeface="Wingdings" charset="2"/>
                        <a:buChar char="§"/>
                      </a:pPr>
                      <a:r>
                        <a:rPr lang="en-US" altLang="en-US" sz="1500" kern="1200" dirty="0" smtClean="0">
                          <a:solidFill>
                            <a:srgbClr val="000000"/>
                          </a:solidFill>
                          <a:latin typeface="Arial" charset="0"/>
                          <a:ea typeface="+mn-ea"/>
                          <a:cs typeface="+mn-cs"/>
                        </a:rPr>
                        <a:t>10% federal early withdrawal tax penalty, if under age 59½*</a:t>
                      </a:r>
                    </a:p>
                  </a:txBody>
                  <a:tcPr marL="91417" marR="91417" marT="45704" marB="45704">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E36F1E">
                        <a:alpha val="10196"/>
                      </a:srgbClr>
                    </a:solidFill>
                  </a:tcPr>
                </a:tc>
              </a:tr>
            </a:tbl>
          </a:graphicData>
        </a:graphic>
      </p:graphicFrame>
      <p:graphicFrame>
        <p:nvGraphicFramePr>
          <p:cNvPr id="11" name="Table 10"/>
          <p:cNvGraphicFramePr>
            <a:graphicFrameLocks noGrp="1"/>
          </p:cNvGraphicFramePr>
          <p:nvPr>
            <p:extLst>
              <p:ext uri="{D42A27DB-BD31-4B8C-83A1-F6EECF244321}">
                <p14:modId xmlns:p14="http://schemas.microsoft.com/office/powerpoint/2010/main" val="764970302"/>
              </p:ext>
            </p:extLst>
          </p:nvPr>
        </p:nvGraphicFramePr>
        <p:xfrm>
          <a:off x="4626125" y="2169994"/>
          <a:ext cx="2055812" cy="4012442"/>
        </p:xfrm>
        <a:graphic>
          <a:graphicData uri="http://schemas.openxmlformats.org/drawingml/2006/table">
            <a:tbl>
              <a:tblPr firstRow="1" bandRow="1">
                <a:tableStyleId>{5C22544A-7EE6-4342-B048-85BDC9FD1C3A}</a:tableStyleId>
              </a:tblPr>
              <a:tblGrid>
                <a:gridCol w="2055812"/>
              </a:tblGrid>
              <a:tr h="586854">
                <a:tc>
                  <a:txBody>
                    <a:bodyPr/>
                    <a:lstStyle/>
                    <a:p>
                      <a:pPr algn="ctr"/>
                      <a:r>
                        <a:rPr lang="en-US" sz="1500" b="0" dirty="0" err="1" smtClean="0">
                          <a:solidFill>
                            <a:schemeClr val="bg1"/>
                          </a:solidFill>
                        </a:rPr>
                        <a:t>Annuitization</a:t>
                      </a:r>
                      <a:endParaRPr lang="en-US" sz="1500" b="0" dirty="0">
                        <a:solidFill>
                          <a:schemeClr val="bg1"/>
                        </a:solidFill>
                      </a:endParaRPr>
                    </a:p>
                  </a:txBody>
                  <a:tcPr marL="91420" marR="91420" marT="45701" marB="45701"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669423">
                        <a:alpha val="69804"/>
                      </a:srgbClr>
                    </a:solidFill>
                  </a:tcPr>
                </a:tc>
              </a:tr>
              <a:tr h="3425588">
                <a:tc>
                  <a:txBody>
                    <a:bodyPr/>
                    <a:lstStyle/>
                    <a:p>
                      <a:pPr marL="285750" lvl="2" indent="-285750" algn="l" defTabSz="914400" rtl="0" eaLnBrk="1" latinLnBrk="0" hangingPunct="1">
                        <a:spcBef>
                          <a:spcPts val="300"/>
                        </a:spcBef>
                        <a:spcAft>
                          <a:spcPts val="300"/>
                        </a:spcAft>
                        <a:buClr>
                          <a:srgbClr val="00A4E4"/>
                        </a:buClr>
                        <a:buSzPct val="100000"/>
                        <a:buFont typeface="Wingdings" charset="2"/>
                        <a:buChar char="§"/>
                      </a:pPr>
                      <a:r>
                        <a:rPr lang="en-US" altLang="en-US" sz="1500" kern="1200" dirty="0" smtClean="0">
                          <a:solidFill>
                            <a:srgbClr val="000000"/>
                          </a:solidFill>
                          <a:latin typeface="Arial" charset="0"/>
                          <a:ea typeface="+mn-ea"/>
                          <a:cs typeface="+mn-cs"/>
                        </a:rPr>
                        <a:t>Periodic payments, irrevocable</a:t>
                      </a:r>
                    </a:p>
                    <a:p>
                      <a:pPr marL="285750" lvl="2" indent="-285750" algn="l" defTabSz="914400" rtl="0" eaLnBrk="1" latinLnBrk="0" hangingPunct="1">
                        <a:spcBef>
                          <a:spcPts val="300"/>
                        </a:spcBef>
                        <a:spcAft>
                          <a:spcPts val="300"/>
                        </a:spcAft>
                        <a:buClr>
                          <a:srgbClr val="00A4E4"/>
                        </a:buClr>
                        <a:buSzPct val="100000"/>
                        <a:buFont typeface="Wingdings" charset="2"/>
                        <a:buChar char="§"/>
                      </a:pPr>
                      <a:r>
                        <a:rPr lang="en-US" altLang="en-US" sz="1500" kern="1200" dirty="0" smtClean="0">
                          <a:solidFill>
                            <a:srgbClr val="000000"/>
                          </a:solidFill>
                          <a:latin typeface="Arial" charset="0"/>
                          <a:ea typeface="+mn-ea"/>
                          <a:cs typeface="+mn-cs"/>
                        </a:rPr>
                        <a:t>Ordinary </a:t>
                      </a:r>
                      <a:br>
                        <a:rPr lang="en-US" altLang="en-US" sz="1500" kern="1200" dirty="0" smtClean="0">
                          <a:solidFill>
                            <a:srgbClr val="000000"/>
                          </a:solidFill>
                          <a:latin typeface="Arial" charset="0"/>
                          <a:ea typeface="+mn-ea"/>
                          <a:cs typeface="+mn-cs"/>
                        </a:rPr>
                      </a:br>
                      <a:r>
                        <a:rPr lang="en-US" altLang="en-US" sz="1500" kern="1200" dirty="0" smtClean="0">
                          <a:solidFill>
                            <a:srgbClr val="000000"/>
                          </a:solidFill>
                          <a:latin typeface="Arial" charset="0"/>
                          <a:ea typeface="+mn-ea"/>
                          <a:cs typeface="+mn-cs"/>
                        </a:rPr>
                        <a:t>income taxes</a:t>
                      </a:r>
                    </a:p>
                    <a:p>
                      <a:pPr marL="285750" lvl="2" indent="-285750" algn="l" defTabSz="914400" rtl="0" eaLnBrk="1" latinLnBrk="0" hangingPunct="1">
                        <a:spcBef>
                          <a:spcPts val="300"/>
                        </a:spcBef>
                        <a:spcAft>
                          <a:spcPts val="300"/>
                        </a:spcAft>
                        <a:buClr>
                          <a:srgbClr val="00A4E4"/>
                        </a:buClr>
                        <a:buSzPct val="100000"/>
                        <a:buFont typeface="Wingdings" charset="2"/>
                        <a:buChar char="§"/>
                      </a:pPr>
                      <a:r>
                        <a:rPr lang="en-US" altLang="en-US" sz="1500" kern="1200" dirty="0" smtClean="0">
                          <a:solidFill>
                            <a:srgbClr val="000000"/>
                          </a:solidFill>
                          <a:latin typeface="Arial" charset="0"/>
                          <a:ea typeface="+mn-ea"/>
                          <a:cs typeface="+mn-cs"/>
                        </a:rPr>
                        <a:t>10% federal early withdrawal tax penalty, if under age 59½*</a:t>
                      </a:r>
                    </a:p>
                  </a:txBody>
                  <a:tcPr marL="91420" marR="91420" marT="45701" marB="45701">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78A22F">
                        <a:alpha val="20000"/>
                      </a:srgbClr>
                    </a:solidFill>
                  </a:tcPr>
                </a:tc>
              </a:tr>
            </a:tbl>
          </a:graphicData>
        </a:graphic>
      </p:graphicFrame>
      <p:graphicFrame>
        <p:nvGraphicFramePr>
          <p:cNvPr id="12" name="Table 11"/>
          <p:cNvGraphicFramePr>
            <a:graphicFrameLocks noGrp="1"/>
          </p:cNvGraphicFramePr>
          <p:nvPr>
            <p:extLst>
              <p:ext uri="{D42A27DB-BD31-4B8C-83A1-F6EECF244321}">
                <p14:modId xmlns:p14="http://schemas.microsoft.com/office/powerpoint/2010/main" val="3616187958"/>
              </p:ext>
            </p:extLst>
          </p:nvPr>
        </p:nvGraphicFramePr>
        <p:xfrm>
          <a:off x="6702095" y="2171700"/>
          <a:ext cx="2055813" cy="3998863"/>
        </p:xfrm>
        <a:graphic>
          <a:graphicData uri="http://schemas.openxmlformats.org/drawingml/2006/table">
            <a:tbl>
              <a:tblPr firstRow="1" bandRow="1">
                <a:tableStyleId>{5C22544A-7EE6-4342-B048-85BDC9FD1C3A}</a:tableStyleId>
              </a:tblPr>
              <a:tblGrid>
                <a:gridCol w="2055813"/>
              </a:tblGrid>
              <a:tr h="585147">
                <a:tc>
                  <a:txBody>
                    <a:bodyPr/>
                    <a:lstStyle/>
                    <a:p>
                      <a:pPr algn="ctr"/>
                      <a:r>
                        <a:rPr lang="en-US" sz="1500" b="0" dirty="0" smtClean="0">
                          <a:solidFill>
                            <a:schemeClr val="bg1"/>
                          </a:solidFill>
                        </a:rPr>
                        <a:t>Rollover</a:t>
                      </a:r>
                      <a:endParaRPr lang="en-US" sz="1500" b="0" dirty="0">
                        <a:solidFill>
                          <a:schemeClr val="bg1"/>
                        </a:solidFill>
                      </a:endParaRPr>
                    </a:p>
                  </a:txBody>
                  <a:tcPr marL="91420" marR="91420" marT="45709" marB="45709"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4">
                        <a:alpha val="69804"/>
                      </a:schemeClr>
                    </a:solidFill>
                  </a:tcPr>
                </a:tc>
              </a:tr>
              <a:tr h="905057">
                <a:tc>
                  <a:txBody>
                    <a:bodyPr/>
                    <a:lstStyle/>
                    <a:p>
                      <a:pPr marL="285750" indent="-285750" algn="l">
                        <a:buClr>
                          <a:srgbClr val="00A4E4"/>
                        </a:buClr>
                        <a:buSzPct val="100000"/>
                        <a:buFont typeface="Wingdings" charset="2"/>
                        <a:buChar char="§"/>
                      </a:pPr>
                      <a:r>
                        <a:rPr lang="en-US" altLang="en-US" sz="1500" kern="1200" dirty="0" smtClean="0">
                          <a:solidFill>
                            <a:srgbClr val="000000"/>
                          </a:solidFill>
                          <a:latin typeface="Arial" charset="0"/>
                          <a:ea typeface="+mn-ea"/>
                          <a:cs typeface="+mn-cs"/>
                        </a:rPr>
                        <a:t>Direct: </a:t>
                      </a:r>
                    </a:p>
                    <a:p>
                      <a:pPr marL="225425" indent="-106363" algn="l">
                        <a:buClrTx/>
                        <a:buSzPct val="90000"/>
                        <a:buFont typeface="Arial" panose="020B0604020202020204" pitchFamily="34" charset="0"/>
                        <a:buChar char="̶"/>
                      </a:pPr>
                      <a:r>
                        <a:rPr lang="en-US" altLang="en-US" sz="1300" kern="1200" dirty="0" smtClean="0">
                          <a:solidFill>
                            <a:srgbClr val="000000"/>
                          </a:solidFill>
                          <a:latin typeface="Arial" charset="0"/>
                          <a:ea typeface="+mn-ea"/>
                          <a:cs typeface="+mn-cs"/>
                        </a:rPr>
                        <a:t>No income taxes, penalties or 20% employer tax withholding</a:t>
                      </a:r>
                    </a:p>
                  </a:txBody>
                  <a:tcPr marL="91420" marR="91420" marT="45709" marB="45709">
                    <a:lnL w="12700" cmpd="sng">
                      <a:noFill/>
                    </a:lnL>
                    <a:lnR w="12700" cmpd="sng">
                      <a:noFill/>
                    </a:lnR>
                    <a:lnT w="381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AE006E">
                        <a:alpha val="10196"/>
                      </a:srgbClr>
                    </a:solidFill>
                  </a:tcPr>
                </a:tc>
              </a:tr>
              <a:tr h="2176612">
                <a:tc>
                  <a:txBody>
                    <a:bodyPr/>
                    <a:lstStyle/>
                    <a:p>
                      <a:pPr marL="285750" indent="-285750" algn="l">
                        <a:buClr>
                          <a:srgbClr val="00A4E4"/>
                        </a:buClr>
                        <a:buSzPct val="100000"/>
                        <a:buFont typeface="Wingdings" charset="2"/>
                        <a:buChar char="§"/>
                      </a:pPr>
                      <a:r>
                        <a:rPr lang="en-US" altLang="en-US" sz="1500" kern="1200" baseline="0" dirty="0" smtClean="0">
                          <a:solidFill>
                            <a:srgbClr val="000000"/>
                          </a:solidFill>
                          <a:latin typeface="Arial" charset="0"/>
                          <a:ea typeface="+mn-ea"/>
                          <a:cs typeface="+mn-cs"/>
                        </a:rPr>
                        <a:t>Indirect: </a:t>
                      </a:r>
                    </a:p>
                    <a:p>
                      <a:pPr marL="225425" indent="-106363" algn="l" defTabSz="914400" rtl="0" eaLnBrk="1" latinLnBrk="0" hangingPunct="1">
                        <a:buClrTx/>
                        <a:buSzPct val="90000"/>
                        <a:buFont typeface="Arial" panose="020B0604020202020204" pitchFamily="34" charset="0"/>
                        <a:buChar char="̶"/>
                      </a:pPr>
                      <a:r>
                        <a:rPr lang="en-US" altLang="en-US" sz="1300" kern="1200" dirty="0" smtClean="0">
                          <a:solidFill>
                            <a:srgbClr val="000000"/>
                          </a:solidFill>
                          <a:latin typeface="Arial" charset="0"/>
                          <a:ea typeface="+mn-ea"/>
                          <a:cs typeface="+mn-cs"/>
                        </a:rPr>
                        <a:t>20% withholding</a:t>
                      </a:r>
                    </a:p>
                    <a:p>
                      <a:pPr marL="225425" indent="-106363" algn="l" defTabSz="914400" rtl="0" eaLnBrk="1" latinLnBrk="0" hangingPunct="1">
                        <a:buClrTx/>
                        <a:buSzPct val="90000"/>
                        <a:buFont typeface="Arial" panose="020B0604020202020204" pitchFamily="34" charset="0"/>
                        <a:buChar char="̶"/>
                      </a:pPr>
                      <a:r>
                        <a:rPr lang="en-US" altLang="en-US" sz="1300" kern="1200" dirty="0" smtClean="0">
                          <a:solidFill>
                            <a:srgbClr val="000000"/>
                          </a:solidFill>
                          <a:latin typeface="Arial" charset="0"/>
                          <a:ea typeface="+mn-ea"/>
                          <a:cs typeface="+mn-cs"/>
                        </a:rPr>
                        <a:t>Must roll over cash, plus 20%, within </a:t>
                      </a:r>
                      <a:br>
                        <a:rPr lang="en-US" altLang="en-US" sz="1300" kern="1200" dirty="0" smtClean="0">
                          <a:solidFill>
                            <a:srgbClr val="000000"/>
                          </a:solidFill>
                          <a:latin typeface="Arial" charset="0"/>
                          <a:ea typeface="+mn-ea"/>
                          <a:cs typeface="+mn-cs"/>
                        </a:rPr>
                      </a:br>
                      <a:r>
                        <a:rPr lang="en-US" altLang="en-US" sz="1300" kern="1200" dirty="0" smtClean="0">
                          <a:solidFill>
                            <a:srgbClr val="000000"/>
                          </a:solidFill>
                          <a:latin typeface="Arial" charset="0"/>
                          <a:ea typeface="+mn-ea"/>
                          <a:cs typeface="+mn-cs"/>
                        </a:rPr>
                        <a:t>60 days</a:t>
                      </a:r>
                    </a:p>
                    <a:p>
                      <a:pPr marL="225425" marR="0" lvl="2" indent="-106363" algn="l" defTabSz="914400" rtl="0" eaLnBrk="1" fontAlgn="auto" latinLnBrk="0" hangingPunct="1">
                        <a:lnSpc>
                          <a:spcPct val="100000"/>
                        </a:lnSpc>
                        <a:spcBef>
                          <a:spcPts val="0"/>
                        </a:spcBef>
                        <a:spcAft>
                          <a:spcPts val="0"/>
                        </a:spcAft>
                        <a:buClrTx/>
                        <a:buSzPct val="90000"/>
                        <a:buFont typeface="Arial" panose="020B0604020202020204" pitchFamily="34" charset="0"/>
                        <a:buChar char="̶"/>
                        <a:tabLst/>
                        <a:defRPr/>
                      </a:pPr>
                      <a:r>
                        <a:rPr lang="en-US" altLang="en-US" sz="1300" kern="1200" dirty="0" smtClean="0">
                          <a:solidFill>
                            <a:srgbClr val="000000"/>
                          </a:solidFill>
                          <a:latin typeface="Arial" charset="0"/>
                          <a:ea typeface="+mn-ea"/>
                          <a:cs typeface="+mn-cs"/>
                        </a:rPr>
                        <a:t>If over 60 days, income taxes and 10% federal early withdrawal tax penalty apply (if under </a:t>
                      </a:r>
                      <a:br>
                        <a:rPr lang="en-US" altLang="en-US" sz="1300" kern="1200" dirty="0" smtClean="0">
                          <a:solidFill>
                            <a:srgbClr val="000000"/>
                          </a:solidFill>
                          <a:latin typeface="Arial" charset="0"/>
                          <a:ea typeface="+mn-ea"/>
                          <a:cs typeface="+mn-cs"/>
                        </a:rPr>
                      </a:br>
                      <a:r>
                        <a:rPr lang="en-US" altLang="en-US" sz="1300" kern="1200" dirty="0" smtClean="0">
                          <a:solidFill>
                            <a:srgbClr val="000000"/>
                          </a:solidFill>
                          <a:latin typeface="Arial" charset="0"/>
                          <a:ea typeface="+mn-ea"/>
                          <a:cs typeface="+mn-cs"/>
                        </a:rPr>
                        <a:t>age 59½*)</a:t>
                      </a:r>
                    </a:p>
                  </a:txBody>
                  <a:tcPr marL="91420" marR="91420" marT="45709" marB="45709">
                    <a:lnL w="12700" cmpd="sng">
                      <a:noFill/>
                    </a:lnL>
                    <a:lnR w="12700" cmpd="sng">
                      <a:noFill/>
                    </a:lnR>
                    <a:lnT w="1905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AE006E">
                        <a:alpha val="10196"/>
                      </a:srgbClr>
                    </a:solidFill>
                  </a:tcPr>
                </a:tc>
              </a:tr>
            </a:tbl>
          </a:graphicData>
        </a:graphic>
      </p:graphicFrame>
      <p:sp>
        <p:nvSpPr>
          <p:cNvPr id="14" name="Slide Number Placeholder 6"/>
          <p:cNvSpPr>
            <a:spLocks noGrp="1"/>
          </p:cNvSpPr>
          <p:nvPr>
            <p:ph type="sldNum" sz="quarter" idx="10"/>
          </p:nvPr>
        </p:nvSpPr>
        <p:spPr>
          <a:xfrm>
            <a:off x="6657975" y="6356350"/>
            <a:ext cx="2133600" cy="365125"/>
          </a:xfrm>
        </p:spPr>
        <p:txBody>
          <a:bodyPr/>
          <a:lstStyle>
            <a:lvl1pPr algn="r">
              <a:defRPr sz="1200">
                <a:solidFill>
                  <a:srgbClr val="00A4E4"/>
                </a:solidFill>
              </a:defRPr>
            </a:lvl1pPr>
          </a:lstStyle>
          <a:p>
            <a:pPr>
              <a:defRPr/>
            </a:pPr>
            <a:fld id="{2505F292-7053-9A43-86CC-EE4ED0BE33C9}" type="slidenum">
              <a:rPr lang="en-US" smtClean="0"/>
              <a:pPr>
                <a:defRPr/>
              </a:pPr>
              <a:t>31</a:t>
            </a:fld>
            <a:endParaRPr lang="en-US" dirty="0"/>
          </a:p>
        </p:txBody>
      </p:sp>
    </p:spTree>
    <p:extLst>
      <p:ext uri="{BB962C8B-B14F-4D97-AF65-F5344CB8AC3E}">
        <p14:creationId xmlns:p14="http://schemas.microsoft.com/office/powerpoint/2010/main" val="23897475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par>
                          <p:cTn id="8" fill="hold" nodeType="afterGroup">
                            <p:stCondLst>
                              <p:cond delay="500"/>
                            </p:stCondLst>
                            <p:childTnLst>
                              <p:par>
                                <p:cTn id="9" presetID="22" presetClass="entr" presetSubtype="1"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up)">
                                      <p:cBhvr>
                                        <p:cTn id="11" dur="500"/>
                                        <p:tgtEl>
                                          <p:spTgt spid="10"/>
                                        </p:tgtEl>
                                      </p:cBhvr>
                                    </p:animEffect>
                                  </p:childTnLst>
                                </p:cTn>
                              </p:par>
                            </p:childTnLst>
                          </p:cTn>
                        </p:par>
                        <p:par>
                          <p:cTn id="12" fill="hold" nodeType="afterGroup">
                            <p:stCondLst>
                              <p:cond delay="1000"/>
                            </p:stCondLst>
                            <p:childTnLst>
                              <p:par>
                                <p:cTn id="13" presetID="22" presetClass="entr" presetSubtype="1"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up)">
                                      <p:cBhvr>
                                        <p:cTn id="15" dur="500"/>
                                        <p:tgtEl>
                                          <p:spTgt spid="11"/>
                                        </p:tgtEl>
                                      </p:cBhvr>
                                    </p:animEffect>
                                  </p:childTnLst>
                                </p:cTn>
                              </p:par>
                            </p:childTnLst>
                          </p:cTn>
                        </p:par>
                        <p:par>
                          <p:cTn id="16" fill="hold" nodeType="afterGroup">
                            <p:stCondLst>
                              <p:cond delay="1500"/>
                            </p:stCondLst>
                            <p:childTnLst>
                              <p:par>
                                <p:cTn id="17" presetID="22" presetClass="entr" presetSubtype="1" fill="hold"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up)">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2"/>
          <p:cNvSpPr>
            <a:spLocks noGrp="1"/>
          </p:cNvSpPr>
          <p:nvPr>
            <p:ph type="title"/>
          </p:nvPr>
        </p:nvSpPr>
        <p:spPr/>
        <p:txBody>
          <a:bodyPr/>
          <a:lstStyle/>
          <a:p>
            <a:r>
              <a:rPr lang="en-US" altLang="en-US" dirty="0">
                <a:ea typeface="ＭＳ Ｐゴシック" pitchFamily="34" charset="-128"/>
              </a:rPr>
              <a:t>Your workplace retirement plan</a:t>
            </a:r>
            <a:endParaRPr lang="en-US" altLang="en-US" dirty="0" smtClean="0">
              <a:ea typeface="ＭＳ Ｐゴシック" pitchFamily="34" charset="-128"/>
            </a:endParaRPr>
          </a:p>
        </p:txBody>
      </p:sp>
      <p:sp>
        <p:nvSpPr>
          <p:cNvPr id="52227" name="Rectangle 3"/>
          <p:cNvSpPr>
            <a:spLocks noGrp="1" noChangeArrowheads="1"/>
          </p:cNvSpPr>
          <p:nvPr>
            <p:ph idx="1"/>
          </p:nvPr>
        </p:nvSpPr>
        <p:spPr>
          <a:xfrm>
            <a:off x="400242" y="1477818"/>
            <a:ext cx="6942554" cy="4567381"/>
          </a:xfrm>
        </p:spPr>
        <p:txBody>
          <a:bodyPr/>
          <a:lstStyle/>
          <a:p>
            <a:pPr marL="0" indent="0">
              <a:defRPr/>
            </a:pPr>
            <a:r>
              <a:rPr lang="en-US" altLang="en-US" dirty="0" smtClean="0">
                <a:ea typeface="ＭＳ Ｐゴシック" pitchFamily="34" charset="-128"/>
              </a:rPr>
              <a:t>Tax-free loan provision </a:t>
            </a:r>
          </a:p>
          <a:p>
            <a:pPr lvl="1">
              <a:defRPr/>
            </a:pPr>
            <a:r>
              <a:rPr lang="en-US" altLang="en-US" dirty="0" smtClean="0">
                <a:solidFill>
                  <a:schemeClr val="tx2"/>
                </a:solidFill>
                <a:ea typeface="ＭＳ Ｐゴシック" pitchFamily="34" charset="-128"/>
              </a:rPr>
              <a:t>Loans subject </a:t>
            </a:r>
            <a:r>
              <a:rPr lang="en-US" altLang="en-US" dirty="0">
                <a:solidFill>
                  <a:schemeClr val="tx2"/>
                </a:solidFill>
                <a:ea typeface="ＭＳ Ｐゴシック" pitchFamily="34" charset="-128"/>
              </a:rPr>
              <a:t>to employer plan provisions</a:t>
            </a:r>
          </a:p>
          <a:p>
            <a:pPr lvl="1">
              <a:defRPr/>
            </a:pPr>
            <a:r>
              <a:rPr lang="en-US" altLang="en-US" dirty="0" smtClean="0">
                <a:solidFill>
                  <a:schemeClr val="tx2"/>
                </a:solidFill>
                <a:ea typeface="ＭＳ Ｐゴシック" pitchFamily="34" charset="-128"/>
              </a:rPr>
              <a:t>If defaulted, unpaid loan balance will be taxed as ordinary income and might incur a 10% federal early withdrawal tax penalty if under age 59½*</a:t>
            </a:r>
          </a:p>
          <a:p>
            <a:pPr lvl="1">
              <a:defRPr/>
            </a:pPr>
            <a:r>
              <a:rPr lang="en-US" altLang="en-US" dirty="0" smtClean="0">
                <a:solidFill>
                  <a:schemeClr val="tx2"/>
                </a:solidFill>
                <a:ea typeface="ＭＳ Ｐゴシック" pitchFamily="34" charset="-128"/>
              </a:rPr>
              <a:t>Does not apply to tax-exempt 457(b) plans</a:t>
            </a:r>
          </a:p>
        </p:txBody>
      </p:sp>
      <p:sp>
        <p:nvSpPr>
          <p:cNvPr id="40964" name="TextBox 5"/>
          <p:cNvSpPr txBox="1">
            <a:spLocks noChangeArrowheads="1"/>
          </p:cNvSpPr>
          <p:nvPr/>
        </p:nvSpPr>
        <p:spPr bwMode="auto">
          <a:xfrm>
            <a:off x="433388" y="5446852"/>
            <a:ext cx="717337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09538" indent="-109538" eaLnBrk="0" hangingPunct="0">
              <a:spcBef>
                <a:spcPct val="20000"/>
              </a:spcBef>
              <a:spcAft>
                <a:spcPts val="900"/>
              </a:spcAft>
              <a:buClr>
                <a:schemeClr val="bg1"/>
              </a:buClr>
              <a:buSzPct val="25000"/>
              <a:buFont typeface="Arial" charset="0"/>
              <a:buChar char="•"/>
              <a:defRPr sz="2400" b="1">
                <a:solidFill>
                  <a:srgbClr val="008A83"/>
                </a:solidFill>
                <a:latin typeface="Arial" charset="0"/>
              </a:defRPr>
            </a:lvl1pPr>
            <a:lvl2pPr marL="742950" indent="-285750" eaLnBrk="0" hangingPunct="0">
              <a:lnSpc>
                <a:spcPct val="110000"/>
              </a:lnSpc>
              <a:spcBef>
                <a:spcPts val="900"/>
              </a:spcBef>
              <a:spcAft>
                <a:spcPts val="400"/>
              </a:spcAft>
              <a:buClr>
                <a:srgbClr val="ED834C"/>
              </a:buClr>
              <a:buSzPct val="90000"/>
              <a:buFont typeface="Arial Black" pitchFamily="34" charset="0"/>
              <a:buChar char="&gt;"/>
              <a:defRPr sz="1600">
                <a:solidFill>
                  <a:srgbClr val="0097CE"/>
                </a:solidFill>
                <a:latin typeface="Arial" charset="0"/>
              </a:defRPr>
            </a:lvl2pPr>
            <a:lvl3pPr marL="1143000" indent="-228600" eaLnBrk="0" hangingPunct="0">
              <a:spcBef>
                <a:spcPct val="20000"/>
              </a:spcBef>
              <a:buClr>
                <a:srgbClr val="0097CE"/>
              </a:buClr>
              <a:buSzPct val="100000"/>
              <a:buFont typeface="Lucida Grande" pitchFamily="-110" charset="0"/>
              <a:buChar char="−"/>
              <a:defRPr sz="1400">
                <a:solidFill>
                  <a:srgbClr val="6A747C"/>
                </a:solidFill>
                <a:latin typeface="Arial" charset="0"/>
              </a:defRPr>
            </a:lvl3pPr>
            <a:lvl4pPr marL="1600200" indent="-228600" eaLnBrk="0" hangingPunct="0">
              <a:spcBef>
                <a:spcPct val="20000"/>
              </a:spcBef>
              <a:buClr>
                <a:srgbClr val="ED834C"/>
              </a:buClr>
              <a:buFont typeface="Arial" charset="0"/>
              <a:buChar char="•"/>
              <a:defRPr sz="1200">
                <a:solidFill>
                  <a:srgbClr val="0097CE"/>
                </a:solidFill>
                <a:latin typeface="Arial" charset="0"/>
              </a:defRPr>
            </a:lvl4pPr>
            <a:lvl5pPr marL="2057400" indent="-228600" eaLnBrk="0" hangingPunct="0">
              <a:spcBef>
                <a:spcPct val="20000"/>
              </a:spcBef>
              <a:buClr>
                <a:srgbClr val="0097CE"/>
              </a:buClr>
              <a:buFont typeface="Lucida Grande" pitchFamily="-110" charset="0"/>
              <a:buChar char="−"/>
              <a:defRPr sz="1000">
                <a:solidFill>
                  <a:srgbClr val="6A747C"/>
                </a:solidFill>
                <a:latin typeface="Arial" charset="0"/>
              </a:defRPr>
            </a:lvl5pPr>
            <a:lvl6pPr marL="2514600" indent="-228600" eaLnBrk="0" fontAlgn="base" hangingPunct="0">
              <a:spcBef>
                <a:spcPct val="20000"/>
              </a:spcBef>
              <a:spcAft>
                <a:spcPct val="0"/>
              </a:spcAft>
              <a:buClr>
                <a:srgbClr val="0097CE"/>
              </a:buClr>
              <a:buFont typeface="Lucida Grande" pitchFamily="-110" charset="0"/>
              <a:buChar char="−"/>
              <a:defRPr sz="1000">
                <a:solidFill>
                  <a:srgbClr val="6A747C"/>
                </a:solidFill>
                <a:latin typeface="Arial" charset="0"/>
              </a:defRPr>
            </a:lvl6pPr>
            <a:lvl7pPr marL="2971800" indent="-228600" eaLnBrk="0" fontAlgn="base" hangingPunct="0">
              <a:spcBef>
                <a:spcPct val="20000"/>
              </a:spcBef>
              <a:spcAft>
                <a:spcPct val="0"/>
              </a:spcAft>
              <a:buClr>
                <a:srgbClr val="0097CE"/>
              </a:buClr>
              <a:buFont typeface="Lucida Grande" pitchFamily="-110" charset="0"/>
              <a:buChar char="−"/>
              <a:defRPr sz="1000">
                <a:solidFill>
                  <a:srgbClr val="6A747C"/>
                </a:solidFill>
                <a:latin typeface="Arial" charset="0"/>
              </a:defRPr>
            </a:lvl7pPr>
            <a:lvl8pPr marL="3429000" indent="-228600" eaLnBrk="0" fontAlgn="base" hangingPunct="0">
              <a:spcBef>
                <a:spcPct val="20000"/>
              </a:spcBef>
              <a:spcAft>
                <a:spcPct val="0"/>
              </a:spcAft>
              <a:buClr>
                <a:srgbClr val="0097CE"/>
              </a:buClr>
              <a:buFont typeface="Lucida Grande" pitchFamily="-110" charset="0"/>
              <a:buChar char="−"/>
              <a:defRPr sz="1000">
                <a:solidFill>
                  <a:srgbClr val="6A747C"/>
                </a:solidFill>
                <a:latin typeface="Arial" charset="0"/>
              </a:defRPr>
            </a:lvl8pPr>
            <a:lvl9pPr marL="3886200" indent="-228600" eaLnBrk="0" fontAlgn="base" hangingPunct="0">
              <a:spcBef>
                <a:spcPct val="20000"/>
              </a:spcBef>
              <a:spcAft>
                <a:spcPct val="0"/>
              </a:spcAft>
              <a:buClr>
                <a:srgbClr val="0097CE"/>
              </a:buClr>
              <a:buFont typeface="Lucida Grande" pitchFamily="-110" charset="0"/>
              <a:buChar char="−"/>
              <a:defRPr sz="1000">
                <a:solidFill>
                  <a:srgbClr val="6A747C"/>
                </a:solidFill>
                <a:latin typeface="Arial" charset="0"/>
              </a:defRPr>
            </a:lvl9pPr>
          </a:lstStyle>
          <a:p>
            <a:pPr>
              <a:spcBef>
                <a:spcPct val="0"/>
              </a:spcBef>
              <a:spcAft>
                <a:spcPct val="0"/>
              </a:spcAft>
              <a:buClrTx/>
              <a:buSzTx/>
              <a:buFontTx/>
              <a:buNone/>
            </a:pPr>
            <a:r>
              <a:rPr lang="en-US" altLang="en-US" sz="1600" b="0" dirty="0">
                <a:solidFill>
                  <a:srgbClr val="5F5F5F"/>
                </a:solidFill>
              </a:rPr>
              <a:t>*The 10% federal early withdrawal </a:t>
            </a:r>
            <a:r>
              <a:rPr lang="en-US" altLang="en-US" sz="1600" b="0" dirty="0" smtClean="0">
                <a:solidFill>
                  <a:srgbClr val="5F5F5F"/>
                </a:solidFill>
              </a:rPr>
              <a:t>tax penalty </a:t>
            </a:r>
            <a:r>
              <a:rPr lang="en-US" altLang="en-US" sz="1600" b="0" dirty="0">
                <a:solidFill>
                  <a:srgbClr val="5F5F5F"/>
                </a:solidFill>
              </a:rPr>
              <a:t>does not apply to 457(b) plans.</a:t>
            </a:r>
          </a:p>
        </p:txBody>
      </p:sp>
      <p:sp>
        <p:nvSpPr>
          <p:cNvPr id="10" name="Slide Number Placeholder 6"/>
          <p:cNvSpPr>
            <a:spLocks noGrp="1"/>
          </p:cNvSpPr>
          <p:nvPr>
            <p:ph type="sldNum" sz="quarter" idx="10"/>
          </p:nvPr>
        </p:nvSpPr>
        <p:spPr>
          <a:xfrm>
            <a:off x="6657975" y="6356350"/>
            <a:ext cx="2133600" cy="365125"/>
          </a:xfrm>
        </p:spPr>
        <p:txBody>
          <a:bodyPr/>
          <a:lstStyle>
            <a:lvl1pPr algn="r">
              <a:defRPr sz="1200">
                <a:solidFill>
                  <a:srgbClr val="00A4E4"/>
                </a:solidFill>
              </a:defRPr>
            </a:lvl1pPr>
          </a:lstStyle>
          <a:p>
            <a:pPr>
              <a:defRPr/>
            </a:pPr>
            <a:fld id="{2505F292-7053-9A43-86CC-EE4ED0BE33C9}" type="slidenum">
              <a:rPr lang="en-US" smtClean="0"/>
              <a:pPr>
                <a:defRPr/>
              </a:pPr>
              <a:t>32</a:t>
            </a:fld>
            <a:endParaRPr lang="en-US" dirty="0"/>
          </a:p>
        </p:txBody>
      </p:sp>
      <p:pic>
        <p:nvPicPr>
          <p:cNvPr id="10245" name="Picture 5" descr="M:\Michelli\From Peggy\ICONS\loan_89652641_VECTOR\HiRes.jpg"/>
          <p:cNvPicPr>
            <a:picLocks noChangeAspect="1" noChangeArrowheads="1"/>
          </p:cNvPicPr>
          <p:nvPr/>
        </p:nvPicPr>
        <p:blipFill rotWithShape="1">
          <a:blip r:embed="rId3">
            <a:extLst>
              <a:ext uri="{28A0092B-C50C-407E-A947-70E740481C1C}">
                <a14:useLocalDpi xmlns:a14="http://schemas.microsoft.com/office/drawing/2010/main" val="0"/>
              </a:ext>
            </a:extLst>
          </a:blip>
          <a:srcRect l="52015" t="75194" r="29225" b="7523"/>
          <a:stretch/>
        </p:blipFill>
        <p:spPr bwMode="auto">
          <a:xfrm>
            <a:off x="5550194" y="3678827"/>
            <a:ext cx="1520457" cy="1400775"/>
          </a:xfrm>
          <a:prstGeom prst="rect">
            <a:avLst/>
          </a:prstGeom>
          <a:solidFill>
            <a:srgbClr val="669423"/>
          </a:solidFill>
          <a:extLst/>
        </p:spPr>
      </p:pic>
    </p:spTree>
    <p:extLst>
      <p:ext uri="{BB962C8B-B14F-4D97-AF65-F5344CB8AC3E}">
        <p14:creationId xmlns:p14="http://schemas.microsoft.com/office/powerpoint/2010/main" val="35754491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15"/>
          <p:cNvSpPr>
            <a:spLocks noGrp="1" noChangeArrowheads="1"/>
          </p:cNvSpPr>
          <p:nvPr>
            <p:ph type="title"/>
          </p:nvPr>
        </p:nvSpPr>
        <p:spPr/>
        <p:txBody>
          <a:bodyPr/>
          <a:lstStyle/>
          <a:p>
            <a:r>
              <a:rPr lang="en-US" altLang="en-US" smtClean="0">
                <a:ea typeface="ＭＳ Ｐゴシック" pitchFamily="34" charset="-128"/>
              </a:rPr>
              <a:t>Your workplace retirement plan</a:t>
            </a:r>
          </a:p>
        </p:txBody>
      </p:sp>
      <p:sp>
        <p:nvSpPr>
          <p:cNvPr id="31747" name="Text Placeholder 9"/>
          <p:cNvSpPr>
            <a:spLocks noGrp="1"/>
          </p:cNvSpPr>
          <p:nvPr>
            <p:ph idx="1"/>
          </p:nvPr>
        </p:nvSpPr>
        <p:spPr/>
        <p:txBody>
          <a:bodyPr/>
          <a:lstStyle/>
          <a:p>
            <a:pPr marL="0" indent="0">
              <a:buNone/>
            </a:pPr>
            <a:r>
              <a:rPr lang="en-US" altLang="en-US" dirty="0" smtClean="0">
                <a:ea typeface="ＭＳ Ｐゴシック" pitchFamily="34" charset="-128"/>
              </a:rPr>
              <a:t>The advantages of a tax-qualified plan</a:t>
            </a:r>
          </a:p>
        </p:txBody>
      </p:sp>
      <p:sp>
        <p:nvSpPr>
          <p:cNvPr id="31748" name="Text Box 16"/>
          <p:cNvSpPr txBox="1">
            <a:spLocks noChangeArrowheads="1"/>
          </p:cNvSpPr>
          <p:nvPr/>
        </p:nvSpPr>
        <p:spPr bwMode="auto">
          <a:xfrm>
            <a:off x="437522" y="4431783"/>
            <a:ext cx="7803953"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eaLnBrk="0" hangingPunct="0">
              <a:spcBef>
                <a:spcPct val="20000"/>
              </a:spcBef>
              <a:spcAft>
                <a:spcPts val="900"/>
              </a:spcAft>
              <a:buClr>
                <a:schemeClr val="bg1"/>
              </a:buClr>
              <a:buSzPct val="25000"/>
              <a:buFont typeface="Arial" charset="0"/>
              <a:buChar char="•"/>
              <a:defRPr sz="2400" b="1">
                <a:solidFill>
                  <a:srgbClr val="008A83"/>
                </a:solidFill>
                <a:latin typeface="Arial" charset="0"/>
              </a:defRPr>
            </a:lvl1pPr>
            <a:lvl2pPr marL="742950" indent="-285750" eaLnBrk="0" hangingPunct="0">
              <a:lnSpc>
                <a:spcPct val="110000"/>
              </a:lnSpc>
              <a:spcBef>
                <a:spcPts val="900"/>
              </a:spcBef>
              <a:spcAft>
                <a:spcPts val="400"/>
              </a:spcAft>
              <a:buClr>
                <a:srgbClr val="ED834C"/>
              </a:buClr>
              <a:buSzPct val="90000"/>
              <a:buFont typeface="Arial Black" pitchFamily="34" charset="0"/>
              <a:buChar char="&gt;"/>
              <a:defRPr sz="1600">
                <a:solidFill>
                  <a:srgbClr val="0097CE"/>
                </a:solidFill>
                <a:latin typeface="Arial" charset="0"/>
              </a:defRPr>
            </a:lvl2pPr>
            <a:lvl3pPr marL="1143000" indent="-228600" eaLnBrk="0" hangingPunct="0">
              <a:spcBef>
                <a:spcPct val="20000"/>
              </a:spcBef>
              <a:buClr>
                <a:srgbClr val="0097CE"/>
              </a:buClr>
              <a:buSzPct val="100000"/>
              <a:buFont typeface="Lucida Grande" pitchFamily="-110" charset="0"/>
              <a:buChar char="−"/>
              <a:defRPr sz="1400">
                <a:solidFill>
                  <a:srgbClr val="6A747C"/>
                </a:solidFill>
                <a:latin typeface="Arial" charset="0"/>
              </a:defRPr>
            </a:lvl3pPr>
            <a:lvl4pPr marL="1600200" indent="-228600" eaLnBrk="0" hangingPunct="0">
              <a:spcBef>
                <a:spcPct val="20000"/>
              </a:spcBef>
              <a:buClr>
                <a:srgbClr val="ED834C"/>
              </a:buClr>
              <a:buFont typeface="Arial" charset="0"/>
              <a:buChar char="•"/>
              <a:defRPr sz="1200">
                <a:solidFill>
                  <a:srgbClr val="0097CE"/>
                </a:solidFill>
                <a:latin typeface="Arial" charset="0"/>
              </a:defRPr>
            </a:lvl4pPr>
            <a:lvl5pPr marL="2057400" indent="-228600" eaLnBrk="0" hangingPunct="0">
              <a:spcBef>
                <a:spcPct val="20000"/>
              </a:spcBef>
              <a:buClr>
                <a:srgbClr val="0097CE"/>
              </a:buClr>
              <a:buFont typeface="Lucida Grande" pitchFamily="-110" charset="0"/>
              <a:buChar char="−"/>
              <a:defRPr sz="1000">
                <a:solidFill>
                  <a:srgbClr val="6A747C"/>
                </a:solidFill>
                <a:latin typeface="Arial" charset="0"/>
              </a:defRPr>
            </a:lvl5pPr>
            <a:lvl6pPr marL="2514600" indent="-228600" eaLnBrk="0" fontAlgn="base" hangingPunct="0">
              <a:spcBef>
                <a:spcPct val="20000"/>
              </a:spcBef>
              <a:spcAft>
                <a:spcPct val="0"/>
              </a:spcAft>
              <a:buClr>
                <a:srgbClr val="0097CE"/>
              </a:buClr>
              <a:buFont typeface="Lucida Grande" pitchFamily="-110" charset="0"/>
              <a:buChar char="−"/>
              <a:defRPr sz="1000">
                <a:solidFill>
                  <a:srgbClr val="6A747C"/>
                </a:solidFill>
                <a:latin typeface="Arial" charset="0"/>
              </a:defRPr>
            </a:lvl6pPr>
            <a:lvl7pPr marL="2971800" indent="-228600" eaLnBrk="0" fontAlgn="base" hangingPunct="0">
              <a:spcBef>
                <a:spcPct val="20000"/>
              </a:spcBef>
              <a:spcAft>
                <a:spcPct val="0"/>
              </a:spcAft>
              <a:buClr>
                <a:srgbClr val="0097CE"/>
              </a:buClr>
              <a:buFont typeface="Lucida Grande" pitchFamily="-110" charset="0"/>
              <a:buChar char="−"/>
              <a:defRPr sz="1000">
                <a:solidFill>
                  <a:srgbClr val="6A747C"/>
                </a:solidFill>
                <a:latin typeface="Arial" charset="0"/>
              </a:defRPr>
            </a:lvl7pPr>
            <a:lvl8pPr marL="3429000" indent="-228600" eaLnBrk="0" fontAlgn="base" hangingPunct="0">
              <a:spcBef>
                <a:spcPct val="20000"/>
              </a:spcBef>
              <a:spcAft>
                <a:spcPct val="0"/>
              </a:spcAft>
              <a:buClr>
                <a:srgbClr val="0097CE"/>
              </a:buClr>
              <a:buFont typeface="Lucida Grande" pitchFamily="-110" charset="0"/>
              <a:buChar char="−"/>
              <a:defRPr sz="1000">
                <a:solidFill>
                  <a:srgbClr val="6A747C"/>
                </a:solidFill>
                <a:latin typeface="Arial" charset="0"/>
              </a:defRPr>
            </a:lvl8pPr>
            <a:lvl9pPr marL="3886200" indent="-228600" eaLnBrk="0" fontAlgn="base" hangingPunct="0">
              <a:spcBef>
                <a:spcPct val="20000"/>
              </a:spcBef>
              <a:spcAft>
                <a:spcPct val="0"/>
              </a:spcAft>
              <a:buClr>
                <a:srgbClr val="0097CE"/>
              </a:buClr>
              <a:buFont typeface="Lucida Grande" pitchFamily="-110" charset="0"/>
              <a:buChar char="−"/>
              <a:defRPr sz="1000">
                <a:solidFill>
                  <a:srgbClr val="6A747C"/>
                </a:solidFill>
                <a:latin typeface="Arial" charset="0"/>
              </a:defRPr>
            </a:lvl9pPr>
          </a:lstStyle>
          <a:p>
            <a:pPr eaLnBrk="1" hangingPunct="1">
              <a:spcBef>
                <a:spcPct val="0"/>
              </a:spcBef>
              <a:spcAft>
                <a:spcPct val="0"/>
              </a:spcAft>
              <a:buClrTx/>
              <a:buSzTx/>
              <a:buFontTx/>
              <a:buNone/>
            </a:pPr>
            <a:r>
              <a:rPr lang="en-US" altLang="en-US" sz="1200" b="0" dirty="0">
                <a:solidFill>
                  <a:srgbClr val="5F5F5F"/>
                </a:solidFill>
              </a:rPr>
              <a:t>This chart compares the hypothetical results of contributing $100 </a:t>
            </a:r>
            <a:r>
              <a:rPr lang="en-US" altLang="en-US" sz="1200" b="0" dirty="0" smtClean="0">
                <a:solidFill>
                  <a:srgbClr val="5F5F5F"/>
                </a:solidFill>
              </a:rPr>
              <a:t>every two weeks to </a:t>
            </a:r>
            <a:r>
              <a:rPr lang="en-US" altLang="en-US" sz="1200" b="0" dirty="0">
                <a:solidFill>
                  <a:srgbClr val="5F5F5F"/>
                </a:solidFill>
              </a:rPr>
              <a:t>(1) a taxable account and (2) a tax-qualified retirement account. Bear in mind that a $100 pretax contribution to a tax-qualified account has a current cost of $75 (assuming a 25% income tax bracket) and also reduces current taxable income. Lower maximum capital gains rates may apply to certain investments in a taxable account (subject to IRS limitations, capital losses may also be deducted against capital gains) which would reduce the differences between performance in the accounts shown in the chart. </a:t>
            </a:r>
          </a:p>
          <a:p>
            <a:pPr eaLnBrk="1" hangingPunct="1">
              <a:spcBef>
                <a:spcPct val="0"/>
              </a:spcBef>
              <a:spcAft>
                <a:spcPct val="0"/>
              </a:spcAft>
              <a:buClrTx/>
              <a:buSzTx/>
              <a:buFontTx/>
              <a:buNone/>
            </a:pPr>
            <a:r>
              <a:rPr lang="en-US" altLang="en-US" sz="1200" b="0" dirty="0">
                <a:solidFill>
                  <a:srgbClr val="5F5F5F"/>
                </a:solidFill>
              </a:rPr>
              <a:t>The chart assumes </a:t>
            </a:r>
            <a:r>
              <a:rPr lang="en-US" altLang="en-US" sz="1200" b="0" dirty="0" smtClean="0">
                <a:solidFill>
                  <a:srgbClr val="5F5F5F"/>
                </a:solidFill>
              </a:rPr>
              <a:t>a 5% </a:t>
            </a:r>
            <a:r>
              <a:rPr lang="en-US" altLang="en-US" sz="1200" b="0" dirty="0">
                <a:solidFill>
                  <a:srgbClr val="5F5F5F"/>
                </a:solidFill>
              </a:rPr>
              <a:t>annual rate of return. Investing involves risk, including possible loss of principal. Fees and charges, if applicable, are not reflected in this example and would reduce the amount shown. Income taxes on tax-deferred accounts are payable upon withdrawal. Federal restrictions and a 10% federal early </a:t>
            </a:r>
            <a:r>
              <a:rPr lang="en-US" altLang="en-US" sz="1200" b="0" dirty="0" smtClean="0">
                <a:solidFill>
                  <a:srgbClr val="5F5F5F"/>
                </a:solidFill>
              </a:rPr>
              <a:t>withdrawal tax </a:t>
            </a:r>
            <a:r>
              <a:rPr lang="en-US" altLang="en-US" sz="1200" b="0" dirty="0">
                <a:solidFill>
                  <a:srgbClr val="5F5F5F"/>
                </a:solidFill>
              </a:rPr>
              <a:t>penalty may apply to withdrawals prior to age 59½. This information is hypothetical and only an example. It does not reflect the return of any investment and is not a guarantee of future income.</a:t>
            </a:r>
          </a:p>
        </p:txBody>
      </p:sp>
      <p:sp>
        <p:nvSpPr>
          <p:cNvPr id="7" name="Slide Number Placeholder 6"/>
          <p:cNvSpPr>
            <a:spLocks noGrp="1"/>
          </p:cNvSpPr>
          <p:nvPr>
            <p:ph type="sldNum" sz="quarter" idx="10"/>
          </p:nvPr>
        </p:nvSpPr>
        <p:spPr>
          <a:xfrm>
            <a:off x="6657975" y="6356350"/>
            <a:ext cx="2133600" cy="365125"/>
          </a:xfrm>
        </p:spPr>
        <p:txBody>
          <a:bodyPr/>
          <a:lstStyle>
            <a:lvl1pPr algn="r">
              <a:defRPr sz="1200">
                <a:solidFill>
                  <a:srgbClr val="00A4E4"/>
                </a:solidFill>
              </a:defRPr>
            </a:lvl1pPr>
          </a:lstStyle>
          <a:p>
            <a:pPr>
              <a:defRPr/>
            </a:pPr>
            <a:fld id="{2505F292-7053-9A43-86CC-EE4ED0BE33C9}" type="slidenum">
              <a:rPr lang="en-US" smtClean="0"/>
              <a:pPr>
                <a:defRPr/>
              </a:pPr>
              <a:t>33</a:t>
            </a:fld>
            <a:endParaRPr lang="en-US" dirty="0"/>
          </a:p>
        </p:txBody>
      </p:sp>
      <p:graphicFrame>
        <p:nvGraphicFramePr>
          <p:cNvPr id="3" name="Object 2"/>
          <p:cNvGraphicFramePr>
            <a:graphicFrameLocks/>
          </p:cNvGraphicFramePr>
          <p:nvPr>
            <p:extLst>
              <p:ext uri="{D42A27DB-BD31-4B8C-83A1-F6EECF244321}">
                <p14:modId xmlns:p14="http://schemas.microsoft.com/office/powerpoint/2010/main" val="3974695354"/>
              </p:ext>
            </p:extLst>
          </p:nvPr>
        </p:nvGraphicFramePr>
        <p:xfrm>
          <a:off x="914400" y="2091293"/>
          <a:ext cx="6628310" cy="2340490"/>
        </p:xfrm>
        <a:graphic>
          <a:graphicData uri="http://schemas.openxmlformats.org/presentationml/2006/ole">
            <mc:AlternateContent xmlns:mc="http://schemas.openxmlformats.org/markup-compatibility/2006">
              <mc:Choice xmlns:v="urn:schemas-microsoft-com:vml" Requires="v">
                <p:oleObj spid="_x0000_s7225" name="Worksheet" r:id="rId4" imgW="9877406" imgH="3257558" progId="Excel.Sheet.8">
                  <p:embed/>
                </p:oleObj>
              </mc:Choice>
              <mc:Fallback>
                <p:oleObj name="Worksheet" r:id="rId4" imgW="9877406" imgH="3257558" progId="Excel.Sheet.8">
                  <p:embed/>
                  <p:pic>
                    <p:nvPicPr>
                      <p:cNvPr id="0" name="Chart 4"/>
                      <p:cNvPicPr>
                        <a:picLocks noChangeArrowheads="1"/>
                      </p:cNvPicPr>
                      <p:nvPr/>
                    </p:nvPicPr>
                    <p:blipFill>
                      <a:blip r:embed="rId5"/>
                      <a:srcRect/>
                      <a:stretch>
                        <a:fillRect/>
                      </a:stretch>
                    </p:blipFill>
                    <p:spPr bwMode="auto">
                      <a:xfrm>
                        <a:off x="914400" y="2091293"/>
                        <a:ext cx="6628310" cy="2340490"/>
                      </a:xfrm>
                      <a:prstGeom prst="rect">
                        <a:avLst/>
                      </a:prstGeom>
                      <a:noFill/>
                      <a:ln>
                        <a:noFill/>
                      </a:ln>
                    </p:spPr>
                  </p:pic>
                </p:oleObj>
              </mc:Fallback>
            </mc:AlternateContent>
          </a:graphicData>
        </a:graphic>
      </p:graphicFrame>
      <p:grpSp>
        <p:nvGrpSpPr>
          <p:cNvPr id="6" name="Group 5"/>
          <p:cNvGrpSpPr/>
          <p:nvPr/>
        </p:nvGrpSpPr>
        <p:grpSpPr>
          <a:xfrm>
            <a:off x="1015875" y="2303569"/>
            <a:ext cx="1773436" cy="276999"/>
            <a:chOff x="688323" y="2303569"/>
            <a:chExt cx="1773436" cy="276999"/>
          </a:xfrm>
        </p:grpSpPr>
        <p:sp>
          <p:nvSpPr>
            <p:cNvPr id="9" name="Rectangle 8"/>
            <p:cNvSpPr/>
            <p:nvPr/>
          </p:nvSpPr>
          <p:spPr bwMode="auto">
            <a:xfrm>
              <a:off x="688323" y="2371254"/>
              <a:ext cx="512326" cy="151402"/>
            </a:xfrm>
            <a:prstGeom prst="rect">
              <a:avLst/>
            </a:prstGeom>
            <a:solidFill>
              <a:srgbClr val="78A22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10" charset="0"/>
                <a:ea typeface="ＭＳ Ｐゴシック" pitchFamily="-110" charset="-128"/>
                <a:cs typeface="ＭＳ Ｐゴシック" pitchFamily="-110" charset="-128"/>
              </a:endParaRPr>
            </a:p>
          </p:txBody>
        </p:sp>
        <p:sp>
          <p:nvSpPr>
            <p:cNvPr id="5" name="TextBox 4"/>
            <p:cNvSpPr txBox="1"/>
            <p:nvPr/>
          </p:nvSpPr>
          <p:spPr>
            <a:xfrm>
              <a:off x="1168841" y="2303569"/>
              <a:ext cx="1292918" cy="276999"/>
            </a:xfrm>
            <a:prstGeom prst="rect">
              <a:avLst/>
            </a:prstGeom>
            <a:noFill/>
          </p:spPr>
          <p:txBody>
            <a:bodyPr wrap="none" rtlCol="0">
              <a:spAutoFit/>
            </a:bodyPr>
            <a:lstStyle/>
            <a:p>
              <a:r>
                <a:rPr lang="en-US" sz="1200" dirty="0" smtClean="0"/>
                <a:t>Taxable account</a:t>
              </a:r>
              <a:endParaRPr lang="en-US" sz="1200" dirty="0"/>
            </a:p>
          </p:txBody>
        </p:sp>
      </p:grpSp>
      <p:grpSp>
        <p:nvGrpSpPr>
          <p:cNvPr id="8" name="Group 7"/>
          <p:cNvGrpSpPr/>
          <p:nvPr/>
        </p:nvGrpSpPr>
        <p:grpSpPr>
          <a:xfrm>
            <a:off x="1015875" y="2545598"/>
            <a:ext cx="2106861" cy="276999"/>
            <a:chOff x="688323" y="2504654"/>
            <a:chExt cx="2106861" cy="276999"/>
          </a:xfrm>
        </p:grpSpPr>
        <p:sp>
          <p:nvSpPr>
            <p:cNvPr id="4" name="Rectangle 3"/>
            <p:cNvSpPr/>
            <p:nvPr/>
          </p:nvSpPr>
          <p:spPr bwMode="auto">
            <a:xfrm>
              <a:off x="688323" y="2567453"/>
              <a:ext cx="512326" cy="151402"/>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10" charset="0"/>
                <a:ea typeface="ＭＳ Ｐゴシック" pitchFamily="-110" charset="-128"/>
                <a:cs typeface="ＭＳ Ｐゴシック" pitchFamily="-110" charset="-128"/>
              </a:endParaRPr>
            </a:p>
          </p:txBody>
        </p:sp>
        <p:sp>
          <p:nvSpPr>
            <p:cNvPr id="11" name="TextBox 10"/>
            <p:cNvSpPr txBox="1"/>
            <p:nvPr/>
          </p:nvSpPr>
          <p:spPr>
            <a:xfrm>
              <a:off x="1168841" y="2504654"/>
              <a:ext cx="1626343" cy="276999"/>
            </a:xfrm>
            <a:prstGeom prst="rect">
              <a:avLst/>
            </a:prstGeom>
            <a:noFill/>
          </p:spPr>
          <p:txBody>
            <a:bodyPr wrap="none" rtlCol="0">
              <a:spAutoFit/>
            </a:bodyPr>
            <a:lstStyle/>
            <a:p>
              <a:r>
                <a:rPr lang="en-US" sz="1200" dirty="0" smtClean="0"/>
                <a:t>Tax-deferred account</a:t>
              </a:r>
              <a:endParaRPr lang="en-US" sz="1200" dirty="0"/>
            </a:p>
          </p:txBody>
        </p:sp>
      </p:grpSp>
    </p:spTree>
    <p:extLst>
      <p:ext uri="{BB962C8B-B14F-4D97-AF65-F5344CB8AC3E}">
        <p14:creationId xmlns:p14="http://schemas.microsoft.com/office/powerpoint/2010/main" val="2147038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2"/>
          <p:cNvSpPr>
            <a:spLocks noGrp="1"/>
          </p:cNvSpPr>
          <p:nvPr>
            <p:ph type="title"/>
          </p:nvPr>
        </p:nvSpPr>
        <p:spPr/>
        <p:txBody>
          <a:bodyPr/>
          <a:lstStyle/>
          <a:p>
            <a:r>
              <a:rPr lang="en-US" altLang="en-US" dirty="0" smtClean="0"/>
              <a:t>Enrolling in your workplace </a:t>
            </a:r>
            <a:br>
              <a:rPr lang="en-US" altLang="en-US" dirty="0" smtClean="0"/>
            </a:br>
            <a:r>
              <a:rPr lang="en-US" altLang="en-US" dirty="0" smtClean="0"/>
              <a:t>retirement plan</a:t>
            </a:r>
          </a:p>
        </p:txBody>
      </p:sp>
    </p:spTree>
    <p:extLst>
      <p:ext uri="{BB962C8B-B14F-4D97-AF65-F5344CB8AC3E}">
        <p14:creationId xmlns:p14="http://schemas.microsoft.com/office/powerpoint/2010/main" val="1298511691"/>
      </p:ext>
    </p:extLst>
  </p:cSld>
  <p:clrMapOvr>
    <a:masterClrMapping/>
  </p:clrMapOvr>
  <p:transition spd="slow"/>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5"/>
          <p:cNvSpPr>
            <a:spLocks noGrp="1"/>
          </p:cNvSpPr>
          <p:nvPr>
            <p:ph type="title"/>
          </p:nvPr>
        </p:nvSpPr>
        <p:spPr/>
        <p:txBody>
          <a:bodyPr/>
          <a:lstStyle/>
          <a:p>
            <a:r>
              <a:rPr lang="en-US" altLang="en-US" dirty="0"/>
              <a:t>Enrolling in your workplace retirement plan</a:t>
            </a:r>
            <a:endParaRPr lang="en-US" altLang="en-US" dirty="0" smtClean="0"/>
          </a:p>
        </p:txBody>
      </p:sp>
      <p:sp>
        <p:nvSpPr>
          <p:cNvPr id="7" name="Text Placeholder 6"/>
          <p:cNvSpPr>
            <a:spLocks noGrp="1"/>
          </p:cNvSpPr>
          <p:nvPr>
            <p:ph idx="1"/>
          </p:nvPr>
        </p:nvSpPr>
        <p:spPr/>
        <p:txBody>
          <a:bodyPr/>
          <a:lstStyle/>
          <a:p>
            <a:pPr marL="0" indent="0">
              <a:buNone/>
              <a:defRPr/>
            </a:pPr>
            <a:r>
              <a:rPr lang="en-US" dirty="0" err="1" smtClean="0"/>
              <a:t>FutureFIT</a:t>
            </a:r>
            <a:r>
              <a:rPr lang="en-US" baseline="30000" dirty="0" smtClean="0"/>
              <a:t>®</a:t>
            </a:r>
          </a:p>
          <a:p>
            <a:pPr marL="0" lvl="1" indent="0">
              <a:lnSpc>
                <a:spcPct val="100000"/>
              </a:lnSpc>
              <a:spcBef>
                <a:spcPct val="20000"/>
              </a:spcBef>
              <a:spcAft>
                <a:spcPts val="900"/>
              </a:spcAft>
              <a:buClr>
                <a:schemeClr val="bg1"/>
              </a:buClr>
              <a:buSzPct val="25000"/>
              <a:buNone/>
              <a:defRPr/>
            </a:pPr>
            <a:r>
              <a:rPr lang="en-US" altLang="en-US" dirty="0" smtClean="0">
                <a:solidFill>
                  <a:schemeClr val="tx2"/>
                </a:solidFill>
                <a:ea typeface="ＭＳ Ｐゴシック" pitchFamily="34" charset="-128"/>
              </a:rPr>
              <a:t>Getting your financial future in shape</a:t>
            </a:r>
            <a:endParaRPr lang="en-US" altLang="en-US" dirty="0">
              <a:solidFill>
                <a:schemeClr val="tx2"/>
              </a:solidFill>
              <a:ea typeface="ＭＳ Ｐゴシック" pitchFamily="34" charset="-128"/>
            </a:endParaRPr>
          </a:p>
          <a:p>
            <a:pPr marL="0" indent="0">
              <a:buNone/>
              <a:defRPr/>
            </a:pPr>
            <a:endParaRPr lang="en-US" dirty="0"/>
          </a:p>
        </p:txBody>
      </p:sp>
      <p:sp>
        <p:nvSpPr>
          <p:cNvPr id="22" name="Slide Number Placeholder 6"/>
          <p:cNvSpPr>
            <a:spLocks noGrp="1"/>
          </p:cNvSpPr>
          <p:nvPr>
            <p:ph type="sldNum" sz="quarter" idx="10"/>
          </p:nvPr>
        </p:nvSpPr>
        <p:spPr>
          <a:xfrm>
            <a:off x="6657975" y="6356350"/>
            <a:ext cx="2133600" cy="365125"/>
          </a:xfrm>
        </p:spPr>
        <p:txBody>
          <a:bodyPr/>
          <a:lstStyle>
            <a:lvl1pPr algn="r">
              <a:defRPr sz="1200">
                <a:solidFill>
                  <a:srgbClr val="00A4E4"/>
                </a:solidFill>
              </a:defRPr>
            </a:lvl1pPr>
          </a:lstStyle>
          <a:p>
            <a:pPr>
              <a:defRPr/>
            </a:pPr>
            <a:fld id="{2505F292-7053-9A43-86CC-EE4ED0BE33C9}" type="slidenum">
              <a:rPr lang="en-US" smtClean="0"/>
              <a:pPr>
                <a:defRPr/>
              </a:pPr>
              <a:t>35</a:t>
            </a:fld>
            <a:endParaRPr lang="en-US" dirty="0"/>
          </a:p>
        </p:txBody>
      </p:sp>
      <p:sp>
        <p:nvSpPr>
          <p:cNvPr id="17" name="TextBox 16"/>
          <p:cNvSpPr txBox="1"/>
          <p:nvPr/>
        </p:nvSpPr>
        <p:spPr>
          <a:xfrm>
            <a:off x="534987" y="2535238"/>
            <a:ext cx="3850879" cy="1795363"/>
          </a:xfrm>
          <a:prstGeom prst="rect">
            <a:avLst/>
          </a:prstGeom>
          <a:noFill/>
          <a:ln w="12700" cap="flat">
            <a:noFill/>
            <a:miter lim="400000"/>
          </a:ln>
          <a:effectLst/>
        </p:spPr>
        <p:txBody>
          <a:bodyPr rot="0" spcFirstLastPara="1" vertOverflow="overflow" horzOverflow="overflow" vert="horz" wrap="square" lIns="50800" tIns="50800" rIns="50800" bIns="50800" numCol="1" spcCol="38100" rtlCol="0" anchor="t">
            <a:spAutoFit/>
          </a:bodyPr>
          <a:lstStyle/>
          <a:p>
            <a:pPr marL="347472" indent="-347472" defTabSz="455879" eaLnBrk="0" fontAlgn="base" latinLnBrk="1" hangingPunct="0">
              <a:spcBef>
                <a:spcPts val="1201"/>
              </a:spcBef>
              <a:spcAft>
                <a:spcPts val="600"/>
              </a:spcAft>
              <a:buClr>
                <a:srgbClr val="0087BC"/>
              </a:buClr>
              <a:buFont typeface="Wingdings" pitchFamily="2" charset="2"/>
              <a:buChar char="§"/>
              <a:tabLst>
                <a:tab pos="8003529" algn="r"/>
              </a:tabLst>
              <a:defRPr/>
            </a:pPr>
            <a:r>
              <a:rPr lang="en-US" sz="1600" dirty="0" smtClean="0">
                <a:solidFill>
                  <a:srgbClr val="666666">
                    <a:lumMod val="75000"/>
                  </a:srgbClr>
                </a:solidFill>
                <a:latin typeface="Arial"/>
                <a:cs typeface="Arial"/>
                <a:sym typeface="Helvetica Light"/>
              </a:rPr>
              <a:t>Digital portal for retirement plan </a:t>
            </a:r>
            <a:br>
              <a:rPr lang="en-US" sz="1600" dirty="0" smtClean="0">
                <a:solidFill>
                  <a:srgbClr val="666666">
                    <a:lumMod val="75000"/>
                  </a:srgbClr>
                </a:solidFill>
                <a:latin typeface="Arial"/>
                <a:cs typeface="Arial"/>
                <a:sym typeface="Helvetica Light"/>
              </a:rPr>
            </a:br>
            <a:r>
              <a:rPr lang="en-US" sz="1600" dirty="0" smtClean="0">
                <a:solidFill>
                  <a:srgbClr val="666666">
                    <a:lumMod val="75000"/>
                  </a:srgbClr>
                </a:solidFill>
                <a:latin typeface="Arial"/>
                <a:cs typeface="Arial"/>
                <a:sym typeface="Helvetica Light"/>
              </a:rPr>
              <a:t>enrollment and planning</a:t>
            </a:r>
          </a:p>
          <a:p>
            <a:pPr marL="347472" indent="-347472" defTabSz="455879" eaLnBrk="0" fontAlgn="base" latinLnBrk="1" hangingPunct="0">
              <a:spcBef>
                <a:spcPts val="1201"/>
              </a:spcBef>
              <a:spcAft>
                <a:spcPts val="600"/>
              </a:spcAft>
              <a:buClr>
                <a:srgbClr val="0087BC"/>
              </a:buClr>
              <a:buFont typeface="Wingdings" pitchFamily="2" charset="2"/>
              <a:buChar char="§"/>
              <a:tabLst>
                <a:tab pos="8003529" algn="r"/>
              </a:tabLst>
              <a:defRPr/>
            </a:pPr>
            <a:r>
              <a:rPr lang="en-US" sz="1600" dirty="0" smtClean="0">
                <a:solidFill>
                  <a:srgbClr val="666666">
                    <a:lumMod val="75000"/>
                  </a:srgbClr>
                </a:solidFill>
                <a:latin typeface="Arial"/>
                <a:cs typeface="Arial"/>
                <a:sym typeface="Helvetica Light"/>
              </a:rPr>
              <a:t>Provides financial guidance, </a:t>
            </a:r>
            <a:br>
              <a:rPr lang="en-US" sz="1600" dirty="0" smtClean="0">
                <a:solidFill>
                  <a:srgbClr val="666666">
                    <a:lumMod val="75000"/>
                  </a:srgbClr>
                </a:solidFill>
                <a:latin typeface="Arial"/>
                <a:cs typeface="Arial"/>
                <a:sym typeface="Helvetica Light"/>
              </a:rPr>
            </a:br>
            <a:r>
              <a:rPr lang="en-US" sz="1600" dirty="0" smtClean="0">
                <a:solidFill>
                  <a:srgbClr val="666666">
                    <a:lumMod val="75000"/>
                  </a:srgbClr>
                </a:solidFill>
                <a:latin typeface="Arial"/>
                <a:cs typeface="Arial"/>
                <a:sym typeface="Helvetica Light"/>
              </a:rPr>
              <a:t>educational and financial tools</a:t>
            </a:r>
            <a:br>
              <a:rPr lang="en-US" sz="1600" dirty="0" smtClean="0">
                <a:solidFill>
                  <a:srgbClr val="666666">
                    <a:lumMod val="75000"/>
                  </a:srgbClr>
                </a:solidFill>
                <a:latin typeface="Arial"/>
                <a:cs typeface="Arial"/>
                <a:sym typeface="Helvetica Light"/>
              </a:rPr>
            </a:br>
            <a:endParaRPr lang="en-US" sz="1600" dirty="0">
              <a:solidFill>
                <a:srgbClr val="666666">
                  <a:lumMod val="75000"/>
                </a:srgbClr>
              </a:solidFill>
              <a:latin typeface="Arial"/>
              <a:cs typeface="Arial"/>
              <a:sym typeface="Helvetica Light"/>
            </a:endParaRPr>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85867" y="2535237"/>
            <a:ext cx="3928804" cy="3129459"/>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843322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5"/>
          <p:cNvSpPr>
            <a:spLocks noGrp="1"/>
          </p:cNvSpPr>
          <p:nvPr>
            <p:ph type="title"/>
          </p:nvPr>
        </p:nvSpPr>
        <p:spPr/>
        <p:txBody>
          <a:bodyPr/>
          <a:lstStyle/>
          <a:p>
            <a:r>
              <a:rPr lang="en-US" altLang="en-US" dirty="0" smtClean="0"/>
              <a:t>Enrolling in your workplace retirement plan</a:t>
            </a:r>
          </a:p>
        </p:txBody>
      </p:sp>
      <p:sp>
        <p:nvSpPr>
          <p:cNvPr id="7" name="Text Placeholder 6"/>
          <p:cNvSpPr>
            <a:spLocks noGrp="1"/>
          </p:cNvSpPr>
          <p:nvPr>
            <p:ph idx="1"/>
          </p:nvPr>
        </p:nvSpPr>
        <p:spPr/>
        <p:txBody>
          <a:bodyPr/>
          <a:lstStyle/>
          <a:p>
            <a:pPr marL="0" indent="0">
              <a:buNone/>
              <a:defRPr/>
            </a:pPr>
            <a:r>
              <a:rPr lang="en-US" dirty="0" smtClean="0"/>
              <a:t>Getting </a:t>
            </a:r>
            <a:r>
              <a:rPr lang="en-US" dirty="0" err="1" smtClean="0"/>
              <a:t>FutureFIT</a:t>
            </a:r>
            <a:r>
              <a:rPr lang="en-US" dirty="0" smtClean="0"/>
              <a:t>: Access code</a:t>
            </a:r>
            <a:endParaRPr lang="en-US" dirty="0"/>
          </a:p>
        </p:txBody>
      </p:sp>
      <p:sp>
        <p:nvSpPr>
          <p:cNvPr id="22" name="Slide Number Placeholder 6"/>
          <p:cNvSpPr>
            <a:spLocks noGrp="1"/>
          </p:cNvSpPr>
          <p:nvPr>
            <p:ph type="sldNum" sz="quarter" idx="10"/>
          </p:nvPr>
        </p:nvSpPr>
        <p:spPr>
          <a:xfrm>
            <a:off x="6657975" y="6356350"/>
            <a:ext cx="2133600" cy="365125"/>
          </a:xfrm>
        </p:spPr>
        <p:txBody>
          <a:bodyPr/>
          <a:lstStyle>
            <a:lvl1pPr algn="r">
              <a:defRPr sz="1200">
                <a:solidFill>
                  <a:srgbClr val="00A4E4"/>
                </a:solidFill>
              </a:defRPr>
            </a:lvl1pPr>
          </a:lstStyle>
          <a:p>
            <a:pPr>
              <a:defRPr/>
            </a:pPr>
            <a:fld id="{2505F292-7053-9A43-86CC-EE4ED0BE33C9}" type="slidenum">
              <a:rPr lang="en-US" smtClean="0"/>
              <a:pPr>
                <a:defRPr/>
              </a:pPr>
              <a:t>36</a:t>
            </a:fld>
            <a:endParaRPr lang="en-US" dirty="0"/>
          </a:p>
        </p:txBody>
      </p:sp>
      <p:pic>
        <p:nvPicPr>
          <p:cNvPr id="16" name="Picture 15"/>
          <p:cNvPicPr/>
          <p:nvPr/>
        </p:nvPicPr>
        <p:blipFill>
          <a:blip r:embed="rId3"/>
          <a:stretch>
            <a:fillRect/>
          </a:stretch>
        </p:blipFill>
        <p:spPr>
          <a:xfrm>
            <a:off x="812220" y="2105342"/>
            <a:ext cx="7399986" cy="3295998"/>
          </a:xfrm>
          <a:prstGeom prst="rect">
            <a:avLst/>
          </a:prstGeom>
          <a:ln>
            <a:solidFill>
              <a:schemeClr val="accent1"/>
            </a:solidFill>
          </a:ln>
        </p:spPr>
      </p:pic>
    </p:spTree>
    <p:extLst>
      <p:ext uri="{BB962C8B-B14F-4D97-AF65-F5344CB8AC3E}">
        <p14:creationId xmlns:p14="http://schemas.microsoft.com/office/powerpoint/2010/main" val="31989848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5"/>
          <p:cNvSpPr>
            <a:spLocks noGrp="1"/>
          </p:cNvSpPr>
          <p:nvPr>
            <p:ph type="title"/>
          </p:nvPr>
        </p:nvSpPr>
        <p:spPr/>
        <p:txBody>
          <a:bodyPr/>
          <a:lstStyle/>
          <a:p>
            <a:r>
              <a:rPr lang="en-US" altLang="en-US" dirty="0" smtClean="0"/>
              <a:t>Enrolling in your workplace retirement plan</a:t>
            </a:r>
          </a:p>
        </p:txBody>
      </p:sp>
      <p:sp>
        <p:nvSpPr>
          <p:cNvPr id="7" name="Text Placeholder 6"/>
          <p:cNvSpPr>
            <a:spLocks noGrp="1"/>
          </p:cNvSpPr>
          <p:nvPr>
            <p:ph idx="1"/>
          </p:nvPr>
        </p:nvSpPr>
        <p:spPr/>
        <p:txBody>
          <a:bodyPr/>
          <a:lstStyle/>
          <a:p>
            <a:pPr marL="0" indent="0">
              <a:buNone/>
              <a:defRPr/>
            </a:pPr>
            <a:r>
              <a:rPr lang="en-US" dirty="0" smtClean="0"/>
              <a:t>Getting </a:t>
            </a:r>
            <a:r>
              <a:rPr lang="en-US" dirty="0" err="1" smtClean="0"/>
              <a:t>FutureFIT</a:t>
            </a:r>
            <a:r>
              <a:rPr lang="en-US" dirty="0" smtClean="0"/>
              <a:t>: Enrollment Center</a:t>
            </a:r>
            <a:endParaRPr lang="en-US" dirty="0"/>
          </a:p>
        </p:txBody>
      </p:sp>
      <p:sp>
        <p:nvSpPr>
          <p:cNvPr id="22" name="Slide Number Placeholder 6"/>
          <p:cNvSpPr>
            <a:spLocks noGrp="1"/>
          </p:cNvSpPr>
          <p:nvPr>
            <p:ph type="sldNum" sz="quarter" idx="10"/>
          </p:nvPr>
        </p:nvSpPr>
        <p:spPr>
          <a:xfrm>
            <a:off x="6657975" y="6356350"/>
            <a:ext cx="2133600" cy="365125"/>
          </a:xfrm>
        </p:spPr>
        <p:txBody>
          <a:bodyPr/>
          <a:lstStyle>
            <a:lvl1pPr algn="r">
              <a:defRPr sz="1200">
                <a:solidFill>
                  <a:srgbClr val="00A4E4"/>
                </a:solidFill>
              </a:defRPr>
            </a:lvl1pPr>
          </a:lstStyle>
          <a:p>
            <a:pPr>
              <a:defRPr/>
            </a:pPr>
            <a:fld id="{2505F292-7053-9A43-86CC-EE4ED0BE33C9}" type="slidenum">
              <a:rPr lang="en-US" smtClean="0"/>
              <a:pPr>
                <a:defRPr/>
              </a:pPr>
              <a:t>37</a:t>
            </a:fld>
            <a:endParaRPr lang="en-US" dirty="0"/>
          </a:p>
        </p:txBody>
      </p:sp>
      <p:pic>
        <p:nvPicPr>
          <p:cNvPr id="16" name="Picture 15"/>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03757" y="2219548"/>
            <a:ext cx="5438775" cy="2971800"/>
          </a:xfrm>
          <a:prstGeom prst="rect">
            <a:avLst/>
          </a:prstGeom>
          <a:noFill/>
          <a:ln>
            <a:solidFill>
              <a:schemeClr val="accent1"/>
            </a:solidFill>
          </a:ln>
        </p:spPr>
      </p:pic>
    </p:spTree>
    <p:extLst>
      <p:ext uri="{BB962C8B-B14F-4D97-AF65-F5344CB8AC3E}">
        <p14:creationId xmlns:p14="http://schemas.microsoft.com/office/powerpoint/2010/main" val="21659195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60" name="Title 5"/>
          <p:cNvSpPr>
            <a:spLocks noGrp="1"/>
          </p:cNvSpPr>
          <p:nvPr>
            <p:ph type="title"/>
          </p:nvPr>
        </p:nvSpPr>
        <p:spPr/>
        <p:txBody>
          <a:bodyPr/>
          <a:lstStyle/>
          <a:p>
            <a:r>
              <a:rPr lang="en-US" altLang="en-US" smtClean="0"/>
              <a:t>Enrolling in your workplace retirement plan</a:t>
            </a:r>
          </a:p>
        </p:txBody>
      </p:sp>
      <p:sp>
        <p:nvSpPr>
          <p:cNvPr id="12" name="Text Placeholder 6"/>
          <p:cNvSpPr>
            <a:spLocks noGrp="1"/>
          </p:cNvSpPr>
          <p:nvPr>
            <p:ph idx="1"/>
          </p:nvPr>
        </p:nvSpPr>
        <p:spPr/>
        <p:txBody>
          <a:bodyPr/>
          <a:lstStyle/>
          <a:p>
            <a:pPr marL="0" indent="0">
              <a:buNone/>
              <a:defRPr/>
            </a:pPr>
            <a:r>
              <a:rPr lang="en-US" dirty="0" smtClean="0"/>
              <a:t>Step 1: About you - Provide </a:t>
            </a:r>
            <a:r>
              <a:rPr lang="en-US" dirty="0"/>
              <a:t>personal contact information</a:t>
            </a:r>
          </a:p>
        </p:txBody>
      </p:sp>
      <p:sp>
        <p:nvSpPr>
          <p:cNvPr id="45064" name="TextBox 8"/>
          <p:cNvSpPr txBox="1">
            <a:spLocks noChangeArrowheads="1"/>
          </p:cNvSpPr>
          <p:nvPr/>
        </p:nvSpPr>
        <p:spPr bwMode="auto">
          <a:xfrm>
            <a:off x="2406466" y="3502025"/>
            <a:ext cx="788988"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spcAft>
                <a:spcPts val="900"/>
              </a:spcAft>
              <a:buClr>
                <a:schemeClr val="bg1"/>
              </a:buClr>
              <a:buSzPct val="25000"/>
              <a:buFont typeface="Arial" charset="0"/>
              <a:buChar char="•"/>
              <a:defRPr sz="2400" b="1">
                <a:solidFill>
                  <a:srgbClr val="008A83"/>
                </a:solidFill>
                <a:latin typeface="Arial" charset="0"/>
              </a:defRPr>
            </a:lvl1pPr>
            <a:lvl2pPr marL="685800" indent="-228600" eaLnBrk="0" hangingPunct="0">
              <a:lnSpc>
                <a:spcPct val="110000"/>
              </a:lnSpc>
              <a:spcBef>
                <a:spcPts val="900"/>
              </a:spcBef>
              <a:spcAft>
                <a:spcPts val="400"/>
              </a:spcAft>
              <a:buClr>
                <a:srgbClr val="ED834C"/>
              </a:buClr>
              <a:buSzPct val="90000"/>
              <a:buFont typeface="Arial Black" pitchFamily="34" charset="0"/>
              <a:buChar char="&gt;"/>
              <a:defRPr sz="1600">
                <a:solidFill>
                  <a:srgbClr val="0097CE"/>
                </a:solidFill>
                <a:latin typeface="Arial" charset="0"/>
              </a:defRPr>
            </a:lvl2pPr>
            <a:lvl3pPr marL="1143000" indent="-228600" eaLnBrk="0" hangingPunct="0">
              <a:spcBef>
                <a:spcPct val="20000"/>
              </a:spcBef>
              <a:buClr>
                <a:srgbClr val="0097CE"/>
              </a:buClr>
              <a:buSzPct val="100000"/>
              <a:buFont typeface="Lucida Grande" pitchFamily="-110" charset="0"/>
              <a:buChar char="−"/>
              <a:defRPr sz="1400">
                <a:solidFill>
                  <a:srgbClr val="6A747C"/>
                </a:solidFill>
                <a:latin typeface="Arial" charset="0"/>
              </a:defRPr>
            </a:lvl3pPr>
            <a:lvl4pPr marL="1600200" indent="-228600" eaLnBrk="0" hangingPunct="0">
              <a:spcBef>
                <a:spcPct val="20000"/>
              </a:spcBef>
              <a:buClr>
                <a:srgbClr val="ED834C"/>
              </a:buClr>
              <a:buFont typeface="Arial" charset="0"/>
              <a:buChar char="•"/>
              <a:defRPr sz="1200">
                <a:solidFill>
                  <a:srgbClr val="0097CE"/>
                </a:solidFill>
                <a:latin typeface="Arial" charset="0"/>
              </a:defRPr>
            </a:lvl4pPr>
            <a:lvl5pPr marL="2057400" indent="-228600" eaLnBrk="0" hangingPunct="0">
              <a:spcBef>
                <a:spcPct val="20000"/>
              </a:spcBef>
              <a:buClr>
                <a:srgbClr val="0097CE"/>
              </a:buClr>
              <a:buFont typeface="Lucida Grande" pitchFamily="-110" charset="0"/>
              <a:buChar char="−"/>
              <a:defRPr sz="1000">
                <a:solidFill>
                  <a:srgbClr val="6A747C"/>
                </a:solidFill>
                <a:latin typeface="Arial" charset="0"/>
              </a:defRPr>
            </a:lvl5pPr>
            <a:lvl6pPr marL="2514600" indent="-228600" eaLnBrk="0" fontAlgn="base" hangingPunct="0">
              <a:spcBef>
                <a:spcPct val="20000"/>
              </a:spcBef>
              <a:spcAft>
                <a:spcPct val="0"/>
              </a:spcAft>
              <a:buClr>
                <a:srgbClr val="0097CE"/>
              </a:buClr>
              <a:buFont typeface="Lucida Grande" pitchFamily="-110" charset="0"/>
              <a:buChar char="−"/>
              <a:defRPr sz="1000">
                <a:solidFill>
                  <a:srgbClr val="6A747C"/>
                </a:solidFill>
                <a:latin typeface="Arial" charset="0"/>
              </a:defRPr>
            </a:lvl6pPr>
            <a:lvl7pPr marL="2971800" indent="-228600" eaLnBrk="0" fontAlgn="base" hangingPunct="0">
              <a:spcBef>
                <a:spcPct val="20000"/>
              </a:spcBef>
              <a:spcAft>
                <a:spcPct val="0"/>
              </a:spcAft>
              <a:buClr>
                <a:srgbClr val="0097CE"/>
              </a:buClr>
              <a:buFont typeface="Lucida Grande" pitchFamily="-110" charset="0"/>
              <a:buChar char="−"/>
              <a:defRPr sz="1000">
                <a:solidFill>
                  <a:srgbClr val="6A747C"/>
                </a:solidFill>
                <a:latin typeface="Arial" charset="0"/>
              </a:defRPr>
            </a:lvl7pPr>
            <a:lvl8pPr marL="3429000" indent="-228600" eaLnBrk="0" fontAlgn="base" hangingPunct="0">
              <a:spcBef>
                <a:spcPct val="20000"/>
              </a:spcBef>
              <a:spcAft>
                <a:spcPct val="0"/>
              </a:spcAft>
              <a:buClr>
                <a:srgbClr val="0097CE"/>
              </a:buClr>
              <a:buFont typeface="Lucida Grande" pitchFamily="-110" charset="0"/>
              <a:buChar char="−"/>
              <a:defRPr sz="1000">
                <a:solidFill>
                  <a:srgbClr val="6A747C"/>
                </a:solidFill>
                <a:latin typeface="Arial" charset="0"/>
              </a:defRPr>
            </a:lvl8pPr>
            <a:lvl9pPr marL="3886200" indent="-228600" eaLnBrk="0" fontAlgn="base" hangingPunct="0">
              <a:spcBef>
                <a:spcPct val="20000"/>
              </a:spcBef>
              <a:spcAft>
                <a:spcPct val="0"/>
              </a:spcAft>
              <a:buClr>
                <a:srgbClr val="0097CE"/>
              </a:buClr>
              <a:buFont typeface="Lucida Grande" pitchFamily="-110" charset="0"/>
              <a:buChar char="−"/>
              <a:defRPr sz="1000">
                <a:solidFill>
                  <a:srgbClr val="6A747C"/>
                </a:solidFill>
                <a:latin typeface="Arial" charset="0"/>
              </a:defRPr>
            </a:lvl9pPr>
          </a:lstStyle>
          <a:p>
            <a:pPr eaLnBrk="1" hangingPunct="1">
              <a:spcBef>
                <a:spcPct val="0"/>
              </a:spcBef>
              <a:spcAft>
                <a:spcPct val="0"/>
              </a:spcAft>
              <a:buClrTx/>
              <a:buSzTx/>
              <a:buFontTx/>
              <a:buNone/>
            </a:pPr>
            <a:r>
              <a:rPr lang="en-US" altLang="en-US" sz="700" b="0">
                <a:solidFill>
                  <a:srgbClr val="000000"/>
                </a:solidFill>
              </a:rPr>
              <a:t>01-02-19XX</a:t>
            </a:r>
          </a:p>
        </p:txBody>
      </p:sp>
      <p:sp>
        <p:nvSpPr>
          <p:cNvPr id="45065" name="TextBox 9"/>
          <p:cNvSpPr txBox="1">
            <a:spLocks noChangeArrowheads="1"/>
          </p:cNvSpPr>
          <p:nvPr/>
        </p:nvSpPr>
        <p:spPr bwMode="auto">
          <a:xfrm>
            <a:off x="4148352" y="3238500"/>
            <a:ext cx="1077912"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spcAft>
                <a:spcPts val="900"/>
              </a:spcAft>
              <a:buClr>
                <a:schemeClr val="bg1"/>
              </a:buClr>
              <a:buSzPct val="25000"/>
              <a:buFont typeface="Arial" charset="0"/>
              <a:buChar char="•"/>
              <a:defRPr sz="2400" b="1">
                <a:solidFill>
                  <a:srgbClr val="008A83"/>
                </a:solidFill>
                <a:latin typeface="Arial" charset="0"/>
              </a:defRPr>
            </a:lvl1pPr>
            <a:lvl2pPr marL="685800" indent="-228600" eaLnBrk="0" hangingPunct="0">
              <a:lnSpc>
                <a:spcPct val="110000"/>
              </a:lnSpc>
              <a:spcBef>
                <a:spcPts val="900"/>
              </a:spcBef>
              <a:spcAft>
                <a:spcPts val="400"/>
              </a:spcAft>
              <a:buClr>
                <a:srgbClr val="ED834C"/>
              </a:buClr>
              <a:buSzPct val="90000"/>
              <a:buFont typeface="Arial Black" pitchFamily="34" charset="0"/>
              <a:buChar char="&gt;"/>
              <a:defRPr sz="1600">
                <a:solidFill>
                  <a:srgbClr val="0097CE"/>
                </a:solidFill>
                <a:latin typeface="Arial" charset="0"/>
              </a:defRPr>
            </a:lvl2pPr>
            <a:lvl3pPr marL="1143000" indent="-228600" eaLnBrk="0" hangingPunct="0">
              <a:spcBef>
                <a:spcPct val="20000"/>
              </a:spcBef>
              <a:buClr>
                <a:srgbClr val="0097CE"/>
              </a:buClr>
              <a:buSzPct val="100000"/>
              <a:buFont typeface="Lucida Grande" pitchFamily="-110" charset="0"/>
              <a:buChar char="−"/>
              <a:defRPr sz="1400">
                <a:solidFill>
                  <a:srgbClr val="6A747C"/>
                </a:solidFill>
                <a:latin typeface="Arial" charset="0"/>
              </a:defRPr>
            </a:lvl3pPr>
            <a:lvl4pPr marL="1600200" indent="-228600" eaLnBrk="0" hangingPunct="0">
              <a:spcBef>
                <a:spcPct val="20000"/>
              </a:spcBef>
              <a:buClr>
                <a:srgbClr val="ED834C"/>
              </a:buClr>
              <a:buFont typeface="Arial" charset="0"/>
              <a:buChar char="•"/>
              <a:defRPr sz="1200">
                <a:solidFill>
                  <a:srgbClr val="0097CE"/>
                </a:solidFill>
                <a:latin typeface="Arial" charset="0"/>
              </a:defRPr>
            </a:lvl4pPr>
            <a:lvl5pPr marL="2057400" indent="-228600" eaLnBrk="0" hangingPunct="0">
              <a:spcBef>
                <a:spcPct val="20000"/>
              </a:spcBef>
              <a:buClr>
                <a:srgbClr val="0097CE"/>
              </a:buClr>
              <a:buFont typeface="Lucida Grande" pitchFamily="-110" charset="0"/>
              <a:buChar char="−"/>
              <a:defRPr sz="1000">
                <a:solidFill>
                  <a:srgbClr val="6A747C"/>
                </a:solidFill>
                <a:latin typeface="Arial" charset="0"/>
              </a:defRPr>
            </a:lvl5pPr>
            <a:lvl6pPr marL="2514600" indent="-228600" eaLnBrk="0" fontAlgn="base" hangingPunct="0">
              <a:spcBef>
                <a:spcPct val="20000"/>
              </a:spcBef>
              <a:spcAft>
                <a:spcPct val="0"/>
              </a:spcAft>
              <a:buClr>
                <a:srgbClr val="0097CE"/>
              </a:buClr>
              <a:buFont typeface="Lucida Grande" pitchFamily="-110" charset="0"/>
              <a:buChar char="−"/>
              <a:defRPr sz="1000">
                <a:solidFill>
                  <a:srgbClr val="6A747C"/>
                </a:solidFill>
                <a:latin typeface="Arial" charset="0"/>
              </a:defRPr>
            </a:lvl6pPr>
            <a:lvl7pPr marL="2971800" indent="-228600" eaLnBrk="0" fontAlgn="base" hangingPunct="0">
              <a:spcBef>
                <a:spcPct val="20000"/>
              </a:spcBef>
              <a:spcAft>
                <a:spcPct val="0"/>
              </a:spcAft>
              <a:buClr>
                <a:srgbClr val="0097CE"/>
              </a:buClr>
              <a:buFont typeface="Lucida Grande" pitchFamily="-110" charset="0"/>
              <a:buChar char="−"/>
              <a:defRPr sz="1000">
                <a:solidFill>
                  <a:srgbClr val="6A747C"/>
                </a:solidFill>
                <a:latin typeface="Arial" charset="0"/>
              </a:defRPr>
            </a:lvl7pPr>
            <a:lvl8pPr marL="3429000" indent="-228600" eaLnBrk="0" fontAlgn="base" hangingPunct="0">
              <a:spcBef>
                <a:spcPct val="20000"/>
              </a:spcBef>
              <a:spcAft>
                <a:spcPct val="0"/>
              </a:spcAft>
              <a:buClr>
                <a:srgbClr val="0097CE"/>
              </a:buClr>
              <a:buFont typeface="Lucida Grande" pitchFamily="-110" charset="0"/>
              <a:buChar char="−"/>
              <a:defRPr sz="1000">
                <a:solidFill>
                  <a:srgbClr val="6A747C"/>
                </a:solidFill>
                <a:latin typeface="Arial" charset="0"/>
              </a:defRPr>
            </a:lvl8pPr>
            <a:lvl9pPr marL="3886200" indent="-228600" eaLnBrk="0" fontAlgn="base" hangingPunct="0">
              <a:spcBef>
                <a:spcPct val="20000"/>
              </a:spcBef>
              <a:spcAft>
                <a:spcPct val="0"/>
              </a:spcAft>
              <a:buClr>
                <a:srgbClr val="0097CE"/>
              </a:buClr>
              <a:buFont typeface="Lucida Grande" pitchFamily="-110" charset="0"/>
              <a:buChar char="−"/>
              <a:defRPr sz="1000">
                <a:solidFill>
                  <a:srgbClr val="6A747C"/>
                </a:solidFill>
                <a:latin typeface="Arial" charset="0"/>
              </a:defRPr>
            </a:lvl9pPr>
          </a:lstStyle>
          <a:p>
            <a:pPr eaLnBrk="1" hangingPunct="1">
              <a:spcBef>
                <a:spcPct val="0"/>
              </a:spcBef>
              <a:spcAft>
                <a:spcPct val="0"/>
              </a:spcAft>
              <a:buClrTx/>
              <a:buSzTx/>
              <a:buFontTx/>
              <a:buNone/>
            </a:pPr>
            <a:r>
              <a:rPr lang="en-US" altLang="en-US" sz="700" b="0">
                <a:solidFill>
                  <a:srgbClr val="000000"/>
                </a:solidFill>
              </a:rPr>
              <a:t>123 MAIN St.</a:t>
            </a:r>
          </a:p>
        </p:txBody>
      </p:sp>
      <p:sp>
        <p:nvSpPr>
          <p:cNvPr id="45066" name="TextBox 10"/>
          <p:cNvSpPr txBox="1">
            <a:spLocks noChangeArrowheads="1"/>
          </p:cNvSpPr>
          <p:nvPr/>
        </p:nvSpPr>
        <p:spPr bwMode="auto">
          <a:xfrm>
            <a:off x="4148352" y="3944938"/>
            <a:ext cx="1077912"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spcAft>
                <a:spcPts val="900"/>
              </a:spcAft>
              <a:buClr>
                <a:schemeClr val="bg1"/>
              </a:buClr>
              <a:buSzPct val="25000"/>
              <a:buFont typeface="Arial" charset="0"/>
              <a:buChar char="•"/>
              <a:defRPr sz="2400" b="1">
                <a:solidFill>
                  <a:srgbClr val="008A83"/>
                </a:solidFill>
                <a:latin typeface="Arial" charset="0"/>
              </a:defRPr>
            </a:lvl1pPr>
            <a:lvl2pPr marL="685800" indent="-228600" eaLnBrk="0" hangingPunct="0">
              <a:lnSpc>
                <a:spcPct val="110000"/>
              </a:lnSpc>
              <a:spcBef>
                <a:spcPts val="900"/>
              </a:spcBef>
              <a:spcAft>
                <a:spcPts val="400"/>
              </a:spcAft>
              <a:buClr>
                <a:srgbClr val="ED834C"/>
              </a:buClr>
              <a:buSzPct val="90000"/>
              <a:buFont typeface="Arial Black" pitchFamily="34" charset="0"/>
              <a:buChar char="&gt;"/>
              <a:defRPr sz="1600">
                <a:solidFill>
                  <a:srgbClr val="0097CE"/>
                </a:solidFill>
                <a:latin typeface="Arial" charset="0"/>
              </a:defRPr>
            </a:lvl2pPr>
            <a:lvl3pPr marL="1143000" indent="-228600" eaLnBrk="0" hangingPunct="0">
              <a:spcBef>
                <a:spcPct val="20000"/>
              </a:spcBef>
              <a:buClr>
                <a:srgbClr val="0097CE"/>
              </a:buClr>
              <a:buSzPct val="100000"/>
              <a:buFont typeface="Lucida Grande" pitchFamily="-110" charset="0"/>
              <a:buChar char="−"/>
              <a:defRPr sz="1400">
                <a:solidFill>
                  <a:srgbClr val="6A747C"/>
                </a:solidFill>
                <a:latin typeface="Arial" charset="0"/>
              </a:defRPr>
            </a:lvl3pPr>
            <a:lvl4pPr marL="1600200" indent="-228600" eaLnBrk="0" hangingPunct="0">
              <a:spcBef>
                <a:spcPct val="20000"/>
              </a:spcBef>
              <a:buClr>
                <a:srgbClr val="ED834C"/>
              </a:buClr>
              <a:buFont typeface="Arial" charset="0"/>
              <a:buChar char="•"/>
              <a:defRPr sz="1200">
                <a:solidFill>
                  <a:srgbClr val="0097CE"/>
                </a:solidFill>
                <a:latin typeface="Arial" charset="0"/>
              </a:defRPr>
            </a:lvl4pPr>
            <a:lvl5pPr marL="2057400" indent="-228600" eaLnBrk="0" hangingPunct="0">
              <a:spcBef>
                <a:spcPct val="20000"/>
              </a:spcBef>
              <a:buClr>
                <a:srgbClr val="0097CE"/>
              </a:buClr>
              <a:buFont typeface="Lucida Grande" pitchFamily="-110" charset="0"/>
              <a:buChar char="−"/>
              <a:defRPr sz="1000">
                <a:solidFill>
                  <a:srgbClr val="6A747C"/>
                </a:solidFill>
                <a:latin typeface="Arial" charset="0"/>
              </a:defRPr>
            </a:lvl5pPr>
            <a:lvl6pPr marL="2514600" indent="-228600" eaLnBrk="0" fontAlgn="base" hangingPunct="0">
              <a:spcBef>
                <a:spcPct val="20000"/>
              </a:spcBef>
              <a:spcAft>
                <a:spcPct val="0"/>
              </a:spcAft>
              <a:buClr>
                <a:srgbClr val="0097CE"/>
              </a:buClr>
              <a:buFont typeface="Lucida Grande" pitchFamily="-110" charset="0"/>
              <a:buChar char="−"/>
              <a:defRPr sz="1000">
                <a:solidFill>
                  <a:srgbClr val="6A747C"/>
                </a:solidFill>
                <a:latin typeface="Arial" charset="0"/>
              </a:defRPr>
            </a:lvl6pPr>
            <a:lvl7pPr marL="2971800" indent="-228600" eaLnBrk="0" fontAlgn="base" hangingPunct="0">
              <a:spcBef>
                <a:spcPct val="20000"/>
              </a:spcBef>
              <a:spcAft>
                <a:spcPct val="0"/>
              </a:spcAft>
              <a:buClr>
                <a:srgbClr val="0097CE"/>
              </a:buClr>
              <a:buFont typeface="Lucida Grande" pitchFamily="-110" charset="0"/>
              <a:buChar char="−"/>
              <a:defRPr sz="1000">
                <a:solidFill>
                  <a:srgbClr val="6A747C"/>
                </a:solidFill>
                <a:latin typeface="Arial" charset="0"/>
              </a:defRPr>
            </a:lvl7pPr>
            <a:lvl8pPr marL="3429000" indent="-228600" eaLnBrk="0" fontAlgn="base" hangingPunct="0">
              <a:spcBef>
                <a:spcPct val="20000"/>
              </a:spcBef>
              <a:spcAft>
                <a:spcPct val="0"/>
              </a:spcAft>
              <a:buClr>
                <a:srgbClr val="0097CE"/>
              </a:buClr>
              <a:buFont typeface="Lucida Grande" pitchFamily="-110" charset="0"/>
              <a:buChar char="−"/>
              <a:defRPr sz="1000">
                <a:solidFill>
                  <a:srgbClr val="6A747C"/>
                </a:solidFill>
                <a:latin typeface="Arial" charset="0"/>
              </a:defRPr>
            </a:lvl8pPr>
            <a:lvl9pPr marL="3886200" indent="-228600" eaLnBrk="0" fontAlgn="base" hangingPunct="0">
              <a:spcBef>
                <a:spcPct val="20000"/>
              </a:spcBef>
              <a:spcAft>
                <a:spcPct val="0"/>
              </a:spcAft>
              <a:buClr>
                <a:srgbClr val="0097CE"/>
              </a:buClr>
              <a:buFont typeface="Lucida Grande" pitchFamily="-110" charset="0"/>
              <a:buChar char="−"/>
              <a:defRPr sz="1000">
                <a:solidFill>
                  <a:srgbClr val="6A747C"/>
                </a:solidFill>
                <a:latin typeface="Arial" charset="0"/>
              </a:defRPr>
            </a:lvl9pPr>
          </a:lstStyle>
          <a:p>
            <a:pPr eaLnBrk="1" hangingPunct="1">
              <a:spcBef>
                <a:spcPct val="0"/>
              </a:spcBef>
              <a:spcAft>
                <a:spcPct val="0"/>
              </a:spcAft>
              <a:buClrTx/>
              <a:buSzTx/>
              <a:buFontTx/>
              <a:buNone/>
            </a:pPr>
            <a:r>
              <a:rPr lang="en-US" altLang="en-US" sz="700" b="0">
                <a:solidFill>
                  <a:srgbClr val="000000"/>
                </a:solidFill>
              </a:rPr>
              <a:t>Anywhere</a:t>
            </a:r>
          </a:p>
        </p:txBody>
      </p:sp>
      <p:sp>
        <p:nvSpPr>
          <p:cNvPr id="45067" name="TextBox 12"/>
          <p:cNvSpPr txBox="1">
            <a:spLocks noChangeArrowheads="1"/>
          </p:cNvSpPr>
          <p:nvPr/>
        </p:nvSpPr>
        <p:spPr bwMode="auto">
          <a:xfrm>
            <a:off x="4777002" y="4298950"/>
            <a:ext cx="1079500"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spcAft>
                <a:spcPts val="900"/>
              </a:spcAft>
              <a:buClr>
                <a:schemeClr val="bg1"/>
              </a:buClr>
              <a:buSzPct val="25000"/>
              <a:buFont typeface="Arial" charset="0"/>
              <a:buChar char="•"/>
              <a:defRPr sz="2400" b="1">
                <a:solidFill>
                  <a:srgbClr val="008A83"/>
                </a:solidFill>
                <a:latin typeface="Arial" charset="0"/>
              </a:defRPr>
            </a:lvl1pPr>
            <a:lvl2pPr marL="685800" indent="-228600" eaLnBrk="0" hangingPunct="0">
              <a:lnSpc>
                <a:spcPct val="110000"/>
              </a:lnSpc>
              <a:spcBef>
                <a:spcPts val="900"/>
              </a:spcBef>
              <a:spcAft>
                <a:spcPts val="400"/>
              </a:spcAft>
              <a:buClr>
                <a:srgbClr val="ED834C"/>
              </a:buClr>
              <a:buSzPct val="90000"/>
              <a:buFont typeface="Arial Black" pitchFamily="34" charset="0"/>
              <a:buChar char="&gt;"/>
              <a:defRPr sz="1600">
                <a:solidFill>
                  <a:srgbClr val="0097CE"/>
                </a:solidFill>
                <a:latin typeface="Arial" charset="0"/>
              </a:defRPr>
            </a:lvl2pPr>
            <a:lvl3pPr marL="1143000" indent="-228600" eaLnBrk="0" hangingPunct="0">
              <a:spcBef>
                <a:spcPct val="20000"/>
              </a:spcBef>
              <a:buClr>
                <a:srgbClr val="0097CE"/>
              </a:buClr>
              <a:buSzPct val="100000"/>
              <a:buFont typeface="Lucida Grande" pitchFamily="-110" charset="0"/>
              <a:buChar char="−"/>
              <a:defRPr sz="1400">
                <a:solidFill>
                  <a:srgbClr val="6A747C"/>
                </a:solidFill>
                <a:latin typeface="Arial" charset="0"/>
              </a:defRPr>
            </a:lvl3pPr>
            <a:lvl4pPr marL="1600200" indent="-228600" eaLnBrk="0" hangingPunct="0">
              <a:spcBef>
                <a:spcPct val="20000"/>
              </a:spcBef>
              <a:buClr>
                <a:srgbClr val="ED834C"/>
              </a:buClr>
              <a:buFont typeface="Arial" charset="0"/>
              <a:buChar char="•"/>
              <a:defRPr sz="1200">
                <a:solidFill>
                  <a:srgbClr val="0097CE"/>
                </a:solidFill>
                <a:latin typeface="Arial" charset="0"/>
              </a:defRPr>
            </a:lvl4pPr>
            <a:lvl5pPr marL="2057400" indent="-228600" eaLnBrk="0" hangingPunct="0">
              <a:spcBef>
                <a:spcPct val="20000"/>
              </a:spcBef>
              <a:buClr>
                <a:srgbClr val="0097CE"/>
              </a:buClr>
              <a:buFont typeface="Lucida Grande" pitchFamily="-110" charset="0"/>
              <a:buChar char="−"/>
              <a:defRPr sz="1000">
                <a:solidFill>
                  <a:srgbClr val="6A747C"/>
                </a:solidFill>
                <a:latin typeface="Arial" charset="0"/>
              </a:defRPr>
            </a:lvl5pPr>
            <a:lvl6pPr marL="2514600" indent="-228600" eaLnBrk="0" fontAlgn="base" hangingPunct="0">
              <a:spcBef>
                <a:spcPct val="20000"/>
              </a:spcBef>
              <a:spcAft>
                <a:spcPct val="0"/>
              </a:spcAft>
              <a:buClr>
                <a:srgbClr val="0097CE"/>
              </a:buClr>
              <a:buFont typeface="Lucida Grande" pitchFamily="-110" charset="0"/>
              <a:buChar char="−"/>
              <a:defRPr sz="1000">
                <a:solidFill>
                  <a:srgbClr val="6A747C"/>
                </a:solidFill>
                <a:latin typeface="Arial" charset="0"/>
              </a:defRPr>
            </a:lvl6pPr>
            <a:lvl7pPr marL="2971800" indent="-228600" eaLnBrk="0" fontAlgn="base" hangingPunct="0">
              <a:spcBef>
                <a:spcPct val="20000"/>
              </a:spcBef>
              <a:spcAft>
                <a:spcPct val="0"/>
              </a:spcAft>
              <a:buClr>
                <a:srgbClr val="0097CE"/>
              </a:buClr>
              <a:buFont typeface="Lucida Grande" pitchFamily="-110" charset="0"/>
              <a:buChar char="−"/>
              <a:defRPr sz="1000">
                <a:solidFill>
                  <a:srgbClr val="6A747C"/>
                </a:solidFill>
                <a:latin typeface="Arial" charset="0"/>
              </a:defRPr>
            </a:lvl7pPr>
            <a:lvl8pPr marL="3429000" indent="-228600" eaLnBrk="0" fontAlgn="base" hangingPunct="0">
              <a:spcBef>
                <a:spcPct val="20000"/>
              </a:spcBef>
              <a:spcAft>
                <a:spcPct val="0"/>
              </a:spcAft>
              <a:buClr>
                <a:srgbClr val="0097CE"/>
              </a:buClr>
              <a:buFont typeface="Lucida Grande" pitchFamily="-110" charset="0"/>
              <a:buChar char="−"/>
              <a:defRPr sz="1000">
                <a:solidFill>
                  <a:srgbClr val="6A747C"/>
                </a:solidFill>
                <a:latin typeface="Arial" charset="0"/>
              </a:defRPr>
            </a:lvl8pPr>
            <a:lvl9pPr marL="3886200" indent="-228600" eaLnBrk="0" fontAlgn="base" hangingPunct="0">
              <a:spcBef>
                <a:spcPct val="20000"/>
              </a:spcBef>
              <a:spcAft>
                <a:spcPct val="0"/>
              </a:spcAft>
              <a:buClr>
                <a:srgbClr val="0097CE"/>
              </a:buClr>
              <a:buFont typeface="Lucida Grande" pitchFamily="-110" charset="0"/>
              <a:buChar char="−"/>
              <a:defRPr sz="1000">
                <a:solidFill>
                  <a:srgbClr val="6A747C"/>
                </a:solidFill>
                <a:latin typeface="Arial" charset="0"/>
              </a:defRPr>
            </a:lvl9pPr>
          </a:lstStyle>
          <a:p>
            <a:pPr eaLnBrk="1" hangingPunct="1">
              <a:spcBef>
                <a:spcPct val="0"/>
              </a:spcBef>
              <a:spcAft>
                <a:spcPct val="0"/>
              </a:spcAft>
              <a:buClrTx/>
              <a:buSzTx/>
              <a:buFontTx/>
              <a:buNone/>
            </a:pPr>
            <a:r>
              <a:rPr lang="en-US" altLang="en-US" sz="700" b="0">
                <a:solidFill>
                  <a:srgbClr val="000000"/>
                </a:solidFill>
              </a:rPr>
              <a:t>12345</a:t>
            </a:r>
          </a:p>
        </p:txBody>
      </p:sp>
      <p:sp>
        <p:nvSpPr>
          <p:cNvPr id="13" name="Slide Number Placeholder 6"/>
          <p:cNvSpPr>
            <a:spLocks noGrp="1"/>
          </p:cNvSpPr>
          <p:nvPr>
            <p:ph type="sldNum" sz="quarter" idx="10"/>
          </p:nvPr>
        </p:nvSpPr>
        <p:spPr>
          <a:xfrm>
            <a:off x="6657975" y="6356350"/>
            <a:ext cx="2133600" cy="365125"/>
          </a:xfrm>
        </p:spPr>
        <p:txBody>
          <a:bodyPr/>
          <a:lstStyle>
            <a:lvl1pPr algn="r">
              <a:defRPr sz="1200">
                <a:solidFill>
                  <a:srgbClr val="00A4E4"/>
                </a:solidFill>
              </a:defRPr>
            </a:lvl1pPr>
          </a:lstStyle>
          <a:p>
            <a:pPr>
              <a:defRPr/>
            </a:pPr>
            <a:fld id="{2505F292-7053-9A43-86CC-EE4ED0BE33C9}" type="slidenum">
              <a:rPr lang="en-US" smtClean="0"/>
              <a:pPr>
                <a:defRPr/>
              </a:pPr>
              <a:t>38</a:t>
            </a:fld>
            <a:endParaRPr lang="en-US" dirty="0"/>
          </a:p>
        </p:txBody>
      </p:sp>
      <p:pic>
        <p:nvPicPr>
          <p:cNvPr id="922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979" y="2534843"/>
            <a:ext cx="2547938" cy="2104492"/>
          </a:xfrm>
          <a:prstGeom prst="rect">
            <a:avLst/>
          </a:prstGeom>
          <a:noFill/>
          <a:ln w="9525">
            <a:solidFill>
              <a:schemeClr val="accent1"/>
            </a:solidFill>
            <a:miter lim="800000"/>
            <a:headEnd/>
            <a:tailEnd/>
          </a:ln>
          <a:extLst>
            <a:ext uri="{909E8E84-426E-40DD-AFC4-6F175D3DCCD1}">
              <a14:hiddenFill xmlns:a14="http://schemas.microsoft.com/office/drawing/2010/main">
                <a:solidFill>
                  <a:schemeClr val="accent1"/>
                </a:solidFill>
              </a14:hiddenFill>
            </a:ext>
          </a:extLst>
        </p:spPr>
      </p:pic>
      <p:pic>
        <p:nvPicPr>
          <p:cNvPr id="922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84894" y="2539912"/>
            <a:ext cx="2547938" cy="1881694"/>
          </a:xfrm>
          <a:prstGeom prst="rect">
            <a:avLst/>
          </a:prstGeom>
          <a:noFill/>
          <a:ln w="9525">
            <a:solidFill>
              <a:schemeClr val="accent1"/>
            </a:solidFill>
            <a:miter lim="800000"/>
            <a:headEnd/>
            <a:tailEnd/>
          </a:ln>
          <a:extLst>
            <a:ext uri="{909E8E84-426E-40DD-AFC4-6F175D3DCCD1}">
              <a14:hiddenFill xmlns:a14="http://schemas.microsoft.com/office/drawing/2010/main">
                <a:solidFill>
                  <a:schemeClr val="accent1"/>
                </a:solidFill>
              </a14:hiddenFill>
            </a:ext>
          </a:extLst>
        </p:spPr>
      </p:pic>
      <p:pic>
        <p:nvPicPr>
          <p:cNvPr id="9222"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85860" y="2556045"/>
            <a:ext cx="2558640" cy="1924051"/>
          </a:xfrm>
          <a:prstGeom prst="rect">
            <a:avLst/>
          </a:prstGeom>
          <a:noFill/>
          <a:ln w="9525">
            <a:solidFill>
              <a:schemeClr val="accent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1903769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5"/>
          <p:cNvSpPr>
            <a:spLocks noGrp="1"/>
          </p:cNvSpPr>
          <p:nvPr>
            <p:ph type="title"/>
          </p:nvPr>
        </p:nvSpPr>
        <p:spPr/>
        <p:txBody>
          <a:bodyPr/>
          <a:lstStyle/>
          <a:p>
            <a:r>
              <a:rPr lang="en-US" altLang="en-US" smtClean="0"/>
              <a:t>Enrolling in your workplace retirement plan</a:t>
            </a:r>
          </a:p>
        </p:txBody>
      </p:sp>
      <p:sp>
        <p:nvSpPr>
          <p:cNvPr id="7" name="Text Placeholder 6"/>
          <p:cNvSpPr>
            <a:spLocks noGrp="1"/>
          </p:cNvSpPr>
          <p:nvPr>
            <p:ph idx="1"/>
          </p:nvPr>
        </p:nvSpPr>
        <p:spPr/>
        <p:txBody>
          <a:bodyPr/>
          <a:lstStyle/>
          <a:p>
            <a:pPr marL="0" indent="0">
              <a:buNone/>
              <a:defRPr/>
            </a:pPr>
            <a:r>
              <a:rPr lang="en-US" dirty="0" smtClean="0"/>
              <a:t>Step 2: Contribution - Enter </a:t>
            </a:r>
            <a:r>
              <a:rPr lang="en-US" dirty="0"/>
              <a:t>your contribution election</a:t>
            </a:r>
          </a:p>
        </p:txBody>
      </p:sp>
      <p:sp>
        <p:nvSpPr>
          <p:cNvPr id="11" name="Slide Number Placeholder 6"/>
          <p:cNvSpPr>
            <a:spLocks noGrp="1"/>
          </p:cNvSpPr>
          <p:nvPr>
            <p:ph type="sldNum" sz="quarter" idx="10"/>
          </p:nvPr>
        </p:nvSpPr>
        <p:spPr>
          <a:xfrm>
            <a:off x="6657975" y="6356350"/>
            <a:ext cx="2133600" cy="365125"/>
          </a:xfrm>
        </p:spPr>
        <p:txBody>
          <a:bodyPr/>
          <a:lstStyle>
            <a:lvl1pPr algn="r">
              <a:defRPr sz="1200">
                <a:solidFill>
                  <a:srgbClr val="00A4E4"/>
                </a:solidFill>
              </a:defRPr>
            </a:lvl1pPr>
          </a:lstStyle>
          <a:p>
            <a:pPr>
              <a:defRPr/>
            </a:pPr>
            <a:fld id="{2505F292-7053-9A43-86CC-EE4ED0BE33C9}" type="slidenum">
              <a:rPr lang="en-US" smtClean="0"/>
              <a:pPr>
                <a:defRPr/>
              </a:pPr>
              <a:t>39</a:t>
            </a:fld>
            <a:endParaRPr lang="en-US" dirty="0"/>
          </a:p>
        </p:txBody>
      </p:sp>
      <p:pic>
        <p:nvPicPr>
          <p:cNvPr id="8" name="Picture 7" descr="C:\Users\janterha\Downloads\FireShot\FireShot Capture 50 - enrollment-contribution_ - https___qt3.valic.com_GetStarted_O.png"/>
          <p:cNvPicPr/>
          <p:nvPr/>
        </p:nvPicPr>
        <p:blipFill>
          <a:blip r:embed="rId3">
            <a:extLst>
              <a:ext uri="{28A0092B-C50C-407E-A947-70E740481C1C}">
                <a14:useLocalDpi xmlns:a14="http://schemas.microsoft.com/office/drawing/2010/main" val="0"/>
              </a:ext>
            </a:extLst>
          </a:blip>
          <a:srcRect/>
          <a:stretch>
            <a:fillRect/>
          </a:stretch>
        </p:blipFill>
        <p:spPr bwMode="auto">
          <a:xfrm>
            <a:off x="2403090" y="2030818"/>
            <a:ext cx="3807307" cy="4412512"/>
          </a:xfrm>
          <a:prstGeom prst="rect">
            <a:avLst/>
          </a:prstGeom>
          <a:noFill/>
          <a:ln>
            <a:solidFill>
              <a:schemeClr val="accent1"/>
            </a:solidFill>
          </a:ln>
        </p:spPr>
      </p:pic>
    </p:spTree>
    <p:extLst>
      <p:ext uri="{BB962C8B-B14F-4D97-AF65-F5344CB8AC3E}">
        <p14:creationId xmlns:p14="http://schemas.microsoft.com/office/powerpoint/2010/main" val="22720148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33388" y="2068513"/>
            <a:ext cx="8053195" cy="2666670"/>
          </a:xfrm>
        </p:spPr>
        <p:txBody>
          <a:bodyPr/>
          <a:lstStyle/>
          <a:p>
            <a:pPr>
              <a:spcBef>
                <a:spcPct val="0"/>
              </a:spcBef>
              <a:spcAft>
                <a:spcPct val="0"/>
              </a:spcAft>
              <a:buClrTx/>
              <a:buSzTx/>
            </a:pPr>
            <a:r>
              <a:rPr lang="en-US" altLang="en-US" dirty="0">
                <a:solidFill>
                  <a:schemeClr val="accent1"/>
                </a:solidFill>
              </a:rPr>
              <a:t>“…the year you were born partly determines what generation you belong to, but so do your cultural experiences. Your teenage years are the years when people are most influenced by the world around them…” </a:t>
            </a:r>
          </a:p>
          <a:p>
            <a:pPr>
              <a:spcBef>
                <a:spcPct val="0"/>
              </a:spcBef>
              <a:spcAft>
                <a:spcPct val="0"/>
              </a:spcAft>
              <a:buClrTx/>
              <a:buSzTx/>
            </a:pPr>
            <a:endParaRPr lang="en-US" altLang="en-US" dirty="0">
              <a:solidFill>
                <a:schemeClr val="tx2"/>
              </a:solidFill>
            </a:endParaRPr>
          </a:p>
          <a:p>
            <a:pPr algn="r">
              <a:spcBef>
                <a:spcPct val="0"/>
              </a:spcBef>
              <a:spcAft>
                <a:spcPct val="0"/>
              </a:spcAft>
              <a:buClrTx/>
              <a:buSzTx/>
            </a:pPr>
            <a:r>
              <a:rPr lang="en-US" altLang="en-US" sz="1600" dirty="0">
                <a:solidFill>
                  <a:schemeClr val="tx2"/>
                </a:solidFill>
              </a:rPr>
              <a:t>Source: Senior Moment. USAToday.com. </a:t>
            </a:r>
          </a:p>
          <a:p>
            <a:pPr algn="r">
              <a:spcBef>
                <a:spcPct val="0"/>
              </a:spcBef>
              <a:spcAft>
                <a:spcPct val="0"/>
              </a:spcAft>
              <a:buClrTx/>
              <a:buSzTx/>
            </a:pPr>
            <a:r>
              <a:rPr lang="en-US" altLang="en-US" sz="1600" dirty="0">
                <a:solidFill>
                  <a:schemeClr val="tx2"/>
                </a:solidFill>
              </a:rPr>
              <a:t>Retrieved February 6, 2014</a:t>
            </a:r>
            <a:r>
              <a:rPr lang="en-US" altLang="en-US" sz="1600" dirty="0" smtClean="0">
                <a:solidFill>
                  <a:schemeClr val="tx2"/>
                </a:solidFill>
              </a:rPr>
              <a:t>.</a:t>
            </a:r>
            <a:endParaRPr lang="en-US" altLang="en-US" dirty="0">
              <a:solidFill>
                <a:schemeClr val="tx2"/>
              </a:solidFill>
            </a:endParaRPr>
          </a:p>
        </p:txBody>
      </p:sp>
      <p:sp>
        <p:nvSpPr>
          <p:cNvPr id="2" name="Title 1"/>
          <p:cNvSpPr>
            <a:spLocks noGrp="1"/>
          </p:cNvSpPr>
          <p:nvPr>
            <p:ph type="title"/>
          </p:nvPr>
        </p:nvSpPr>
        <p:spPr/>
        <p:txBody>
          <a:bodyPr/>
          <a:lstStyle/>
          <a:p>
            <a:r>
              <a:rPr lang="en-US" dirty="0" smtClean="0"/>
              <a:t>What generation are you?</a:t>
            </a:r>
            <a:endParaRPr lang="en-US" dirty="0"/>
          </a:p>
        </p:txBody>
      </p:sp>
      <p:sp>
        <p:nvSpPr>
          <p:cNvPr id="5" name="Slide Number Placeholder 6"/>
          <p:cNvSpPr>
            <a:spLocks noGrp="1"/>
          </p:cNvSpPr>
          <p:nvPr>
            <p:ph type="sldNum" sz="quarter" idx="10"/>
          </p:nvPr>
        </p:nvSpPr>
        <p:spPr>
          <a:xfrm>
            <a:off x="6657975" y="6356350"/>
            <a:ext cx="2133600" cy="365125"/>
          </a:xfrm>
        </p:spPr>
        <p:txBody>
          <a:bodyPr/>
          <a:lstStyle>
            <a:lvl1pPr algn="r">
              <a:defRPr sz="1200">
                <a:solidFill>
                  <a:srgbClr val="00A4E4"/>
                </a:solidFill>
              </a:defRPr>
            </a:lvl1pPr>
          </a:lstStyle>
          <a:p>
            <a:pPr>
              <a:defRPr/>
            </a:pPr>
            <a:fld id="{2505F292-7053-9A43-86CC-EE4ED0BE33C9}" type="slidenum">
              <a:rPr lang="en-US" smtClean="0"/>
              <a:pPr>
                <a:defRPr/>
              </a:pPr>
              <a:t>4</a:t>
            </a:fld>
            <a:endParaRPr lang="en-US" dirty="0"/>
          </a:p>
        </p:txBody>
      </p:sp>
    </p:spTree>
    <p:extLst>
      <p:ext uri="{BB962C8B-B14F-4D97-AF65-F5344CB8AC3E}">
        <p14:creationId xmlns:p14="http://schemas.microsoft.com/office/powerpoint/2010/main" val="4064444737"/>
      </p:ext>
    </p:extLst>
  </p:cSld>
  <p:clrMapOvr>
    <a:masterClrMapping/>
  </p:clrMapOvr>
  <p:transition spd="med"/>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5"/>
          <p:cNvSpPr>
            <a:spLocks noGrp="1"/>
          </p:cNvSpPr>
          <p:nvPr>
            <p:ph type="title"/>
          </p:nvPr>
        </p:nvSpPr>
        <p:spPr/>
        <p:txBody>
          <a:bodyPr/>
          <a:lstStyle/>
          <a:p>
            <a:r>
              <a:rPr lang="en-US" altLang="en-US" smtClean="0"/>
              <a:t>Enrolling in your workplace retirement plan</a:t>
            </a:r>
          </a:p>
        </p:txBody>
      </p:sp>
      <p:sp>
        <p:nvSpPr>
          <p:cNvPr id="7" name="Text Placeholder 6"/>
          <p:cNvSpPr>
            <a:spLocks noGrp="1"/>
          </p:cNvSpPr>
          <p:nvPr>
            <p:ph idx="1"/>
          </p:nvPr>
        </p:nvSpPr>
        <p:spPr/>
        <p:txBody>
          <a:bodyPr/>
          <a:lstStyle/>
          <a:p>
            <a:pPr marL="0" indent="0">
              <a:buNone/>
              <a:defRPr/>
            </a:pPr>
            <a:r>
              <a:rPr lang="en-US" dirty="0" smtClean="0"/>
              <a:t>Step 3: Portfolio allocation</a:t>
            </a:r>
            <a:endParaRPr lang="en-US" dirty="0"/>
          </a:p>
        </p:txBody>
      </p:sp>
      <p:sp>
        <p:nvSpPr>
          <p:cNvPr id="11" name="Slide Number Placeholder 6"/>
          <p:cNvSpPr>
            <a:spLocks noGrp="1"/>
          </p:cNvSpPr>
          <p:nvPr>
            <p:ph type="sldNum" sz="quarter" idx="10"/>
          </p:nvPr>
        </p:nvSpPr>
        <p:spPr>
          <a:xfrm>
            <a:off x="6657975" y="6356350"/>
            <a:ext cx="2133600" cy="365125"/>
          </a:xfrm>
        </p:spPr>
        <p:txBody>
          <a:bodyPr/>
          <a:lstStyle>
            <a:lvl1pPr algn="r">
              <a:defRPr sz="1200">
                <a:solidFill>
                  <a:srgbClr val="00A4E4"/>
                </a:solidFill>
              </a:defRPr>
            </a:lvl1pPr>
          </a:lstStyle>
          <a:p>
            <a:pPr>
              <a:defRPr/>
            </a:pPr>
            <a:fld id="{2505F292-7053-9A43-86CC-EE4ED0BE33C9}" type="slidenum">
              <a:rPr lang="en-US" smtClean="0"/>
              <a:pPr>
                <a:defRPr/>
              </a:pPr>
              <a:t>40</a:t>
            </a:fld>
            <a:endParaRPr lang="en-US" dirty="0"/>
          </a:p>
        </p:txBody>
      </p:sp>
      <p:pic>
        <p:nvPicPr>
          <p:cNvPr id="9" name="Picture 8"/>
          <p:cNvPicPr/>
          <p:nvPr/>
        </p:nvPicPr>
        <p:blipFill>
          <a:blip r:embed="rId3"/>
          <a:stretch>
            <a:fillRect/>
          </a:stretch>
        </p:blipFill>
        <p:spPr>
          <a:xfrm>
            <a:off x="452908" y="2137145"/>
            <a:ext cx="3449241" cy="2660264"/>
          </a:xfrm>
          <a:prstGeom prst="rect">
            <a:avLst/>
          </a:prstGeom>
          <a:ln>
            <a:solidFill>
              <a:schemeClr val="accent1"/>
            </a:solidFill>
          </a:ln>
        </p:spPr>
      </p:pic>
      <p:pic>
        <p:nvPicPr>
          <p:cNvPr id="10" name="Picture 9"/>
          <p:cNvPicPr/>
          <p:nvPr/>
        </p:nvPicPr>
        <p:blipFill>
          <a:blip r:embed="rId4"/>
          <a:stretch>
            <a:fillRect/>
          </a:stretch>
        </p:blipFill>
        <p:spPr>
          <a:xfrm>
            <a:off x="4152441" y="2137145"/>
            <a:ext cx="4643242" cy="2796363"/>
          </a:xfrm>
          <a:prstGeom prst="rect">
            <a:avLst/>
          </a:prstGeom>
          <a:ln>
            <a:solidFill>
              <a:schemeClr val="accent1"/>
            </a:solidFill>
          </a:ln>
        </p:spPr>
      </p:pic>
    </p:spTree>
    <p:extLst>
      <p:ext uri="{BB962C8B-B14F-4D97-AF65-F5344CB8AC3E}">
        <p14:creationId xmlns:p14="http://schemas.microsoft.com/office/powerpoint/2010/main" val="15407914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5"/>
          <p:cNvSpPr>
            <a:spLocks noGrp="1"/>
          </p:cNvSpPr>
          <p:nvPr>
            <p:ph type="title"/>
          </p:nvPr>
        </p:nvSpPr>
        <p:spPr/>
        <p:txBody>
          <a:bodyPr/>
          <a:lstStyle/>
          <a:p>
            <a:r>
              <a:rPr lang="en-US" altLang="en-US" smtClean="0"/>
              <a:t>Enrolling in your workplace retirement plan</a:t>
            </a:r>
          </a:p>
        </p:txBody>
      </p:sp>
      <p:sp>
        <p:nvSpPr>
          <p:cNvPr id="7" name="Text Placeholder 6"/>
          <p:cNvSpPr>
            <a:spLocks noGrp="1"/>
          </p:cNvSpPr>
          <p:nvPr>
            <p:ph idx="1"/>
          </p:nvPr>
        </p:nvSpPr>
        <p:spPr/>
        <p:txBody>
          <a:bodyPr/>
          <a:lstStyle/>
          <a:p>
            <a:pPr marL="0" indent="0">
              <a:buNone/>
              <a:defRPr/>
            </a:pPr>
            <a:r>
              <a:rPr lang="en-US" dirty="0" smtClean="0"/>
              <a:t>Step 3: Portfolio allocation</a:t>
            </a:r>
            <a:endParaRPr lang="en-US" dirty="0"/>
          </a:p>
        </p:txBody>
      </p:sp>
      <p:sp>
        <p:nvSpPr>
          <p:cNvPr id="11" name="Slide Number Placeholder 6"/>
          <p:cNvSpPr>
            <a:spLocks noGrp="1"/>
          </p:cNvSpPr>
          <p:nvPr>
            <p:ph type="sldNum" sz="quarter" idx="10"/>
          </p:nvPr>
        </p:nvSpPr>
        <p:spPr>
          <a:xfrm>
            <a:off x="6657975" y="6356350"/>
            <a:ext cx="2133600" cy="365125"/>
          </a:xfrm>
        </p:spPr>
        <p:txBody>
          <a:bodyPr/>
          <a:lstStyle>
            <a:lvl1pPr algn="r">
              <a:defRPr sz="1200">
                <a:solidFill>
                  <a:srgbClr val="00A4E4"/>
                </a:solidFill>
              </a:defRPr>
            </a:lvl1pPr>
          </a:lstStyle>
          <a:p>
            <a:pPr>
              <a:defRPr/>
            </a:pPr>
            <a:fld id="{2505F292-7053-9A43-86CC-EE4ED0BE33C9}" type="slidenum">
              <a:rPr lang="en-US" smtClean="0"/>
              <a:pPr>
                <a:defRPr/>
              </a:pPr>
              <a:t>41</a:t>
            </a:fld>
            <a:endParaRPr lang="en-US" dirty="0"/>
          </a:p>
        </p:txBody>
      </p:sp>
      <p:pic>
        <p:nvPicPr>
          <p:cNvPr id="8" name="Picture 7"/>
          <p:cNvPicPr/>
          <p:nvPr/>
        </p:nvPicPr>
        <p:blipFill>
          <a:blip r:embed="rId3"/>
          <a:stretch>
            <a:fillRect/>
          </a:stretch>
        </p:blipFill>
        <p:spPr>
          <a:xfrm>
            <a:off x="462161" y="2271711"/>
            <a:ext cx="3769055" cy="2555470"/>
          </a:xfrm>
          <a:prstGeom prst="rect">
            <a:avLst/>
          </a:prstGeom>
          <a:ln>
            <a:solidFill>
              <a:schemeClr val="accent1"/>
            </a:solidFill>
          </a:ln>
        </p:spPr>
      </p:pic>
      <p:pic>
        <p:nvPicPr>
          <p:cNvPr id="12" name="Picture 1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01878" y="2271711"/>
            <a:ext cx="4105275" cy="3629025"/>
          </a:xfrm>
          <a:prstGeom prst="rect">
            <a:avLst/>
          </a:prstGeom>
          <a:noFill/>
          <a:ln>
            <a:solidFill>
              <a:schemeClr val="accent1"/>
            </a:solidFill>
          </a:ln>
        </p:spPr>
      </p:pic>
    </p:spTree>
    <p:extLst>
      <p:ext uri="{BB962C8B-B14F-4D97-AF65-F5344CB8AC3E}">
        <p14:creationId xmlns:p14="http://schemas.microsoft.com/office/powerpoint/2010/main" val="41762506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5"/>
          <p:cNvSpPr>
            <a:spLocks noGrp="1"/>
          </p:cNvSpPr>
          <p:nvPr>
            <p:ph type="title"/>
          </p:nvPr>
        </p:nvSpPr>
        <p:spPr/>
        <p:txBody>
          <a:bodyPr/>
          <a:lstStyle/>
          <a:p>
            <a:r>
              <a:rPr lang="en-US" altLang="en-US" smtClean="0"/>
              <a:t>Enrolling in your workplace retirement plan</a:t>
            </a:r>
          </a:p>
        </p:txBody>
      </p:sp>
      <p:sp>
        <p:nvSpPr>
          <p:cNvPr id="7" name="Text Placeholder 6"/>
          <p:cNvSpPr>
            <a:spLocks noGrp="1"/>
          </p:cNvSpPr>
          <p:nvPr>
            <p:ph idx="1"/>
          </p:nvPr>
        </p:nvSpPr>
        <p:spPr/>
        <p:txBody>
          <a:bodyPr/>
          <a:lstStyle/>
          <a:p>
            <a:pPr marL="0" indent="0">
              <a:buNone/>
              <a:defRPr/>
            </a:pPr>
            <a:r>
              <a:rPr lang="en-US" dirty="0" smtClean="0"/>
              <a:t>Step 4: Beneficiaries - Provide </a:t>
            </a:r>
            <a:r>
              <a:rPr lang="en-US" dirty="0"/>
              <a:t>beneficiary information</a:t>
            </a:r>
          </a:p>
        </p:txBody>
      </p:sp>
      <p:sp>
        <p:nvSpPr>
          <p:cNvPr id="9" name="Slide Number Placeholder 6"/>
          <p:cNvSpPr>
            <a:spLocks noGrp="1"/>
          </p:cNvSpPr>
          <p:nvPr>
            <p:ph type="sldNum" sz="quarter" idx="10"/>
          </p:nvPr>
        </p:nvSpPr>
        <p:spPr>
          <a:xfrm>
            <a:off x="6657975" y="6356350"/>
            <a:ext cx="2133600" cy="365125"/>
          </a:xfrm>
        </p:spPr>
        <p:txBody>
          <a:bodyPr/>
          <a:lstStyle>
            <a:lvl1pPr algn="r">
              <a:defRPr sz="1200">
                <a:solidFill>
                  <a:srgbClr val="00A4E4"/>
                </a:solidFill>
              </a:defRPr>
            </a:lvl1pPr>
          </a:lstStyle>
          <a:p>
            <a:pPr>
              <a:defRPr/>
            </a:pPr>
            <a:fld id="{2505F292-7053-9A43-86CC-EE4ED0BE33C9}" type="slidenum">
              <a:rPr lang="en-US" smtClean="0"/>
              <a:pPr>
                <a:defRPr/>
              </a:pPr>
              <a:t>42</a:t>
            </a:fld>
            <a:endParaRPr lang="en-US" dirty="0"/>
          </a:p>
        </p:txBody>
      </p:sp>
      <p:pic>
        <p:nvPicPr>
          <p:cNvPr id="8" name="Picture 7"/>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44737" y="2152835"/>
            <a:ext cx="4454525" cy="4232275"/>
          </a:xfrm>
          <a:prstGeom prst="rect">
            <a:avLst/>
          </a:prstGeom>
          <a:noFill/>
          <a:ln>
            <a:solidFill>
              <a:schemeClr val="accent1"/>
            </a:solidFill>
          </a:ln>
        </p:spPr>
      </p:pic>
    </p:spTree>
    <p:extLst>
      <p:ext uri="{BB962C8B-B14F-4D97-AF65-F5344CB8AC3E}">
        <p14:creationId xmlns:p14="http://schemas.microsoft.com/office/powerpoint/2010/main" val="41732933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5"/>
          <p:cNvSpPr>
            <a:spLocks noGrp="1"/>
          </p:cNvSpPr>
          <p:nvPr>
            <p:ph type="title"/>
          </p:nvPr>
        </p:nvSpPr>
        <p:spPr/>
        <p:txBody>
          <a:bodyPr/>
          <a:lstStyle/>
          <a:p>
            <a:r>
              <a:rPr lang="en-US" altLang="en-US" dirty="0" smtClean="0"/>
              <a:t>Enrolling in your workplace retirement plan</a:t>
            </a:r>
          </a:p>
        </p:txBody>
      </p:sp>
      <p:sp>
        <p:nvSpPr>
          <p:cNvPr id="7" name="Text Placeholder 6"/>
          <p:cNvSpPr>
            <a:spLocks noGrp="1"/>
          </p:cNvSpPr>
          <p:nvPr>
            <p:ph idx="1"/>
          </p:nvPr>
        </p:nvSpPr>
        <p:spPr/>
        <p:txBody>
          <a:bodyPr/>
          <a:lstStyle/>
          <a:p>
            <a:pPr marL="0" indent="0">
              <a:buNone/>
              <a:defRPr/>
            </a:pPr>
            <a:r>
              <a:rPr lang="en-US" dirty="0" smtClean="0"/>
              <a:t>Step 5: Review - Ensure </a:t>
            </a:r>
            <a:r>
              <a:rPr lang="en-US" dirty="0"/>
              <a:t>your information is correct</a:t>
            </a:r>
          </a:p>
        </p:txBody>
      </p:sp>
      <p:pic>
        <p:nvPicPr>
          <p:cNvPr id="64519"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610105" y="2057219"/>
            <a:ext cx="3030925" cy="4330103"/>
          </a:xfrm>
          <a:prstGeom prst="rect">
            <a:avLst/>
          </a:prstGeom>
          <a:noFill/>
          <a:ln w="9525">
            <a:solidFill>
              <a:schemeClr val="accent1"/>
            </a:solidFill>
            <a:miter lim="800000"/>
            <a:headEnd/>
            <a:tailEnd/>
          </a:ln>
          <a:effectLst>
            <a:outerShdw dist="35921" dir="2700000" algn="ctr" rotWithShape="0">
              <a:schemeClr val="bg1">
                <a:lumMod val="65000"/>
              </a:schemeClr>
            </a:outerShdw>
          </a:effectLst>
          <a:extLst>
            <a:ext uri="{909E8E84-426E-40DD-AFC4-6F175D3DCCD1}">
              <a14:hiddenFill xmlns:a14="http://schemas.microsoft.com/office/drawing/2010/main">
                <a:solidFill>
                  <a:schemeClr val="accent1"/>
                </a:solidFill>
              </a14:hiddenFill>
            </a:ext>
          </a:extLst>
        </p:spPr>
      </p:pic>
      <p:sp>
        <p:nvSpPr>
          <p:cNvPr id="19" name="Slide Number Placeholder 6"/>
          <p:cNvSpPr>
            <a:spLocks noGrp="1"/>
          </p:cNvSpPr>
          <p:nvPr>
            <p:ph type="sldNum" sz="quarter" idx="10"/>
          </p:nvPr>
        </p:nvSpPr>
        <p:spPr>
          <a:xfrm>
            <a:off x="6657975" y="6356350"/>
            <a:ext cx="2133600" cy="365125"/>
          </a:xfrm>
        </p:spPr>
        <p:txBody>
          <a:bodyPr/>
          <a:lstStyle>
            <a:lvl1pPr algn="r">
              <a:defRPr sz="1200">
                <a:solidFill>
                  <a:srgbClr val="00A4E4"/>
                </a:solidFill>
              </a:defRPr>
            </a:lvl1pPr>
          </a:lstStyle>
          <a:p>
            <a:pPr>
              <a:defRPr/>
            </a:pPr>
            <a:fld id="{2505F292-7053-9A43-86CC-EE4ED0BE33C9}" type="slidenum">
              <a:rPr lang="en-US" smtClean="0"/>
              <a:pPr>
                <a:defRPr/>
              </a:pPr>
              <a:t>43</a:t>
            </a:fld>
            <a:endParaRPr lang="en-US" dirty="0"/>
          </a:p>
        </p:txBody>
      </p:sp>
      <p:pic>
        <p:nvPicPr>
          <p:cNvPr id="14" name="Picture 13" descr="C:\Users\janterha\Downloads\FireShot\FireShot Capture 28 - enrollment-review_ - https___pilotqt3.valic.com_GetStar.png"/>
          <p:cNvPicPr/>
          <p:nvPr/>
        </p:nvPicPr>
        <p:blipFill>
          <a:blip r:embed="rId4">
            <a:extLst>
              <a:ext uri="{28A0092B-C50C-407E-A947-70E740481C1C}">
                <a14:useLocalDpi xmlns:a14="http://schemas.microsoft.com/office/drawing/2010/main" val="0"/>
              </a:ext>
            </a:extLst>
          </a:blip>
          <a:srcRect/>
          <a:stretch>
            <a:fillRect/>
          </a:stretch>
        </p:blipFill>
        <p:spPr bwMode="auto">
          <a:xfrm>
            <a:off x="1275907" y="2057218"/>
            <a:ext cx="2987363" cy="4355175"/>
          </a:xfrm>
          <a:prstGeom prst="rect">
            <a:avLst/>
          </a:prstGeom>
          <a:noFill/>
          <a:ln>
            <a:solidFill>
              <a:schemeClr val="accent1"/>
            </a:solidFill>
          </a:ln>
        </p:spPr>
      </p:pic>
    </p:spTree>
    <p:extLst>
      <p:ext uri="{BB962C8B-B14F-4D97-AF65-F5344CB8AC3E}">
        <p14:creationId xmlns:p14="http://schemas.microsoft.com/office/powerpoint/2010/main" val="36798654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0" presetClass="entr" presetSubtype="0" fill="hold" nodeType="afterEffect">
                                  <p:stCondLst>
                                    <p:cond delay="0"/>
                                  </p:stCondLst>
                                  <p:childTnLst>
                                    <p:set>
                                      <p:cBhvr>
                                        <p:cTn id="6" dur="1" fill="hold">
                                          <p:stCondLst>
                                            <p:cond delay="0"/>
                                          </p:stCondLst>
                                        </p:cTn>
                                        <p:tgtEl>
                                          <p:spTgt spid="64519"/>
                                        </p:tgtEl>
                                        <p:attrNameLst>
                                          <p:attrName>style.visibility</p:attrName>
                                        </p:attrNameLst>
                                      </p:cBhvr>
                                      <p:to>
                                        <p:strVal val="visible"/>
                                      </p:to>
                                    </p:set>
                                    <p:animEffect transition="in" filter="fade">
                                      <p:cBhvr>
                                        <p:cTn id="7" dur="500"/>
                                        <p:tgtEl>
                                          <p:spTgt spid="645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48732" y="2139662"/>
            <a:ext cx="4129618" cy="3216265"/>
          </a:xfrm>
          <a:prstGeom prst="rect">
            <a:avLst/>
          </a:prstGeom>
          <a:noFill/>
          <a:ln w="12700" cap="flat">
            <a:noFill/>
            <a:miter lim="400000"/>
          </a:ln>
          <a:effectLst/>
        </p:spPr>
        <p:txBody>
          <a:bodyPr rot="0" spcFirstLastPara="1" vertOverflow="overflow" horzOverflow="overflow" vert="horz" wrap="square" lIns="50800" tIns="50800" rIns="50800" bIns="50800" numCol="1" spcCol="38100" rtlCol="0" anchor="t">
            <a:spAutoFit/>
          </a:bodyPr>
          <a:lstStyle/>
          <a:p>
            <a:pPr marL="347472" indent="-347472" defTabSz="455879" latinLnBrk="1">
              <a:spcBef>
                <a:spcPts val="1201"/>
              </a:spcBef>
              <a:spcAft>
                <a:spcPts val="600"/>
              </a:spcAft>
              <a:buClr>
                <a:srgbClr val="0087BC"/>
              </a:buClr>
              <a:buFont typeface="Wingdings" pitchFamily="2" charset="2"/>
              <a:buChar char="§"/>
              <a:tabLst>
                <a:tab pos="8003529" algn="r"/>
              </a:tabLst>
              <a:defRPr/>
            </a:pPr>
            <a:r>
              <a:rPr lang="en-US" sz="1600" dirty="0" smtClean="0">
                <a:solidFill>
                  <a:srgbClr val="666666">
                    <a:lumMod val="75000"/>
                  </a:srgbClr>
                </a:solidFill>
                <a:latin typeface="Arial"/>
                <a:cs typeface="Arial"/>
                <a:sym typeface="Helvetica Light"/>
              </a:rPr>
              <a:t>Access account information and tools </a:t>
            </a:r>
            <a:br>
              <a:rPr lang="en-US" sz="1600" dirty="0" smtClean="0">
                <a:solidFill>
                  <a:srgbClr val="666666">
                    <a:lumMod val="75000"/>
                  </a:srgbClr>
                </a:solidFill>
                <a:latin typeface="Arial"/>
                <a:cs typeface="Arial"/>
                <a:sym typeface="Helvetica Light"/>
              </a:rPr>
            </a:br>
            <a:r>
              <a:rPr lang="en-US" sz="1600" dirty="0" smtClean="0">
                <a:solidFill>
                  <a:srgbClr val="666666">
                    <a:lumMod val="75000"/>
                  </a:srgbClr>
                </a:solidFill>
                <a:latin typeface="Arial"/>
                <a:cs typeface="Arial"/>
                <a:sym typeface="Helvetica Light"/>
              </a:rPr>
              <a:t>from </a:t>
            </a:r>
            <a:r>
              <a:rPr lang="en-US" sz="1600" dirty="0">
                <a:solidFill>
                  <a:srgbClr val="666666">
                    <a:lumMod val="75000"/>
                  </a:srgbClr>
                </a:solidFill>
                <a:latin typeface="Arial"/>
                <a:cs typeface="Arial"/>
                <a:sym typeface="Helvetica Light"/>
              </a:rPr>
              <a:t>your </a:t>
            </a:r>
            <a:r>
              <a:rPr lang="en-US" sz="1600" dirty="0" smtClean="0">
                <a:solidFill>
                  <a:srgbClr val="666666">
                    <a:lumMod val="75000"/>
                  </a:srgbClr>
                </a:solidFill>
                <a:latin typeface="Arial"/>
                <a:cs typeface="Arial"/>
                <a:sym typeface="Helvetica Light"/>
              </a:rPr>
              <a:t>workspace </a:t>
            </a:r>
          </a:p>
          <a:p>
            <a:pPr marL="804672" lvl="1" indent="-347472" defTabSz="455879" latinLnBrk="1">
              <a:spcBef>
                <a:spcPts val="0"/>
              </a:spcBef>
              <a:spcAft>
                <a:spcPts val="0"/>
              </a:spcAft>
              <a:buClr>
                <a:schemeClr val="accent5"/>
              </a:buClr>
              <a:buSzPct val="90000"/>
              <a:buFont typeface="Arial" panose="020B0604020202020204" pitchFamily="34" charset="0"/>
              <a:buChar char="̶"/>
              <a:tabLst>
                <a:tab pos="8003529" algn="r"/>
              </a:tabLst>
              <a:defRPr/>
            </a:pPr>
            <a:r>
              <a:rPr lang="en-US" sz="1400" dirty="0">
                <a:solidFill>
                  <a:srgbClr val="666666">
                    <a:lumMod val="75000"/>
                  </a:srgbClr>
                </a:solidFill>
                <a:latin typeface="Arial"/>
                <a:cs typeface="Arial"/>
                <a:sym typeface="Helvetica Light"/>
              </a:rPr>
              <a:t>P</a:t>
            </a:r>
            <a:r>
              <a:rPr lang="en-US" sz="1400" dirty="0" smtClean="0">
                <a:solidFill>
                  <a:srgbClr val="666666">
                    <a:lumMod val="75000"/>
                  </a:srgbClr>
                </a:solidFill>
                <a:latin typeface="Arial"/>
                <a:cs typeface="Arial"/>
                <a:sym typeface="Helvetica Light"/>
              </a:rPr>
              <a:t>lan details</a:t>
            </a:r>
          </a:p>
          <a:p>
            <a:pPr marL="804672" lvl="1" indent="-347472" defTabSz="455879" latinLnBrk="1">
              <a:spcBef>
                <a:spcPts val="0"/>
              </a:spcBef>
              <a:spcAft>
                <a:spcPts val="0"/>
              </a:spcAft>
              <a:buClr>
                <a:schemeClr val="accent5"/>
              </a:buClr>
              <a:buSzPct val="90000"/>
              <a:buFont typeface="Arial" panose="020B0604020202020204" pitchFamily="34" charset="0"/>
              <a:buChar char="̶"/>
              <a:tabLst>
                <a:tab pos="8003529" algn="r"/>
              </a:tabLst>
              <a:defRPr/>
            </a:pPr>
            <a:r>
              <a:rPr lang="en-US" sz="1400" dirty="0">
                <a:solidFill>
                  <a:srgbClr val="666666">
                    <a:lumMod val="75000"/>
                  </a:srgbClr>
                </a:solidFill>
                <a:latin typeface="Arial"/>
                <a:cs typeface="Arial"/>
                <a:sym typeface="Helvetica Light"/>
              </a:rPr>
              <a:t>A</a:t>
            </a:r>
            <a:r>
              <a:rPr lang="en-US" sz="1400" dirty="0" smtClean="0">
                <a:solidFill>
                  <a:srgbClr val="666666">
                    <a:lumMod val="75000"/>
                  </a:srgbClr>
                </a:solidFill>
                <a:latin typeface="Arial"/>
                <a:cs typeface="Arial"/>
                <a:sym typeface="Helvetica Light"/>
              </a:rPr>
              <a:t>ccount balance</a:t>
            </a:r>
          </a:p>
          <a:p>
            <a:pPr marL="804672" lvl="1" indent="-347472" defTabSz="455879" latinLnBrk="1">
              <a:spcBef>
                <a:spcPts val="0"/>
              </a:spcBef>
              <a:spcAft>
                <a:spcPts val="0"/>
              </a:spcAft>
              <a:buClr>
                <a:schemeClr val="accent5"/>
              </a:buClr>
              <a:buSzPct val="90000"/>
              <a:buFont typeface="Arial" panose="020B0604020202020204" pitchFamily="34" charset="0"/>
              <a:buChar char="̶"/>
              <a:tabLst>
                <a:tab pos="8003529" algn="r"/>
              </a:tabLst>
              <a:defRPr/>
            </a:pPr>
            <a:r>
              <a:rPr lang="en-US" sz="1400" dirty="0" err="1" smtClean="0">
                <a:solidFill>
                  <a:srgbClr val="666666">
                    <a:lumMod val="75000"/>
                  </a:srgbClr>
                </a:solidFill>
                <a:latin typeface="Arial"/>
                <a:cs typeface="Arial"/>
                <a:sym typeface="Helvetica Light"/>
              </a:rPr>
              <a:t>FutureFIT</a:t>
            </a:r>
            <a:r>
              <a:rPr lang="en-US" sz="1400" dirty="0" smtClean="0">
                <a:solidFill>
                  <a:srgbClr val="666666">
                    <a:lumMod val="75000"/>
                  </a:srgbClr>
                </a:solidFill>
                <a:latin typeface="Arial"/>
                <a:cs typeface="Arial"/>
                <a:sym typeface="Helvetica Light"/>
              </a:rPr>
              <a:t> calculator</a:t>
            </a:r>
          </a:p>
          <a:p>
            <a:pPr marL="804672" lvl="1" indent="-347472" defTabSz="455879" latinLnBrk="1">
              <a:spcBef>
                <a:spcPts val="0"/>
              </a:spcBef>
              <a:spcAft>
                <a:spcPts val="0"/>
              </a:spcAft>
              <a:buClr>
                <a:schemeClr val="accent5"/>
              </a:buClr>
              <a:buSzPct val="90000"/>
              <a:buFont typeface="Arial" panose="020B0604020202020204" pitchFamily="34" charset="0"/>
              <a:buChar char="̶"/>
              <a:tabLst>
                <a:tab pos="8003529" algn="r"/>
              </a:tabLst>
              <a:defRPr/>
            </a:pPr>
            <a:r>
              <a:rPr lang="en-US" sz="1400" dirty="0" smtClean="0">
                <a:solidFill>
                  <a:srgbClr val="666666">
                    <a:lumMod val="75000"/>
                  </a:srgbClr>
                </a:solidFill>
                <a:latin typeface="Arial"/>
                <a:cs typeface="Arial"/>
                <a:sym typeface="Helvetica Light"/>
              </a:rPr>
              <a:t>Smart </a:t>
            </a:r>
            <a:r>
              <a:rPr lang="en-US" sz="1400" dirty="0">
                <a:solidFill>
                  <a:srgbClr val="666666">
                    <a:lumMod val="75000"/>
                  </a:srgbClr>
                </a:solidFill>
                <a:latin typeface="Arial"/>
                <a:cs typeface="Arial"/>
                <a:sym typeface="Helvetica Light"/>
              </a:rPr>
              <a:t>videos that display</a:t>
            </a:r>
            <a:br>
              <a:rPr lang="en-US" sz="1400" dirty="0">
                <a:solidFill>
                  <a:srgbClr val="666666">
                    <a:lumMod val="75000"/>
                  </a:srgbClr>
                </a:solidFill>
                <a:latin typeface="Arial"/>
                <a:cs typeface="Arial"/>
                <a:sym typeface="Helvetica Light"/>
              </a:rPr>
            </a:br>
            <a:r>
              <a:rPr lang="en-US" sz="1400" dirty="0">
                <a:solidFill>
                  <a:srgbClr val="666666">
                    <a:lumMod val="75000"/>
                  </a:srgbClr>
                </a:solidFill>
                <a:latin typeface="Arial"/>
                <a:cs typeface="Arial"/>
                <a:sym typeface="Helvetica Light"/>
              </a:rPr>
              <a:t>personal information</a:t>
            </a:r>
          </a:p>
          <a:p>
            <a:pPr marL="804672" lvl="1" indent="-347472" defTabSz="455879" latinLnBrk="1">
              <a:spcBef>
                <a:spcPts val="0"/>
              </a:spcBef>
              <a:spcAft>
                <a:spcPts val="0"/>
              </a:spcAft>
              <a:buClr>
                <a:schemeClr val="accent5"/>
              </a:buClr>
              <a:buSzPct val="90000"/>
              <a:buFont typeface="Arial" panose="020B0604020202020204" pitchFamily="34" charset="0"/>
              <a:buChar char="̶"/>
              <a:tabLst>
                <a:tab pos="8003529" algn="r"/>
              </a:tabLst>
              <a:defRPr/>
            </a:pPr>
            <a:r>
              <a:rPr lang="en-US" sz="1400" dirty="0">
                <a:solidFill>
                  <a:srgbClr val="666666">
                    <a:lumMod val="75000"/>
                  </a:srgbClr>
                </a:solidFill>
                <a:latin typeface="Arial"/>
                <a:cs typeface="Arial"/>
                <a:sym typeface="Helvetica Light"/>
              </a:rPr>
              <a:t>Curated educational content</a:t>
            </a:r>
          </a:p>
          <a:p>
            <a:pPr marL="804672" lvl="1" indent="-347472" defTabSz="455879" latinLnBrk="1">
              <a:spcBef>
                <a:spcPts val="0"/>
              </a:spcBef>
              <a:spcAft>
                <a:spcPts val="0"/>
              </a:spcAft>
              <a:buClr>
                <a:schemeClr val="accent5"/>
              </a:buClr>
              <a:buSzPct val="90000"/>
              <a:buFont typeface="Arial" panose="020B0604020202020204" pitchFamily="34" charset="0"/>
              <a:buChar char="̶"/>
              <a:tabLst>
                <a:tab pos="8003529" algn="r"/>
              </a:tabLst>
              <a:defRPr/>
            </a:pPr>
            <a:r>
              <a:rPr lang="en-US" sz="1400" dirty="0" smtClean="0">
                <a:solidFill>
                  <a:srgbClr val="666666">
                    <a:lumMod val="75000"/>
                  </a:srgbClr>
                </a:solidFill>
                <a:latin typeface="Arial"/>
                <a:cs typeface="Arial"/>
                <a:sym typeface="Helvetica Light"/>
              </a:rPr>
              <a:t>Perform change contributions</a:t>
            </a:r>
          </a:p>
          <a:p>
            <a:pPr marL="804672" lvl="1" indent="-347472" defTabSz="455879" latinLnBrk="1">
              <a:spcBef>
                <a:spcPts val="0"/>
              </a:spcBef>
              <a:spcAft>
                <a:spcPts val="0"/>
              </a:spcAft>
              <a:buClr>
                <a:schemeClr val="accent5"/>
              </a:buClr>
              <a:buSzPct val="90000"/>
              <a:buFont typeface="Arial" panose="020B0604020202020204" pitchFamily="34" charset="0"/>
              <a:buChar char="̶"/>
              <a:tabLst>
                <a:tab pos="8003529" algn="r"/>
              </a:tabLst>
              <a:defRPr/>
            </a:pPr>
            <a:r>
              <a:rPr lang="en-US" sz="1400" dirty="0" smtClean="0">
                <a:solidFill>
                  <a:srgbClr val="666666">
                    <a:lumMod val="75000"/>
                  </a:srgbClr>
                </a:solidFill>
                <a:latin typeface="Arial"/>
                <a:cs typeface="Arial"/>
                <a:sym typeface="Helvetica Light"/>
              </a:rPr>
              <a:t>Portfolio </a:t>
            </a:r>
            <a:r>
              <a:rPr lang="en-US" sz="1400" dirty="0">
                <a:solidFill>
                  <a:srgbClr val="666666">
                    <a:lumMod val="75000"/>
                  </a:srgbClr>
                </a:solidFill>
                <a:latin typeface="Arial"/>
                <a:cs typeface="Arial"/>
                <a:sym typeface="Helvetica Light"/>
              </a:rPr>
              <a:t>asset </a:t>
            </a:r>
            <a:r>
              <a:rPr lang="en-US" sz="1400" dirty="0" smtClean="0">
                <a:solidFill>
                  <a:srgbClr val="666666">
                    <a:lumMod val="75000"/>
                  </a:srgbClr>
                </a:solidFill>
                <a:latin typeface="Arial"/>
                <a:cs typeface="Arial"/>
                <a:sym typeface="Helvetica Light"/>
              </a:rPr>
              <a:t>rebalancing</a:t>
            </a:r>
          </a:p>
          <a:p>
            <a:pPr lvl="1" defTabSz="455879" latinLnBrk="1">
              <a:spcBef>
                <a:spcPts val="0"/>
              </a:spcBef>
              <a:spcAft>
                <a:spcPts val="0"/>
              </a:spcAft>
              <a:buClr>
                <a:schemeClr val="accent5"/>
              </a:buClr>
              <a:buSzPct val="90000"/>
              <a:tabLst>
                <a:tab pos="8003529" algn="r"/>
              </a:tabLst>
              <a:defRPr/>
            </a:pPr>
            <a:r>
              <a:rPr lang="en-US" sz="1400" dirty="0" smtClean="0">
                <a:solidFill>
                  <a:srgbClr val="666666">
                    <a:lumMod val="75000"/>
                  </a:srgbClr>
                </a:solidFill>
                <a:latin typeface="Arial"/>
                <a:cs typeface="Arial"/>
                <a:sym typeface="Helvetica Light"/>
              </a:rPr>
              <a:t>       …and much more</a:t>
            </a:r>
            <a:endParaRPr lang="en-US" sz="1400" dirty="0">
              <a:solidFill>
                <a:srgbClr val="666666">
                  <a:lumMod val="75000"/>
                </a:srgbClr>
              </a:solidFill>
              <a:latin typeface="Arial"/>
              <a:cs typeface="Arial"/>
              <a:sym typeface="Helvetica Light"/>
            </a:endParaRPr>
          </a:p>
          <a:p>
            <a:pPr marL="347472" indent="-347472" defTabSz="825500" latinLnBrk="1" hangingPunct="0">
              <a:spcAft>
                <a:spcPts val="1600"/>
              </a:spcAft>
              <a:buClr>
                <a:srgbClr val="1191DE"/>
              </a:buClr>
              <a:buFont typeface="Wingdings" charset="2"/>
              <a:buChar char="§"/>
            </a:pPr>
            <a:endParaRPr lang="en-US" sz="1600" kern="0" dirty="0">
              <a:solidFill>
                <a:srgbClr val="485256"/>
              </a:solidFill>
              <a:latin typeface="Arial"/>
              <a:cs typeface="Arial"/>
              <a:sym typeface="Helvetica Light"/>
            </a:endParaRPr>
          </a:p>
        </p:txBody>
      </p:sp>
      <p:pic>
        <p:nvPicPr>
          <p:cNvPr id="11" name="Picture 10"/>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694238" y="2331316"/>
            <a:ext cx="3733800" cy="3787064"/>
          </a:xfrm>
          <a:prstGeom prst="rect">
            <a:avLst/>
          </a:prstGeom>
          <a:ln>
            <a:solidFill>
              <a:schemeClr val="bg1">
                <a:lumMod val="50000"/>
              </a:schemeClr>
            </a:solidFill>
          </a:ln>
          <a:effectLst>
            <a:outerShdw blurRad="50800" dist="50800" dir="2700000" algn="tl" rotWithShape="0">
              <a:srgbClr val="000000">
                <a:alpha val="40000"/>
              </a:srgbClr>
            </a:outerShdw>
          </a:effectLst>
        </p:spPr>
      </p:pic>
      <p:sp>
        <p:nvSpPr>
          <p:cNvPr id="12" name="Rectangle 11"/>
          <p:cNvSpPr/>
          <p:nvPr/>
        </p:nvSpPr>
        <p:spPr>
          <a:xfrm>
            <a:off x="4579071" y="1517688"/>
            <a:ext cx="653143" cy="14673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5879" fontAlgn="base">
              <a:spcBef>
                <a:spcPct val="0"/>
              </a:spcBef>
              <a:spcAft>
                <a:spcPct val="0"/>
              </a:spcAft>
            </a:pPr>
            <a:endParaRPr lang="en-US">
              <a:solidFill>
                <a:srgbClr val="FFFFFF"/>
              </a:solidFill>
            </a:endParaRPr>
          </a:p>
        </p:txBody>
      </p:sp>
      <p:sp>
        <p:nvSpPr>
          <p:cNvPr id="8" name="Title 5"/>
          <p:cNvSpPr>
            <a:spLocks noGrp="1"/>
          </p:cNvSpPr>
          <p:nvPr>
            <p:ph type="title"/>
          </p:nvPr>
        </p:nvSpPr>
        <p:spPr>
          <a:xfrm>
            <a:off x="377152" y="354061"/>
            <a:ext cx="8419186" cy="449263"/>
          </a:xfrm>
        </p:spPr>
        <p:txBody>
          <a:bodyPr/>
          <a:lstStyle/>
          <a:p>
            <a:r>
              <a:rPr lang="en-US" altLang="en-US" dirty="0"/>
              <a:t>Enrolling in your workplace retirement plan</a:t>
            </a:r>
            <a:endParaRPr lang="en-US" altLang="en-US" dirty="0" smtClean="0"/>
          </a:p>
        </p:txBody>
      </p:sp>
      <p:sp>
        <p:nvSpPr>
          <p:cNvPr id="6" name="Text Placeholder 6"/>
          <p:cNvSpPr>
            <a:spLocks noGrp="1"/>
          </p:cNvSpPr>
          <p:nvPr>
            <p:ph idx="1"/>
          </p:nvPr>
        </p:nvSpPr>
        <p:spPr>
          <a:xfrm>
            <a:off x="400242" y="1477818"/>
            <a:ext cx="8372283" cy="833581"/>
          </a:xfrm>
        </p:spPr>
        <p:txBody>
          <a:bodyPr/>
          <a:lstStyle/>
          <a:p>
            <a:pPr marL="0" indent="0">
              <a:buNone/>
              <a:defRPr/>
            </a:pPr>
            <a:r>
              <a:rPr lang="en-US" dirty="0" smtClean="0"/>
              <a:t>Post enrollment: </a:t>
            </a:r>
            <a:r>
              <a:rPr lang="en-US" dirty="0" err="1" smtClean="0"/>
              <a:t>FutureFIT</a:t>
            </a:r>
            <a:r>
              <a:rPr lang="en-US" dirty="0" smtClean="0"/>
              <a:t> Income Tracker</a:t>
            </a:r>
          </a:p>
        </p:txBody>
      </p:sp>
      <p:sp>
        <p:nvSpPr>
          <p:cNvPr id="7" name="Slide Number Placeholder 6"/>
          <p:cNvSpPr>
            <a:spLocks noGrp="1"/>
          </p:cNvSpPr>
          <p:nvPr>
            <p:ph type="sldNum" sz="quarter" idx="10"/>
          </p:nvPr>
        </p:nvSpPr>
        <p:spPr>
          <a:xfrm>
            <a:off x="6657975" y="6356350"/>
            <a:ext cx="2133600" cy="365125"/>
          </a:xfrm>
        </p:spPr>
        <p:txBody>
          <a:bodyPr/>
          <a:lstStyle>
            <a:lvl1pPr algn="r">
              <a:defRPr sz="1200">
                <a:solidFill>
                  <a:srgbClr val="00A4E4"/>
                </a:solidFill>
              </a:defRPr>
            </a:lvl1pPr>
          </a:lstStyle>
          <a:p>
            <a:pPr>
              <a:defRPr/>
            </a:pPr>
            <a:fld id="{2505F292-7053-9A43-86CC-EE4ED0BE33C9}" type="slidenum">
              <a:rPr lang="en-US" smtClean="0"/>
              <a:pPr>
                <a:defRPr/>
              </a:pPr>
              <a:t>44</a:t>
            </a:fld>
            <a:endParaRPr lang="en-US" dirty="0"/>
          </a:p>
        </p:txBody>
      </p:sp>
    </p:spTree>
    <p:extLst>
      <p:ext uri="{BB962C8B-B14F-4D97-AF65-F5344CB8AC3E}">
        <p14:creationId xmlns:p14="http://schemas.microsoft.com/office/powerpoint/2010/main" val="2448527657"/>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xmlns:p14="http://schemas.microsoft.com/office/powerpoint/2010/main">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34988" y="2113649"/>
            <a:ext cx="3663950" cy="3718967"/>
          </a:xfrm>
          <a:prstGeom prst="rect">
            <a:avLst/>
          </a:prstGeom>
          <a:noFill/>
          <a:ln w="12700" cap="flat">
            <a:noFill/>
            <a:miter lim="400000"/>
          </a:ln>
          <a:effectLst/>
        </p:spPr>
        <p:txBody>
          <a:bodyPr rot="0" spcFirstLastPara="1" vertOverflow="overflow" horzOverflow="overflow" vert="horz" wrap="square" lIns="50800" tIns="50800" rIns="50800" bIns="50800" numCol="1" spcCol="38100" rtlCol="0" anchor="t">
            <a:spAutoFit/>
          </a:bodyPr>
          <a:lstStyle/>
          <a:p>
            <a:pPr marL="347472" indent="-347472" defTabSz="455879" eaLnBrk="0" fontAlgn="base" latinLnBrk="1" hangingPunct="0">
              <a:spcBef>
                <a:spcPts val="1201"/>
              </a:spcBef>
              <a:spcAft>
                <a:spcPts val="600"/>
              </a:spcAft>
              <a:buClr>
                <a:srgbClr val="0087BC"/>
              </a:buClr>
              <a:buFont typeface="Wingdings" pitchFamily="2" charset="2"/>
              <a:buChar char="§"/>
              <a:tabLst>
                <a:tab pos="8003529" algn="r"/>
              </a:tabLst>
              <a:defRPr/>
            </a:pPr>
            <a:r>
              <a:rPr lang="en-US" sz="1600" dirty="0" err="1" smtClean="0">
                <a:solidFill>
                  <a:srgbClr val="666666">
                    <a:lumMod val="75000"/>
                  </a:srgbClr>
                </a:solidFill>
                <a:latin typeface="Arial"/>
                <a:cs typeface="Arial"/>
                <a:sym typeface="Helvetica Light"/>
              </a:rPr>
              <a:t>FutureFIT</a:t>
            </a:r>
            <a:r>
              <a:rPr lang="en-US" sz="1600" dirty="0" smtClean="0">
                <a:solidFill>
                  <a:srgbClr val="666666">
                    <a:lumMod val="75000"/>
                  </a:srgbClr>
                </a:solidFill>
                <a:latin typeface="Arial"/>
                <a:cs typeface="Arial"/>
                <a:sym typeface="Helvetica Light"/>
              </a:rPr>
              <a:t> </a:t>
            </a:r>
            <a:r>
              <a:rPr lang="en-US" sz="1600" dirty="0">
                <a:solidFill>
                  <a:srgbClr val="666666">
                    <a:lumMod val="75000"/>
                  </a:srgbClr>
                </a:solidFill>
                <a:latin typeface="Arial"/>
                <a:cs typeface="Arial"/>
                <a:sym typeface="Helvetica Light"/>
              </a:rPr>
              <a:t>monthly income goal</a:t>
            </a:r>
            <a:br>
              <a:rPr lang="en-US" sz="1600" dirty="0">
                <a:solidFill>
                  <a:srgbClr val="666666">
                    <a:lumMod val="75000"/>
                  </a:srgbClr>
                </a:solidFill>
                <a:latin typeface="Arial"/>
                <a:cs typeface="Arial"/>
                <a:sym typeface="Helvetica Light"/>
              </a:rPr>
            </a:br>
            <a:r>
              <a:rPr lang="en-US" sz="1600" dirty="0">
                <a:solidFill>
                  <a:srgbClr val="666666">
                    <a:lumMod val="75000"/>
                  </a:srgbClr>
                </a:solidFill>
                <a:latin typeface="Arial"/>
                <a:cs typeface="Arial"/>
                <a:sym typeface="Helvetica Light"/>
              </a:rPr>
              <a:t>established and gaps identified</a:t>
            </a:r>
          </a:p>
          <a:p>
            <a:pPr marL="347472" indent="-347472" defTabSz="455879" eaLnBrk="0" fontAlgn="base" latinLnBrk="1" hangingPunct="0">
              <a:spcBef>
                <a:spcPts val="1201"/>
              </a:spcBef>
              <a:spcAft>
                <a:spcPts val="600"/>
              </a:spcAft>
              <a:buClr>
                <a:srgbClr val="0087BC"/>
              </a:buClr>
              <a:buFont typeface="Wingdings" pitchFamily="2" charset="2"/>
              <a:buChar char="§"/>
              <a:tabLst>
                <a:tab pos="8003529" algn="r"/>
              </a:tabLst>
              <a:defRPr/>
            </a:pPr>
            <a:r>
              <a:rPr lang="en-US" sz="1600" dirty="0">
                <a:solidFill>
                  <a:srgbClr val="666666">
                    <a:lumMod val="75000"/>
                  </a:srgbClr>
                </a:solidFill>
                <a:latin typeface="Arial"/>
                <a:cs typeface="Arial"/>
                <a:sym typeface="Helvetica Light"/>
              </a:rPr>
              <a:t>Projection of future income </a:t>
            </a:r>
            <a:br>
              <a:rPr lang="en-US" sz="1600" dirty="0">
                <a:solidFill>
                  <a:srgbClr val="666666">
                    <a:lumMod val="75000"/>
                  </a:srgbClr>
                </a:solidFill>
                <a:latin typeface="Arial"/>
                <a:cs typeface="Arial"/>
                <a:sym typeface="Helvetica Light"/>
              </a:rPr>
            </a:br>
            <a:r>
              <a:rPr lang="en-US" sz="1600" dirty="0">
                <a:solidFill>
                  <a:srgbClr val="666666">
                    <a:lumMod val="75000"/>
                  </a:srgbClr>
                </a:solidFill>
                <a:latin typeface="Arial"/>
                <a:cs typeface="Arial"/>
                <a:sym typeface="Helvetica Light"/>
              </a:rPr>
              <a:t>against the goal</a:t>
            </a:r>
          </a:p>
          <a:p>
            <a:pPr marL="347472" indent="-347472" defTabSz="455879" eaLnBrk="0" fontAlgn="base" latinLnBrk="1" hangingPunct="0">
              <a:spcBef>
                <a:spcPts val="1201"/>
              </a:spcBef>
              <a:spcAft>
                <a:spcPts val="600"/>
              </a:spcAft>
              <a:buClr>
                <a:srgbClr val="0087BC"/>
              </a:buClr>
              <a:buFont typeface="Wingdings" pitchFamily="2" charset="2"/>
              <a:buChar char="§"/>
              <a:tabLst>
                <a:tab pos="8003529" algn="r"/>
              </a:tabLst>
              <a:defRPr/>
            </a:pPr>
            <a:r>
              <a:rPr lang="en-US" sz="1600" dirty="0">
                <a:solidFill>
                  <a:srgbClr val="666666">
                    <a:lumMod val="75000"/>
                  </a:srgbClr>
                </a:solidFill>
                <a:latin typeface="Arial"/>
                <a:cs typeface="Arial"/>
                <a:sym typeface="Helvetica Light"/>
              </a:rPr>
              <a:t>Ability to add financial / spousal </a:t>
            </a:r>
            <a:br>
              <a:rPr lang="en-US" sz="1600" dirty="0">
                <a:solidFill>
                  <a:srgbClr val="666666">
                    <a:lumMod val="75000"/>
                  </a:srgbClr>
                </a:solidFill>
                <a:latin typeface="Arial"/>
                <a:cs typeface="Arial"/>
                <a:sym typeface="Helvetica Light"/>
              </a:rPr>
            </a:br>
            <a:r>
              <a:rPr lang="en-US" sz="1600" dirty="0">
                <a:solidFill>
                  <a:srgbClr val="666666">
                    <a:lumMod val="75000"/>
                  </a:srgbClr>
                </a:solidFill>
                <a:latin typeface="Arial"/>
                <a:cs typeface="Arial"/>
                <a:sym typeface="Helvetica Light"/>
              </a:rPr>
              <a:t>information and refresh analysis </a:t>
            </a:r>
          </a:p>
          <a:p>
            <a:pPr marL="347472" indent="-347472" defTabSz="455879" eaLnBrk="0" fontAlgn="base" latinLnBrk="1" hangingPunct="0">
              <a:spcBef>
                <a:spcPts val="1201"/>
              </a:spcBef>
              <a:spcAft>
                <a:spcPts val="600"/>
              </a:spcAft>
              <a:buClr>
                <a:srgbClr val="0087BC"/>
              </a:buClr>
              <a:buFont typeface="Wingdings" pitchFamily="2" charset="2"/>
              <a:buChar char="§"/>
              <a:tabLst>
                <a:tab pos="8003529" algn="r"/>
              </a:tabLst>
              <a:defRPr/>
            </a:pPr>
            <a:r>
              <a:rPr lang="en-US" sz="1600" dirty="0">
                <a:solidFill>
                  <a:srgbClr val="666666">
                    <a:lumMod val="75000"/>
                  </a:srgbClr>
                </a:solidFill>
                <a:latin typeface="Arial"/>
                <a:cs typeface="Arial"/>
                <a:sym typeface="Helvetica Light"/>
              </a:rPr>
              <a:t>Guidance provided on deferral rate </a:t>
            </a:r>
            <a:br>
              <a:rPr lang="en-US" sz="1600" dirty="0">
                <a:solidFill>
                  <a:srgbClr val="666666">
                    <a:lumMod val="75000"/>
                  </a:srgbClr>
                </a:solidFill>
                <a:latin typeface="Arial"/>
                <a:cs typeface="Arial"/>
                <a:sym typeface="Helvetica Light"/>
              </a:rPr>
            </a:br>
            <a:r>
              <a:rPr lang="en-US" sz="1600" dirty="0">
                <a:solidFill>
                  <a:srgbClr val="666666">
                    <a:lumMod val="75000"/>
                  </a:srgbClr>
                </a:solidFill>
                <a:latin typeface="Arial"/>
                <a:cs typeface="Arial"/>
                <a:sym typeface="Helvetica Light"/>
              </a:rPr>
              <a:t>and asset class-level investments</a:t>
            </a:r>
          </a:p>
          <a:p>
            <a:pPr marL="347472" indent="-347472" defTabSz="455879" eaLnBrk="0" fontAlgn="base" latinLnBrk="1" hangingPunct="0">
              <a:spcBef>
                <a:spcPts val="1201"/>
              </a:spcBef>
              <a:spcAft>
                <a:spcPts val="600"/>
              </a:spcAft>
              <a:buClr>
                <a:srgbClr val="0087BC"/>
              </a:buClr>
              <a:buFont typeface="Wingdings" pitchFamily="2" charset="2"/>
              <a:buChar char="§"/>
              <a:tabLst>
                <a:tab pos="8003529" algn="r"/>
              </a:tabLst>
              <a:defRPr/>
            </a:pPr>
            <a:r>
              <a:rPr lang="en-US" sz="1600" dirty="0" smtClean="0">
                <a:solidFill>
                  <a:srgbClr val="666666">
                    <a:lumMod val="75000"/>
                  </a:srgbClr>
                </a:solidFill>
                <a:latin typeface="Arial"/>
                <a:cs typeface="Arial"/>
                <a:sym typeface="Helvetica Light"/>
              </a:rPr>
              <a:t>Each </a:t>
            </a:r>
            <a:r>
              <a:rPr lang="en-US" sz="1600" dirty="0">
                <a:solidFill>
                  <a:srgbClr val="666666">
                    <a:lumMod val="75000"/>
                  </a:srgbClr>
                </a:solidFill>
                <a:latin typeface="Arial"/>
                <a:cs typeface="Arial"/>
                <a:sym typeface="Helvetica Light"/>
              </a:rPr>
              <a:t>suggestion is actionable on </a:t>
            </a:r>
            <a:br>
              <a:rPr lang="en-US" sz="1600" dirty="0">
                <a:solidFill>
                  <a:srgbClr val="666666">
                    <a:lumMod val="75000"/>
                  </a:srgbClr>
                </a:solidFill>
                <a:latin typeface="Arial"/>
                <a:cs typeface="Arial"/>
                <a:sym typeface="Helvetica Light"/>
              </a:rPr>
            </a:br>
            <a:r>
              <a:rPr lang="en-US" sz="1600" dirty="0">
                <a:solidFill>
                  <a:srgbClr val="666666">
                    <a:lumMod val="75000"/>
                  </a:srgbClr>
                </a:solidFill>
                <a:latin typeface="Arial"/>
                <a:cs typeface="Arial"/>
                <a:sym typeface="Helvetica Light"/>
              </a:rPr>
              <a:t>the same screen</a:t>
            </a:r>
          </a:p>
        </p:txBody>
      </p:sp>
      <p:sp>
        <p:nvSpPr>
          <p:cNvPr id="2" name="Title 1"/>
          <p:cNvSpPr>
            <a:spLocks noGrp="1"/>
          </p:cNvSpPr>
          <p:nvPr>
            <p:ph type="title"/>
          </p:nvPr>
        </p:nvSpPr>
        <p:spPr/>
        <p:txBody>
          <a:bodyPr/>
          <a:lstStyle/>
          <a:p>
            <a:pPr lvl="0"/>
            <a:r>
              <a:rPr lang="en-US" altLang="en-US" dirty="0"/>
              <a:t>Enrolling in your workplace retirement plan</a:t>
            </a:r>
            <a:endParaRPr lang="en-US" dirty="0"/>
          </a:p>
        </p:txBody>
      </p:sp>
      <p:pic>
        <p:nvPicPr>
          <p:cNvPr id="8" name="Picture 7"/>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578351" y="2129169"/>
            <a:ext cx="3477404" cy="4445206"/>
          </a:xfrm>
          <a:prstGeom prst="rect">
            <a:avLst/>
          </a:prstGeom>
          <a:ln>
            <a:solidFill>
              <a:schemeClr val="bg1">
                <a:lumMod val="50000"/>
              </a:schemeClr>
            </a:solidFill>
          </a:ln>
          <a:effectLst>
            <a:outerShdw blurRad="50800" dist="50800" dir="2700000" algn="tl" rotWithShape="0">
              <a:srgbClr val="333333">
                <a:alpha val="40000"/>
              </a:srgbClr>
            </a:outerShdw>
          </a:effectLst>
        </p:spPr>
      </p:pic>
      <p:sp>
        <p:nvSpPr>
          <p:cNvPr id="5" name="Text Placeholder 6"/>
          <p:cNvSpPr>
            <a:spLocks noGrp="1"/>
          </p:cNvSpPr>
          <p:nvPr>
            <p:ph idx="1"/>
          </p:nvPr>
        </p:nvSpPr>
        <p:spPr>
          <a:xfrm>
            <a:off x="400242" y="1477819"/>
            <a:ext cx="8372283" cy="588488"/>
          </a:xfrm>
        </p:spPr>
        <p:txBody>
          <a:bodyPr/>
          <a:lstStyle/>
          <a:p>
            <a:pPr marL="0" indent="0">
              <a:buNone/>
              <a:defRPr/>
            </a:pPr>
            <a:r>
              <a:rPr lang="en-US" dirty="0" smtClean="0"/>
              <a:t>Post enrollment: Future Income Calculator </a:t>
            </a:r>
          </a:p>
        </p:txBody>
      </p:sp>
      <p:sp>
        <p:nvSpPr>
          <p:cNvPr id="6" name="Slide Number Placeholder 6"/>
          <p:cNvSpPr>
            <a:spLocks noGrp="1"/>
          </p:cNvSpPr>
          <p:nvPr>
            <p:ph type="sldNum" sz="quarter" idx="10"/>
          </p:nvPr>
        </p:nvSpPr>
        <p:spPr>
          <a:xfrm>
            <a:off x="6657975" y="6356350"/>
            <a:ext cx="2133600" cy="365125"/>
          </a:xfrm>
        </p:spPr>
        <p:txBody>
          <a:bodyPr/>
          <a:lstStyle>
            <a:lvl1pPr algn="r">
              <a:defRPr sz="1200">
                <a:solidFill>
                  <a:srgbClr val="00A4E4"/>
                </a:solidFill>
              </a:defRPr>
            </a:lvl1pPr>
          </a:lstStyle>
          <a:p>
            <a:pPr>
              <a:defRPr/>
            </a:pPr>
            <a:fld id="{2505F292-7053-9A43-86CC-EE4ED0BE33C9}" type="slidenum">
              <a:rPr lang="en-US" smtClean="0"/>
              <a:pPr>
                <a:defRPr/>
              </a:pPr>
              <a:t>45</a:t>
            </a:fld>
            <a:endParaRPr lang="en-US" dirty="0"/>
          </a:p>
        </p:txBody>
      </p:sp>
    </p:spTree>
    <p:extLst>
      <p:ext uri="{BB962C8B-B14F-4D97-AF65-F5344CB8AC3E}">
        <p14:creationId xmlns:p14="http://schemas.microsoft.com/office/powerpoint/2010/main" val="3993629259"/>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xmlns:p14="http://schemas.microsoft.com/office/powerpoint/2010/main">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45555" y="2470712"/>
            <a:ext cx="2667000" cy="3257302"/>
          </a:xfrm>
          <a:prstGeom prst="rect">
            <a:avLst/>
          </a:prstGeom>
          <a:noFill/>
          <a:ln w="12700" cap="flat">
            <a:noFill/>
            <a:miter lim="400000"/>
          </a:ln>
          <a:effectLst/>
        </p:spPr>
        <p:txBody>
          <a:bodyPr rot="0" spcFirstLastPara="1" vertOverflow="overflow" horzOverflow="overflow" vert="horz" wrap="square" lIns="50800" tIns="50800" rIns="50800" bIns="50800" numCol="1" spcCol="38100" rtlCol="0" anchor="ctr">
            <a:spAutoFit/>
          </a:bodyPr>
          <a:lstStyle/>
          <a:p>
            <a:pPr marL="347472" indent="-347472" defTabSz="825500" latinLnBrk="1" hangingPunct="0">
              <a:spcAft>
                <a:spcPts val="1800"/>
              </a:spcAft>
              <a:buClr>
                <a:srgbClr val="1191DE"/>
              </a:buClr>
              <a:buFont typeface="Wingdings" charset="2"/>
              <a:buChar char="§"/>
            </a:pPr>
            <a:r>
              <a:rPr lang="en-US" sz="1600" kern="0" dirty="0">
                <a:solidFill>
                  <a:srgbClr val="485256"/>
                </a:solidFill>
                <a:latin typeface="Arial"/>
                <a:cs typeface="Arial"/>
                <a:sym typeface="Helvetica Light"/>
              </a:rPr>
              <a:t>Self-managed</a:t>
            </a:r>
            <a:br>
              <a:rPr lang="en-US" sz="1600" kern="0" dirty="0">
                <a:solidFill>
                  <a:srgbClr val="485256"/>
                </a:solidFill>
                <a:latin typeface="Arial"/>
                <a:cs typeface="Arial"/>
                <a:sym typeface="Helvetica Light"/>
              </a:rPr>
            </a:br>
            <a:r>
              <a:rPr lang="en-US" sz="1600" kern="0" dirty="0">
                <a:solidFill>
                  <a:srgbClr val="485256"/>
                </a:solidFill>
                <a:latin typeface="Arial"/>
                <a:cs typeface="Arial"/>
                <a:sym typeface="Helvetica Light"/>
              </a:rPr>
              <a:t>contribution change </a:t>
            </a:r>
          </a:p>
          <a:p>
            <a:pPr marL="347472" indent="-347472" defTabSz="825500" latinLnBrk="1" hangingPunct="0">
              <a:spcAft>
                <a:spcPts val="1800"/>
              </a:spcAft>
              <a:buClr>
                <a:srgbClr val="1191DE"/>
              </a:buClr>
              <a:buFont typeface="Wingdings" charset="2"/>
              <a:buChar char="§"/>
            </a:pPr>
            <a:r>
              <a:rPr lang="en-US" sz="1600" kern="0" dirty="0">
                <a:solidFill>
                  <a:srgbClr val="485256"/>
                </a:solidFill>
                <a:latin typeface="Arial"/>
                <a:cs typeface="Arial"/>
                <a:sym typeface="Helvetica Light"/>
              </a:rPr>
              <a:t>Instant calculation of</a:t>
            </a:r>
            <a:br>
              <a:rPr lang="en-US" sz="1600" kern="0" dirty="0">
                <a:solidFill>
                  <a:srgbClr val="485256"/>
                </a:solidFill>
                <a:latin typeface="Arial"/>
                <a:cs typeface="Arial"/>
                <a:sym typeface="Helvetica Light"/>
              </a:rPr>
            </a:br>
            <a:r>
              <a:rPr lang="en-US" sz="1600" kern="0" dirty="0">
                <a:solidFill>
                  <a:srgbClr val="485256"/>
                </a:solidFill>
                <a:latin typeface="Arial"/>
                <a:cs typeface="Arial"/>
                <a:sym typeface="Helvetica Light"/>
              </a:rPr>
              <a:t>impact on paycheck</a:t>
            </a:r>
          </a:p>
          <a:p>
            <a:pPr marL="347472" indent="-347472" defTabSz="825500" latinLnBrk="1" hangingPunct="0">
              <a:spcAft>
                <a:spcPts val="1800"/>
              </a:spcAft>
              <a:buClr>
                <a:srgbClr val="1191DE"/>
              </a:buClr>
              <a:buFont typeface="Wingdings" charset="2"/>
              <a:buChar char="§"/>
            </a:pPr>
            <a:r>
              <a:rPr lang="en-US" sz="1600" kern="0" dirty="0">
                <a:solidFill>
                  <a:srgbClr val="485256"/>
                </a:solidFill>
                <a:latin typeface="Arial"/>
                <a:cs typeface="Arial"/>
                <a:sym typeface="Helvetica Light"/>
              </a:rPr>
              <a:t>Ability to schedule </a:t>
            </a:r>
            <a:br>
              <a:rPr lang="en-US" sz="1600" kern="0" dirty="0">
                <a:solidFill>
                  <a:srgbClr val="485256"/>
                </a:solidFill>
                <a:latin typeface="Arial"/>
                <a:cs typeface="Arial"/>
                <a:sym typeface="Helvetica Light"/>
              </a:rPr>
            </a:br>
            <a:r>
              <a:rPr lang="en-US" sz="1600" kern="0" dirty="0">
                <a:solidFill>
                  <a:srgbClr val="485256"/>
                </a:solidFill>
                <a:latin typeface="Arial"/>
                <a:cs typeface="Arial"/>
                <a:sym typeface="Helvetica Light"/>
              </a:rPr>
              <a:t>annual increase, </a:t>
            </a:r>
            <a:br>
              <a:rPr lang="en-US" sz="1600" kern="0" dirty="0">
                <a:solidFill>
                  <a:srgbClr val="485256"/>
                </a:solidFill>
                <a:latin typeface="Arial"/>
                <a:cs typeface="Arial"/>
                <a:sym typeface="Helvetica Light"/>
              </a:rPr>
            </a:br>
            <a:r>
              <a:rPr lang="en-US" sz="1600" kern="0" dirty="0">
                <a:solidFill>
                  <a:srgbClr val="485256"/>
                </a:solidFill>
                <a:latin typeface="Arial"/>
                <a:cs typeface="Arial"/>
                <a:sym typeface="Helvetica Light"/>
              </a:rPr>
              <a:t>future-date increase, </a:t>
            </a:r>
            <a:br>
              <a:rPr lang="en-US" sz="1600" kern="0" dirty="0">
                <a:solidFill>
                  <a:srgbClr val="485256"/>
                </a:solidFill>
                <a:latin typeface="Arial"/>
                <a:cs typeface="Arial"/>
                <a:sym typeface="Helvetica Light"/>
              </a:rPr>
            </a:br>
            <a:r>
              <a:rPr lang="en-US" sz="1600" kern="0" dirty="0">
                <a:solidFill>
                  <a:srgbClr val="485256"/>
                </a:solidFill>
                <a:latin typeface="Arial"/>
                <a:cs typeface="Arial"/>
                <a:sym typeface="Helvetica Light"/>
              </a:rPr>
              <a:t>or one-time</a:t>
            </a:r>
            <a:br>
              <a:rPr lang="en-US" sz="1600" kern="0" dirty="0">
                <a:solidFill>
                  <a:srgbClr val="485256"/>
                </a:solidFill>
                <a:latin typeface="Arial"/>
                <a:cs typeface="Arial"/>
                <a:sym typeface="Helvetica Light"/>
              </a:rPr>
            </a:br>
            <a:r>
              <a:rPr lang="en-US" sz="1600" kern="0" dirty="0">
                <a:solidFill>
                  <a:srgbClr val="485256"/>
                </a:solidFill>
                <a:latin typeface="Arial"/>
                <a:cs typeface="Arial"/>
                <a:sym typeface="Helvetica Light"/>
              </a:rPr>
              <a:t>contribution </a:t>
            </a:r>
          </a:p>
          <a:p>
            <a:pPr marL="347472" indent="-347472" defTabSz="825500" latinLnBrk="1" hangingPunct="0">
              <a:spcAft>
                <a:spcPts val="1800"/>
              </a:spcAft>
              <a:buClr>
                <a:srgbClr val="1191DE"/>
              </a:buClr>
              <a:buFont typeface="Wingdings" charset="2"/>
              <a:buChar char="§"/>
            </a:pPr>
            <a:r>
              <a:rPr lang="en-US" sz="1600" kern="0" dirty="0">
                <a:solidFill>
                  <a:srgbClr val="485256"/>
                </a:solidFill>
                <a:latin typeface="Arial"/>
                <a:cs typeface="Arial"/>
                <a:sym typeface="Helvetica Light"/>
              </a:rPr>
              <a:t>Confirmation page</a:t>
            </a:r>
          </a:p>
        </p:txBody>
      </p:sp>
      <p:pic>
        <p:nvPicPr>
          <p:cNvPr id="5" name="Picture 4" descr="02---03---ChangeContributionConfirm.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841579" y="2311400"/>
            <a:ext cx="2927099" cy="4315031"/>
          </a:xfrm>
          <a:prstGeom prst="rect">
            <a:avLst/>
          </a:prstGeom>
          <a:ln>
            <a:solidFill>
              <a:schemeClr val="bg1">
                <a:lumMod val="50000"/>
              </a:schemeClr>
            </a:solidFill>
          </a:ln>
          <a:effectLst>
            <a:outerShdw blurRad="50800" dist="50800" dir="2700000" algn="tl" rotWithShape="0">
              <a:srgbClr val="000000">
                <a:alpha val="40000"/>
              </a:srgbClr>
            </a:outerShdw>
          </a:effectLst>
        </p:spPr>
      </p:pic>
      <p:pic>
        <p:nvPicPr>
          <p:cNvPr id="14" name="Picture 13"/>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112555" y="2112643"/>
            <a:ext cx="3174048" cy="3615371"/>
          </a:xfrm>
          <a:prstGeom prst="rect">
            <a:avLst/>
          </a:prstGeom>
          <a:ln>
            <a:solidFill>
              <a:schemeClr val="bg1">
                <a:lumMod val="50000"/>
              </a:schemeClr>
            </a:solidFill>
          </a:ln>
          <a:effectLst>
            <a:outerShdw blurRad="50800" dist="50800" dir="2700000" algn="tl" rotWithShape="0">
              <a:srgbClr val="000000">
                <a:alpha val="40000"/>
              </a:srgbClr>
            </a:outerShdw>
          </a:effectLst>
        </p:spPr>
      </p:pic>
      <p:sp>
        <p:nvSpPr>
          <p:cNvPr id="15" name="Rectangle 14"/>
          <p:cNvSpPr/>
          <p:nvPr/>
        </p:nvSpPr>
        <p:spPr>
          <a:xfrm>
            <a:off x="3224404" y="1314490"/>
            <a:ext cx="653143" cy="14673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5879" fontAlgn="base">
              <a:spcBef>
                <a:spcPct val="0"/>
              </a:spcBef>
              <a:spcAft>
                <a:spcPct val="0"/>
              </a:spcAft>
            </a:pPr>
            <a:endParaRPr lang="en-US">
              <a:solidFill>
                <a:srgbClr val="FFFFFF"/>
              </a:solidFill>
            </a:endParaRPr>
          </a:p>
        </p:txBody>
      </p:sp>
      <p:sp>
        <p:nvSpPr>
          <p:cNvPr id="2" name="Title 1"/>
          <p:cNvSpPr>
            <a:spLocks noGrp="1"/>
          </p:cNvSpPr>
          <p:nvPr>
            <p:ph type="title"/>
          </p:nvPr>
        </p:nvSpPr>
        <p:spPr/>
        <p:txBody>
          <a:bodyPr/>
          <a:lstStyle/>
          <a:p>
            <a:r>
              <a:rPr lang="en-US" altLang="en-US" dirty="0"/>
              <a:t>Enrolling in your workplace retirement plan</a:t>
            </a:r>
            <a:endParaRPr lang="en-US" dirty="0"/>
          </a:p>
        </p:txBody>
      </p:sp>
      <p:sp>
        <p:nvSpPr>
          <p:cNvPr id="7" name="Text Placeholder 6"/>
          <p:cNvSpPr>
            <a:spLocks noGrp="1"/>
          </p:cNvSpPr>
          <p:nvPr>
            <p:ph idx="1"/>
          </p:nvPr>
        </p:nvSpPr>
        <p:spPr>
          <a:xfrm>
            <a:off x="400242" y="1477819"/>
            <a:ext cx="8372283" cy="588488"/>
          </a:xfrm>
        </p:spPr>
        <p:txBody>
          <a:bodyPr/>
          <a:lstStyle/>
          <a:p>
            <a:pPr marL="0" indent="0">
              <a:buNone/>
              <a:defRPr/>
            </a:pPr>
            <a:r>
              <a:rPr lang="en-US" dirty="0" smtClean="0"/>
              <a:t>Post enrollment: Change contribution</a:t>
            </a:r>
          </a:p>
        </p:txBody>
      </p:sp>
    </p:spTree>
    <p:extLst>
      <p:ext uri="{BB962C8B-B14F-4D97-AF65-F5344CB8AC3E}">
        <p14:creationId xmlns:p14="http://schemas.microsoft.com/office/powerpoint/2010/main" val="3417644771"/>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xmlns:p14="http://schemas.microsoft.com/office/powerpoint/2010/main">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1094" t="9420" r="2578" b="7428"/>
          <a:stretch/>
        </p:blipFill>
        <p:spPr bwMode="auto">
          <a:xfrm>
            <a:off x="4029988" y="2041373"/>
            <a:ext cx="4656811" cy="3604513"/>
          </a:xfrm>
          <a:prstGeom prst="rect">
            <a:avLst/>
          </a:prstGeom>
          <a:noFill/>
          <a:ln w="9525">
            <a:solidFill>
              <a:schemeClr val="tx1"/>
            </a:solidFill>
            <a:miter lim="800000"/>
            <a:headEnd/>
            <a:tailEnd/>
          </a:ln>
          <a:effectLst>
            <a:outerShdw blurRad="50800" dist="38100" dir="2700000" sx="101000" sy="101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3" name="Rectangle 2"/>
          <p:cNvSpPr/>
          <p:nvPr/>
        </p:nvSpPr>
        <p:spPr bwMode="auto">
          <a:xfrm>
            <a:off x="4231758" y="3847631"/>
            <a:ext cx="3179135" cy="1574976"/>
          </a:xfrm>
          <a:prstGeom prst="rect">
            <a:avLst/>
          </a:prstGeom>
          <a:solidFill>
            <a:srgbClr val="A6A6A6">
              <a:alpha val="30196"/>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10" charset="0"/>
              <a:ea typeface="ＭＳ Ｐゴシック" pitchFamily="-110" charset="-128"/>
              <a:cs typeface="ＭＳ Ｐゴシック" pitchFamily="-110" charset="-128"/>
            </a:endParaRPr>
          </a:p>
        </p:txBody>
      </p:sp>
      <p:sp>
        <p:nvSpPr>
          <p:cNvPr id="49154" name="Title 5"/>
          <p:cNvSpPr>
            <a:spLocks noGrp="1"/>
          </p:cNvSpPr>
          <p:nvPr>
            <p:ph type="title"/>
          </p:nvPr>
        </p:nvSpPr>
        <p:spPr/>
        <p:txBody>
          <a:bodyPr/>
          <a:lstStyle/>
          <a:p>
            <a:r>
              <a:rPr lang="en-US" altLang="en-US" smtClean="0"/>
              <a:t>Enrolling in your workplace retirement plan</a:t>
            </a:r>
          </a:p>
        </p:txBody>
      </p:sp>
      <p:sp>
        <p:nvSpPr>
          <p:cNvPr id="7" name="Text Placeholder 6"/>
          <p:cNvSpPr>
            <a:spLocks noGrp="1"/>
          </p:cNvSpPr>
          <p:nvPr>
            <p:ph idx="1"/>
          </p:nvPr>
        </p:nvSpPr>
        <p:spPr/>
        <p:txBody>
          <a:bodyPr/>
          <a:lstStyle/>
          <a:p>
            <a:pPr marL="0" indent="0">
              <a:defRPr/>
            </a:pPr>
            <a:r>
              <a:rPr lang="en-US" dirty="0" smtClean="0"/>
              <a:t>Resources: </a:t>
            </a:r>
            <a:r>
              <a:rPr lang="en-US" dirty="0" err="1"/>
              <a:t>FutureFIT</a:t>
            </a:r>
            <a:r>
              <a:rPr lang="en-US" dirty="0"/>
              <a:t> University</a:t>
            </a:r>
          </a:p>
        </p:txBody>
      </p:sp>
      <p:sp>
        <p:nvSpPr>
          <p:cNvPr id="19" name="Slide Number Placeholder 6"/>
          <p:cNvSpPr>
            <a:spLocks noGrp="1"/>
          </p:cNvSpPr>
          <p:nvPr>
            <p:ph type="sldNum" sz="quarter" idx="10"/>
          </p:nvPr>
        </p:nvSpPr>
        <p:spPr>
          <a:xfrm>
            <a:off x="6657975" y="6356350"/>
            <a:ext cx="2133600" cy="365125"/>
          </a:xfrm>
        </p:spPr>
        <p:txBody>
          <a:bodyPr/>
          <a:lstStyle>
            <a:lvl1pPr algn="r">
              <a:defRPr sz="1200">
                <a:solidFill>
                  <a:srgbClr val="00A4E4"/>
                </a:solidFill>
              </a:defRPr>
            </a:lvl1pPr>
          </a:lstStyle>
          <a:p>
            <a:pPr>
              <a:defRPr/>
            </a:pPr>
            <a:fld id="{2505F292-7053-9A43-86CC-EE4ED0BE33C9}" type="slidenum">
              <a:rPr lang="en-US" smtClean="0"/>
              <a:pPr>
                <a:defRPr/>
              </a:pPr>
              <a:t>47</a:t>
            </a:fld>
            <a:endParaRPr lang="en-US" dirty="0"/>
          </a:p>
        </p:txBody>
      </p:sp>
      <p:sp>
        <p:nvSpPr>
          <p:cNvPr id="2" name="Rectangle 1"/>
          <p:cNvSpPr/>
          <p:nvPr/>
        </p:nvSpPr>
        <p:spPr bwMode="auto">
          <a:xfrm>
            <a:off x="229485" y="2428942"/>
            <a:ext cx="3719747" cy="2887337"/>
          </a:xfrm>
          <a:prstGeom prst="rect">
            <a:avLst/>
          </a:prstGeom>
          <a:noFill/>
          <a:ln w="28575" cap="flat" cmpd="sng" algn="ctr">
            <a:solidFill>
              <a:schemeClr val="accent6"/>
            </a:solidFill>
            <a:prstDash val="solid"/>
            <a:round/>
            <a:headEnd type="none" w="med" len="med"/>
            <a:tailEnd type="none" w="med" len="med"/>
          </a:ln>
          <a:effectLst>
            <a:glow rad="228600">
              <a:schemeClr val="accent6">
                <a:satMod val="175000"/>
                <a:alpha val="40000"/>
              </a:schemeClr>
            </a:glo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10" charset="0"/>
              <a:ea typeface="ＭＳ Ｐゴシック" pitchFamily="-110" charset="-128"/>
              <a:cs typeface="ＭＳ Ｐゴシック" pitchFamily="-110" charset="-128"/>
            </a:endParaRPr>
          </a:p>
        </p:txBody>
      </p:sp>
      <p:grpSp>
        <p:nvGrpSpPr>
          <p:cNvPr id="12" name="Group 11"/>
          <p:cNvGrpSpPr/>
          <p:nvPr/>
        </p:nvGrpSpPr>
        <p:grpSpPr>
          <a:xfrm>
            <a:off x="299535" y="2481521"/>
            <a:ext cx="3942855" cy="2768115"/>
            <a:chOff x="299535" y="2481521"/>
            <a:chExt cx="3942855" cy="2768115"/>
          </a:xfrm>
        </p:grpSpPr>
        <p:sp>
          <p:nvSpPr>
            <p:cNvPr id="4" name="Trapezoid 3"/>
            <p:cNvSpPr/>
            <p:nvPr/>
          </p:nvSpPr>
          <p:spPr bwMode="auto">
            <a:xfrm rot="5400000">
              <a:off x="2624128" y="3631373"/>
              <a:ext cx="2768114" cy="468411"/>
            </a:xfrm>
            <a:prstGeom prst="trapezoid">
              <a:avLst>
                <a:gd name="adj" fmla="val 336939"/>
              </a:avLst>
            </a:prstGeom>
            <a:solidFill>
              <a:srgbClr val="A6A6A6">
                <a:alpha val="4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10" charset="0"/>
                <a:ea typeface="ＭＳ Ｐゴシック" pitchFamily="-110" charset="-128"/>
                <a:cs typeface="ＭＳ Ｐゴシック" pitchFamily="-110" charset="-128"/>
              </a:endParaRPr>
            </a:p>
          </p:txBody>
        </p:sp>
        <p:pic>
          <p:nvPicPr>
            <p:cNvPr id="12291" name="Picture 3"/>
            <p:cNvPicPr>
              <a:picLocks noChangeAspect="1" noChangeArrowheads="1"/>
            </p:cNvPicPr>
            <p:nvPr/>
          </p:nvPicPr>
          <p:blipFill rotWithShape="1">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l="51797" t="19927" r="15078" b="20879"/>
            <a:stretch/>
          </p:blipFill>
          <p:spPr bwMode="auto">
            <a:xfrm>
              <a:off x="299535" y="2481521"/>
              <a:ext cx="3597681" cy="2768112"/>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grpSp>
    </p:spTree>
    <p:extLst>
      <p:ext uri="{BB962C8B-B14F-4D97-AF65-F5344CB8AC3E}">
        <p14:creationId xmlns:p14="http://schemas.microsoft.com/office/powerpoint/2010/main" val="28537186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right)">
                                      <p:cBhvr>
                                        <p:cTn id="7" dur="500"/>
                                        <p:tgtEl>
                                          <p:spTgt spid="12"/>
                                        </p:tgtEl>
                                      </p:cBhvr>
                                    </p:animEffect>
                                  </p:childTnLst>
                                </p:cTn>
                              </p:par>
                              <p:par>
                                <p:cTn id="8" presetID="21" presetClass="entr" presetSubtype="1" fill="hold" grpId="0" nodeType="withEffect">
                                  <p:stCondLst>
                                    <p:cond delay="200"/>
                                  </p:stCondLst>
                                  <p:childTnLst>
                                    <p:set>
                                      <p:cBhvr>
                                        <p:cTn id="9" dur="1" fill="hold">
                                          <p:stCondLst>
                                            <p:cond delay="0"/>
                                          </p:stCondLst>
                                        </p:cTn>
                                        <p:tgtEl>
                                          <p:spTgt spid="2"/>
                                        </p:tgtEl>
                                        <p:attrNameLst>
                                          <p:attrName>style.visibility</p:attrName>
                                        </p:attrNameLst>
                                      </p:cBhvr>
                                      <p:to>
                                        <p:strVal val="visible"/>
                                      </p:to>
                                    </p:set>
                                    <p:animEffect transition="in" filter="wheel(1)">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2"/>
          <p:cNvSpPr>
            <a:spLocks noGrp="1"/>
          </p:cNvSpPr>
          <p:nvPr>
            <p:ph type="title"/>
          </p:nvPr>
        </p:nvSpPr>
        <p:spPr/>
        <p:txBody>
          <a:bodyPr/>
          <a:lstStyle/>
          <a:p>
            <a:r>
              <a:rPr lang="en-US" altLang="en-US" dirty="0" smtClean="0"/>
              <a:t>Putting it all together</a:t>
            </a:r>
          </a:p>
        </p:txBody>
      </p:sp>
    </p:spTree>
    <p:extLst>
      <p:ext uri="{BB962C8B-B14F-4D97-AF65-F5344CB8AC3E}">
        <p14:creationId xmlns:p14="http://schemas.microsoft.com/office/powerpoint/2010/main" val="454794853"/>
      </p:ext>
    </p:extLst>
  </p:cSld>
  <p:clrMapOvr>
    <a:masterClrMapping/>
  </p:clrMapOvr>
  <p:transition spd="slow"/>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p:cNvSpPr>
            <a:spLocks noGrp="1"/>
          </p:cNvSpPr>
          <p:nvPr>
            <p:ph type="title"/>
          </p:nvPr>
        </p:nvSpPr>
        <p:spPr/>
        <p:txBody>
          <a:bodyPr/>
          <a:lstStyle/>
          <a:p>
            <a:r>
              <a:rPr lang="en-US" altLang="en-US" smtClean="0">
                <a:ea typeface="ＭＳ Ｐゴシック" pitchFamily="34" charset="-128"/>
              </a:rPr>
              <a:t>Putting it all together</a:t>
            </a:r>
          </a:p>
        </p:txBody>
      </p:sp>
      <p:sp>
        <p:nvSpPr>
          <p:cNvPr id="51203" name="Text Placeholder 2"/>
          <p:cNvSpPr>
            <a:spLocks noGrp="1"/>
          </p:cNvSpPr>
          <p:nvPr>
            <p:ph idx="1"/>
          </p:nvPr>
        </p:nvSpPr>
        <p:spPr>
          <a:xfrm>
            <a:off x="400242" y="1477818"/>
            <a:ext cx="8372283" cy="703407"/>
          </a:xfrm>
        </p:spPr>
        <p:txBody>
          <a:bodyPr/>
          <a:lstStyle/>
          <a:p>
            <a:pPr marL="0" indent="0"/>
            <a:r>
              <a:rPr lang="en-US" altLang="en-US" dirty="0" smtClean="0">
                <a:ea typeface="ＭＳ Ｐゴシック" pitchFamily="34" charset="-128"/>
              </a:rPr>
              <a:t>Reviewing the basics</a:t>
            </a:r>
          </a:p>
        </p:txBody>
      </p:sp>
      <p:sp>
        <p:nvSpPr>
          <p:cNvPr id="7" name="Slide Number Placeholder 6"/>
          <p:cNvSpPr>
            <a:spLocks noGrp="1"/>
          </p:cNvSpPr>
          <p:nvPr>
            <p:ph type="sldNum" sz="quarter" idx="10"/>
          </p:nvPr>
        </p:nvSpPr>
        <p:spPr>
          <a:xfrm>
            <a:off x="6657975" y="6356350"/>
            <a:ext cx="2133600" cy="365125"/>
          </a:xfrm>
        </p:spPr>
        <p:txBody>
          <a:bodyPr/>
          <a:lstStyle>
            <a:lvl1pPr algn="r">
              <a:defRPr sz="1200">
                <a:solidFill>
                  <a:srgbClr val="00A4E4"/>
                </a:solidFill>
              </a:defRPr>
            </a:lvl1pPr>
          </a:lstStyle>
          <a:p>
            <a:pPr>
              <a:defRPr/>
            </a:pPr>
            <a:fld id="{2505F292-7053-9A43-86CC-EE4ED0BE33C9}" type="slidenum">
              <a:rPr lang="en-US" smtClean="0"/>
              <a:pPr>
                <a:defRPr/>
              </a:pPr>
              <a:t>49</a:t>
            </a:fld>
            <a:endParaRPr lang="en-US" dirty="0"/>
          </a:p>
        </p:txBody>
      </p:sp>
      <p:pic>
        <p:nvPicPr>
          <p:cNvPr id="3" name="Picture 2" descr="familypurpl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35375" y="4956018"/>
            <a:ext cx="3776765" cy="1535270"/>
          </a:xfrm>
          <a:prstGeom prst="rect">
            <a:avLst/>
          </a:prstGeom>
        </p:spPr>
      </p:pic>
      <p:grpSp>
        <p:nvGrpSpPr>
          <p:cNvPr id="13" name="Group 12"/>
          <p:cNvGrpSpPr/>
          <p:nvPr/>
        </p:nvGrpSpPr>
        <p:grpSpPr>
          <a:xfrm>
            <a:off x="403394" y="2306970"/>
            <a:ext cx="2693189" cy="768750"/>
            <a:chOff x="403394" y="2306970"/>
            <a:chExt cx="2693189" cy="768750"/>
          </a:xfrm>
        </p:grpSpPr>
        <p:sp>
          <p:nvSpPr>
            <p:cNvPr id="5" name="Rounded Rectangle 4"/>
            <p:cNvSpPr/>
            <p:nvPr/>
          </p:nvSpPr>
          <p:spPr bwMode="auto">
            <a:xfrm>
              <a:off x="534989" y="2422578"/>
              <a:ext cx="2561594" cy="653142"/>
            </a:xfrm>
            <a:prstGeom prst="round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R="0" algn="ctr" defTabSz="914400" rtl="0" eaLnBrk="0" fontAlgn="base" latinLnBrk="0" hangingPunct="0">
                <a:lnSpc>
                  <a:spcPct val="100000"/>
                </a:lnSpc>
                <a:spcBef>
                  <a:spcPct val="0"/>
                </a:spcBef>
                <a:spcAft>
                  <a:spcPct val="0"/>
                </a:spcAft>
                <a:buClrTx/>
                <a:buSzTx/>
                <a:buFontTx/>
                <a:buNone/>
                <a:tabLst/>
              </a:pPr>
              <a:r>
                <a:rPr kumimoji="0" lang="en-US" sz="1500" b="0" i="0" u="none" strike="noStrike" cap="none" normalizeH="0" baseline="0" dirty="0" smtClean="0">
                  <a:ln>
                    <a:noFill/>
                  </a:ln>
                  <a:solidFill>
                    <a:schemeClr val="bg1"/>
                  </a:solidFill>
                  <a:effectLst/>
                  <a:latin typeface="Arial" pitchFamily="-110" charset="0"/>
                  <a:ea typeface="ＭＳ Ｐゴシック" pitchFamily="-110" charset="-128"/>
                  <a:cs typeface="ＭＳ Ｐゴシック" pitchFamily="-110" charset="-128"/>
                </a:rPr>
                <a:t>What generation </a:t>
              </a:r>
              <a:br>
                <a:rPr kumimoji="0" lang="en-US" sz="1500" b="0" i="0" u="none" strike="noStrike" cap="none" normalizeH="0" baseline="0" dirty="0" smtClean="0">
                  <a:ln>
                    <a:noFill/>
                  </a:ln>
                  <a:solidFill>
                    <a:schemeClr val="bg1"/>
                  </a:solidFill>
                  <a:effectLst/>
                  <a:latin typeface="Arial" pitchFamily="-110" charset="0"/>
                  <a:ea typeface="ＭＳ Ｐゴシック" pitchFamily="-110" charset="-128"/>
                  <a:cs typeface="ＭＳ Ｐゴシック" pitchFamily="-110" charset="-128"/>
                </a:rPr>
              </a:br>
              <a:r>
                <a:rPr kumimoji="0" lang="en-US" sz="1500" b="0" i="0" u="none" strike="noStrike" cap="none" normalizeH="0" baseline="0" dirty="0" smtClean="0">
                  <a:ln>
                    <a:noFill/>
                  </a:ln>
                  <a:solidFill>
                    <a:schemeClr val="bg1"/>
                  </a:solidFill>
                  <a:effectLst/>
                  <a:latin typeface="Arial" pitchFamily="-110" charset="0"/>
                  <a:ea typeface="ＭＳ Ｐゴシック" pitchFamily="-110" charset="-128"/>
                  <a:cs typeface="ＭＳ Ｐゴシック" pitchFamily="-110" charset="-128"/>
                </a:rPr>
                <a:t>are you?</a:t>
              </a:r>
              <a:endParaRPr kumimoji="0" lang="en-US" sz="1500" b="0" i="0" u="none" strike="noStrike" cap="none" normalizeH="0" baseline="0" dirty="0">
                <a:ln>
                  <a:noFill/>
                </a:ln>
                <a:solidFill>
                  <a:schemeClr val="bg1"/>
                </a:solidFill>
                <a:effectLst/>
                <a:latin typeface="Arial" pitchFamily="-110" charset="0"/>
                <a:ea typeface="ＭＳ Ｐゴシック" pitchFamily="-110" charset="-128"/>
                <a:cs typeface="ＭＳ Ｐゴシック" pitchFamily="-110" charset="-128"/>
              </a:endParaRPr>
            </a:p>
          </p:txBody>
        </p:sp>
        <p:sp>
          <p:nvSpPr>
            <p:cNvPr id="2" name="Oval 1"/>
            <p:cNvSpPr/>
            <p:nvPr/>
          </p:nvSpPr>
          <p:spPr bwMode="auto">
            <a:xfrm>
              <a:off x="403394" y="2306970"/>
              <a:ext cx="322065" cy="322065"/>
            </a:xfrm>
            <a:prstGeom prst="ellipse">
              <a:avLst/>
            </a:prstGeom>
            <a:solidFill>
              <a:schemeClr val="accent1"/>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bg1"/>
                  </a:solidFill>
                  <a:effectLst/>
                  <a:latin typeface="Arial" pitchFamily="-110" charset="0"/>
                  <a:ea typeface="ＭＳ Ｐゴシック" pitchFamily="-110" charset="-128"/>
                  <a:cs typeface="ＭＳ Ｐゴシック" pitchFamily="-110" charset="-128"/>
                </a:rPr>
                <a:t>1</a:t>
              </a:r>
              <a:endParaRPr kumimoji="0" lang="en-US" sz="1600" b="0" i="0" u="none" strike="noStrike" cap="none" normalizeH="0" baseline="0" dirty="0">
                <a:ln>
                  <a:noFill/>
                </a:ln>
                <a:solidFill>
                  <a:schemeClr val="bg1"/>
                </a:solidFill>
                <a:effectLst/>
                <a:latin typeface="Arial" pitchFamily="-110" charset="0"/>
                <a:ea typeface="ＭＳ Ｐゴシック" pitchFamily="-110" charset="-128"/>
                <a:cs typeface="ＭＳ Ｐゴシック" pitchFamily="-110" charset="-128"/>
              </a:endParaRPr>
            </a:p>
          </p:txBody>
        </p:sp>
      </p:grpSp>
      <p:grpSp>
        <p:nvGrpSpPr>
          <p:cNvPr id="16" name="Group 15"/>
          <p:cNvGrpSpPr/>
          <p:nvPr/>
        </p:nvGrpSpPr>
        <p:grpSpPr>
          <a:xfrm>
            <a:off x="3096583" y="2306969"/>
            <a:ext cx="2649643" cy="768751"/>
            <a:chOff x="3096583" y="2306969"/>
            <a:chExt cx="2649643" cy="768751"/>
          </a:xfrm>
        </p:grpSpPr>
        <p:sp>
          <p:nvSpPr>
            <p:cNvPr id="14" name="Rounded Rectangle 13"/>
            <p:cNvSpPr/>
            <p:nvPr/>
          </p:nvSpPr>
          <p:spPr bwMode="auto">
            <a:xfrm>
              <a:off x="3184632" y="2422578"/>
              <a:ext cx="2561594" cy="653142"/>
            </a:xfrm>
            <a:prstGeom prst="roundRect">
              <a:avLst/>
            </a:prstGeom>
            <a:solidFill>
              <a:schemeClr val="accent4"/>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500" dirty="0" smtClean="0">
                  <a:solidFill>
                    <a:schemeClr val="bg1"/>
                  </a:solidFill>
                  <a:latin typeface="Arial" pitchFamily="-110" charset="0"/>
                  <a:ea typeface="ＭＳ Ｐゴシック" pitchFamily="-110" charset="-128"/>
                  <a:cs typeface="ＭＳ Ｐゴシック" pitchFamily="-110" charset="-128"/>
                </a:rPr>
                <a:t>Why save for retirement?</a:t>
              </a:r>
              <a:endParaRPr kumimoji="0" lang="en-US" sz="1500" b="0" i="0" u="none" strike="noStrike" cap="none" normalizeH="0" baseline="0" dirty="0">
                <a:ln>
                  <a:noFill/>
                </a:ln>
                <a:solidFill>
                  <a:schemeClr val="bg1"/>
                </a:solidFill>
                <a:effectLst/>
                <a:latin typeface="Arial" pitchFamily="-110" charset="0"/>
                <a:ea typeface="ＭＳ Ｐゴシック" pitchFamily="-110" charset="-128"/>
                <a:cs typeface="ＭＳ Ｐゴシック" pitchFamily="-110" charset="-128"/>
              </a:endParaRPr>
            </a:p>
          </p:txBody>
        </p:sp>
        <p:sp>
          <p:nvSpPr>
            <p:cNvPr id="9" name="Oval 8"/>
            <p:cNvSpPr/>
            <p:nvPr/>
          </p:nvSpPr>
          <p:spPr bwMode="auto">
            <a:xfrm>
              <a:off x="3096583" y="2306969"/>
              <a:ext cx="322065" cy="322065"/>
            </a:xfrm>
            <a:prstGeom prst="ellipse">
              <a:avLst/>
            </a:prstGeom>
            <a:solidFill>
              <a:srgbClr val="AE006E"/>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bg1"/>
                  </a:solidFill>
                  <a:effectLst/>
                  <a:latin typeface="Arial" pitchFamily="-110" charset="0"/>
                  <a:ea typeface="ＭＳ Ｐゴシック" pitchFamily="-110" charset="-128"/>
                  <a:cs typeface="ＭＳ Ｐゴシック" pitchFamily="-110" charset="-128"/>
                </a:rPr>
                <a:t>2</a:t>
              </a:r>
              <a:endParaRPr kumimoji="0" lang="en-US" sz="1600" b="0" i="0" u="none" strike="noStrike" cap="none" normalizeH="0" baseline="0" dirty="0">
                <a:ln>
                  <a:noFill/>
                </a:ln>
                <a:solidFill>
                  <a:schemeClr val="bg1"/>
                </a:solidFill>
                <a:effectLst/>
                <a:latin typeface="Arial" pitchFamily="-110" charset="0"/>
                <a:ea typeface="ＭＳ Ｐゴシック" pitchFamily="-110" charset="-128"/>
                <a:cs typeface="ＭＳ Ｐゴシック" pitchFamily="-110" charset="-128"/>
              </a:endParaRPr>
            </a:p>
          </p:txBody>
        </p:sp>
      </p:grpSp>
      <p:grpSp>
        <p:nvGrpSpPr>
          <p:cNvPr id="20" name="Group 19"/>
          <p:cNvGrpSpPr/>
          <p:nvPr/>
        </p:nvGrpSpPr>
        <p:grpSpPr>
          <a:xfrm>
            <a:off x="5746226" y="2330964"/>
            <a:ext cx="2649644" cy="744756"/>
            <a:chOff x="5746226" y="2330964"/>
            <a:chExt cx="2649644" cy="744756"/>
          </a:xfrm>
        </p:grpSpPr>
        <p:sp>
          <p:nvSpPr>
            <p:cNvPr id="15" name="Rounded Rectangle 14"/>
            <p:cNvSpPr/>
            <p:nvPr/>
          </p:nvSpPr>
          <p:spPr bwMode="auto">
            <a:xfrm>
              <a:off x="5834276" y="2422578"/>
              <a:ext cx="2561594" cy="653142"/>
            </a:xfrm>
            <a:prstGeom prst="roundRect">
              <a:avLst/>
            </a:prstGeom>
            <a:solidFill>
              <a:schemeClr val="accent3"/>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500" b="0" i="0" u="none" strike="noStrike" cap="none" normalizeH="0" baseline="0" dirty="0" smtClean="0">
                  <a:ln>
                    <a:noFill/>
                  </a:ln>
                  <a:solidFill>
                    <a:schemeClr val="bg1"/>
                  </a:solidFill>
                  <a:effectLst/>
                  <a:latin typeface="Arial" pitchFamily="-110" charset="0"/>
                  <a:ea typeface="ＭＳ Ｐゴシック" pitchFamily="-110" charset="-128"/>
                  <a:cs typeface="ＭＳ Ｐゴシック" pitchFamily="-110" charset="-128"/>
                </a:rPr>
                <a:t>Why participate in your retirement</a:t>
              </a:r>
              <a:r>
                <a:rPr kumimoji="0" lang="en-US" sz="1500" b="0" i="0" u="none" strike="noStrike" cap="none" normalizeH="0" dirty="0" smtClean="0">
                  <a:ln>
                    <a:noFill/>
                  </a:ln>
                  <a:solidFill>
                    <a:schemeClr val="bg1"/>
                  </a:solidFill>
                  <a:effectLst/>
                  <a:latin typeface="Arial" pitchFamily="-110" charset="0"/>
                  <a:ea typeface="ＭＳ Ｐゴシック" pitchFamily="-110" charset="-128"/>
                  <a:cs typeface="ＭＳ Ｐゴシック" pitchFamily="-110" charset="-128"/>
                </a:rPr>
                <a:t> plan at work?</a:t>
              </a:r>
              <a:endParaRPr kumimoji="0" lang="en-US" sz="1500" b="0" i="0" u="none" strike="noStrike" cap="none" normalizeH="0" baseline="0" dirty="0">
                <a:ln>
                  <a:noFill/>
                </a:ln>
                <a:solidFill>
                  <a:schemeClr val="bg1"/>
                </a:solidFill>
                <a:effectLst/>
                <a:latin typeface="Arial" pitchFamily="-110" charset="0"/>
                <a:ea typeface="ＭＳ Ｐゴシック" pitchFamily="-110" charset="-128"/>
                <a:cs typeface="ＭＳ Ｐゴシック" pitchFamily="-110" charset="-128"/>
              </a:endParaRPr>
            </a:p>
          </p:txBody>
        </p:sp>
        <p:sp>
          <p:nvSpPr>
            <p:cNvPr id="11" name="Oval 10"/>
            <p:cNvSpPr/>
            <p:nvPr/>
          </p:nvSpPr>
          <p:spPr bwMode="auto">
            <a:xfrm>
              <a:off x="5746226" y="2330964"/>
              <a:ext cx="322065" cy="322065"/>
            </a:xfrm>
            <a:prstGeom prst="ellipse">
              <a:avLst/>
            </a:prstGeom>
            <a:solidFill>
              <a:schemeClr val="accent3"/>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bg1"/>
                  </a:solidFill>
                  <a:effectLst/>
                  <a:latin typeface="Arial" pitchFamily="-110" charset="0"/>
                  <a:ea typeface="ＭＳ Ｐゴシック" pitchFamily="-110" charset="-128"/>
                  <a:cs typeface="ＭＳ Ｐゴシック" pitchFamily="-110" charset="-128"/>
                </a:rPr>
                <a:t>3</a:t>
              </a:r>
              <a:endParaRPr kumimoji="0" lang="en-US" sz="1600" b="0" i="0" u="none" strike="noStrike" cap="none" normalizeH="0" baseline="0" dirty="0">
                <a:ln>
                  <a:noFill/>
                </a:ln>
                <a:solidFill>
                  <a:schemeClr val="bg1"/>
                </a:solidFill>
                <a:effectLst/>
                <a:latin typeface="Arial" pitchFamily="-110" charset="0"/>
                <a:ea typeface="ＭＳ Ｐゴシック" pitchFamily="-110" charset="-128"/>
                <a:cs typeface="ＭＳ Ｐゴシック" pitchFamily="-110" charset="-128"/>
              </a:endParaRPr>
            </a:p>
          </p:txBody>
        </p:sp>
      </p:grpSp>
      <p:sp>
        <p:nvSpPr>
          <p:cNvPr id="8" name="Rectangle 7"/>
          <p:cNvSpPr/>
          <p:nvPr/>
        </p:nvSpPr>
        <p:spPr>
          <a:xfrm>
            <a:off x="564426" y="3215244"/>
            <a:ext cx="2532157" cy="1031051"/>
          </a:xfrm>
          <a:prstGeom prst="rect">
            <a:avLst/>
          </a:prstGeom>
        </p:spPr>
        <p:txBody>
          <a:bodyPr wrap="square">
            <a:spAutoFit/>
          </a:bodyPr>
          <a:lstStyle/>
          <a:p>
            <a:pPr marL="166688" lvl="2" indent="-163513">
              <a:spcBef>
                <a:spcPts val="600"/>
              </a:spcBef>
              <a:buFont typeface="Wingdings" panose="05000000000000000000" pitchFamily="2" charset="2"/>
              <a:buChar char="§"/>
            </a:pPr>
            <a:r>
              <a:rPr lang="en-US" altLang="en-US" sz="1400" dirty="0">
                <a:solidFill>
                  <a:schemeClr val="tx2"/>
                </a:solidFill>
                <a:latin typeface="+mn-lt"/>
                <a:ea typeface="ＭＳ Ｐゴシック" pitchFamily="34" charset="-128"/>
              </a:rPr>
              <a:t>Cultural experiences helped shape your </a:t>
            </a:r>
            <a:r>
              <a:rPr lang="en-US" altLang="en-US" sz="1400" dirty="0" smtClean="0">
                <a:solidFill>
                  <a:schemeClr val="tx2"/>
                </a:solidFill>
                <a:latin typeface="+mn-lt"/>
                <a:ea typeface="ＭＳ Ｐゴシック" pitchFamily="34" charset="-128"/>
              </a:rPr>
              <a:t>views</a:t>
            </a:r>
          </a:p>
          <a:p>
            <a:pPr marL="166688" lvl="2" indent="-163513">
              <a:spcBef>
                <a:spcPts val="600"/>
              </a:spcBef>
              <a:buFont typeface="Wingdings" panose="05000000000000000000" pitchFamily="2" charset="2"/>
              <a:buChar char="§"/>
            </a:pPr>
            <a:r>
              <a:rPr lang="en-US" altLang="en-US" sz="1400" dirty="0" smtClean="0">
                <a:solidFill>
                  <a:schemeClr val="tx2"/>
                </a:solidFill>
                <a:latin typeface="+mn-lt"/>
                <a:ea typeface="ＭＳ Ｐゴシック" pitchFamily="34" charset="-128"/>
              </a:rPr>
              <a:t>Retirement and </a:t>
            </a:r>
            <a:br>
              <a:rPr lang="en-US" altLang="en-US" sz="1400" dirty="0" smtClean="0">
                <a:solidFill>
                  <a:schemeClr val="tx2"/>
                </a:solidFill>
                <a:latin typeface="+mn-lt"/>
                <a:ea typeface="ＭＳ Ｐゴシック" pitchFamily="34" charset="-128"/>
              </a:rPr>
            </a:br>
            <a:r>
              <a:rPr lang="en-US" altLang="en-US" sz="1400" dirty="0" smtClean="0">
                <a:solidFill>
                  <a:schemeClr val="tx2"/>
                </a:solidFill>
                <a:latin typeface="+mn-lt"/>
                <a:ea typeface="ＭＳ Ｐゴシック" pitchFamily="34" charset="-128"/>
              </a:rPr>
              <a:t>your generation</a:t>
            </a:r>
            <a:endParaRPr lang="en-US" altLang="en-US" sz="1400" dirty="0">
              <a:solidFill>
                <a:schemeClr val="tx2"/>
              </a:solidFill>
              <a:latin typeface="+mn-lt"/>
              <a:ea typeface="ＭＳ Ｐゴシック" pitchFamily="34" charset="-128"/>
            </a:endParaRPr>
          </a:p>
        </p:txBody>
      </p:sp>
      <p:sp>
        <p:nvSpPr>
          <p:cNvPr id="18" name="Rectangle 17"/>
          <p:cNvSpPr/>
          <p:nvPr/>
        </p:nvSpPr>
        <p:spPr>
          <a:xfrm>
            <a:off x="3214069" y="3215244"/>
            <a:ext cx="2532157" cy="1323439"/>
          </a:xfrm>
          <a:prstGeom prst="rect">
            <a:avLst/>
          </a:prstGeom>
        </p:spPr>
        <p:txBody>
          <a:bodyPr wrap="square">
            <a:spAutoFit/>
          </a:bodyPr>
          <a:lstStyle/>
          <a:p>
            <a:pPr marL="166688" lvl="2" indent="-163513">
              <a:spcBef>
                <a:spcPts val="600"/>
              </a:spcBef>
              <a:buFont typeface="Wingdings" panose="05000000000000000000" pitchFamily="2" charset="2"/>
              <a:buChar char="§"/>
            </a:pPr>
            <a:r>
              <a:rPr lang="en-US" altLang="en-US" sz="1400" dirty="0">
                <a:solidFill>
                  <a:schemeClr val="tx2"/>
                </a:solidFill>
                <a:latin typeface="+mn-lt"/>
                <a:ea typeface="ＭＳ Ｐゴシック" pitchFamily="34" charset="-128"/>
              </a:rPr>
              <a:t>People are living longer</a:t>
            </a:r>
          </a:p>
          <a:p>
            <a:pPr marL="166688" lvl="2" indent="-163513">
              <a:spcBef>
                <a:spcPts val="600"/>
              </a:spcBef>
              <a:buFont typeface="Wingdings" panose="05000000000000000000" pitchFamily="2" charset="2"/>
              <a:buChar char="§"/>
            </a:pPr>
            <a:r>
              <a:rPr lang="en-US" altLang="en-US" sz="1400" dirty="0">
                <a:solidFill>
                  <a:schemeClr val="tx2"/>
                </a:solidFill>
                <a:latin typeface="+mn-lt"/>
                <a:ea typeface="ＭＳ Ｐゴシック" pitchFamily="34" charset="-128"/>
              </a:rPr>
              <a:t>More responsibility placed on personal savings</a:t>
            </a:r>
          </a:p>
          <a:p>
            <a:pPr marL="166688" lvl="2" indent="-163513">
              <a:spcBef>
                <a:spcPts val="600"/>
              </a:spcBef>
              <a:buFont typeface="Wingdings" panose="05000000000000000000" pitchFamily="2" charset="2"/>
              <a:buChar char="§"/>
            </a:pPr>
            <a:r>
              <a:rPr lang="en-US" altLang="en-US" sz="1400" dirty="0">
                <a:solidFill>
                  <a:schemeClr val="tx2"/>
                </a:solidFill>
                <a:latin typeface="+mn-lt"/>
                <a:ea typeface="ＭＳ Ｐゴシック" pitchFamily="34" charset="-128"/>
              </a:rPr>
              <a:t>Higher prices means less purchasing power</a:t>
            </a:r>
          </a:p>
        </p:txBody>
      </p:sp>
      <p:sp>
        <p:nvSpPr>
          <p:cNvPr id="19" name="Rectangle 18"/>
          <p:cNvSpPr/>
          <p:nvPr/>
        </p:nvSpPr>
        <p:spPr>
          <a:xfrm>
            <a:off x="5834276" y="3215244"/>
            <a:ext cx="2532157" cy="892552"/>
          </a:xfrm>
          <a:prstGeom prst="rect">
            <a:avLst/>
          </a:prstGeom>
        </p:spPr>
        <p:txBody>
          <a:bodyPr wrap="square">
            <a:spAutoFit/>
          </a:bodyPr>
          <a:lstStyle/>
          <a:p>
            <a:pPr marL="166688" lvl="2" indent="-163513">
              <a:spcBef>
                <a:spcPts val="600"/>
              </a:spcBef>
              <a:buFont typeface="Wingdings" panose="05000000000000000000" pitchFamily="2" charset="2"/>
              <a:buChar char="§"/>
            </a:pPr>
            <a:r>
              <a:rPr lang="en-US" altLang="en-US" sz="1400" dirty="0">
                <a:solidFill>
                  <a:schemeClr val="tx2"/>
                </a:solidFill>
                <a:latin typeface="+mn-lt"/>
                <a:ea typeface="ＭＳ Ｐゴシック" pitchFamily="34" charset="-128"/>
              </a:rPr>
              <a:t>It’s easy and automatic</a:t>
            </a:r>
          </a:p>
          <a:p>
            <a:pPr marL="166688" lvl="2" indent="-163513">
              <a:spcBef>
                <a:spcPts val="600"/>
              </a:spcBef>
              <a:buFont typeface="Wingdings" panose="05000000000000000000" pitchFamily="2" charset="2"/>
              <a:buChar char="§"/>
            </a:pPr>
            <a:r>
              <a:rPr lang="en-US" altLang="en-US" sz="1400" dirty="0">
                <a:solidFill>
                  <a:schemeClr val="tx2"/>
                </a:solidFill>
                <a:latin typeface="+mn-lt"/>
                <a:ea typeface="ＭＳ Ｐゴシック" pitchFamily="34" charset="-128"/>
              </a:rPr>
              <a:t>Tax-deferred growth</a:t>
            </a:r>
          </a:p>
          <a:p>
            <a:pPr marL="166688" lvl="2" indent="-163513">
              <a:spcBef>
                <a:spcPts val="600"/>
              </a:spcBef>
              <a:buFont typeface="Wingdings" panose="05000000000000000000" pitchFamily="2" charset="2"/>
              <a:buChar char="§"/>
            </a:pPr>
            <a:r>
              <a:rPr lang="en-US" altLang="en-US" sz="1400" dirty="0">
                <a:solidFill>
                  <a:schemeClr val="tx2"/>
                </a:solidFill>
                <a:latin typeface="+mn-lt"/>
                <a:ea typeface="ＭＳ Ｐゴシック" pitchFamily="34" charset="-128"/>
              </a:rPr>
              <a:t>Time is on your side</a:t>
            </a:r>
          </a:p>
        </p:txBody>
      </p:sp>
    </p:spTree>
    <p:extLst>
      <p:ext uri="{BB962C8B-B14F-4D97-AF65-F5344CB8AC3E}">
        <p14:creationId xmlns:p14="http://schemas.microsoft.com/office/powerpoint/2010/main" val="30719442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childTnLst>
                                </p:cTn>
                              </p:par>
                            </p:childTnLst>
                          </p:cTn>
                        </p:par>
                        <p:par>
                          <p:cTn id="8" fill="hold">
                            <p:stCondLst>
                              <p:cond delay="1000"/>
                            </p:stCondLst>
                            <p:childTnLst>
                              <p:par>
                                <p:cTn id="9" presetID="22" presetClass="entr" presetSubtype="1"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up)">
                                      <p:cBhvr>
                                        <p:cTn id="11" dur="500"/>
                                        <p:tgtEl>
                                          <p:spTgt spid="8"/>
                                        </p:tgtEl>
                                      </p:cBhvr>
                                    </p:animEffect>
                                  </p:childTnLst>
                                </p:cTn>
                              </p:par>
                            </p:childTnLst>
                          </p:cTn>
                        </p:par>
                        <p:par>
                          <p:cTn id="12" fill="hold">
                            <p:stCondLst>
                              <p:cond delay="1500"/>
                            </p:stCondLst>
                            <p:childTnLst>
                              <p:par>
                                <p:cTn id="13" presetID="10" presetClass="entr" presetSubtype="0" fill="hold"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1000"/>
                                        <p:tgtEl>
                                          <p:spTgt spid="16"/>
                                        </p:tgtEl>
                                      </p:cBhvr>
                                    </p:animEffect>
                                  </p:childTnLst>
                                </p:cTn>
                              </p:par>
                            </p:childTnLst>
                          </p:cTn>
                        </p:par>
                        <p:par>
                          <p:cTn id="16" fill="hold">
                            <p:stCondLst>
                              <p:cond delay="2500"/>
                            </p:stCondLst>
                            <p:childTnLst>
                              <p:par>
                                <p:cTn id="17" presetID="22" presetClass="entr" presetSubtype="1" fill="hold" grpId="0"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wipe(up)">
                                      <p:cBhvr>
                                        <p:cTn id="19" dur="500"/>
                                        <p:tgtEl>
                                          <p:spTgt spid="18"/>
                                        </p:tgtEl>
                                      </p:cBhvr>
                                    </p:animEffect>
                                  </p:childTnLst>
                                </p:cTn>
                              </p:par>
                            </p:childTnLst>
                          </p:cTn>
                        </p:par>
                        <p:par>
                          <p:cTn id="20" fill="hold">
                            <p:stCondLst>
                              <p:cond delay="3000"/>
                            </p:stCondLst>
                            <p:childTnLst>
                              <p:par>
                                <p:cTn id="21" presetID="10" presetClass="entr" presetSubtype="0" fill="hold" nodeType="after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1000"/>
                                        <p:tgtEl>
                                          <p:spTgt spid="20"/>
                                        </p:tgtEl>
                                      </p:cBhvr>
                                    </p:animEffect>
                                  </p:childTnLst>
                                </p:cTn>
                              </p:par>
                            </p:childTnLst>
                          </p:cTn>
                        </p:par>
                        <p:par>
                          <p:cTn id="24" fill="hold">
                            <p:stCondLst>
                              <p:cond delay="4000"/>
                            </p:stCondLst>
                            <p:childTnLst>
                              <p:par>
                                <p:cTn id="25" presetID="22" presetClass="entr" presetSubtype="1" fill="hold" grpId="0" nodeType="after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wipe(up)">
                                      <p:cBhvr>
                                        <p:cTn id="2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8" grpId="0"/>
      <p:bldP spid="1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50" name="Title 3"/>
          <p:cNvSpPr>
            <a:spLocks noGrp="1"/>
          </p:cNvSpPr>
          <p:nvPr>
            <p:ph type="title"/>
          </p:nvPr>
        </p:nvSpPr>
        <p:spPr/>
        <p:txBody>
          <a:bodyPr/>
          <a:lstStyle/>
          <a:p>
            <a:r>
              <a:rPr lang="en-US" altLang="en-US" smtClean="0">
                <a:ea typeface="ＭＳ Ｐゴシック" pitchFamily="34" charset="-128"/>
              </a:rPr>
              <a:t>What generation are you?</a:t>
            </a:r>
          </a:p>
        </p:txBody>
      </p:sp>
      <p:sp>
        <p:nvSpPr>
          <p:cNvPr id="14351" name="Content Placeholder 9"/>
          <p:cNvSpPr>
            <a:spLocks noGrp="1"/>
          </p:cNvSpPr>
          <p:nvPr>
            <p:ph idx="1"/>
          </p:nvPr>
        </p:nvSpPr>
        <p:spPr/>
        <p:txBody>
          <a:bodyPr/>
          <a:lstStyle/>
          <a:p>
            <a:pPr marL="0" indent="0">
              <a:buFont typeface="Arial" charset="0"/>
              <a:buNone/>
            </a:pPr>
            <a:r>
              <a:rPr lang="en-US" altLang="en-US" dirty="0" smtClean="0">
                <a:ea typeface="ＭＳ Ｐゴシック" pitchFamily="34" charset="-128"/>
              </a:rPr>
              <a:t>Generation quiz</a:t>
            </a:r>
          </a:p>
          <a:p>
            <a:pPr marL="58737" lvl="1" indent="0">
              <a:buNone/>
            </a:pPr>
            <a:r>
              <a:rPr lang="en-US" altLang="en-US" dirty="0" smtClean="0">
                <a:solidFill>
                  <a:schemeClr val="tx2"/>
                </a:solidFill>
                <a:ea typeface="ＭＳ Ｐゴシック" pitchFamily="34" charset="-128"/>
              </a:rPr>
              <a:t>What technology came into being when you were a teenager?</a:t>
            </a:r>
          </a:p>
        </p:txBody>
      </p:sp>
      <p:grpSp>
        <p:nvGrpSpPr>
          <p:cNvPr id="44" name="Group 43"/>
          <p:cNvGrpSpPr/>
          <p:nvPr/>
        </p:nvGrpSpPr>
        <p:grpSpPr>
          <a:xfrm>
            <a:off x="5136032" y="2838196"/>
            <a:ext cx="760021" cy="1151913"/>
            <a:chOff x="760021" y="2814449"/>
            <a:chExt cx="760021" cy="1151913"/>
          </a:xfrm>
        </p:grpSpPr>
        <p:sp>
          <p:nvSpPr>
            <p:cNvPr id="45" name="Oval 44"/>
            <p:cNvSpPr/>
            <p:nvPr/>
          </p:nvSpPr>
          <p:spPr bwMode="auto">
            <a:xfrm>
              <a:off x="760021" y="2814449"/>
              <a:ext cx="760021" cy="760021"/>
            </a:xfrm>
            <a:prstGeom prst="ellipse">
              <a:avLst/>
            </a:prstGeom>
            <a:solidFill>
              <a:schemeClr val="accent3"/>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bg1"/>
                  </a:solidFill>
                  <a:effectLst/>
                  <a:latin typeface="Arial" pitchFamily="-110" charset="0"/>
                  <a:ea typeface="ＭＳ Ｐゴシック" pitchFamily="-110" charset="-128"/>
                  <a:cs typeface="ＭＳ Ｐゴシック" pitchFamily="-110" charset="-128"/>
                </a:rPr>
                <a:t>C</a:t>
              </a:r>
              <a:endParaRPr kumimoji="0" lang="en-US" sz="2400" b="0" i="0" u="none" strike="noStrike" cap="none" normalizeH="0" baseline="0" dirty="0">
                <a:ln>
                  <a:noFill/>
                </a:ln>
                <a:solidFill>
                  <a:schemeClr val="bg1"/>
                </a:solidFill>
                <a:effectLst/>
                <a:latin typeface="Arial" pitchFamily="-110" charset="0"/>
                <a:ea typeface="ＭＳ Ｐゴシック" pitchFamily="-110" charset="-128"/>
                <a:cs typeface="ＭＳ Ｐゴシック" pitchFamily="-110" charset="-128"/>
              </a:endParaRPr>
            </a:p>
          </p:txBody>
        </p:sp>
        <p:cxnSp>
          <p:nvCxnSpPr>
            <p:cNvPr id="46" name="Straight Connector 45"/>
            <p:cNvCxnSpPr/>
            <p:nvPr/>
          </p:nvCxnSpPr>
          <p:spPr bwMode="auto">
            <a:xfrm flipH="1">
              <a:off x="1140034" y="3621970"/>
              <a:ext cx="1" cy="344392"/>
            </a:xfrm>
            <a:prstGeom prst="line">
              <a:avLst/>
            </a:prstGeom>
            <a:solidFill>
              <a:schemeClr val="accent1"/>
            </a:solidFill>
            <a:ln w="28575" cap="flat" cmpd="sng" algn="ctr">
              <a:solidFill>
                <a:schemeClr val="accent3"/>
              </a:solidFill>
              <a:prstDash val="sysDash"/>
              <a:round/>
              <a:headEnd type="none" w="med" len="med"/>
              <a:tailEnd type="none" w="med" len="med"/>
            </a:ln>
            <a:effectLst/>
          </p:spPr>
        </p:cxnSp>
      </p:grpSp>
      <p:sp>
        <p:nvSpPr>
          <p:cNvPr id="52" name="TextBox 51"/>
          <p:cNvSpPr txBox="1"/>
          <p:nvPr/>
        </p:nvSpPr>
        <p:spPr>
          <a:xfrm>
            <a:off x="375671" y="5063560"/>
            <a:ext cx="1619389" cy="338554"/>
          </a:xfrm>
          <a:prstGeom prst="rect">
            <a:avLst/>
          </a:prstGeom>
          <a:noFill/>
        </p:spPr>
        <p:txBody>
          <a:bodyPr wrap="square" rtlCol="0">
            <a:spAutoFit/>
          </a:bodyPr>
          <a:lstStyle/>
          <a:p>
            <a:pPr algn="ctr"/>
            <a:r>
              <a:rPr lang="en-US" sz="1600" dirty="0" smtClean="0">
                <a:solidFill>
                  <a:schemeClr val="tx2"/>
                </a:solidFill>
              </a:rPr>
              <a:t>MP3 player</a:t>
            </a:r>
            <a:endParaRPr lang="en-US" sz="1600" dirty="0">
              <a:solidFill>
                <a:schemeClr val="tx2"/>
              </a:solidFill>
            </a:endParaRPr>
          </a:p>
        </p:txBody>
      </p:sp>
      <p:sp>
        <p:nvSpPr>
          <p:cNvPr id="63" name="TextBox 62"/>
          <p:cNvSpPr txBox="1"/>
          <p:nvPr/>
        </p:nvSpPr>
        <p:spPr>
          <a:xfrm>
            <a:off x="2774971" y="5078282"/>
            <a:ext cx="1101225" cy="338554"/>
          </a:xfrm>
          <a:prstGeom prst="rect">
            <a:avLst/>
          </a:prstGeom>
          <a:noFill/>
        </p:spPr>
        <p:txBody>
          <a:bodyPr wrap="square" rtlCol="0">
            <a:spAutoFit/>
          </a:bodyPr>
          <a:lstStyle/>
          <a:p>
            <a:pPr algn="ctr"/>
            <a:r>
              <a:rPr lang="en-US" sz="1600" dirty="0" smtClean="0">
                <a:solidFill>
                  <a:schemeClr val="tx2"/>
                </a:solidFill>
              </a:rPr>
              <a:t>Walkman</a:t>
            </a:r>
            <a:endParaRPr lang="en-US" sz="1600" dirty="0">
              <a:solidFill>
                <a:schemeClr val="tx2"/>
              </a:solidFill>
            </a:endParaRPr>
          </a:p>
        </p:txBody>
      </p:sp>
      <p:sp>
        <p:nvSpPr>
          <p:cNvPr id="67" name="TextBox 66"/>
          <p:cNvSpPr txBox="1"/>
          <p:nvPr/>
        </p:nvSpPr>
        <p:spPr>
          <a:xfrm>
            <a:off x="4526567" y="5121426"/>
            <a:ext cx="1978957" cy="338554"/>
          </a:xfrm>
          <a:prstGeom prst="rect">
            <a:avLst/>
          </a:prstGeom>
          <a:noFill/>
        </p:spPr>
        <p:txBody>
          <a:bodyPr wrap="square" rtlCol="0">
            <a:spAutoFit/>
          </a:bodyPr>
          <a:lstStyle/>
          <a:p>
            <a:pPr algn="ctr"/>
            <a:r>
              <a:rPr lang="en-US" sz="1600" dirty="0" smtClean="0">
                <a:solidFill>
                  <a:schemeClr val="tx2"/>
                </a:solidFill>
              </a:rPr>
              <a:t>First cell phone</a:t>
            </a:r>
            <a:endParaRPr lang="en-US" sz="1600" dirty="0">
              <a:solidFill>
                <a:schemeClr val="tx2"/>
              </a:solidFill>
            </a:endParaRPr>
          </a:p>
        </p:txBody>
      </p:sp>
      <p:pic>
        <p:nvPicPr>
          <p:cNvPr id="12290" name="Picture 2" descr="Image result for mp3 player icons"/>
          <p:cNvPicPr>
            <a:picLocks noChangeAspect="1" noChangeArrowheads="1"/>
          </p:cNvPicPr>
          <p:nvPr/>
        </p:nvPicPr>
        <p:blipFill>
          <a:blip r:embed="rId3">
            <a:duotone>
              <a:schemeClr val="accent1">
                <a:shade val="45000"/>
                <a:satMod val="135000"/>
              </a:schemeClr>
              <a:prstClr val="white"/>
            </a:duotone>
            <a:extLst>
              <a:ext uri="{BEBA8EAE-BF5A-486C-A8C5-ECC9F3942E4B}">
                <a14:imgProps xmlns:a14="http://schemas.microsoft.com/office/drawing/2010/main">
                  <a14:imgLayer r:embed="rId4">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688967" y="4105479"/>
            <a:ext cx="897470" cy="897470"/>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Image result for walkman icons"/>
          <p:cNvPicPr>
            <a:picLocks noChangeAspect="1" noChangeArrowheads="1"/>
          </p:cNvPicPr>
          <p:nvPr/>
        </p:nvPicPr>
        <p:blipFill>
          <a:blip r:embed="rId5">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830223" y="4074477"/>
            <a:ext cx="913410" cy="917488"/>
          </a:xfrm>
          <a:prstGeom prst="rect">
            <a:avLst/>
          </a:prstGeom>
          <a:noFill/>
          <a:extLst>
            <a:ext uri="{909E8E84-426E-40DD-AFC4-6F175D3DCCD1}">
              <a14:hiddenFill xmlns:a14="http://schemas.microsoft.com/office/drawing/2010/main">
                <a:solidFill>
                  <a:srgbClr val="FFFFFF"/>
                </a:solidFill>
              </a14:hiddenFill>
            </a:ext>
          </a:extLst>
        </p:spPr>
      </p:pic>
      <p:pic>
        <p:nvPicPr>
          <p:cNvPr id="12294" name="Picture 6" descr="Image result for old cellphone icons"/>
          <p:cNvPicPr>
            <a:picLocks noChangeAspect="1" noChangeArrowheads="1"/>
          </p:cNvPicPr>
          <p:nvPr/>
        </p:nvPicPr>
        <p:blipFill>
          <a:blip r:embed="rId6">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299609" y="4037172"/>
            <a:ext cx="432873" cy="992097"/>
          </a:xfrm>
          <a:prstGeom prst="rect">
            <a:avLst/>
          </a:prstGeom>
          <a:noFill/>
          <a:extLst>
            <a:ext uri="{909E8E84-426E-40DD-AFC4-6F175D3DCCD1}">
              <a14:hiddenFill xmlns:a14="http://schemas.microsoft.com/office/drawing/2010/main">
                <a:solidFill>
                  <a:srgbClr val="FFFFFF"/>
                </a:solidFill>
              </a14:hiddenFill>
            </a:ext>
          </a:extLst>
        </p:spPr>
      </p:pic>
      <p:sp>
        <p:nvSpPr>
          <p:cNvPr id="18" name="Slide Number Placeholder 6"/>
          <p:cNvSpPr>
            <a:spLocks noGrp="1"/>
          </p:cNvSpPr>
          <p:nvPr>
            <p:ph type="sldNum" sz="quarter" idx="10"/>
          </p:nvPr>
        </p:nvSpPr>
        <p:spPr>
          <a:xfrm>
            <a:off x="6657975" y="6356350"/>
            <a:ext cx="2133600" cy="365125"/>
          </a:xfrm>
        </p:spPr>
        <p:txBody>
          <a:bodyPr/>
          <a:lstStyle>
            <a:lvl1pPr algn="r">
              <a:defRPr sz="1200">
                <a:solidFill>
                  <a:srgbClr val="00A4E4"/>
                </a:solidFill>
              </a:defRPr>
            </a:lvl1pPr>
          </a:lstStyle>
          <a:p>
            <a:pPr>
              <a:defRPr/>
            </a:pPr>
            <a:fld id="{2505F292-7053-9A43-86CC-EE4ED0BE33C9}" type="slidenum">
              <a:rPr lang="en-US" smtClean="0"/>
              <a:pPr>
                <a:defRPr/>
              </a:pPr>
              <a:t>5</a:t>
            </a:fld>
            <a:endParaRPr lang="en-US" dirty="0"/>
          </a:p>
        </p:txBody>
      </p:sp>
      <p:sp>
        <p:nvSpPr>
          <p:cNvPr id="19" name="Oval 18"/>
          <p:cNvSpPr/>
          <p:nvPr/>
        </p:nvSpPr>
        <p:spPr bwMode="auto">
          <a:xfrm>
            <a:off x="760021" y="2814449"/>
            <a:ext cx="760021" cy="760021"/>
          </a:xfrm>
          <a:prstGeom prst="ellipse">
            <a:avLst/>
          </a:prstGeom>
          <a:solidFill>
            <a:schemeClr val="tx2"/>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bg1"/>
                </a:solidFill>
                <a:effectLst/>
                <a:latin typeface="Arial" pitchFamily="-110" charset="0"/>
                <a:ea typeface="ＭＳ Ｐゴシック" pitchFamily="-110" charset="-128"/>
                <a:cs typeface="ＭＳ Ｐゴシック" pitchFamily="-110" charset="-128"/>
              </a:rPr>
              <a:t>A</a:t>
            </a:r>
            <a:endParaRPr kumimoji="0" lang="en-US" sz="2400" b="0" i="0" u="none" strike="noStrike" cap="none" normalizeH="0" baseline="0" dirty="0">
              <a:ln>
                <a:noFill/>
              </a:ln>
              <a:solidFill>
                <a:schemeClr val="bg1"/>
              </a:solidFill>
              <a:effectLst/>
              <a:latin typeface="Arial" pitchFamily="-110" charset="0"/>
              <a:ea typeface="ＭＳ Ｐゴシック" pitchFamily="-110" charset="-128"/>
              <a:cs typeface="ＭＳ Ｐゴシック" pitchFamily="-110" charset="-128"/>
            </a:endParaRPr>
          </a:p>
        </p:txBody>
      </p:sp>
      <p:cxnSp>
        <p:nvCxnSpPr>
          <p:cNvPr id="20" name="Straight Connector 19"/>
          <p:cNvCxnSpPr/>
          <p:nvPr/>
        </p:nvCxnSpPr>
        <p:spPr bwMode="auto">
          <a:xfrm flipH="1">
            <a:off x="1140033" y="3621970"/>
            <a:ext cx="1" cy="368139"/>
          </a:xfrm>
          <a:prstGeom prst="line">
            <a:avLst/>
          </a:prstGeom>
          <a:solidFill>
            <a:schemeClr val="accent1"/>
          </a:solidFill>
          <a:ln w="28575" cap="flat" cmpd="sng" algn="ctr">
            <a:solidFill>
              <a:schemeClr val="tx2"/>
            </a:solidFill>
            <a:prstDash val="sysDash"/>
            <a:round/>
            <a:headEnd type="none" w="med" len="med"/>
            <a:tailEnd type="none" w="med" len="med"/>
          </a:ln>
          <a:effectLst/>
        </p:spPr>
      </p:cxnSp>
      <p:grpSp>
        <p:nvGrpSpPr>
          <p:cNvPr id="21" name="Group 20"/>
          <p:cNvGrpSpPr/>
          <p:nvPr/>
        </p:nvGrpSpPr>
        <p:grpSpPr>
          <a:xfrm>
            <a:off x="2915372" y="2838196"/>
            <a:ext cx="760021" cy="1151913"/>
            <a:chOff x="760021" y="2814449"/>
            <a:chExt cx="760021" cy="1151913"/>
          </a:xfrm>
        </p:grpSpPr>
        <p:sp>
          <p:nvSpPr>
            <p:cNvPr id="22" name="Oval 21"/>
            <p:cNvSpPr/>
            <p:nvPr/>
          </p:nvSpPr>
          <p:spPr bwMode="auto">
            <a:xfrm>
              <a:off x="760021" y="2814449"/>
              <a:ext cx="760021" cy="760021"/>
            </a:xfrm>
            <a:prstGeom prst="ellipse">
              <a:avLst/>
            </a:prstGeom>
            <a:solidFill>
              <a:schemeClr val="accent5"/>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bg1"/>
                  </a:solidFill>
                  <a:effectLst/>
                  <a:latin typeface="Arial" pitchFamily="-110" charset="0"/>
                  <a:ea typeface="ＭＳ Ｐゴシック" pitchFamily="-110" charset="-128"/>
                  <a:cs typeface="ＭＳ Ｐゴシック" pitchFamily="-110" charset="-128"/>
                </a:rPr>
                <a:t>B</a:t>
              </a:r>
              <a:endParaRPr kumimoji="0" lang="en-US" sz="2400" b="0" i="0" u="none" strike="noStrike" cap="none" normalizeH="0" baseline="0" dirty="0">
                <a:ln>
                  <a:noFill/>
                </a:ln>
                <a:solidFill>
                  <a:schemeClr val="bg1"/>
                </a:solidFill>
                <a:effectLst/>
                <a:latin typeface="Arial" pitchFamily="-110" charset="0"/>
                <a:ea typeface="ＭＳ Ｐゴシック" pitchFamily="-110" charset="-128"/>
                <a:cs typeface="ＭＳ Ｐゴシック" pitchFamily="-110" charset="-128"/>
              </a:endParaRPr>
            </a:p>
          </p:txBody>
        </p:sp>
        <p:cxnSp>
          <p:nvCxnSpPr>
            <p:cNvPr id="23" name="Straight Connector 22"/>
            <p:cNvCxnSpPr/>
            <p:nvPr/>
          </p:nvCxnSpPr>
          <p:spPr bwMode="auto">
            <a:xfrm flipH="1">
              <a:off x="1140033" y="3621970"/>
              <a:ext cx="1" cy="344392"/>
            </a:xfrm>
            <a:prstGeom prst="line">
              <a:avLst/>
            </a:prstGeom>
            <a:solidFill>
              <a:schemeClr val="accent1"/>
            </a:solidFill>
            <a:ln w="28575" cap="flat" cmpd="sng" algn="ctr">
              <a:solidFill>
                <a:schemeClr val="accent5"/>
              </a:solidFill>
              <a:prstDash val="sysDash"/>
              <a:round/>
              <a:headEnd type="none" w="med" len="med"/>
              <a:tailEnd type="none" w="med" len="med"/>
            </a:ln>
            <a:effectLst/>
          </p:spPr>
        </p:cxnSp>
      </p:grpSp>
    </p:spTree>
    <p:extLst>
      <p:ext uri="{BB962C8B-B14F-4D97-AF65-F5344CB8AC3E}">
        <p14:creationId xmlns:p14="http://schemas.microsoft.com/office/powerpoint/2010/main" val="9113223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p:cNvSpPr>
            <a:spLocks noGrp="1"/>
          </p:cNvSpPr>
          <p:nvPr>
            <p:ph type="title"/>
          </p:nvPr>
        </p:nvSpPr>
        <p:spPr/>
        <p:txBody>
          <a:bodyPr/>
          <a:lstStyle/>
          <a:p>
            <a:r>
              <a:rPr lang="en-US" altLang="en-US" smtClean="0">
                <a:ea typeface="ＭＳ Ｐゴシック" pitchFamily="34" charset="-128"/>
              </a:rPr>
              <a:t>Putting it all together</a:t>
            </a:r>
          </a:p>
        </p:txBody>
      </p:sp>
      <p:sp>
        <p:nvSpPr>
          <p:cNvPr id="52227" name="Text Placeholder 2"/>
          <p:cNvSpPr>
            <a:spLocks noGrp="1"/>
          </p:cNvSpPr>
          <p:nvPr>
            <p:ph idx="1"/>
          </p:nvPr>
        </p:nvSpPr>
        <p:spPr/>
        <p:txBody>
          <a:bodyPr/>
          <a:lstStyle/>
          <a:p>
            <a:pPr marL="0" indent="0"/>
            <a:r>
              <a:rPr lang="en-US" altLang="en-US" dirty="0" smtClean="0">
                <a:ea typeface="ＭＳ Ｐゴシック" pitchFamily="34" charset="-128"/>
              </a:rPr>
              <a:t>Employer-sponsored retirement plan options</a:t>
            </a:r>
          </a:p>
          <a:p>
            <a:pPr lvl="1"/>
            <a:r>
              <a:rPr lang="en-US" altLang="en-US" dirty="0" smtClean="0">
                <a:ea typeface="ＭＳ Ｐゴシック" pitchFamily="34" charset="-128"/>
              </a:rPr>
              <a:t>Most common tax-qualified plan types</a:t>
            </a:r>
          </a:p>
          <a:p>
            <a:pPr marL="566738" lvl="2" indent="-219075"/>
            <a:r>
              <a:rPr lang="en-US" altLang="en-US" dirty="0" smtClean="0">
                <a:ea typeface="ＭＳ Ｐゴシック" pitchFamily="34" charset="-128"/>
              </a:rPr>
              <a:t>403(b) Public schools and nonprofit</a:t>
            </a:r>
          </a:p>
          <a:p>
            <a:pPr marL="566738" lvl="2" indent="-219075"/>
            <a:r>
              <a:rPr lang="en-US" altLang="en-US" dirty="0" smtClean="0">
                <a:ea typeface="ＭＳ Ｐゴシック" pitchFamily="34" charset="-128"/>
              </a:rPr>
              <a:t>457(b) Government and tax-exempt</a:t>
            </a:r>
          </a:p>
          <a:p>
            <a:pPr marL="566738" lvl="2" indent="-219075"/>
            <a:r>
              <a:rPr lang="en-US" altLang="en-US" dirty="0" smtClean="0">
                <a:ea typeface="ＭＳ Ｐゴシック" pitchFamily="34" charset="-128"/>
              </a:rPr>
              <a:t>401(k) Non-governmental organizations</a:t>
            </a:r>
          </a:p>
          <a:p>
            <a:pPr lvl="1"/>
            <a:r>
              <a:rPr lang="en-US" altLang="en-US" dirty="0" smtClean="0">
                <a:ea typeface="ＭＳ Ｐゴシック" pitchFamily="34" charset="-128"/>
              </a:rPr>
              <a:t>Contributions and catch-up provisions</a:t>
            </a:r>
          </a:p>
          <a:p>
            <a:pPr lvl="1"/>
            <a:r>
              <a:rPr lang="en-US" altLang="en-US" dirty="0" smtClean="0">
                <a:ea typeface="ＭＳ Ｐゴシック" pitchFamily="34" charset="-128"/>
              </a:rPr>
              <a:t>Ordinary income taxes are due upon withdrawal</a:t>
            </a:r>
          </a:p>
          <a:p>
            <a:pPr lvl="1"/>
            <a:r>
              <a:rPr lang="en-US" altLang="en-US" dirty="0" smtClean="0">
                <a:ea typeface="ＭＳ Ｐゴシック" pitchFamily="34" charset="-128"/>
              </a:rPr>
              <a:t>10% federal early withdrawal tax penalty may apply if under age 59</a:t>
            </a:r>
            <a:r>
              <a:rPr lang="en-US" altLang="en-US" dirty="0" smtClean="0">
                <a:ea typeface="ＭＳ Ｐゴシック" pitchFamily="34" charset="-128"/>
                <a:cs typeface="Arial" charset="0"/>
              </a:rPr>
              <a:t>½*</a:t>
            </a:r>
            <a:endParaRPr lang="en-US" altLang="en-US" dirty="0" smtClean="0">
              <a:ea typeface="ＭＳ Ｐゴシック" pitchFamily="34" charset="-128"/>
            </a:endParaRPr>
          </a:p>
          <a:p>
            <a:pPr lvl="1"/>
            <a:r>
              <a:rPr lang="en-US" altLang="en-US" dirty="0" smtClean="0">
                <a:ea typeface="ＭＳ Ｐゴシック" pitchFamily="34" charset="-128"/>
              </a:rPr>
              <a:t>Choice of withdrawal methods</a:t>
            </a:r>
          </a:p>
        </p:txBody>
      </p:sp>
      <p:sp>
        <p:nvSpPr>
          <p:cNvPr id="52228" name="TextBox 5"/>
          <p:cNvSpPr txBox="1">
            <a:spLocks noChangeArrowheads="1"/>
          </p:cNvSpPr>
          <p:nvPr/>
        </p:nvSpPr>
        <p:spPr bwMode="auto">
          <a:xfrm>
            <a:off x="534988" y="5641454"/>
            <a:ext cx="73533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09538" indent="-109538" eaLnBrk="0" hangingPunct="0">
              <a:spcBef>
                <a:spcPct val="20000"/>
              </a:spcBef>
              <a:spcAft>
                <a:spcPts val="900"/>
              </a:spcAft>
              <a:buClr>
                <a:schemeClr val="bg1"/>
              </a:buClr>
              <a:buSzPct val="25000"/>
              <a:buFont typeface="Arial" charset="0"/>
              <a:buChar char="•"/>
              <a:defRPr sz="2400" b="1">
                <a:solidFill>
                  <a:srgbClr val="008A83"/>
                </a:solidFill>
                <a:latin typeface="Arial" charset="0"/>
              </a:defRPr>
            </a:lvl1pPr>
            <a:lvl2pPr marL="742950" indent="-285750" eaLnBrk="0" hangingPunct="0">
              <a:lnSpc>
                <a:spcPct val="110000"/>
              </a:lnSpc>
              <a:spcBef>
                <a:spcPts val="900"/>
              </a:spcBef>
              <a:spcAft>
                <a:spcPts val="400"/>
              </a:spcAft>
              <a:buClr>
                <a:srgbClr val="ED834C"/>
              </a:buClr>
              <a:buSzPct val="90000"/>
              <a:buFont typeface="Arial Black" pitchFamily="34" charset="0"/>
              <a:buChar char="&gt;"/>
              <a:defRPr sz="1600">
                <a:solidFill>
                  <a:srgbClr val="0097CE"/>
                </a:solidFill>
                <a:latin typeface="Arial" charset="0"/>
              </a:defRPr>
            </a:lvl2pPr>
            <a:lvl3pPr marL="1143000" indent="-228600" eaLnBrk="0" hangingPunct="0">
              <a:spcBef>
                <a:spcPct val="20000"/>
              </a:spcBef>
              <a:buClr>
                <a:srgbClr val="0097CE"/>
              </a:buClr>
              <a:buSzPct val="100000"/>
              <a:buFont typeface="Lucida Grande" pitchFamily="-110" charset="0"/>
              <a:buChar char="−"/>
              <a:defRPr sz="1400">
                <a:solidFill>
                  <a:srgbClr val="6A747C"/>
                </a:solidFill>
                <a:latin typeface="Arial" charset="0"/>
              </a:defRPr>
            </a:lvl3pPr>
            <a:lvl4pPr marL="1600200" indent="-228600" eaLnBrk="0" hangingPunct="0">
              <a:spcBef>
                <a:spcPct val="20000"/>
              </a:spcBef>
              <a:buClr>
                <a:srgbClr val="ED834C"/>
              </a:buClr>
              <a:buFont typeface="Arial" charset="0"/>
              <a:buChar char="•"/>
              <a:defRPr sz="1200">
                <a:solidFill>
                  <a:srgbClr val="0097CE"/>
                </a:solidFill>
                <a:latin typeface="Arial" charset="0"/>
              </a:defRPr>
            </a:lvl4pPr>
            <a:lvl5pPr marL="2057400" indent="-228600" eaLnBrk="0" hangingPunct="0">
              <a:spcBef>
                <a:spcPct val="20000"/>
              </a:spcBef>
              <a:buClr>
                <a:srgbClr val="0097CE"/>
              </a:buClr>
              <a:buFont typeface="Lucida Grande" pitchFamily="-110" charset="0"/>
              <a:buChar char="−"/>
              <a:defRPr sz="1000">
                <a:solidFill>
                  <a:srgbClr val="6A747C"/>
                </a:solidFill>
                <a:latin typeface="Arial" charset="0"/>
              </a:defRPr>
            </a:lvl5pPr>
            <a:lvl6pPr marL="2514600" indent="-228600" eaLnBrk="0" fontAlgn="base" hangingPunct="0">
              <a:spcBef>
                <a:spcPct val="20000"/>
              </a:spcBef>
              <a:spcAft>
                <a:spcPct val="0"/>
              </a:spcAft>
              <a:buClr>
                <a:srgbClr val="0097CE"/>
              </a:buClr>
              <a:buFont typeface="Lucida Grande" pitchFamily="-110" charset="0"/>
              <a:buChar char="−"/>
              <a:defRPr sz="1000">
                <a:solidFill>
                  <a:srgbClr val="6A747C"/>
                </a:solidFill>
                <a:latin typeface="Arial" charset="0"/>
              </a:defRPr>
            </a:lvl6pPr>
            <a:lvl7pPr marL="2971800" indent="-228600" eaLnBrk="0" fontAlgn="base" hangingPunct="0">
              <a:spcBef>
                <a:spcPct val="20000"/>
              </a:spcBef>
              <a:spcAft>
                <a:spcPct val="0"/>
              </a:spcAft>
              <a:buClr>
                <a:srgbClr val="0097CE"/>
              </a:buClr>
              <a:buFont typeface="Lucida Grande" pitchFamily="-110" charset="0"/>
              <a:buChar char="−"/>
              <a:defRPr sz="1000">
                <a:solidFill>
                  <a:srgbClr val="6A747C"/>
                </a:solidFill>
                <a:latin typeface="Arial" charset="0"/>
              </a:defRPr>
            </a:lvl7pPr>
            <a:lvl8pPr marL="3429000" indent="-228600" eaLnBrk="0" fontAlgn="base" hangingPunct="0">
              <a:spcBef>
                <a:spcPct val="20000"/>
              </a:spcBef>
              <a:spcAft>
                <a:spcPct val="0"/>
              </a:spcAft>
              <a:buClr>
                <a:srgbClr val="0097CE"/>
              </a:buClr>
              <a:buFont typeface="Lucida Grande" pitchFamily="-110" charset="0"/>
              <a:buChar char="−"/>
              <a:defRPr sz="1000">
                <a:solidFill>
                  <a:srgbClr val="6A747C"/>
                </a:solidFill>
                <a:latin typeface="Arial" charset="0"/>
              </a:defRPr>
            </a:lvl8pPr>
            <a:lvl9pPr marL="3886200" indent="-228600" eaLnBrk="0" fontAlgn="base" hangingPunct="0">
              <a:spcBef>
                <a:spcPct val="20000"/>
              </a:spcBef>
              <a:spcAft>
                <a:spcPct val="0"/>
              </a:spcAft>
              <a:buClr>
                <a:srgbClr val="0097CE"/>
              </a:buClr>
              <a:buFont typeface="Lucida Grande" pitchFamily="-110" charset="0"/>
              <a:buChar char="−"/>
              <a:defRPr sz="1000">
                <a:solidFill>
                  <a:srgbClr val="6A747C"/>
                </a:solidFill>
                <a:latin typeface="Arial" charset="0"/>
              </a:defRPr>
            </a:lvl9pPr>
          </a:lstStyle>
          <a:p>
            <a:pPr>
              <a:spcBef>
                <a:spcPct val="0"/>
              </a:spcBef>
              <a:spcAft>
                <a:spcPct val="0"/>
              </a:spcAft>
              <a:buClrTx/>
              <a:buSzTx/>
              <a:buFontTx/>
              <a:buNone/>
            </a:pPr>
            <a:r>
              <a:rPr lang="en-US" altLang="en-US" sz="1600" b="0" dirty="0">
                <a:solidFill>
                  <a:schemeClr val="tx1"/>
                </a:solidFill>
              </a:rPr>
              <a:t>*The 10% federal early withdrawal </a:t>
            </a:r>
            <a:r>
              <a:rPr lang="en-US" altLang="en-US" sz="1600" b="0" dirty="0" smtClean="0">
                <a:solidFill>
                  <a:schemeClr val="tx1"/>
                </a:solidFill>
              </a:rPr>
              <a:t>tax penalty </a:t>
            </a:r>
            <a:r>
              <a:rPr lang="en-US" altLang="en-US" sz="1600" b="0" dirty="0">
                <a:solidFill>
                  <a:schemeClr val="tx1"/>
                </a:solidFill>
              </a:rPr>
              <a:t>does not apply to 457(b) plans.</a:t>
            </a:r>
          </a:p>
        </p:txBody>
      </p:sp>
      <p:sp>
        <p:nvSpPr>
          <p:cNvPr id="6" name="Slide Number Placeholder 6"/>
          <p:cNvSpPr>
            <a:spLocks noGrp="1"/>
          </p:cNvSpPr>
          <p:nvPr>
            <p:ph type="sldNum" sz="quarter" idx="10"/>
          </p:nvPr>
        </p:nvSpPr>
        <p:spPr>
          <a:xfrm>
            <a:off x="6657975" y="6356350"/>
            <a:ext cx="2133600" cy="365125"/>
          </a:xfrm>
        </p:spPr>
        <p:txBody>
          <a:bodyPr/>
          <a:lstStyle>
            <a:lvl1pPr algn="r">
              <a:defRPr sz="1200">
                <a:solidFill>
                  <a:srgbClr val="00A4E4"/>
                </a:solidFill>
              </a:defRPr>
            </a:lvl1pPr>
          </a:lstStyle>
          <a:p>
            <a:pPr>
              <a:defRPr/>
            </a:pPr>
            <a:fld id="{2505F292-7053-9A43-86CC-EE4ED0BE33C9}" type="slidenum">
              <a:rPr lang="en-US" smtClean="0"/>
              <a:pPr>
                <a:defRPr/>
              </a:pPr>
              <a:t>50</a:t>
            </a:fld>
            <a:endParaRPr lang="en-US" dirty="0"/>
          </a:p>
        </p:txBody>
      </p:sp>
    </p:spTree>
    <p:extLst>
      <p:ext uri="{BB962C8B-B14F-4D97-AF65-F5344CB8AC3E}">
        <p14:creationId xmlns:p14="http://schemas.microsoft.com/office/powerpoint/2010/main" val="29604033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a:grpSpLocks/>
          </p:cNvGrpSpPr>
          <p:nvPr/>
        </p:nvGrpSpPr>
        <p:grpSpPr bwMode="auto">
          <a:xfrm>
            <a:off x="6440846" y="2921439"/>
            <a:ext cx="1816837" cy="1230729"/>
            <a:chOff x="6702640" y="2790714"/>
            <a:chExt cx="1816982" cy="1230382"/>
          </a:xfrm>
        </p:grpSpPr>
        <p:cxnSp>
          <p:nvCxnSpPr>
            <p:cNvPr id="19" name="Straight Connector 18"/>
            <p:cNvCxnSpPr/>
            <p:nvPr/>
          </p:nvCxnSpPr>
          <p:spPr bwMode="auto">
            <a:xfrm>
              <a:off x="6702640" y="3111297"/>
              <a:ext cx="1020844" cy="0"/>
            </a:xfrm>
            <a:prstGeom prst="line">
              <a:avLst/>
            </a:prstGeom>
            <a:solidFill>
              <a:schemeClr val="accent1"/>
            </a:solidFill>
            <a:ln w="76200" cap="flat" cmpd="sng" algn="ctr">
              <a:solidFill>
                <a:schemeClr val="accent4"/>
              </a:solidFill>
              <a:prstDash val="solid"/>
              <a:round/>
              <a:headEnd type="none" w="med" len="med"/>
              <a:tailEnd type="none" w="med" len="med"/>
            </a:ln>
            <a:effectLst/>
          </p:spPr>
        </p:cxnSp>
        <p:sp>
          <p:nvSpPr>
            <p:cNvPr id="23" name="Oval 22"/>
            <p:cNvSpPr/>
            <p:nvPr/>
          </p:nvSpPr>
          <p:spPr bwMode="auto">
            <a:xfrm>
              <a:off x="7676182" y="2790714"/>
              <a:ext cx="843440" cy="843132"/>
            </a:xfrm>
            <a:prstGeom prst="ellipse">
              <a:avLst/>
            </a:prstGeom>
            <a:solidFill>
              <a:schemeClr val="tx2"/>
            </a:solidFill>
            <a:ln w="9525" cap="flat" cmpd="sng" algn="ctr">
              <a:noFill/>
              <a:prstDash val="solid"/>
              <a:round/>
              <a:headEnd type="none" w="med" len="med"/>
              <a:tailEnd type="none" w="med" len="med"/>
            </a:ln>
            <a:effectLst/>
          </p:spPr>
          <p:txBody>
            <a:bodyPr anchor="ctr"/>
            <a:lstStyle/>
            <a:p>
              <a:pPr algn="ctr" eaLnBrk="0" hangingPunct="0">
                <a:defRPr/>
              </a:pPr>
              <a:r>
                <a:rPr lang="en-US" sz="2600" b="1" dirty="0">
                  <a:solidFill>
                    <a:srgbClr val="FFFFFF"/>
                  </a:solidFill>
                  <a:latin typeface="Arial" pitchFamily="-110" charset="0"/>
                  <a:ea typeface="ＭＳ Ｐゴシック" pitchFamily="-110" charset="-128"/>
                  <a:cs typeface="ＭＳ Ｐゴシック" pitchFamily="-110" charset="-128"/>
                </a:rPr>
                <a:t>5</a:t>
              </a:r>
            </a:p>
          </p:txBody>
        </p:sp>
        <p:sp>
          <p:nvSpPr>
            <p:cNvPr id="53261" name="TextBox 27"/>
            <p:cNvSpPr txBox="1">
              <a:spLocks noChangeArrowheads="1"/>
            </p:cNvSpPr>
            <p:nvPr/>
          </p:nvSpPr>
          <p:spPr bwMode="auto">
            <a:xfrm>
              <a:off x="7686964" y="3744176"/>
              <a:ext cx="792268" cy="276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spcAft>
                  <a:spcPts val="900"/>
                </a:spcAft>
                <a:buClr>
                  <a:schemeClr val="bg1"/>
                </a:buClr>
                <a:buSzPct val="25000"/>
                <a:buFont typeface="Arial" charset="0"/>
                <a:buChar char="•"/>
                <a:defRPr sz="2400" b="1">
                  <a:solidFill>
                    <a:srgbClr val="008A83"/>
                  </a:solidFill>
                  <a:latin typeface="Arial" charset="0"/>
                </a:defRPr>
              </a:lvl1pPr>
              <a:lvl2pPr marL="742950" indent="-285750" eaLnBrk="0" hangingPunct="0">
                <a:lnSpc>
                  <a:spcPct val="110000"/>
                </a:lnSpc>
                <a:spcBef>
                  <a:spcPts val="900"/>
                </a:spcBef>
                <a:spcAft>
                  <a:spcPts val="400"/>
                </a:spcAft>
                <a:buClr>
                  <a:srgbClr val="ED834C"/>
                </a:buClr>
                <a:buSzPct val="90000"/>
                <a:buFont typeface="Arial Black" pitchFamily="34" charset="0"/>
                <a:buChar char="&gt;"/>
                <a:defRPr sz="1600">
                  <a:solidFill>
                    <a:srgbClr val="0097CE"/>
                  </a:solidFill>
                  <a:latin typeface="Arial" charset="0"/>
                </a:defRPr>
              </a:lvl2pPr>
              <a:lvl3pPr marL="1143000" indent="-228600" eaLnBrk="0" hangingPunct="0">
                <a:spcBef>
                  <a:spcPct val="20000"/>
                </a:spcBef>
                <a:buClr>
                  <a:srgbClr val="0097CE"/>
                </a:buClr>
                <a:buSzPct val="100000"/>
                <a:buFont typeface="Lucida Grande" pitchFamily="-110" charset="0"/>
                <a:buChar char="−"/>
                <a:defRPr sz="1400">
                  <a:solidFill>
                    <a:srgbClr val="6A747C"/>
                  </a:solidFill>
                  <a:latin typeface="Arial" charset="0"/>
                </a:defRPr>
              </a:lvl3pPr>
              <a:lvl4pPr marL="1600200" indent="-228600" eaLnBrk="0" hangingPunct="0">
                <a:spcBef>
                  <a:spcPct val="20000"/>
                </a:spcBef>
                <a:buClr>
                  <a:srgbClr val="ED834C"/>
                </a:buClr>
                <a:buFont typeface="Arial" charset="0"/>
                <a:buChar char="•"/>
                <a:defRPr sz="1200">
                  <a:solidFill>
                    <a:srgbClr val="0097CE"/>
                  </a:solidFill>
                  <a:latin typeface="Arial" charset="0"/>
                </a:defRPr>
              </a:lvl4pPr>
              <a:lvl5pPr marL="2057400" indent="-228600" eaLnBrk="0" hangingPunct="0">
                <a:spcBef>
                  <a:spcPct val="20000"/>
                </a:spcBef>
                <a:buClr>
                  <a:srgbClr val="0097CE"/>
                </a:buClr>
                <a:buFont typeface="Lucida Grande" pitchFamily="-110" charset="0"/>
                <a:buChar char="−"/>
                <a:defRPr sz="1000">
                  <a:solidFill>
                    <a:srgbClr val="6A747C"/>
                  </a:solidFill>
                  <a:latin typeface="Arial" charset="0"/>
                </a:defRPr>
              </a:lvl5pPr>
              <a:lvl6pPr marL="2514600" indent="-228600" eaLnBrk="0" fontAlgn="base" hangingPunct="0">
                <a:spcBef>
                  <a:spcPct val="20000"/>
                </a:spcBef>
                <a:spcAft>
                  <a:spcPct val="0"/>
                </a:spcAft>
                <a:buClr>
                  <a:srgbClr val="0097CE"/>
                </a:buClr>
                <a:buFont typeface="Lucida Grande" pitchFamily="-110" charset="0"/>
                <a:buChar char="−"/>
                <a:defRPr sz="1000">
                  <a:solidFill>
                    <a:srgbClr val="6A747C"/>
                  </a:solidFill>
                  <a:latin typeface="Arial" charset="0"/>
                </a:defRPr>
              </a:lvl6pPr>
              <a:lvl7pPr marL="2971800" indent="-228600" eaLnBrk="0" fontAlgn="base" hangingPunct="0">
                <a:spcBef>
                  <a:spcPct val="20000"/>
                </a:spcBef>
                <a:spcAft>
                  <a:spcPct val="0"/>
                </a:spcAft>
                <a:buClr>
                  <a:srgbClr val="0097CE"/>
                </a:buClr>
                <a:buFont typeface="Lucida Grande" pitchFamily="-110" charset="0"/>
                <a:buChar char="−"/>
                <a:defRPr sz="1000">
                  <a:solidFill>
                    <a:srgbClr val="6A747C"/>
                  </a:solidFill>
                  <a:latin typeface="Arial" charset="0"/>
                </a:defRPr>
              </a:lvl7pPr>
              <a:lvl8pPr marL="3429000" indent="-228600" eaLnBrk="0" fontAlgn="base" hangingPunct="0">
                <a:spcBef>
                  <a:spcPct val="20000"/>
                </a:spcBef>
                <a:spcAft>
                  <a:spcPct val="0"/>
                </a:spcAft>
                <a:buClr>
                  <a:srgbClr val="0097CE"/>
                </a:buClr>
                <a:buFont typeface="Lucida Grande" pitchFamily="-110" charset="0"/>
                <a:buChar char="−"/>
                <a:defRPr sz="1000">
                  <a:solidFill>
                    <a:srgbClr val="6A747C"/>
                  </a:solidFill>
                  <a:latin typeface="Arial" charset="0"/>
                </a:defRPr>
              </a:lvl8pPr>
              <a:lvl9pPr marL="3886200" indent="-228600" eaLnBrk="0" fontAlgn="base" hangingPunct="0">
                <a:spcBef>
                  <a:spcPct val="20000"/>
                </a:spcBef>
                <a:spcAft>
                  <a:spcPct val="0"/>
                </a:spcAft>
                <a:buClr>
                  <a:srgbClr val="0097CE"/>
                </a:buClr>
                <a:buFont typeface="Lucida Grande" pitchFamily="-110" charset="0"/>
                <a:buChar char="−"/>
                <a:defRPr sz="1000">
                  <a:solidFill>
                    <a:srgbClr val="6A747C"/>
                  </a:solidFill>
                  <a:latin typeface="Arial" charset="0"/>
                </a:defRPr>
              </a:lvl9pPr>
            </a:lstStyle>
            <a:p>
              <a:pPr eaLnBrk="1" hangingPunct="1">
                <a:spcBef>
                  <a:spcPct val="0"/>
                </a:spcBef>
                <a:spcAft>
                  <a:spcPct val="0"/>
                </a:spcAft>
                <a:buClrTx/>
                <a:buSzTx/>
                <a:buFontTx/>
                <a:buNone/>
              </a:pPr>
              <a:r>
                <a:rPr lang="en-US" altLang="en-US" sz="1200" dirty="0">
                  <a:solidFill>
                    <a:srgbClr val="000000"/>
                  </a:solidFill>
                </a:rPr>
                <a:t>REVIEW</a:t>
              </a:r>
            </a:p>
          </p:txBody>
        </p:sp>
      </p:grpSp>
      <p:grpSp>
        <p:nvGrpSpPr>
          <p:cNvPr id="13" name="Group 12"/>
          <p:cNvGrpSpPr>
            <a:grpSpLocks/>
          </p:cNvGrpSpPr>
          <p:nvPr/>
        </p:nvGrpSpPr>
        <p:grpSpPr bwMode="auto">
          <a:xfrm>
            <a:off x="4744139" y="2921439"/>
            <a:ext cx="2078350" cy="1230729"/>
            <a:chOff x="5004669" y="2790714"/>
            <a:chExt cx="2078364" cy="1230382"/>
          </a:xfrm>
        </p:grpSpPr>
        <p:cxnSp>
          <p:nvCxnSpPr>
            <p:cNvPr id="17" name="Straight Connector 16"/>
            <p:cNvCxnSpPr/>
            <p:nvPr/>
          </p:nvCxnSpPr>
          <p:spPr bwMode="auto">
            <a:xfrm>
              <a:off x="5004669" y="3111297"/>
              <a:ext cx="1020769" cy="0"/>
            </a:xfrm>
            <a:prstGeom prst="line">
              <a:avLst/>
            </a:prstGeom>
            <a:solidFill>
              <a:schemeClr val="accent1"/>
            </a:solidFill>
            <a:ln w="76200" cap="flat" cmpd="sng" algn="ctr">
              <a:solidFill>
                <a:schemeClr val="accent4"/>
              </a:solidFill>
              <a:prstDash val="solid"/>
              <a:round/>
              <a:headEnd type="none" w="med" len="med"/>
              <a:tailEnd type="none" w="med" len="med"/>
            </a:ln>
            <a:effectLst/>
          </p:spPr>
        </p:cxnSp>
        <p:sp>
          <p:nvSpPr>
            <p:cNvPr id="22" name="Oval 21"/>
            <p:cNvSpPr/>
            <p:nvPr/>
          </p:nvSpPr>
          <p:spPr bwMode="auto">
            <a:xfrm>
              <a:off x="6014325" y="2790714"/>
              <a:ext cx="843611" cy="843364"/>
            </a:xfrm>
            <a:prstGeom prst="ellipse">
              <a:avLst/>
            </a:prstGeom>
            <a:solidFill>
              <a:schemeClr val="tx2"/>
            </a:solidFill>
            <a:ln w="9525" cap="flat" cmpd="sng" algn="ctr">
              <a:noFill/>
              <a:prstDash val="solid"/>
              <a:round/>
              <a:headEnd type="none" w="med" len="med"/>
              <a:tailEnd type="none" w="med" len="med"/>
            </a:ln>
            <a:effectLst/>
          </p:spPr>
          <p:txBody>
            <a:bodyPr anchor="ctr"/>
            <a:lstStyle/>
            <a:p>
              <a:pPr algn="ctr" eaLnBrk="0" hangingPunct="0">
                <a:defRPr/>
              </a:pPr>
              <a:r>
                <a:rPr lang="en-US" sz="2600" b="1" dirty="0">
                  <a:solidFill>
                    <a:srgbClr val="FFFFFF"/>
                  </a:solidFill>
                  <a:latin typeface="Arial" pitchFamily="-110" charset="0"/>
                  <a:ea typeface="ＭＳ Ｐゴシック" pitchFamily="-110" charset="-128"/>
                  <a:cs typeface="ＭＳ Ｐゴシック" pitchFamily="-110" charset="-128"/>
                </a:rPr>
                <a:t>4</a:t>
              </a:r>
            </a:p>
          </p:txBody>
        </p:sp>
        <p:sp>
          <p:nvSpPr>
            <p:cNvPr id="53264" name="TextBox 26"/>
            <p:cNvSpPr txBox="1">
              <a:spLocks noChangeArrowheads="1"/>
            </p:cNvSpPr>
            <p:nvPr/>
          </p:nvSpPr>
          <p:spPr bwMode="auto">
            <a:xfrm>
              <a:off x="5710532" y="3744176"/>
              <a:ext cx="1372501" cy="276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spcAft>
                  <a:spcPts val="900"/>
                </a:spcAft>
                <a:buClr>
                  <a:schemeClr val="bg1"/>
                </a:buClr>
                <a:buSzPct val="25000"/>
                <a:buFont typeface="Arial" charset="0"/>
                <a:buChar char="•"/>
                <a:defRPr sz="2400" b="1">
                  <a:solidFill>
                    <a:srgbClr val="008A83"/>
                  </a:solidFill>
                  <a:latin typeface="Arial" charset="0"/>
                </a:defRPr>
              </a:lvl1pPr>
              <a:lvl2pPr marL="742950" indent="-285750" eaLnBrk="0" hangingPunct="0">
                <a:lnSpc>
                  <a:spcPct val="110000"/>
                </a:lnSpc>
                <a:spcBef>
                  <a:spcPts val="900"/>
                </a:spcBef>
                <a:spcAft>
                  <a:spcPts val="400"/>
                </a:spcAft>
                <a:buClr>
                  <a:srgbClr val="ED834C"/>
                </a:buClr>
                <a:buSzPct val="90000"/>
                <a:buFont typeface="Arial Black" pitchFamily="34" charset="0"/>
                <a:buChar char="&gt;"/>
                <a:defRPr sz="1600">
                  <a:solidFill>
                    <a:srgbClr val="0097CE"/>
                  </a:solidFill>
                  <a:latin typeface="Arial" charset="0"/>
                </a:defRPr>
              </a:lvl2pPr>
              <a:lvl3pPr marL="1143000" indent="-228600" eaLnBrk="0" hangingPunct="0">
                <a:spcBef>
                  <a:spcPct val="20000"/>
                </a:spcBef>
                <a:buClr>
                  <a:srgbClr val="0097CE"/>
                </a:buClr>
                <a:buSzPct val="100000"/>
                <a:buFont typeface="Lucida Grande" pitchFamily="-110" charset="0"/>
                <a:buChar char="−"/>
                <a:defRPr sz="1400">
                  <a:solidFill>
                    <a:srgbClr val="6A747C"/>
                  </a:solidFill>
                  <a:latin typeface="Arial" charset="0"/>
                </a:defRPr>
              </a:lvl3pPr>
              <a:lvl4pPr marL="1600200" indent="-228600" eaLnBrk="0" hangingPunct="0">
                <a:spcBef>
                  <a:spcPct val="20000"/>
                </a:spcBef>
                <a:buClr>
                  <a:srgbClr val="ED834C"/>
                </a:buClr>
                <a:buFont typeface="Arial" charset="0"/>
                <a:buChar char="•"/>
                <a:defRPr sz="1200">
                  <a:solidFill>
                    <a:srgbClr val="0097CE"/>
                  </a:solidFill>
                  <a:latin typeface="Arial" charset="0"/>
                </a:defRPr>
              </a:lvl4pPr>
              <a:lvl5pPr marL="2057400" indent="-228600" eaLnBrk="0" hangingPunct="0">
                <a:spcBef>
                  <a:spcPct val="20000"/>
                </a:spcBef>
                <a:buClr>
                  <a:srgbClr val="0097CE"/>
                </a:buClr>
                <a:buFont typeface="Lucida Grande" pitchFamily="-110" charset="0"/>
                <a:buChar char="−"/>
                <a:defRPr sz="1000">
                  <a:solidFill>
                    <a:srgbClr val="6A747C"/>
                  </a:solidFill>
                  <a:latin typeface="Arial" charset="0"/>
                </a:defRPr>
              </a:lvl5pPr>
              <a:lvl6pPr marL="2514600" indent="-228600" eaLnBrk="0" fontAlgn="base" hangingPunct="0">
                <a:spcBef>
                  <a:spcPct val="20000"/>
                </a:spcBef>
                <a:spcAft>
                  <a:spcPct val="0"/>
                </a:spcAft>
                <a:buClr>
                  <a:srgbClr val="0097CE"/>
                </a:buClr>
                <a:buFont typeface="Lucida Grande" pitchFamily="-110" charset="0"/>
                <a:buChar char="−"/>
                <a:defRPr sz="1000">
                  <a:solidFill>
                    <a:srgbClr val="6A747C"/>
                  </a:solidFill>
                  <a:latin typeface="Arial" charset="0"/>
                </a:defRPr>
              </a:lvl6pPr>
              <a:lvl7pPr marL="2971800" indent="-228600" eaLnBrk="0" fontAlgn="base" hangingPunct="0">
                <a:spcBef>
                  <a:spcPct val="20000"/>
                </a:spcBef>
                <a:spcAft>
                  <a:spcPct val="0"/>
                </a:spcAft>
                <a:buClr>
                  <a:srgbClr val="0097CE"/>
                </a:buClr>
                <a:buFont typeface="Lucida Grande" pitchFamily="-110" charset="0"/>
                <a:buChar char="−"/>
                <a:defRPr sz="1000">
                  <a:solidFill>
                    <a:srgbClr val="6A747C"/>
                  </a:solidFill>
                  <a:latin typeface="Arial" charset="0"/>
                </a:defRPr>
              </a:lvl7pPr>
              <a:lvl8pPr marL="3429000" indent="-228600" eaLnBrk="0" fontAlgn="base" hangingPunct="0">
                <a:spcBef>
                  <a:spcPct val="20000"/>
                </a:spcBef>
                <a:spcAft>
                  <a:spcPct val="0"/>
                </a:spcAft>
                <a:buClr>
                  <a:srgbClr val="0097CE"/>
                </a:buClr>
                <a:buFont typeface="Lucida Grande" pitchFamily="-110" charset="0"/>
                <a:buChar char="−"/>
                <a:defRPr sz="1000">
                  <a:solidFill>
                    <a:srgbClr val="6A747C"/>
                  </a:solidFill>
                  <a:latin typeface="Arial" charset="0"/>
                </a:defRPr>
              </a:lvl8pPr>
              <a:lvl9pPr marL="3886200" indent="-228600" eaLnBrk="0" fontAlgn="base" hangingPunct="0">
                <a:spcBef>
                  <a:spcPct val="20000"/>
                </a:spcBef>
                <a:spcAft>
                  <a:spcPct val="0"/>
                </a:spcAft>
                <a:buClr>
                  <a:srgbClr val="0097CE"/>
                </a:buClr>
                <a:buFont typeface="Lucida Grande" pitchFamily="-110" charset="0"/>
                <a:buChar char="−"/>
                <a:defRPr sz="1000">
                  <a:solidFill>
                    <a:srgbClr val="6A747C"/>
                  </a:solidFill>
                  <a:latin typeface="Arial" charset="0"/>
                </a:defRPr>
              </a:lvl9pPr>
            </a:lstStyle>
            <a:p>
              <a:pPr eaLnBrk="1" hangingPunct="1">
                <a:spcBef>
                  <a:spcPct val="0"/>
                </a:spcBef>
                <a:spcAft>
                  <a:spcPct val="0"/>
                </a:spcAft>
                <a:buClrTx/>
                <a:buSzTx/>
                <a:buFontTx/>
                <a:buNone/>
              </a:pPr>
              <a:r>
                <a:rPr lang="en-US" altLang="en-US" sz="1200" dirty="0">
                  <a:solidFill>
                    <a:srgbClr val="000000"/>
                  </a:solidFill>
                </a:rPr>
                <a:t>BENEFICIARIES</a:t>
              </a:r>
            </a:p>
          </p:txBody>
        </p:sp>
      </p:grpSp>
      <p:grpSp>
        <p:nvGrpSpPr>
          <p:cNvPr id="8" name="Group 7"/>
          <p:cNvGrpSpPr>
            <a:grpSpLocks/>
          </p:cNvGrpSpPr>
          <p:nvPr/>
        </p:nvGrpSpPr>
        <p:grpSpPr bwMode="auto">
          <a:xfrm>
            <a:off x="3135683" y="2921439"/>
            <a:ext cx="2093497" cy="1230729"/>
            <a:chOff x="3396173" y="2790714"/>
            <a:chExt cx="2095184" cy="1230382"/>
          </a:xfrm>
        </p:grpSpPr>
        <p:cxnSp>
          <p:nvCxnSpPr>
            <p:cNvPr id="15" name="Straight Connector 14"/>
            <p:cNvCxnSpPr/>
            <p:nvPr/>
          </p:nvCxnSpPr>
          <p:spPr bwMode="auto">
            <a:xfrm>
              <a:off x="3396173" y="3111297"/>
              <a:ext cx="1021587" cy="0"/>
            </a:xfrm>
            <a:prstGeom prst="line">
              <a:avLst/>
            </a:prstGeom>
            <a:solidFill>
              <a:schemeClr val="accent1"/>
            </a:solidFill>
            <a:ln w="76200" cap="flat" cmpd="sng" algn="ctr">
              <a:solidFill>
                <a:schemeClr val="accent4"/>
              </a:solidFill>
              <a:prstDash val="solid"/>
              <a:round/>
              <a:headEnd type="none" w="med" len="med"/>
              <a:tailEnd type="none" w="med" len="med"/>
            </a:ln>
            <a:effectLst/>
          </p:spPr>
        </p:cxnSp>
        <p:sp>
          <p:nvSpPr>
            <p:cNvPr id="21" name="Oval 20"/>
            <p:cNvSpPr/>
            <p:nvPr/>
          </p:nvSpPr>
          <p:spPr bwMode="auto">
            <a:xfrm>
              <a:off x="4370423" y="2790714"/>
              <a:ext cx="841964" cy="843132"/>
            </a:xfrm>
            <a:prstGeom prst="ellipse">
              <a:avLst/>
            </a:prstGeom>
            <a:solidFill>
              <a:schemeClr val="tx2"/>
            </a:solidFill>
            <a:ln w="9525" cap="flat" cmpd="sng" algn="ctr">
              <a:noFill/>
              <a:prstDash val="solid"/>
              <a:round/>
              <a:headEnd type="none" w="med" len="med"/>
              <a:tailEnd type="none" w="med" len="med"/>
            </a:ln>
            <a:effectLst/>
          </p:spPr>
          <p:txBody>
            <a:bodyPr anchor="ctr"/>
            <a:lstStyle/>
            <a:p>
              <a:pPr algn="ctr" eaLnBrk="0" hangingPunct="0">
                <a:defRPr/>
              </a:pPr>
              <a:r>
                <a:rPr lang="en-US" sz="2600" b="1" dirty="0">
                  <a:solidFill>
                    <a:srgbClr val="FFFFFF"/>
                  </a:solidFill>
                  <a:latin typeface="Arial" pitchFamily="-110" charset="0"/>
                  <a:ea typeface="ＭＳ Ｐゴシック" pitchFamily="-110" charset="-128"/>
                  <a:cs typeface="ＭＳ Ｐゴシック" pitchFamily="-110" charset="-128"/>
                </a:rPr>
                <a:t>3</a:t>
              </a:r>
            </a:p>
          </p:txBody>
        </p:sp>
        <p:sp>
          <p:nvSpPr>
            <p:cNvPr id="53267" name="TextBox 25"/>
            <p:cNvSpPr txBox="1">
              <a:spLocks noChangeArrowheads="1"/>
            </p:cNvSpPr>
            <p:nvPr/>
          </p:nvSpPr>
          <p:spPr bwMode="auto">
            <a:xfrm>
              <a:off x="4125780" y="3744176"/>
              <a:ext cx="1365577" cy="276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spcAft>
                  <a:spcPts val="900"/>
                </a:spcAft>
                <a:buClr>
                  <a:schemeClr val="bg1"/>
                </a:buClr>
                <a:buSzPct val="25000"/>
                <a:buFont typeface="Arial" charset="0"/>
                <a:buChar char="•"/>
                <a:defRPr sz="2400" b="1">
                  <a:solidFill>
                    <a:srgbClr val="008A83"/>
                  </a:solidFill>
                  <a:latin typeface="Arial" charset="0"/>
                </a:defRPr>
              </a:lvl1pPr>
              <a:lvl2pPr marL="742950" indent="-285750" eaLnBrk="0" hangingPunct="0">
                <a:lnSpc>
                  <a:spcPct val="110000"/>
                </a:lnSpc>
                <a:spcBef>
                  <a:spcPts val="900"/>
                </a:spcBef>
                <a:spcAft>
                  <a:spcPts val="400"/>
                </a:spcAft>
                <a:buClr>
                  <a:srgbClr val="ED834C"/>
                </a:buClr>
                <a:buSzPct val="90000"/>
                <a:buFont typeface="Arial Black" pitchFamily="34" charset="0"/>
                <a:buChar char="&gt;"/>
                <a:defRPr sz="1600">
                  <a:solidFill>
                    <a:srgbClr val="0097CE"/>
                  </a:solidFill>
                  <a:latin typeface="Arial" charset="0"/>
                </a:defRPr>
              </a:lvl2pPr>
              <a:lvl3pPr marL="1143000" indent="-228600" eaLnBrk="0" hangingPunct="0">
                <a:spcBef>
                  <a:spcPct val="20000"/>
                </a:spcBef>
                <a:buClr>
                  <a:srgbClr val="0097CE"/>
                </a:buClr>
                <a:buSzPct val="100000"/>
                <a:buFont typeface="Lucida Grande" pitchFamily="-110" charset="0"/>
                <a:buChar char="−"/>
                <a:defRPr sz="1400">
                  <a:solidFill>
                    <a:srgbClr val="6A747C"/>
                  </a:solidFill>
                  <a:latin typeface="Arial" charset="0"/>
                </a:defRPr>
              </a:lvl3pPr>
              <a:lvl4pPr marL="1600200" indent="-228600" eaLnBrk="0" hangingPunct="0">
                <a:spcBef>
                  <a:spcPct val="20000"/>
                </a:spcBef>
                <a:buClr>
                  <a:srgbClr val="ED834C"/>
                </a:buClr>
                <a:buFont typeface="Arial" charset="0"/>
                <a:buChar char="•"/>
                <a:defRPr sz="1200">
                  <a:solidFill>
                    <a:srgbClr val="0097CE"/>
                  </a:solidFill>
                  <a:latin typeface="Arial" charset="0"/>
                </a:defRPr>
              </a:lvl4pPr>
              <a:lvl5pPr marL="2057400" indent="-228600" eaLnBrk="0" hangingPunct="0">
                <a:spcBef>
                  <a:spcPct val="20000"/>
                </a:spcBef>
                <a:buClr>
                  <a:srgbClr val="0097CE"/>
                </a:buClr>
                <a:buFont typeface="Lucida Grande" pitchFamily="-110" charset="0"/>
                <a:buChar char="−"/>
                <a:defRPr sz="1000">
                  <a:solidFill>
                    <a:srgbClr val="6A747C"/>
                  </a:solidFill>
                  <a:latin typeface="Arial" charset="0"/>
                </a:defRPr>
              </a:lvl5pPr>
              <a:lvl6pPr marL="2514600" indent="-228600" eaLnBrk="0" fontAlgn="base" hangingPunct="0">
                <a:spcBef>
                  <a:spcPct val="20000"/>
                </a:spcBef>
                <a:spcAft>
                  <a:spcPct val="0"/>
                </a:spcAft>
                <a:buClr>
                  <a:srgbClr val="0097CE"/>
                </a:buClr>
                <a:buFont typeface="Lucida Grande" pitchFamily="-110" charset="0"/>
                <a:buChar char="−"/>
                <a:defRPr sz="1000">
                  <a:solidFill>
                    <a:srgbClr val="6A747C"/>
                  </a:solidFill>
                  <a:latin typeface="Arial" charset="0"/>
                </a:defRPr>
              </a:lvl6pPr>
              <a:lvl7pPr marL="2971800" indent="-228600" eaLnBrk="0" fontAlgn="base" hangingPunct="0">
                <a:spcBef>
                  <a:spcPct val="20000"/>
                </a:spcBef>
                <a:spcAft>
                  <a:spcPct val="0"/>
                </a:spcAft>
                <a:buClr>
                  <a:srgbClr val="0097CE"/>
                </a:buClr>
                <a:buFont typeface="Lucida Grande" pitchFamily="-110" charset="0"/>
                <a:buChar char="−"/>
                <a:defRPr sz="1000">
                  <a:solidFill>
                    <a:srgbClr val="6A747C"/>
                  </a:solidFill>
                  <a:latin typeface="Arial" charset="0"/>
                </a:defRPr>
              </a:lvl7pPr>
              <a:lvl8pPr marL="3429000" indent="-228600" eaLnBrk="0" fontAlgn="base" hangingPunct="0">
                <a:spcBef>
                  <a:spcPct val="20000"/>
                </a:spcBef>
                <a:spcAft>
                  <a:spcPct val="0"/>
                </a:spcAft>
                <a:buClr>
                  <a:srgbClr val="0097CE"/>
                </a:buClr>
                <a:buFont typeface="Lucida Grande" pitchFamily="-110" charset="0"/>
                <a:buChar char="−"/>
                <a:defRPr sz="1000">
                  <a:solidFill>
                    <a:srgbClr val="6A747C"/>
                  </a:solidFill>
                  <a:latin typeface="Arial" charset="0"/>
                </a:defRPr>
              </a:lvl8pPr>
              <a:lvl9pPr marL="3886200" indent="-228600" eaLnBrk="0" fontAlgn="base" hangingPunct="0">
                <a:spcBef>
                  <a:spcPct val="20000"/>
                </a:spcBef>
                <a:spcAft>
                  <a:spcPct val="0"/>
                </a:spcAft>
                <a:buClr>
                  <a:srgbClr val="0097CE"/>
                </a:buClr>
                <a:buFont typeface="Lucida Grande" pitchFamily="-110" charset="0"/>
                <a:buChar char="−"/>
                <a:defRPr sz="1000">
                  <a:solidFill>
                    <a:srgbClr val="6A747C"/>
                  </a:solidFill>
                  <a:latin typeface="Arial" charset="0"/>
                </a:defRPr>
              </a:lvl9pPr>
            </a:lstStyle>
            <a:p>
              <a:pPr eaLnBrk="1" hangingPunct="1">
                <a:spcBef>
                  <a:spcPct val="0"/>
                </a:spcBef>
                <a:spcAft>
                  <a:spcPct val="0"/>
                </a:spcAft>
                <a:buClrTx/>
                <a:buSzTx/>
                <a:buFontTx/>
                <a:buNone/>
              </a:pPr>
              <a:r>
                <a:rPr lang="en-US" altLang="en-US" sz="1200" dirty="0">
                  <a:solidFill>
                    <a:srgbClr val="000000"/>
                  </a:solidFill>
                </a:rPr>
                <a:t>CONTRIBUTION</a:t>
              </a:r>
            </a:p>
          </p:txBody>
        </p:sp>
      </p:grpSp>
      <p:sp>
        <p:nvSpPr>
          <p:cNvPr id="53250" name="Title 1"/>
          <p:cNvSpPr>
            <a:spLocks noGrp="1"/>
          </p:cNvSpPr>
          <p:nvPr>
            <p:ph type="title"/>
          </p:nvPr>
        </p:nvSpPr>
        <p:spPr/>
        <p:txBody>
          <a:bodyPr/>
          <a:lstStyle/>
          <a:p>
            <a:r>
              <a:rPr lang="en-US" altLang="en-US" smtClean="0">
                <a:ea typeface="ＭＳ Ｐゴシック" pitchFamily="34" charset="-128"/>
              </a:rPr>
              <a:t>Putting it all together</a:t>
            </a:r>
          </a:p>
        </p:txBody>
      </p:sp>
      <p:sp>
        <p:nvSpPr>
          <p:cNvPr id="57348" name="Text Placeholder 2"/>
          <p:cNvSpPr>
            <a:spLocks noGrp="1"/>
          </p:cNvSpPr>
          <p:nvPr>
            <p:ph idx="1"/>
          </p:nvPr>
        </p:nvSpPr>
        <p:spPr/>
        <p:txBody>
          <a:bodyPr/>
          <a:lstStyle/>
          <a:p>
            <a:pPr marL="0" indent="0">
              <a:buNone/>
              <a:defRPr/>
            </a:pPr>
            <a:r>
              <a:rPr lang="en-US" altLang="en-US" dirty="0" smtClean="0">
                <a:ea typeface="ＭＳ Ｐゴシック" pitchFamily="34" charset="-128"/>
              </a:rPr>
              <a:t>Enrolling in your employer’s retirement plan</a:t>
            </a:r>
          </a:p>
          <a:p>
            <a:pPr lvl="1">
              <a:defRPr/>
            </a:pPr>
            <a:r>
              <a:rPr lang="en-US" altLang="en-US" dirty="0">
                <a:ea typeface="ＭＳ Ｐゴシック" pitchFamily="34" charset="-128"/>
              </a:rPr>
              <a:t>Five easy steps</a:t>
            </a:r>
          </a:p>
        </p:txBody>
      </p:sp>
      <p:sp>
        <p:nvSpPr>
          <p:cNvPr id="53254" name="TextBox 4"/>
          <p:cNvSpPr txBox="1">
            <a:spLocks noChangeArrowheads="1"/>
          </p:cNvSpPr>
          <p:nvPr/>
        </p:nvSpPr>
        <p:spPr bwMode="auto">
          <a:xfrm>
            <a:off x="671655" y="3891178"/>
            <a:ext cx="110523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spcAft>
                <a:spcPts val="900"/>
              </a:spcAft>
              <a:buClr>
                <a:schemeClr val="bg1"/>
              </a:buClr>
              <a:buSzPct val="25000"/>
              <a:buFont typeface="Arial" charset="0"/>
              <a:buChar char="•"/>
              <a:defRPr sz="2400" b="1">
                <a:solidFill>
                  <a:srgbClr val="008A83"/>
                </a:solidFill>
                <a:latin typeface="Arial" charset="0"/>
              </a:defRPr>
            </a:lvl1pPr>
            <a:lvl2pPr marL="742950" indent="-285750" eaLnBrk="0" hangingPunct="0">
              <a:lnSpc>
                <a:spcPct val="110000"/>
              </a:lnSpc>
              <a:spcBef>
                <a:spcPts val="900"/>
              </a:spcBef>
              <a:spcAft>
                <a:spcPts val="400"/>
              </a:spcAft>
              <a:buClr>
                <a:srgbClr val="ED834C"/>
              </a:buClr>
              <a:buSzPct val="90000"/>
              <a:buFont typeface="Arial Black" pitchFamily="34" charset="0"/>
              <a:buChar char="&gt;"/>
              <a:defRPr sz="1600">
                <a:solidFill>
                  <a:srgbClr val="0097CE"/>
                </a:solidFill>
                <a:latin typeface="Arial" charset="0"/>
              </a:defRPr>
            </a:lvl2pPr>
            <a:lvl3pPr marL="1143000" indent="-228600" eaLnBrk="0" hangingPunct="0">
              <a:spcBef>
                <a:spcPct val="20000"/>
              </a:spcBef>
              <a:buClr>
                <a:srgbClr val="0097CE"/>
              </a:buClr>
              <a:buSzPct val="100000"/>
              <a:buFont typeface="Lucida Grande" pitchFamily="-110" charset="0"/>
              <a:buChar char="−"/>
              <a:defRPr sz="1400">
                <a:solidFill>
                  <a:srgbClr val="6A747C"/>
                </a:solidFill>
                <a:latin typeface="Arial" charset="0"/>
              </a:defRPr>
            </a:lvl3pPr>
            <a:lvl4pPr marL="1600200" indent="-228600" eaLnBrk="0" hangingPunct="0">
              <a:spcBef>
                <a:spcPct val="20000"/>
              </a:spcBef>
              <a:buClr>
                <a:srgbClr val="ED834C"/>
              </a:buClr>
              <a:buFont typeface="Arial" charset="0"/>
              <a:buChar char="•"/>
              <a:defRPr sz="1200">
                <a:solidFill>
                  <a:srgbClr val="0097CE"/>
                </a:solidFill>
                <a:latin typeface="Arial" charset="0"/>
              </a:defRPr>
            </a:lvl4pPr>
            <a:lvl5pPr marL="2057400" indent="-228600" eaLnBrk="0" hangingPunct="0">
              <a:spcBef>
                <a:spcPct val="20000"/>
              </a:spcBef>
              <a:buClr>
                <a:srgbClr val="0097CE"/>
              </a:buClr>
              <a:buFont typeface="Lucida Grande" pitchFamily="-110" charset="0"/>
              <a:buChar char="−"/>
              <a:defRPr sz="1000">
                <a:solidFill>
                  <a:srgbClr val="6A747C"/>
                </a:solidFill>
                <a:latin typeface="Arial" charset="0"/>
              </a:defRPr>
            </a:lvl5pPr>
            <a:lvl6pPr marL="2514600" indent="-228600" eaLnBrk="0" fontAlgn="base" hangingPunct="0">
              <a:spcBef>
                <a:spcPct val="20000"/>
              </a:spcBef>
              <a:spcAft>
                <a:spcPct val="0"/>
              </a:spcAft>
              <a:buClr>
                <a:srgbClr val="0097CE"/>
              </a:buClr>
              <a:buFont typeface="Lucida Grande" pitchFamily="-110" charset="0"/>
              <a:buChar char="−"/>
              <a:defRPr sz="1000">
                <a:solidFill>
                  <a:srgbClr val="6A747C"/>
                </a:solidFill>
                <a:latin typeface="Arial" charset="0"/>
              </a:defRPr>
            </a:lvl6pPr>
            <a:lvl7pPr marL="2971800" indent="-228600" eaLnBrk="0" fontAlgn="base" hangingPunct="0">
              <a:spcBef>
                <a:spcPct val="20000"/>
              </a:spcBef>
              <a:spcAft>
                <a:spcPct val="0"/>
              </a:spcAft>
              <a:buClr>
                <a:srgbClr val="0097CE"/>
              </a:buClr>
              <a:buFont typeface="Lucida Grande" pitchFamily="-110" charset="0"/>
              <a:buChar char="−"/>
              <a:defRPr sz="1000">
                <a:solidFill>
                  <a:srgbClr val="6A747C"/>
                </a:solidFill>
                <a:latin typeface="Arial" charset="0"/>
              </a:defRPr>
            </a:lvl7pPr>
            <a:lvl8pPr marL="3429000" indent="-228600" eaLnBrk="0" fontAlgn="base" hangingPunct="0">
              <a:spcBef>
                <a:spcPct val="20000"/>
              </a:spcBef>
              <a:spcAft>
                <a:spcPct val="0"/>
              </a:spcAft>
              <a:buClr>
                <a:srgbClr val="0097CE"/>
              </a:buClr>
              <a:buFont typeface="Lucida Grande" pitchFamily="-110" charset="0"/>
              <a:buChar char="−"/>
              <a:defRPr sz="1000">
                <a:solidFill>
                  <a:srgbClr val="6A747C"/>
                </a:solidFill>
                <a:latin typeface="Arial" charset="0"/>
              </a:defRPr>
            </a:lvl8pPr>
            <a:lvl9pPr marL="3886200" indent="-228600" eaLnBrk="0" fontAlgn="base" hangingPunct="0">
              <a:spcBef>
                <a:spcPct val="20000"/>
              </a:spcBef>
              <a:spcAft>
                <a:spcPct val="0"/>
              </a:spcAft>
              <a:buClr>
                <a:srgbClr val="0097CE"/>
              </a:buClr>
              <a:buFont typeface="Lucida Grande" pitchFamily="-110" charset="0"/>
              <a:buChar char="−"/>
              <a:defRPr sz="1000">
                <a:solidFill>
                  <a:srgbClr val="6A747C"/>
                </a:solidFill>
                <a:latin typeface="Arial" charset="0"/>
              </a:defRPr>
            </a:lvl9pPr>
          </a:lstStyle>
          <a:p>
            <a:pPr eaLnBrk="1" hangingPunct="1">
              <a:spcBef>
                <a:spcPct val="0"/>
              </a:spcBef>
              <a:spcAft>
                <a:spcPct val="0"/>
              </a:spcAft>
              <a:buClrTx/>
              <a:buSzTx/>
              <a:buFontTx/>
              <a:buNone/>
            </a:pPr>
            <a:r>
              <a:rPr lang="en-US" altLang="en-US" sz="1200" dirty="0">
                <a:solidFill>
                  <a:srgbClr val="000000"/>
                </a:solidFill>
              </a:rPr>
              <a:t>ABOUT YOU</a:t>
            </a:r>
          </a:p>
        </p:txBody>
      </p:sp>
      <p:grpSp>
        <p:nvGrpSpPr>
          <p:cNvPr id="6" name="Group 5"/>
          <p:cNvGrpSpPr>
            <a:grpSpLocks/>
          </p:cNvGrpSpPr>
          <p:nvPr/>
        </p:nvGrpSpPr>
        <p:grpSpPr bwMode="auto">
          <a:xfrm>
            <a:off x="1471970" y="2921439"/>
            <a:ext cx="2027884" cy="1230729"/>
            <a:chOff x="1733573" y="2790714"/>
            <a:chExt cx="2027304" cy="1230382"/>
          </a:xfrm>
        </p:grpSpPr>
        <p:cxnSp>
          <p:nvCxnSpPr>
            <p:cNvPr id="4" name="Straight Connector 3"/>
            <p:cNvCxnSpPr/>
            <p:nvPr/>
          </p:nvCxnSpPr>
          <p:spPr bwMode="auto">
            <a:xfrm>
              <a:off x="1733573" y="3111297"/>
              <a:ext cx="1022059" cy="0"/>
            </a:xfrm>
            <a:prstGeom prst="line">
              <a:avLst/>
            </a:prstGeom>
            <a:solidFill>
              <a:schemeClr val="accent1"/>
            </a:solidFill>
            <a:ln w="76200" cap="flat" cmpd="sng" algn="ctr">
              <a:solidFill>
                <a:schemeClr val="accent4"/>
              </a:solidFill>
              <a:prstDash val="solid"/>
              <a:round/>
              <a:headEnd type="none" w="med" len="med"/>
              <a:tailEnd type="none" w="med" len="med"/>
            </a:ln>
            <a:effectLst/>
          </p:spPr>
        </p:cxnSp>
        <p:sp>
          <p:nvSpPr>
            <p:cNvPr id="20" name="Oval 19"/>
            <p:cNvSpPr/>
            <p:nvPr/>
          </p:nvSpPr>
          <p:spPr bwMode="auto">
            <a:xfrm>
              <a:off x="2708349" y="2790714"/>
              <a:ext cx="843134" cy="843132"/>
            </a:xfrm>
            <a:prstGeom prst="ellipse">
              <a:avLst/>
            </a:prstGeom>
            <a:solidFill>
              <a:schemeClr val="tx2"/>
            </a:solidFill>
            <a:ln w="9525" cap="flat" cmpd="sng" algn="ctr">
              <a:noFill/>
              <a:prstDash val="solid"/>
              <a:round/>
              <a:headEnd type="none" w="med" len="med"/>
              <a:tailEnd type="none" w="med" len="med"/>
            </a:ln>
            <a:effectLst/>
          </p:spPr>
          <p:txBody>
            <a:bodyPr anchor="ctr"/>
            <a:lstStyle/>
            <a:p>
              <a:pPr algn="ctr" eaLnBrk="0" hangingPunct="0">
                <a:defRPr/>
              </a:pPr>
              <a:r>
                <a:rPr lang="en-US" sz="2600" b="1" dirty="0">
                  <a:solidFill>
                    <a:srgbClr val="FFFFFF"/>
                  </a:solidFill>
                  <a:latin typeface="Arial" pitchFamily="-110" charset="0"/>
                  <a:ea typeface="ＭＳ Ｐゴシック" pitchFamily="-110" charset="-128"/>
                  <a:cs typeface="ＭＳ Ｐゴシック" pitchFamily="-110" charset="-128"/>
                </a:rPr>
                <a:t>2</a:t>
              </a:r>
            </a:p>
          </p:txBody>
        </p:sp>
        <p:sp>
          <p:nvSpPr>
            <p:cNvPr id="53270" name="TextBox 24"/>
            <p:cNvSpPr txBox="1">
              <a:spLocks noChangeArrowheads="1"/>
            </p:cNvSpPr>
            <p:nvPr/>
          </p:nvSpPr>
          <p:spPr bwMode="auto">
            <a:xfrm>
              <a:off x="2424224" y="3744176"/>
              <a:ext cx="1336653" cy="276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spcAft>
                  <a:spcPts val="900"/>
                </a:spcAft>
                <a:buClr>
                  <a:schemeClr val="bg1"/>
                </a:buClr>
                <a:buSzPct val="25000"/>
                <a:buFont typeface="Arial" charset="0"/>
                <a:buChar char="•"/>
                <a:defRPr sz="2400" b="1">
                  <a:solidFill>
                    <a:srgbClr val="008A83"/>
                  </a:solidFill>
                  <a:latin typeface="Arial" charset="0"/>
                </a:defRPr>
              </a:lvl1pPr>
              <a:lvl2pPr marL="742950" indent="-285750" eaLnBrk="0" hangingPunct="0">
                <a:lnSpc>
                  <a:spcPct val="110000"/>
                </a:lnSpc>
                <a:spcBef>
                  <a:spcPts val="900"/>
                </a:spcBef>
                <a:spcAft>
                  <a:spcPts val="400"/>
                </a:spcAft>
                <a:buClr>
                  <a:srgbClr val="ED834C"/>
                </a:buClr>
                <a:buSzPct val="90000"/>
                <a:buFont typeface="Arial Black" pitchFamily="34" charset="0"/>
                <a:buChar char="&gt;"/>
                <a:defRPr sz="1600">
                  <a:solidFill>
                    <a:srgbClr val="0097CE"/>
                  </a:solidFill>
                  <a:latin typeface="Arial" charset="0"/>
                </a:defRPr>
              </a:lvl2pPr>
              <a:lvl3pPr marL="1143000" indent="-228600" eaLnBrk="0" hangingPunct="0">
                <a:spcBef>
                  <a:spcPct val="20000"/>
                </a:spcBef>
                <a:buClr>
                  <a:srgbClr val="0097CE"/>
                </a:buClr>
                <a:buSzPct val="100000"/>
                <a:buFont typeface="Lucida Grande" pitchFamily="-110" charset="0"/>
                <a:buChar char="−"/>
                <a:defRPr sz="1400">
                  <a:solidFill>
                    <a:srgbClr val="6A747C"/>
                  </a:solidFill>
                  <a:latin typeface="Arial" charset="0"/>
                </a:defRPr>
              </a:lvl3pPr>
              <a:lvl4pPr marL="1600200" indent="-228600" eaLnBrk="0" hangingPunct="0">
                <a:spcBef>
                  <a:spcPct val="20000"/>
                </a:spcBef>
                <a:buClr>
                  <a:srgbClr val="ED834C"/>
                </a:buClr>
                <a:buFont typeface="Arial" charset="0"/>
                <a:buChar char="•"/>
                <a:defRPr sz="1200">
                  <a:solidFill>
                    <a:srgbClr val="0097CE"/>
                  </a:solidFill>
                  <a:latin typeface="Arial" charset="0"/>
                </a:defRPr>
              </a:lvl4pPr>
              <a:lvl5pPr marL="2057400" indent="-228600" eaLnBrk="0" hangingPunct="0">
                <a:spcBef>
                  <a:spcPct val="20000"/>
                </a:spcBef>
                <a:buClr>
                  <a:srgbClr val="0097CE"/>
                </a:buClr>
                <a:buFont typeface="Lucida Grande" pitchFamily="-110" charset="0"/>
                <a:buChar char="−"/>
                <a:defRPr sz="1000">
                  <a:solidFill>
                    <a:srgbClr val="6A747C"/>
                  </a:solidFill>
                  <a:latin typeface="Arial" charset="0"/>
                </a:defRPr>
              </a:lvl5pPr>
              <a:lvl6pPr marL="2514600" indent="-228600" eaLnBrk="0" fontAlgn="base" hangingPunct="0">
                <a:spcBef>
                  <a:spcPct val="20000"/>
                </a:spcBef>
                <a:spcAft>
                  <a:spcPct val="0"/>
                </a:spcAft>
                <a:buClr>
                  <a:srgbClr val="0097CE"/>
                </a:buClr>
                <a:buFont typeface="Lucida Grande" pitchFamily="-110" charset="0"/>
                <a:buChar char="−"/>
                <a:defRPr sz="1000">
                  <a:solidFill>
                    <a:srgbClr val="6A747C"/>
                  </a:solidFill>
                  <a:latin typeface="Arial" charset="0"/>
                </a:defRPr>
              </a:lvl6pPr>
              <a:lvl7pPr marL="2971800" indent="-228600" eaLnBrk="0" fontAlgn="base" hangingPunct="0">
                <a:spcBef>
                  <a:spcPct val="20000"/>
                </a:spcBef>
                <a:spcAft>
                  <a:spcPct val="0"/>
                </a:spcAft>
                <a:buClr>
                  <a:srgbClr val="0097CE"/>
                </a:buClr>
                <a:buFont typeface="Lucida Grande" pitchFamily="-110" charset="0"/>
                <a:buChar char="−"/>
                <a:defRPr sz="1000">
                  <a:solidFill>
                    <a:srgbClr val="6A747C"/>
                  </a:solidFill>
                  <a:latin typeface="Arial" charset="0"/>
                </a:defRPr>
              </a:lvl7pPr>
              <a:lvl8pPr marL="3429000" indent="-228600" eaLnBrk="0" fontAlgn="base" hangingPunct="0">
                <a:spcBef>
                  <a:spcPct val="20000"/>
                </a:spcBef>
                <a:spcAft>
                  <a:spcPct val="0"/>
                </a:spcAft>
                <a:buClr>
                  <a:srgbClr val="0097CE"/>
                </a:buClr>
                <a:buFont typeface="Lucida Grande" pitchFamily="-110" charset="0"/>
                <a:buChar char="−"/>
                <a:defRPr sz="1000">
                  <a:solidFill>
                    <a:srgbClr val="6A747C"/>
                  </a:solidFill>
                  <a:latin typeface="Arial" charset="0"/>
                </a:defRPr>
              </a:lvl8pPr>
              <a:lvl9pPr marL="3886200" indent="-228600" eaLnBrk="0" fontAlgn="base" hangingPunct="0">
                <a:spcBef>
                  <a:spcPct val="20000"/>
                </a:spcBef>
                <a:spcAft>
                  <a:spcPct val="0"/>
                </a:spcAft>
                <a:buClr>
                  <a:srgbClr val="0097CE"/>
                </a:buClr>
                <a:buFont typeface="Lucida Grande" pitchFamily="-110" charset="0"/>
                <a:buChar char="−"/>
                <a:defRPr sz="1000">
                  <a:solidFill>
                    <a:srgbClr val="6A747C"/>
                  </a:solidFill>
                  <a:latin typeface="Arial" charset="0"/>
                </a:defRPr>
              </a:lvl9pPr>
            </a:lstStyle>
            <a:p>
              <a:pPr eaLnBrk="1" hangingPunct="1">
                <a:spcBef>
                  <a:spcPct val="0"/>
                </a:spcBef>
                <a:spcAft>
                  <a:spcPct val="0"/>
                </a:spcAft>
                <a:buClrTx/>
                <a:buSzTx/>
                <a:buFontTx/>
                <a:buNone/>
              </a:pPr>
              <a:r>
                <a:rPr lang="en-US" altLang="en-US" sz="1200" dirty="0">
                  <a:solidFill>
                    <a:srgbClr val="000000"/>
                  </a:solidFill>
                </a:rPr>
                <a:t>REGISTRATION</a:t>
              </a:r>
            </a:p>
          </p:txBody>
        </p:sp>
      </p:grpSp>
      <p:sp>
        <p:nvSpPr>
          <p:cNvPr id="25" name="Slide Number Placeholder 6"/>
          <p:cNvSpPr>
            <a:spLocks noGrp="1"/>
          </p:cNvSpPr>
          <p:nvPr>
            <p:ph type="sldNum" sz="quarter" idx="10"/>
          </p:nvPr>
        </p:nvSpPr>
        <p:spPr>
          <a:xfrm>
            <a:off x="6657975" y="6356350"/>
            <a:ext cx="2133600" cy="365125"/>
          </a:xfrm>
        </p:spPr>
        <p:txBody>
          <a:bodyPr/>
          <a:lstStyle>
            <a:lvl1pPr algn="r">
              <a:defRPr sz="1200">
                <a:solidFill>
                  <a:srgbClr val="00A4E4"/>
                </a:solidFill>
              </a:defRPr>
            </a:lvl1pPr>
          </a:lstStyle>
          <a:p>
            <a:pPr>
              <a:defRPr/>
            </a:pPr>
            <a:fld id="{2505F292-7053-9A43-86CC-EE4ED0BE33C9}" type="slidenum">
              <a:rPr lang="en-US" smtClean="0"/>
              <a:pPr>
                <a:defRPr/>
              </a:pPr>
              <a:t>51</a:t>
            </a:fld>
            <a:endParaRPr lang="en-US" dirty="0"/>
          </a:p>
        </p:txBody>
      </p:sp>
      <p:sp>
        <p:nvSpPr>
          <p:cNvPr id="2" name="Oval 1"/>
          <p:cNvSpPr/>
          <p:nvPr/>
        </p:nvSpPr>
        <p:spPr bwMode="auto">
          <a:xfrm>
            <a:off x="783325" y="2921450"/>
            <a:ext cx="843600" cy="843600"/>
          </a:xfrm>
          <a:prstGeom prst="ellipse">
            <a:avLst/>
          </a:prstGeom>
          <a:solidFill>
            <a:schemeClr val="tx2"/>
          </a:solidFill>
          <a:ln w="9525" cap="flat" cmpd="sng" algn="ctr">
            <a:noFill/>
            <a:prstDash val="solid"/>
            <a:round/>
            <a:headEnd type="none" w="med" len="med"/>
            <a:tailEnd type="none" w="med" len="med"/>
          </a:ln>
          <a:effectLst/>
        </p:spPr>
        <p:txBody>
          <a:bodyPr anchor="ctr"/>
          <a:lstStyle/>
          <a:p>
            <a:pPr algn="ctr" eaLnBrk="0" hangingPunct="0">
              <a:defRPr/>
            </a:pPr>
            <a:r>
              <a:rPr lang="en-US" sz="2600" b="1" dirty="0">
                <a:solidFill>
                  <a:srgbClr val="FFFFFF"/>
                </a:solidFill>
                <a:latin typeface="Arial" pitchFamily="-110" charset="0"/>
                <a:ea typeface="ＭＳ Ｐゴシック" pitchFamily="-110" charset="-128"/>
                <a:cs typeface="ＭＳ Ｐゴシック" pitchFamily="-110" charset="-128"/>
              </a:rPr>
              <a:t>1</a:t>
            </a:r>
          </a:p>
        </p:txBody>
      </p:sp>
    </p:spTree>
    <p:extLst>
      <p:ext uri="{BB962C8B-B14F-4D97-AF65-F5344CB8AC3E}">
        <p14:creationId xmlns:p14="http://schemas.microsoft.com/office/powerpoint/2010/main" val="29497083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nodeType="afterGroup">
                            <p:stCondLst>
                              <p:cond delay="500"/>
                            </p:stCondLst>
                            <p:childTnLst>
                              <p:par>
                                <p:cTn id="9" presetID="22" presetClass="entr" presetSubtype="8"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500"/>
                                        <p:tgtEl>
                                          <p:spTgt spid="8"/>
                                        </p:tgtEl>
                                      </p:cBhvr>
                                    </p:animEffect>
                                  </p:childTnLst>
                                </p:cTn>
                              </p:par>
                            </p:childTnLst>
                          </p:cTn>
                        </p:par>
                        <p:par>
                          <p:cTn id="12" fill="hold" nodeType="afterGroup">
                            <p:stCondLst>
                              <p:cond delay="1000"/>
                            </p:stCondLst>
                            <p:childTnLst>
                              <p:par>
                                <p:cTn id="13" presetID="22" presetClass="entr" presetSubtype="8" fill="hold"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left)">
                                      <p:cBhvr>
                                        <p:cTn id="15" dur="500"/>
                                        <p:tgtEl>
                                          <p:spTgt spid="13"/>
                                        </p:tgtEl>
                                      </p:cBhvr>
                                    </p:animEffect>
                                  </p:childTnLst>
                                </p:cTn>
                              </p:par>
                            </p:childTnLst>
                          </p:cTn>
                        </p:par>
                        <p:par>
                          <p:cTn id="16" fill="hold" nodeType="afterGroup">
                            <p:stCondLst>
                              <p:cond delay="1500"/>
                            </p:stCondLst>
                            <p:childTnLst>
                              <p:par>
                                <p:cTn id="17" presetID="22" presetClass="entr" presetSubtype="8" fill="hold"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left)">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extLst>
              <p:ext uri="{D42A27DB-BD31-4B8C-83A1-F6EECF244321}">
                <p14:modId xmlns:p14="http://schemas.microsoft.com/office/powerpoint/2010/main" val="260344877"/>
              </p:ext>
            </p:extLst>
          </p:nvPr>
        </p:nvGraphicFramePr>
        <p:xfrm>
          <a:off x="534987" y="1589494"/>
          <a:ext cx="7946861"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4274" name="Rectangle 3"/>
          <p:cNvSpPr>
            <a:spLocks noGrp="1" noChangeArrowheads="1"/>
          </p:cNvSpPr>
          <p:nvPr>
            <p:ph type="title"/>
          </p:nvPr>
        </p:nvSpPr>
        <p:spPr/>
        <p:txBody>
          <a:bodyPr/>
          <a:lstStyle/>
          <a:p>
            <a:r>
              <a:rPr lang="en-US" altLang="en-US" dirty="0" smtClean="0">
                <a:ea typeface="ＭＳ Ｐゴシック" pitchFamily="34" charset="-128"/>
              </a:rPr>
              <a:t>Putting it all together</a:t>
            </a:r>
          </a:p>
        </p:txBody>
      </p:sp>
      <p:sp>
        <p:nvSpPr>
          <p:cNvPr id="67587" name="Rectangle 4"/>
          <p:cNvSpPr>
            <a:spLocks noGrp="1" noChangeArrowheads="1"/>
          </p:cNvSpPr>
          <p:nvPr>
            <p:ph idx="1"/>
          </p:nvPr>
        </p:nvSpPr>
        <p:spPr/>
        <p:txBody>
          <a:bodyPr/>
          <a:lstStyle/>
          <a:p>
            <a:pPr marL="0" indent="0">
              <a:defRPr/>
            </a:pPr>
            <a:r>
              <a:rPr lang="en-US" altLang="en-US" dirty="0" smtClean="0">
                <a:ea typeface="ＭＳ Ｐゴシック" pitchFamily="34" charset="-128"/>
              </a:rPr>
              <a:t>Work with VALIC Financial Advisors, Inc. (VFA)</a:t>
            </a:r>
          </a:p>
          <a:p>
            <a:pPr lvl="1">
              <a:defRPr/>
            </a:pPr>
            <a:r>
              <a:rPr lang="en-US" altLang="en-US" dirty="0">
                <a:ea typeface="ＭＳ Ｐゴシック" pitchFamily="34" charset="-128"/>
              </a:rPr>
              <a:t>Develop an overall financial plan</a:t>
            </a:r>
          </a:p>
        </p:txBody>
      </p:sp>
      <p:sp>
        <p:nvSpPr>
          <p:cNvPr id="2" name="Rectangle 1"/>
          <p:cNvSpPr/>
          <p:nvPr/>
        </p:nvSpPr>
        <p:spPr>
          <a:xfrm>
            <a:off x="534987" y="5133291"/>
            <a:ext cx="7534275" cy="646331"/>
          </a:xfrm>
          <a:prstGeom prst="rect">
            <a:avLst/>
          </a:prstGeom>
          <a:noFill/>
        </p:spPr>
        <p:txBody>
          <a:bodyPr wrap="square">
            <a:spAutoFit/>
          </a:bodyPr>
          <a:lstStyle/>
          <a:p>
            <a:pPr>
              <a:defRPr/>
            </a:pPr>
            <a:r>
              <a:rPr lang="en-US" altLang="en-US" sz="1800" dirty="0">
                <a:solidFill>
                  <a:schemeClr val="tx2"/>
                </a:solidFill>
              </a:rPr>
              <a:t>For more than half a century, VALIC has helped Americans plan for and enjoy a more secure financial future</a:t>
            </a:r>
          </a:p>
        </p:txBody>
      </p:sp>
      <p:sp>
        <p:nvSpPr>
          <p:cNvPr id="9" name="Slide Number Placeholder 6"/>
          <p:cNvSpPr>
            <a:spLocks noGrp="1"/>
          </p:cNvSpPr>
          <p:nvPr>
            <p:ph type="sldNum" sz="quarter" idx="10"/>
          </p:nvPr>
        </p:nvSpPr>
        <p:spPr>
          <a:xfrm>
            <a:off x="6657975" y="6356350"/>
            <a:ext cx="2133600" cy="365125"/>
          </a:xfrm>
        </p:spPr>
        <p:txBody>
          <a:bodyPr/>
          <a:lstStyle>
            <a:lvl1pPr algn="r">
              <a:defRPr sz="1200">
                <a:solidFill>
                  <a:srgbClr val="00A4E4"/>
                </a:solidFill>
              </a:defRPr>
            </a:lvl1pPr>
          </a:lstStyle>
          <a:p>
            <a:pPr>
              <a:defRPr/>
            </a:pPr>
            <a:fld id="{2505F292-7053-9A43-86CC-EE4ED0BE33C9}" type="slidenum">
              <a:rPr lang="en-US" smtClean="0"/>
              <a:pPr>
                <a:defRPr/>
              </a:pPr>
              <a:t>52</a:t>
            </a:fld>
            <a:endParaRPr lang="en-US" dirty="0"/>
          </a:p>
        </p:txBody>
      </p:sp>
    </p:spTree>
    <p:extLst>
      <p:ext uri="{BB962C8B-B14F-4D97-AF65-F5344CB8AC3E}">
        <p14:creationId xmlns:p14="http://schemas.microsoft.com/office/powerpoint/2010/main" val="724616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2"/>
          <p:cNvSpPr>
            <a:spLocks noGrp="1"/>
          </p:cNvSpPr>
          <p:nvPr>
            <p:ph type="title"/>
          </p:nvPr>
        </p:nvSpPr>
        <p:spPr/>
        <p:txBody>
          <a:bodyPr/>
          <a:lstStyle/>
          <a:p>
            <a:r>
              <a:rPr lang="en-US" altLang="en-US" dirty="0" smtClean="0">
                <a:ea typeface="ＭＳ Ｐゴシック" pitchFamily="34" charset="-128"/>
              </a:rPr>
              <a:t>Putting it all together</a:t>
            </a:r>
          </a:p>
        </p:txBody>
      </p:sp>
      <p:sp>
        <p:nvSpPr>
          <p:cNvPr id="10" name="Slide Number Placeholder 6"/>
          <p:cNvSpPr>
            <a:spLocks noGrp="1"/>
          </p:cNvSpPr>
          <p:nvPr>
            <p:ph type="sldNum" sz="quarter" idx="10"/>
          </p:nvPr>
        </p:nvSpPr>
        <p:spPr>
          <a:xfrm>
            <a:off x="6657975" y="6356350"/>
            <a:ext cx="2133600" cy="365125"/>
          </a:xfrm>
        </p:spPr>
        <p:txBody>
          <a:bodyPr/>
          <a:lstStyle>
            <a:lvl1pPr algn="r">
              <a:defRPr sz="1200">
                <a:solidFill>
                  <a:srgbClr val="00A4E4"/>
                </a:solidFill>
              </a:defRPr>
            </a:lvl1pPr>
          </a:lstStyle>
          <a:p>
            <a:pPr>
              <a:defRPr/>
            </a:pPr>
            <a:fld id="{2505F292-7053-9A43-86CC-EE4ED0BE33C9}" type="slidenum">
              <a:rPr lang="en-US" smtClean="0"/>
              <a:pPr>
                <a:defRPr/>
              </a:pPr>
              <a:t>53</a:t>
            </a:fld>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1400" y="2652505"/>
            <a:ext cx="5334000" cy="291009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9" name="Text Placeholder 6"/>
          <p:cNvSpPr>
            <a:spLocks noGrp="1"/>
          </p:cNvSpPr>
          <p:nvPr>
            <p:ph idx="1"/>
          </p:nvPr>
        </p:nvSpPr>
        <p:spPr>
          <a:xfrm>
            <a:off x="400243" y="1477818"/>
            <a:ext cx="4781358" cy="4567381"/>
          </a:xfrm>
        </p:spPr>
        <p:txBody>
          <a:bodyPr/>
          <a:lstStyle/>
          <a:p>
            <a:pPr marL="0" indent="0">
              <a:buNone/>
              <a:defRPr/>
            </a:pPr>
            <a:r>
              <a:rPr lang="en-US" dirty="0" smtClean="0"/>
              <a:t>Retirement Pathfinder</a:t>
            </a:r>
            <a:r>
              <a:rPr lang="en-US" baseline="30000" dirty="0" smtClean="0"/>
              <a:t>®</a:t>
            </a:r>
          </a:p>
          <a:p>
            <a:pPr marL="0" lvl="1" indent="0">
              <a:lnSpc>
                <a:spcPct val="100000"/>
              </a:lnSpc>
              <a:spcBef>
                <a:spcPct val="20000"/>
              </a:spcBef>
              <a:spcAft>
                <a:spcPts val="900"/>
              </a:spcAft>
              <a:buClr>
                <a:schemeClr val="bg1"/>
              </a:buClr>
              <a:buSzPct val="25000"/>
              <a:buNone/>
              <a:defRPr/>
            </a:pPr>
            <a:r>
              <a:rPr lang="en-US" altLang="en-US" dirty="0" smtClean="0">
                <a:ea typeface="ＭＳ Ｐゴシック" pitchFamily="34" charset="-128"/>
              </a:rPr>
              <a:t>Get real-time answers to your questions:</a:t>
            </a:r>
            <a:endParaRPr lang="en-US" altLang="en-US" dirty="0">
              <a:ea typeface="ＭＳ Ｐゴシック" pitchFamily="34" charset="-128"/>
            </a:endParaRPr>
          </a:p>
          <a:p>
            <a:pPr marL="0" indent="0">
              <a:buNone/>
              <a:defRPr/>
            </a:pPr>
            <a:endParaRPr lang="en-US" dirty="0"/>
          </a:p>
        </p:txBody>
      </p:sp>
      <p:sp>
        <p:nvSpPr>
          <p:cNvPr id="11" name="TextBox 10"/>
          <p:cNvSpPr txBox="1"/>
          <p:nvPr/>
        </p:nvSpPr>
        <p:spPr>
          <a:xfrm>
            <a:off x="381000" y="2392422"/>
            <a:ext cx="3884612" cy="3703578"/>
          </a:xfrm>
          <a:prstGeom prst="rect">
            <a:avLst/>
          </a:prstGeom>
          <a:noFill/>
          <a:ln w="12700" cap="flat">
            <a:noFill/>
            <a:miter lim="400000"/>
          </a:ln>
          <a:effectLst/>
        </p:spPr>
        <p:txBody>
          <a:bodyPr rot="0" spcFirstLastPara="1" vertOverflow="overflow" horzOverflow="overflow" vert="horz" wrap="square" lIns="50800" tIns="50800" rIns="50800" bIns="50800" numCol="1" spcCol="38100" rtlCol="0" anchor="t">
            <a:spAutoFit/>
          </a:bodyPr>
          <a:lstStyle/>
          <a:p>
            <a:pPr marL="347472" indent="-347472" defTabSz="455879" latinLnBrk="1">
              <a:spcBef>
                <a:spcPts val="1201"/>
              </a:spcBef>
              <a:spcAft>
                <a:spcPts val="600"/>
              </a:spcAft>
              <a:buClr>
                <a:srgbClr val="0087BC"/>
              </a:buClr>
              <a:buFont typeface="Wingdings" pitchFamily="2" charset="2"/>
              <a:buChar char="§"/>
              <a:tabLst>
                <a:tab pos="8003529" algn="r"/>
              </a:tabLst>
              <a:defRPr/>
            </a:pPr>
            <a:r>
              <a:rPr lang="en-US" sz="1600" dirty="0" smtClean="0">
                <a:solidFill>
                  <a:srgbClr val="666666">
                    <a:lumMod val="75000"/>
                  </a:srgbClr>
                </a:solidFill>
                <a:latin typeface="Arial"/>
                <a:ea typeface="ＭＳ Ｐゴシック"/>
                <a:cs typeface="Arial"/>
                <a:sym typeface="Helvetica Light"/>
              </a:rPr>
              <a:t>Can I retire when I planned?</a:t>
            </a:r>
          </a:p>
          <a:p>
            <a:pPr marL="347472" indent="-347472" defTabSz="455879" latinLnBrk="1">
              <a:spcBef>
                <a:spcPts val="1201"/>
              </a:spcBef>
              <a:spcAft>
                <a:spcPts val="600"/>
              </a:spcAft>
              <a:buClr>
                <a:srgbClr val="0087BC"/>
              </a:buClr>
              <a:buFont typeface="Wingdings" pitchFamily="2" charset="2"/>
              <a:buChar char="§"/>
              <a:tabLst>
                <a:tab pos="8003529" algn="r"/>
              </a:tabLst>
              <a:defRPr/>
            </a:pPr>
            <a:r>
              <a:rPr lang="en-US" sz="1600" dirty="0" smtClean="0">
                <a:solidFill>
                  <a:srgbClr val="666666">
                    <a:lumMod val="75000"/>
                  </a:srgbClr>
                </a:solidFill>
                <a:latin typeface="Arial"/>
                <a:ea typeface="ＭＳ Ｐゴシック"/>
                <a:cs typeface="Arial"/>
                <a:sym typeface="Helvetica Light"/>
              </a:rPr>
              <a:t>How much monthly income </a:t>
            </a:r>
            <a:br>
              <a:rPr lang="en-US" sz="1600" dirty="0" smtClean="0">
                <a:solidFill>
                  <a:srgbClr val="666666">
                    <a:lumMod val="75000"/>
                  </a:srgbClr>
                </a:solidFill>
                <a:latin typeface="Arial"/>
                <a:ea typeface="ＭＳ Ｐゴシック"/>
                <a:cs typeface="Arial"/>
                <a:sym typeface="Helvetica Light"/>
              </a:rPr>
            </a:br>
            <a:r>
              <a:rPr lang="en-US" sz="1600" dirty="0" smtClean="0">
                <a:solidFill>
                  <a:srgbClr val="666666">
                    <a:lumMod val="75000"/>
                  </a:srgbClr>
                </a:solidFill>
                <a:latin typeface="Arial"/>
                <a:ea typeface="ＭＳ Ｐゴシック"/>
                <a:cs typeface="Arial"/>
                <a:sym typeface="Helvetica Light"/>
              </a:rPr>
              <a:t>will I need?</a:t>
            </a:r>
          </a:p>
          <a:p>
            <a:pPr marL="347472" indent="-347472" defTabSz="455879" latinLnBrk="1">
              <a:spcBef>
                <a:spcPts val="1201"/>
              </a:spcBef>
              <a:spcAft>
                <a:spcPts val="600"/>
              </a:spcAft>
              <a:buClr>
                <a:srgbClr val="0087BC"/>
              </a:buClr>
              <a:buFont typeface="Wingdings" pitchFamily="2" charset="2"/>
              <a:buChar char="§"/>
              <a:tabLst>
                <a:tab pos="8003529" algn="r"/>
              </a:tabLst>
              <a:defRPr/>
            </a:pPr>
            <a:r>
              <a:rPr lang="en-US" sz="1600" dirty="0" smtClean="0">
                <a:solidFill>
                  <a:srgbClr val="666666">
                    <a:lumMod val="75000"/>
                  </a:srgbClr>
                </a:solidFill>
                <a:latin typeface="Arial"/>
                <a:ea typeface="ＭＳ Ｐゴシック"/>
                <a:cs typeface="Arial"/>
                <a:sym typeface="Helvetica Light"/>
              </a:rPr>
              <a:t>Am I currently saving enough?</a:t>
            </a:r>
          </a:p>
          <a:p>
            <a:pPr marL="347472" indent="-347472" defTabSz="455879" latinLnBrk="1">
              <a:spcBef>
                <a:spcPts val="1201"/>
              </a:spcBef>
              <a:spcAft>
                <a:spcPts val="600"/>
              </a:spcAft>
              <a:buClr>
                <a:srgbClr val="0087BC"/>
              </a:buClr>
              <a:buFont typeface="Wingdings" pitchFamily="2" charset="2"/>
              <a:buChar char="§"/>
              <a:tabLst>
                <a:tab pos="8003529" algn="r"/>
              </a:tabLst>
              <a:defRPr/>
            </a:pPr>
            <a:r>
              <a:rPr lang="en-US" sz="1600" dirty="0" smtClean="0">
                <a:solidFill>
                  <a:srgbClr val="666666">
                    <a:lumMod val="75000"/>
                  </a:srgbClr>
                </a:solidFill>
                <a:latin typeface="Arial"/>
                <a:ea typeface="ＭＳ Ｐゴシック"/>
                <a:cs typeface="Arial"/>
                <a:sym typeface="Helvetica Light"/>
              </a:rPr>
              <a:t>Is it possible to guarantee my </a:t>
            </a:r>
            <a:br>
              <a:rPr lang="en-US" sz="1600" dirty="0" smtClean="0">
                <a:solidFill>
                  <a:srgbClr val="666666">
                    <a:lumMod val="75000"/>
                  </a:srgbClr>
                </a:solidFill>
                <a:latin typeface="Arial"/>
                <a:ea typeface="ＭＳ Ｐゴシック"/>
                <a:cs typeface="Arial"/>
                <a:sym typeface="Helvetica Light"/>
              </a:rPr>
            </a:br>
            <a:r>
              <a:rPr lang="en-US" sz="1600" dirty="0" smtClean="0">
                <a:solidFill>
                  <a:srgbClr val="666666">
                    <a:lumMod val="75000"/>
                  </a:srgbClr>
                </a:solidFill>
                <a:latin typeface="Arial"/>
                <a:ea typeface="ＭＳ Ｐゴシック"/>
                <a:cs typeface="Arial"/>
                <a:sym typeface="Helvetica Light"/>
              </a:rPr>
              <a:t>retirement income?</a:t>
            </a:r>
          </a:p>
          <a:p>
            <a:pPr marL="347472" indent="-347472" defTabSz="455879" latinLnBrk="1">
              <a:spcBef>
                <a:spcPts val="1201"/>
              </a:spcBef>
              <a:spcAft>
                <a:spcPts val="600"/>
              </a:spcAft>
              <a:buClr>
                <a:srgbClr val="0087BC"/>
              </a:buClr>
              <a:buFont typeface="Wingdings" pitchFamily="2" charset="2"/>
              <a:buChar char="§"/>
              <a:tabLst>
                <a:tab pos="8003529" algn="r"/>
              </a:tabLst>
              <a:defRPr/>
            </a:pPr>
            <a:r>
              <a:rPr lang="en-US" sz="1600" dirty="0" smtClean="0">
                <a:solidFill>
                  <a:srgbClr val="666666">
                    <a:lumMod val="75000"/>
                  </a:srgbClr>
                </a:solidFill>
                <a:latin typeface="Arial"/>
                <a:ea typeface="ＭＳ Ｐゴシック"/>
                <a:cs typeface="Arial"/>
                <a:sym typeface="Helvetica Light"/>
              </a:rPr>
              <a:t>Will I outlive my retirement </a:t>
            </a:r>
            <a:br>
              <a:rPr lang="en-US" sz="1600" dirty="0" smtClean="0">
                <a:solidFill>
                  <a:srgbClr val="666666">
                    <a:lumMod val="75000"/>
                  </a:srgbClr>
                </a:solidFill>
                <a:latin typeface="Arial"/>
                <a:ea typeface="ＭＳ Ｐゴシック"/>
                <a:cs typeface="Arial"/>
                <a:sym typeface="Helvetica Light"/>
              </a:rPr>
            </a:br>
            <a:r>
              <a:rPr lang="en-US" sz="1600" dirty="0" smtClean="0">
                <a:solidFill>
                  <a:srgbClr val="666666">
                    <a:lumMod val="75000"/>
                  </a:srgbClr>
                </a:solidFill>
                <a:latin typeface="Arial"/>
                <a:ea typeface="ＭＳ Ｐゴシック"/>
                <a:cs typeface="Arial"/>
                <a:sym typeface="Helvetica Light"/>
              </a:rPr>
              <a:t>savings?</a:t>
            </a:r>
          </a:p>
          <a:p>
            <a:pPr marL="347472" indent="-347472" defTabSz="455879" latinLnBrk="1">
              <a:spcBef>
                <a:spcPts val="1201"/>
              </a:spcBef>
              <a:spcAft>
                <a:spcPts val="600"/>
              </a:spcAft>
              <a:buClr>
                <a:srgbClr val="0087BC"/>
              </a:buClr>
              <a:buFont typeface="Wingdings" pitchFamily="2" charset="2"/>
              <a:buChar char="§"/>
              <a:tabLst>
                <a:tab pos="8003529" algn="r"/>
              </a:tabLst>
              <a:defRPr/>
            </a:pPr>
            <a:r>
              <a:rPr lang="en-US" sz="1600" dirty="0" smtClean="0">
                <a:solidFill>
                  <a:srgbClr val="666666">
                    <a:lumMod val="75000"/>
                  </a:srgbClr>
                </a:solidFill>
                <a:latin typeface="Arial"/>
                <a:ea typeface="ＭＳ Ｐゴシック"/>
                <a:cs typeface="Arial"/>
                <a:sym typeface="Helvetica Light"/>
              </a:rPr>
              <a:t>What happens if I die prematurely?</a:t>
            </a:r>
            <a:endParaRPr lang="en-US" sz="1600" dirty="0">
              <a:solidFill>
                <a:srgbClr val="666666">
                  <a:lumMod val="75000"/>
                </a:srgbClr>
              </a:solidFill>
              <a:latin typeface="Arial"/>
              <a:ea typeface="ＭＳ Ｐゴシック"/>
              <a:cs typeface="Arial"/>
              <a:sym typeface="Helvetica Light"/>
            </a:endParaRPr>
          </a:p>
        </p:txBody>
      </p:sp>
    </p:spTree>
    <p:extLst>
      <p:ext uri="{BB962C8B-B14F-4D97-AF65-F5344CB8AC3E}">
        <p14:creationId xmlns:p14="http://schemas.microsoft.com/office/powerpoint/2010/main" val="6392354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9" name="Rectangle 3"/>
          <p:cNvSpPr>
            <a:spLocks noGrp="1" noChangeArrowheads="1"/>
          </p:cNvSpPr>
          <p:nvPr>
            <p:ph idx="1"/>
          </p:nvPr>
        </p:nvSpPr>
        <p:spPr/>
        <p:txBody>
          <a:bodyPr/>
          <a:lstStyle/>
          <a:p>
            <a:pPr marL="0" indent="0">
              <a:buFont typeface="Arial" pitchFamily="34" charset="0"/>
              <a:buChar char="•"/>
              <a:defRPr/>
            </a:pPr>
            <a:r>
              <a:rPr lang="en-US" dirty="0" smtClean="0">
                <a:latin typeface="Arial" pitchFamily="34" charset="0"/>
              </a:rPr>
              <a:t>Financial 360 Plan</a:t>
            </a:r>
          </a:p>
          <a:p>
            <a:pPr marL="58737" lvl="1" indent="0">
              <a:spcBef>
                <a:spcPts val="400"/>
              </a:spcBef>
              <a:buFont typeface="Arial Black" pitchFamily="34" charset="0"/>
              <a:buNone/>
              <a:defRPr/>
            </a:pPr>
            <a:r>
              <a:rPr lang="en-US" dirty="0">
                <a:solidFill>
                  <a:schemeClr val="tx2"/>
                </a:solidFill>
                <a:latin typeface="Arial" pitchFamily="34" charset="0"/>
                <a:cs typeface="+mn-cs"/>
              </a:rPr>
              <a:t>Provides a customized analysis of your financial </a:t>
            </a:r>
            <a:r>
              <a:rPr lang="en-US" dirty="0" smtClean="0">
                <a:solidFill>
                  <a:schemeClr val="tx2"/>
                </a:solidFill>
                <a:latin typeface="Arial" pitchFamily="34" charset="0"/>
                <a:cs typeface="+mn-cs"/>
              </a:rPr>
              <a:t>situation</a:t>
            </a:r>
            <a:endParaRPr lang="en-US" dirty="0">
              <a:solidFill>
                <a:schemeClr val="tx2"/>
              </a:solidFill>
              <a:latin typeface="Arial" pitchFamily="34" charset="0"/>
              <a:cs typeface="+mn-cs"/>
            </a:endParaRPr>
          </a:p>
        </p:txBody>
      </p:sp>
      <p:sp>
        <p:nvSpPr>
          <p:cNvPr id="140290" name="Rectangle 2"/>
          <p:cNvSpPr>
            <a:spLocks noGrp="1" noChangeArrowheads="1"/>
          </p:cNvSpPr>
          <p:nvPr>
            <p:ph type="title"/>
          </p:nvPr>
        </p:nvSpPr>
        <p:spPr/>
        <p:txBody>
          <a:bodyPr/>
          <a:lstStyle/>
          <a:p>
            <a:r>
              <a:rPr lang="en-US" altLang="en-US" dirty="0">
                <a:ea typeface="ＭＳ Ｐゴシック" pitchFamily="34" charset="-128"/>
              </a:rPr>
              <a:t>Putting it all together</a:t>
            </a:r>
            <a:endParaRPr lang="en-US" altLang="en-US" dirty="0" smtClean="0"/>
          </a:p>
        </p:txBody>
      </p:sp>
      <p:grpSp>
        <p:nvGrpSpPr>
          <p:cNvPr id="140293" name="Group 1"/>
          <p:cNvGrpSpPr>
            <a:grpSpLocks/>
          </p:cNvGrpSpPr>
          <p:nvPr/>
        </p:nvGrpSpPr>
        <p:grpSpPr bwMode="auto">
          <a:xfrm>
            <a:off x="581463" y="2455875"/>
            <a:ext cx="2505075" cy="3232150"/>
            <a:chOff x="5884863" y="1092200"/>
            <a:chExt cx="2779712" cy="3587750"/>
          </a:xfrm>
        </p:grpSpPr>
        <p:pic>
          <p:nvPicPr>
            <p:cNvPr id="9" name="Picture 8" descr="vc21228-Financial360.jpg"/>
            <p:cNvPicPr>
              <a:picLocks noChangeAspect="1"/>
            </p:cNvPicPr>
            <p:nvPr/>
          </p:nvPicPr>
          <p:blipFill>
            <a:blip r:embed="rId3"/>
            <a:stretch>
              <a:fillRect/>
            </a:stretch>
          </p:blipFill>
          <p:spPr>
            <a:xfrm>
              <a:off x="5884863" y="1092200"/>
              <a:ext cx="2779712" cy="3587750"/>
            </a:xfrm>
            <a:prstGeom prst="rect">
              <a:avLst/>
            </a:prstGeom>
            <a:ln>
              <a:solidFill>
                <a:schemeClr val="bg1">
                  <a:lumMod val="75000"/>
                </a:schemeClr>
              </a:solidFill>
            </a:ln>
          </p:spPr>
        </p:pic>
        <p:pic>
          <p:nvPicPr>
            <p:cNvPr id="140300" name="Picture 15" descr="VALIC_bro.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82319" y="4012066"/>
              <a:ext cx="532609" cy="137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2" name="Picture 11" descr="plansnapshot.png"/>
          <p:cNvPicPr>
            <a:picLocks noChangeAspect="1"/>
          </p:cNvPicPr>
          <p:nvPr/>
        </p:nvPicPr>
        <p:blipFill>
          <a:blip r:embed="rId5"/>
          <a:stretch>
            <a:fillRect/>
          </a:stretch>
        </p:blipFill>
        <p:spPr>
          <a:xfrm>
            <a:off x="2316600" y="2968638"/>
            <a:ext cx="2089150" cy="2706687"/>
          </a:xfrm>
          <a:prstGeom prst="rect">
            <a:avLst/>
          </a:prstGeom>
          <a:ln>
            <a:solidFill>
              <a:schemeClr val="bg1">
                <a:lumMod val="65000"/>
              </a:schemeClr>
            </a:solidFill>
          </a:ln>
        </p:spPr>
      </p:pic>
      <p:sp>
        <p:nvSpPr>
          <p:cNvPr id="13" name="Trapezoid 12"/>
          <p:cNvSpPr/>
          <p:nvPr/>
        </p:nvSpPr>
        <p:spPr bwMode="auto">
          <a:xfrm rot="16200000">
            <a:off x="1586349" y="3186126"/>
            <a:ext cx="3730625" cy="2270124"/>
          </a:xfrm>
          <a:prstGeom prst="trapezoid">
            <a:avLst>
              <a:gd name="adj" fmla="val 35148"/>
            </a:avLst>
          </a:prstGeom>
          <a:solidFill>
            <a:schemeClr val="bg1">
              <a:lumMod val="75000"/>
              <a:alpha val="50196"/>
            </a:schemeClr>
          </a:solidFill>
          <a:ln w="9525" cap="flat" cmpd="sng" algn="ctr">
            <a:noFill/>
            <a:prstDash val="solid"/>
            <a:round/>
            <a:headEnd type="none" w="med" len="med"/>
            <a:tailEnd type="none" w="med" len="med"/>
          </a:ln>
          <a:effectLst/>
        </p:spPr>
        <p:txBody>
          <a:bodyPr/>
          <a:lstStyle/>
          <a:p>
            <a:pPr>
              <a:defRPr/>
            </a:pPr>
            <a:endParaRPr lang="en-US">
              <a:solidFill>
                <a:prstClr val="black"/>
              </a:solidFill>
              <a:latin typeface="Arial"/>
              <a:ea typeface="ＭＳ Ｐゴシック"/>
            </a:endParaRPr>
          </a:p>
        </p:txBody>
      </p:sp>
      <p:grpSp>
        <p:nvGrpSpPr>
          <p:cNvPr id="140296" name="Group 1"/>
          <p:cNvGrpSpPr>
            <a:grpSpLocks/>
          </p:cNvGrpSpPr>
          <p:nvPr/>
        </p:nvGrpSpPr>
        <p:grpSpPr bwMode="auto">
          <a:xfrm>
            <a:off x="4596250" y="2430475"/>
            <a:ext cx="3797300" cy="3756025"/>
            <a:chOff x="4762009" y="2133280"/>
            <a:chExt cx="3797081" cy="3756884"/>
          </a:xfrm>
        </p:grpSpPr>
        <p:pic>
          <p:nvPicPr>
            <p:cNvPr id="11" name="Picture 5" descr="fin360[1]-7snapshot.png"/>
            <p:cNvPicPr>
              <a:picLocks noChangeAspect="1"/>
            </p:cNvPicPr>
            <p:nvPr/>
          </p:nvPicPr>
          <p:blipFill rotWithShape="1">
            <a:blip r:embed="rId6"/>
            <a:srcRect/>
            <a:stretch/>
          </p:blipFill>
          <p:spPr bwMode="auto">
            <a:xfrm>
              <a:off x="4765184" y="2133280"/>
              <a:ext cx="3793906" cy="2088040"/>
            </a:xfrm>
            <a:prstGeom prst="rect">
              <a:avLst/>
            </a:prstGeom>
            <a:noFill/>
            <a:ln w="9525">
              <a:solidFill>
                <a:schemeClr val="bg1">
                  <a:lumMod val="50000"/>
                </a:schemeClr>
              </a:solidFill>
              <a:miter lim="800000"/>
              <a:headEnd/>
              <a:tailEnd/>
            </a:ln>
          </p:spPr>
        </p:pic>
        <p:pic>
          <p:nvPicPr>
            <p:cNvPr id="14" name="Picture 13" descr="probability.png"/>
            <p:cNvPicPr>
              <a:picLocks noChangeAspect="1"/>
            </p:cNvPicPr>
            <p:nvPr/>
          </p:nvPicPr>
          <p:blipFill rotWithShape="1">
            <a:blip r:embed="rId7"/>
            <a:srcRect/>
            <a:stretch/>
          </p:blipFill>
          <p:spPr>
            <a:xfrm>
              <a:off x="4762009" y="4238786"/>
              <a:ext cx="3797081" cy="1651378"/>
            </a:xfrm>
            <a:prstGeom prst="rect">
              <a:avLst/>
            </a:prstGeom>
            <a:ln>
              <a:solidFill>
                <a:schemeClr val="bg1">
                  <a:lumMod val="50000"/>
                </a:schemeClr>
              </a:solidFill>
            </a:ln>
          </p:spPr>
        </p:pic>
      </p:grpSp>
      <p:sp>
        <p:nvSpPr>
          <p:cNvPr id="15" name="Slide Number Placeholder 6"/>
          <p:cNvSpPr>
            <a:spLocks noGrp="1"/>
          </p:cNvSpPr>
          <p:nvPr>
            <p:ph type="sldNum" sz="quarter" idx="10"/>
          </p:nvPr>
        </p:nvSpPr>
        <p:spPr>
          <a:xfrm>
            <a:off x="6657975" y="6356350"/>
            <a:ext cx="2133600" cy="365125"/>
          </a:xfrm>
        </p:spPr>
        <p:txBody>
          <a:bodyPr/>
          <a:lstStyle>
            <a:lvl1pPr algn="r">
              <a:defRPr sz="1200">
                <a:solidFill>
                  <a:schemeClr val="tx2"/>
                </a:solidFill>
              </a:defRPr>
            </a:lvl1pPr>
          </a:lstStyle>
          <a:p>
            <a:pPr>
              <a:defRPr/>
            </a:pPr>
            <a:fld id="{D4259043-E9A0-2A46-836E-08494166AFA4}" type="slidenum">
              <a:rPr lang="en-US">
                <a:solidFill>
                  <a:srgbClr val="005A84"/>
                </a:solidFill>
              </a:rPr>
              <a:pPr>
                <a:defRPr/>
              </a:pPr>
              <a:t>54</a:t>
            </a:fld>
            <a:endParaRPr lang="en-US">
              <a:solidFill>
                <a:srgbClr val="005A84"/>
              </a:solidFill>
            </a:endParaRPr>
          </a:p>
        </p:txBody>
      </p:sp>
    </p:spTree>
    <p:extLst>
      <p:ext uri="{BB962C8B-B14F-4D97-AF65-F5344CB8AC3E}">
        <p14:creationId xmlns:p14="http://schemas.microsoft.com/office/powerpoint/2010/main" val="3424719635"/>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Diagram 17"/>
          <p:cNvGraphicFramePr/>
          <p:nvPr>
            <p:extLst>
              <p:ext uri="{D42A27DB-BD31-4B8C-83A1-F6EECF244321}">
                <p14:modId xmlns:p14="http://schemas.microsoft.com/office/powerpoint/2010/main" val="1341254356"/>
              </p:ext>
            </p:extLst>
          </p:nvPr>
        </p:nvGraphicFramePr>
        <p:xfrm>
          <a:off x="534988" y="2452688"/>
          <a:ext cx="4635062" cy="314048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5298" name="Title 1"/>
          <p:cNvSpPr>
            <a:spLocks noGrp="1"/>
          </p:cNvSpPr>
          <p:nvPr>
            <p:ph type="title"/>
          </p:nvPr>
        </p:nvSpPr>
        <p:spPr/>
        <p:txBody>
          <a:bodyPr/>
          <a:lstStyle/>
          <a:p>
            <a:r>
              <a:rPr lang="en-US" altLang="en-US" smtClean="0">
                <a:ea typeface="ＭＳ Ｐゴシック" pitchFamily="34" charset="-128"/>
              </a:rPr>
              <a:t>Putting it all together</a:t>
            </a:r>
            <a:endParaRPr lang="en-US" altLang="en-US" smtClean="0"/>
          </a:p>
        </p:txBody>
      </p:sp>
      <p:sp>
        <p:nvSpPr>
          <p:cNvPr id="3" name="Text Placeholder 2"/>
          <p:cNvSpPr>
            <a:spLocks noGrp="1"/>
          </p:cNvSpPr>
          <p:nvPr>
            <p:ph idx="1"/>
          </p:nvPr>
        </p:nvSpPr>
        <p:spPr>
          <a:xfrm>
            <a:off x="400242" y="1477818"/>
            <a:ext cx="8372283" cy="854925"/>
          </a:xfrm>
        </p:spPr>
        <p:txBody>
          <a:bodyPr/>
          <a:lstStyle/>
          <a:p>
            <a:pPr>
              <a:defRPr/>
            </a:pPr>
            <a:r>
              <a:rPr lang="en-US" dirty="0" smtClean="0"/>
              <a:t>Access anywhere</a:t>
            </a:r>
          </a:p>
          <a:p>
            <a:pPr marL="236538" indent="-173038">
              <a:spcBef>
                <a:spcPts val="600"/>
              </a:spcBef>
              <a:buClr>
                <a:srgbClr val="00B0F0"/>
              </a:buClr>
              <a:buSzPct val="90000"/>
              <a:buFont typeface="Wingdings" panose="05000000000000000000" pitchFamily="2" charset="2"/>
              <a:buChar char="§"/>
              <a:defRPr/>
            </a:pPr>
            <a:r>
              <a:rPr lang="en-US" sz="1600" dirty="0">
                <a:solidFill>
                  <a:srgbClr val="00A4E4"/>
                </a:solidFill>
                <a:ea typeface="ＭＳ Ｐゴシック" pitchFamily="34" charset="-128"/>
              </a:rPr>
              <a:t>VALIC mobile</a:t>
            </a:r>
          </a:p>
          <a:p>
            <a:pPr>
              <a:defRPr/>
            </a:pPr>
            <a:endParaRPr lang="en-US" dirty="0"/>
          </a:p>
        </p:txBody>
      </p:sp>
      <p:grpSp>
        <p:nvGrpSpPr>
          <p:cNvPr id="16" name="Group 15"/>
          <p:cNvGrpSpPr>
            <a:grpSpLocks/>
          </p:cNvGrpSpPr>
          <p:nvPr/>
        </p:nvGrpSpPr>
        <p:grpSpPr bwMode="auto">
          <a:xfrm>
            <a:off x="6726535" y="2458871"/>
            <a:ext cx="1459070" cy="1606775"/>
            <a:chOff x="764132" y="3777746"/>
            <a:chExt cx="1458465" cy="1606074"/>
          </a:xfrm>
        </p:grpSpPr>
        <p:pic>
          <p:nvPicPr>
            <p:cNvPr id="55309" name="Picture 2"/>
            <p:cNvPicPr>
              <a:picLocks noChangeAspect="1" noChangeArrowheads="1"/>
            </p:cNvPicPr>
            <p:nvPr/>
          </p:nvPicPr>
          <p:blipFill>
            <a:blip r:embed="rId8"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64132" y="3777746"/>
              <a:ext cx="1458465" cy="11444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10" name="TextBox 3"/>
            <p:cNvSpPr txBox="1">
              <a:spLocks noChangeArrowheads="1"/>
            </p:cNvSpPr>
            <p:nvPr/>
          </p:nvSpPr>
          <p:spPr bwMode="auto">
            <a:xfrm>
              <a:off x="1021217" y="4922155"/>
              <a:ext cx="94429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spcAft>
                  <a:spcPts val="900"/>
                </a:spcAft>
                <a:buClr>
                  <a:schemeClr val="bg1"/>
                </a:buClr>
                <a:buSzPct val="25000"/>
                <a:buFont typeface="Arial" charset="0"/>
                <a:buChar char="•"/>
                <a:defRPr sz="2400" b="1">
                  <a:solidFill>
                    <a:srgbClr val="008A83"/>
                  </a:solidFill>
                  <a:latin typeface="Arial" charset="0"/>
                </a:defRPr>
              </a:lvl1pPr>
              <a:lvl2pPr marL="742950" indent="-285750" eaLnBrk="0" hangingPunct="0">
                <a:lnSpc>
                  <a:spcPct val="110000"/>
                </a:lnSpc>
                <a:spcBef>
                  <a:spcPts val="900"/>
                </a:spcBef>
                <a:spcAft>
                  <a:spcPts val="400"/>
                </a:spcAft>
                <a:buClr>
                  <a:srgbClr val="ED834C"/>
                </a:buClr>
                <a:buSzPct val="90000"/>
                <a:buFont typeface="Arial Black" pitchFamily="34" charset="0"/>
                <a:buChar char="&gt;"/>
                <a:defRPr sz="1600">
                  <a:solidFill>
                    <a:srgbClr val="0097CE"/>
                  </a:solidFill>
                  <a:latin typeface="Arial" charset="0"/>
                </a:defRPr>
              </a:lvl2pPr>
              <a:lvl3pPr marL="1143000" indent="-228600" eaLnBrk="0" hangingPunct="0">
                <a:spcBef>
                  <a:spcPct val="20000"/>
                </a:spcBef>
                <a:buClr>
                  <a:srgbClr val="0097CE"/>
                </a:buClr>
                <a:buSzPct val="100000"/>
                <a:buFont typeface="Lucida Grande" pitchFamily="-110" charset="0"/>
                <a:buChar char="−"/>
                <a:defRPr sz="1400">
                  <a:solidFill>
                    <a:srgbClr val="6A747C"/>
                  </a:solidFill>
                  <a:latin typeface="Arial" charset="0"/>
                </a:defRPr>
              </a:lvl3pPr>
              <a:lvl4pPr marL="1600200" indent="-228600" eaLnBrk="0" hangingPunct="0">
                <a:spcBef>
                  <a:spcPct val="20000"/>
                </a:spcBef>
                <a:buClr>
                  <a:srgbClr val="ED834C"/>
                </a:buClr>
                <a:buFont typeface="Arial" charset="0"/>
                <a:buChar char="•"/>
                <a:defRPr sz="1200">
                  <a:solidFill>
                    <a:srgbClr val="0097CE"/>
                  </a:solidFill>
                  <a:latin typeface="Arial" charset="0"/>
                </a:defRPr>
              </a:lvl4pPr>
              <a:lvl5pPr marL="2057400" indent="-228600" eaLnBrk="0" hangingPunct="0">
                <a:spcBef>
                  <a:spcPct val="20000"/>
                </a:spcBef>
                <a:buClr>
                  <a:srgbClr val="0097CE"/>
                </a:buClr>
                <a:buFont typeface="Lucida Grande" pitchFamily="-110" charset="0"/>
                <a:buChar char="−"/>
                <a:defRPr sz="1000">
                  <a:solidFill>
                    <a:srgbClr val="6A747C"/>
                  </a:solidFill>
                  <a:latin typeface="Arial" charset="0"/>
                </a:defRPr>
              </a:lvl5pPr>
              <a:lvl6pPr marL="2514600" indent="-228600" eaLnBrk="0" fontAlgn="base" hangingPunct="0">
                <a:spcBef>
                  <a:spcPct val="20000"/>
                </a:spcBef>
                <a:spcAft>
                  <a:spcPct val="0"/>
                </a:spcAft>
                <a:buClr>
                  <a:srgbClr val="0097CE"/>
                </a:buClr>
                <a:buFont typeface="Lucida Grande" pitchFamily="-110" charset="0"/>
                <a:buChar char="−"/>
                <a:defRPr sz="1000">
                  <a:solidFill>
                    <a:srgbClr val="6A747C"/>
                  </a:solidFill>
                  <a:latin typeface="Arial" charset="0"/>
                </a:defRPr>
              </a:lvl6pPr>
              <a:lvl7pPr marL="2971800" indent="-228600" eaLnBrk="0" fontAlgn="base" hangingPunct="0">
                <a:spcBef>
                  <a:spcPct val="20000"/>
                </a:spcBef>
                <a:spcAft>
                  <a:spcPct val="0"/>
                </a:spcAft>
                <a:buClr>
                  <a:srgbClr val="0097CE"/>
                </a:buClr>
                <a:buFont typeface="Lucida Grande" pitchFamily="-110" charset="0"/>
                <a:buChar char="−"/>
                <a:defRPr sz="1000">
                  <a:solidFill>
                    <a:srgbClr val="6A747C"/>
                  </a:solidFill>
                  <a:latin typeface="Arial" charset="0"/>
                </a:defRPr>
              </a:lvl7pPr>
              <a:lvl8pPr marL="3429000" indent="-228600" eaLnBrk="0" fontAlgn="base" hangingPunct="0">
                <a:spcBef>
                  <a:spcPct val="20000"/>
                </a:spcBef>
                <a:spcAft>
                  <a:spcPct val="0"/>
                </a:spcAft>
                <a:buClr>
                  <a:srgbClr val="0097CE"/>
                </a:buClr>
                <a:buFont typeface="Lucida Grande" pitchFamily="-110" charset="0"/>
                <a:buChar char="−"/>
                <a:defRPr sz="1000">
                  <a:solidFill>
                    <a:srgbClr val="6A747C"/>
                  </a:solidFill>
                  <a:latin typeface="Arial" charset="0"/>
                </a:defRPr>
              </a:lvl8pPr>
              <a:lvl9pPr marL="3886200" indent="-228600" eaLnBrk="0" fontAlgn="base" hangingPunct="0">
                <a:spcBef>
                  <a:spcPct val="20000"/>
                </a:spcBef>
                <a:spcAft>
                  <a:spcPct val="0"/>
                </a:spcAft>
                <a:buClr>
                  <a:srgbClr val="0097CE"/>
                </a:buClr>
                <a:buFont typeface="Lucida Grande" pitchFamily="-110" charset="0"/>
                <a:buChar char="−"/>
                <a:defRPr sz="1000">
                  <a:solidFill>
                    <a:srgbClr val="6A747C"/>
                  </a:solidFill>
                  <a:latin typeface="Arial" charset="0"/>
                </a:defRPr>
              </a:lvl9pPr>
            </a:lstStyle>
            <a:p>
              <a:pPr algn="ctr" eaLnBrk="1" hangingPunct="1">
                <a:spcBef>
                  <a:spcPct val="0"/>
                </a:spcBef>
                <a:spcAft>
                  <a:spcPct val="0"/>
                </a:spcAft>
                <a:buClrTx/>
                <a:buSzTx/>
                <a:buFontTx/>
                <a:buNone/>
              </a:pPr>
              <a:r>
                <a:rPr lang="en-US" altLang="en-US" sz="1200">
                  <a:solidFill>
                    <a:schemeClr val="tx2"/>
                  </a:solidFill>
                </a:rPr>
                <a:t>Tablet app</a:t>
              </a:r>
            </a:p>
            <a:p>
              <a:pPr algn="ctr" eaLnBrk="1" hangingPunct="1">
                <a:spcBef>
                  <a:spcPct val="0"/>
                </a:spcBef>
                <a:spcAft>
                  <a:spcPct val="0"/>
                </a:spcAft>
                <a:buClrTx/>
                <a:buSzTx/>
                <a:buFontTx/>
                <a:buNone/>
              </a:pPr>
              <a:r>
                <a:rPr lang="en-US" altLang="en-US" sz="1200" b="0" i="1">
                  <a:solidFill>
                    <a:schemeClr val="tx2"/>
                  </a:solidFill>
                </a:rPr>
                <a:t>iPad</a:t>
              </a:r>
              <a:r>
                <a:rPr lang="en-US" altLang="en-US" sz="1200" b="0" i="1" baseline="30000">
                  <a:solidFill>
                    <a:schemeClr val="tx2"/>
                  </a:solidFill>
                </a:rPr>
                <a:t>®</a:t>
              </a:r>
            </a:p>
          </p:txBody>
        </p:sp>
      </p:grpSp>
      <p:grpSp>
        <p:nvGrpSpPr>
          <p:cNvPr id="13" name="Group 12"/>
          <p:cNvGrpSpPr>
            <a:grpSpLocks/>
          </p:cNvGrpSpPr>
          <p:nvPr/>
        </p:nvGrpSpPr>
        <p:grpSpPr bwMode="auto">
          <a:xfrm>
            <a:off x="5648934" y="4007955"/>
            <a:ext cx="1738313" cy="1509492"/>
            <a:chOff x="2530934" y="3997293"/>
            <a:chExt cx="1738681" cy="1509637"/>
          </a:xfrm>
        </p:grpSpPr>
        <p:pic>
          <p:nvPicPr>
            <p:cNvPr id="55307" name="Picture 2"/>
            <p:cNvPicPr>
              <a:picLocks noChangeAspect="1" noChangeArrowheads="1"/>
            </p:cNvPicPr>
            <p:nvPr/>
          </p:nvPicPr>
          <p:blipFill>
            <a:blip r:embed="rId9"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725141" y="3997293"/>
              <a:ext cx="1350265" cy="9269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8" name="TextBox 13"/>
            <p:cNvSpPr txBox="1">
              <a:spLocks noChangeArrowheads="1"/>
            </p:cNvSpPr>
            <p:nvPr/>
          </p:nvSpPr>
          <p:spPr bwMode="auto">
            <a:xfrm>
              <a:off x="2530934" y="4922155"/>
              <a:ext cx="173868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spcAft>
                  <a:spcPts val="900"/>
                </a:spcAft>
                <a:buClr>
                  <a:schemeClr val="bg1"/>
                </a:buClr>
                <a:buSzPct val="25000"/>
                <a:buFont typeface="Arial" charset="0"/>
                <a:buChar char="•"/>
                <a:defRPr sz="2400" b="1">
                  <a:solidFill>
                    <a:srgbClr val="008A83"/>
                  </a:solidFill>
                  <a:latin typeface="Arial" charset="0"/>
                </a:defRPr>
              </a:lvl1pPr>
              <a:lvl2pPr marL="742950" indent="-285750" eaLnBrk="0" hangingPunct="0">
                <a:lnSpc>
                  <a:spcPct val="110000"/>
                </a:lnSpc>
                <a:spcBef>
                  <a:spcPts val="900"/>
                </a:spcBef>
                <a:spcAft>
                  <a:spcPts val="400"/>
                </a:spcAft>
                <a:buClr>
                  <a:srgbClr val="ED834C"/>
                </a:buClr>
                <a:buSzPct val="90000"/>
                <a:buFont typeface="Arial Black" pitchFamily="34" charset="0"/>
                <a:buChar char="&gt;"/>
                <a:defRPr sz="1600">
                  <a:solidFill>
                    <a:srgbClr val="0097CE"/>
                  </a:solidFill>
                  <a:latin typeface="Arial" charset="0"/>
                </a:defRPr>
              </a:lvl2pPr>
              <a:lvl3pPr marL="1143000" indent="-228600" eaLnBrk="0" hangingPunct="0">
                <a:spcBef>
                  <a:spcPct val="20000"/>
                </a:spcBef>
                <a:buClr>
                  <a:srgbClr val="0097CE"/>
                </a:buClr>
                <a:buSzPct val="100000"/>
                <a:buFont typeface="Lucida Grande" pitchFamily="-110" charset="0"/>
                <a:buChar char="−"/>
                <a:defRPr sz="1400">
                  <a:solidFill>
                    <a:srgbClr val="6A747C"/>
                  </a:solidFill>
                  <a:latin typeface="Arial" charset="0"/>
                </a:defRPr>
              </a:lvl3pPr>
              <a:lvl4pPr marL="1600200" indent="-228600" eaLnBrk="0" hangingPunct="0">
                <a:spcBef>
                  <a:spcPct val="20000"/>
                </a:spcBef>
                <a:buClr>
                  <a:srgbClr val="ED834C"/>
                </a:buClr>
                <a:buFont typeface="Arial" charset="0"/>
                <a:buChar char="•"/>
                <a:defRPr sz="1200">
                  <a:solidFill>
                    <a:srgbClr val="0097CE"/>
                  </a:solidFill>
                  <a:latin typeface="Arial" charset="0"/>
                </a:defRPr>
              </a:lvl4pPr>
              <a:lvl5pPr marL="2057400" indent="-228600" eaLnBrk="0" hangingPunct="0">
                <a:spcBef>
                  <a:spcPct val="20000"/>
                </a:spcBef>
                <a:buClr>
                  <a:srgbClr val="0097CE"/>
                </a:buClr>
                <a:buFont typeface="Lucida Grande" pitchFamily="-110" charset="0"/>
                <a:buChar char="−"/>
                <a:defRPr sz="1000">
                  <a:solidFill>
                    <a:srgbClr val="6A747C"/>
                  </a:solidFill>
                  <a:latin typeface="Arial" charset="0"/>
                </a:defRPr>
              </a:lvl5pPr>
              <a:lvl6pPr marL="2514600" indent="-228600" eaLnBrk="0" fontAlgn="base" hangingPunct="0">
                <a:spcBef>
                  <a:spcPct val="20000"/>
                </a:spcBef>
                <a:spcAft>
                  <a:spcPct val="0"/>
                </a:spcAft>
                <a:buClr>
                  <a:srgbClr val="0097CE"/>
                </a:buClr>
                <a:buFont typeface="Lucida Grande" pitchFamily="-110" charset="0"/>
                <a:buChar char="−"/>
                <a:defRPr sz="1000">
                  <a:solidFill>
                    <a:srgbClr val="6A747C"/>
                  </a:solidFill>
                  <a:latin typeface="Arial" charset="0"/>
                </a:defRPr>
              </a:lvl6pPr>
              <a:lvl7pPr marL="2971800" indent="-228600" eaLnBrk="0" fontAlgn="base" hangingPunct="0">
                <a:spcBef>
                  <a:spcPct val="20000"/>
                </a:spcBef>
                <a:spcAft>
                  <a:spcPct val="0"/>
                </a:spcAft>
                <a:buClr>
                  <a:srgbClr val="0097CE"/>
                </a:buClr>
                <a:buFont typeface="Lucida Grande" pitchFamily="-110" charset="0"/>
                <a:buChar char="−"/>
                <a:defRPr sz="1000">
                  <a:solidFill>
                    <a:srgbClr val="6A747C"/>
                  </a:solidFill>
                  <a:latin typeface="Arial" charset="0"/>
                </a:defRPr>
              </a:lvl7pPr>
              <a:lvl8pPr marL="3429000" indent="-228600" eaLnBrk="0" fontAlgn="base" hangingPunct="0">
                <a:spcBef>
                  <a:spcPct val="20000"/>
                </a:spcBef>
                <a:spcAft>
                  <a:spcPct val="0"/>
                </a:spcAft>
                <a:buClr>
                  <a:srgbClr val="0097CE"/>
                </a:buClr>
                <a:buFont typeface="Lucida Grande" pitchFamily="-110" charset="0"/>
                <a:buChar char="−"/>
                <a:defRPr sz="1000">
                  <a:solidFill>
                    <a:srgbClr val="6A747C"/>
                  </a:solidFill>
                  <a:latin typeface="Arial" charset="0"/>
                </a:defRPr>
              </a:lvl8pPr>
              <a:lvl9pPr marL="3886200" indent="-228600" eaLnBrk="0" fontAlgn="base" hangingPunct="0">
                <a:spcBef>
                  <a:spcPct val="20000"/>
                </a:spcBef>
                <a:spcAft>
                  <a:spcPct val="0"/>
                </a:spcAft>
                <a:buClr>
                  <a:srgbClr val="0097CE"/>
                </a:buClr>
                <a:buFont typeface="Lucida Grande" pitchFamily="-110" charset="0"/>
                <a:buChar char="−"/>
                <a:defRPr sz="1000">
                  <a:solidFill>
                    <a:srgbClr val="6A747C"/>
                  </a:solidFill>
                  <a:latin typeface="Arial" charset="0"/>
                </a:defRPr>
              </a:lvl9pPr>
            </a:lstStyle>
            <a:p>
              <a:pPr algn="ctr" eaLnBrk="1" hangingPunct="1">
                <a:spcBef>
                  <a:spcPct val="0"/>
                </a:spcBef>
                <a:spcAft>
                  <a:spcPct val="0"/>
                </a:spcAft>
                <a:buClrTx/>
                <a:buSzTx/>
                <a:buFontTx/>
                <a:buNone/>
              </a:pPr>
              <a:r>
                <a:rPr lang="en-US" altLang="en-US" sz="1200" dirty="0">
                  <a:solidFill>
                    <a:schemeClr val="tx2"/>
                  </a:solidFill>
                </a:rPr>
                <a:t>Smartphone apps</a:t>
              </a:r>
            </a:p>
            <a:p>
              <a:pPr algn="ctr" eaLnBrk="1" hangingPunct="1">
                <a:spcBef>
                  <a:spcPct val="0"/>
                </a:spcBef>
                <a:spcAft>
                  <a:spcPct val="0"/>
                </a:spcAft>
                <a:buClrTx/>
                <a:buSzTx/>
                <a:buFontTx/>
                <a:buNone/>
              </a:pPr>
              <a:r>
                <a:rPr lang="en-US" altLang="en-US" sz="1200" b="0" i="1" dirty="0">
                  <a:solidFill>
                    <a:schemeClr val="tx2"/>
                  </a:solidFill>
                </a:rPr>
                <a:t>iPhone</a:t>
              </a:r>
              <a:r>
                <a:rPr lang="en-US" altLang="en-US" sz="1200" b="0" i="1" baseline="30000" dirty="0">
                  <a:solidFill>
                    <a:schemeClr val="tx2"/>
                  </a:solidFill>
                </a:rPr>
                <a:t>® </a:t>
              </a:r>
              <a:r>
                <a:rPr lang="en-US" altLang="en-US" sz="1200" b="0" i="1" dirty="0">
                  <a:solidFill>
                    <a:schemeClr val="tx2"/>
                  </a:solidFill>
                </a:rPr>
                <a:t>and Android™</a:t>
              </a:r>
              <a:endParaRPr lang="en-US" altLang="en-US" sz="1200" b="0" i="1" baseline="30000" dirty="0">
                <a:solidFill>
                  <a:schemeClr val="tx2"/>
                </a:solidFill>
              </a:endParaRPr>
            </a:p>
            <a:p>
              <a:pPr algn="ctr" eaLnBrk="1" hangingPunct="1">
                <a:spcBef>
                  <a:spcPct val="0"/>
                </a:spcBef>
                <a:spcAft>
                  <a:spcPct val="0"/>
                </a:spcAft>
                <a:buClrTx/>
                <a:buSzTx/>
                <a:buFontTx/>
                <a:buNone/>
              </a:pPr>
              <a:endParaRPr lang="en-US" altLang="en-US" sz="1200" i="1" baseline="30000" dirty="0">
                <a:solidFill>
                  <a:schemeClr val="tx2"/>
                </a:solidFill>
              </a:endParaRPr>
            </a:p>
          </p:txBody>
        </p:sp>
      </p:grpSp>
      <p:grpSp>
        <p:nvGrpSpPr>
          <p:cNvPr id="6" name="Group 5"/>
          <p:cNvGrpSpPr>
            <a:grpSpLocks/>
          </p:cNvGrpSpPr>
          <p:nvPr/>
        </p:nvGrpSpPr>
        <p:grpSpPr bwMode="auto">
          <a:xfrm>
            <a:off x="7399016" y="4269200"/>
            <a:ext cx="1403350" cy="1229317"/>
            <a:chOff x="4473880" y="4277795"/>
            <a:chExt cx="1402948" cy="1229135"/>
          </a:xfrm>
        </p:grpSpPr>
        <p:pic>
          <p:nvPicPr>
            <p:cNvPr id="55305" name="Picture 2"/>
            <p:cNvPicPr>
              <a:picLocks noChangeAspect="1" noChangeArrowheads="1"/>
            </p:cNvPicPr>
            <p:nvPr/>
          </p:nvPicPr>
          <p:blipFill>
            <a:blip r:embed="rId10"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628767" y="4277795"/>
              <a:ext cx="1030337" cy="6443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6" name="TextBox 14"/>
            <p:cNvSpPr txBox="1">
              <a:spLocks noChangeArrowheads="1"/>
            </p:cNvSpPr>
            <p:nvPr/>
          </p:nvSpPr>
          <p:spPr bwMode="auto">
            <a:xfrm>
              <a:off x="4473880" y="4922155"/>
              <a:ext cx="140294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spcAft>
                  <a:spcPts val="900"/>
                </a:spcAft>
                <a:buClr>
                  <a:schemeClr val="bg1"/>
                </a:buClr>
                <a:buSzPct val="25000"/>
                <a:buFont typeface="Arial" charset="0"/>
                <a:buChar char="•"/>
                <a:defRPr sz="2400" b="1">
                  <a:solidFill>
                    <a:srgbClr val="008A83"/>
                  </a:solidFill>
                  <a:latin typeface="Arial" charset="0"/>
                </a:defRPr>
              </a:lvl1pPr>
              <a:lvl2pPr marL="742950" indent="-285750" eaLnBrk="0" hangingPunct="0">
                <a:lnSpc>
                  <a:spcPct val="110000"/>
                </a:lnSpc>
                <a:spcBef>
                  <a:spcPts val="900"/>
                </a:spcBef>
                <a:spcAft>
                  <a:spcPts val="400"/>
                </a:spcAft>
                <a:buClr>
                  <a:srgbClr val="ED834C"/>
                </a:buClr>
                <a:buSzPct val="90000"/>
                <a:buFont typeface="Arial Black" pitchFamily="34" charset="0"/>
                <a:buChar char="&gt;"/>
                <a:defRPr sz="1600">
                  <a:solidFill>
                    <a:srgbClr val="0097CE"/>
                  </a:solidFill>
                  <a:latin typeface="Arial" charset="0"/>
                </a:defRPr>
              </a:lvl2pPr>
              <a:lvl3pPr marL="1143000" indent="-228600" eaLnBrk="0" hangingPunct="0">
                <a:spcBef>
                  <a:spcPct val="20000"/>
                </a:spcBef>
                <a:buClr>
                  <a:srgbClr val="0097CE"/>
                </a:buClr>
                <a:buSzPct val="100000"/>
                <a:buFont typeface="Lucida Grande" pitchFamily="-110" charset="0"/>
                <a:buChar char="−"/>
                <a:defRPr sz="1400">
                  <a:solidFill>
                    <a:srgbClr val="6A747C"/>
                  </a:solidFill>
                  <a:latin typeface="Arial" charset="0"/>
                </a:defRPr>
              </a:lvl3pPr>
              <a:lvl4pPr marL="1600200" indent="-228600" eaLnBrk="0" hangingPunct="0">
                <a:spcBef>
                  <a:spcPct val="20000"/>
                </a:spcBef>
                <a:buClr>
                  <a:srgbClr val="ED834C"/>
                </a:buClr>
                <a:buFont typeface="Arial" charset="0"/>
                <a:buChar char="•"/>
                <a:defRPr sz="1200">
                  <a:solidFill>
                    <a:srgbClr val="0097CE"/>
                  </a:solidFill>
                  <a:latin typeface="Arial" charset="0"/>
                </a:defRPr>
              </a:lvl4pPr>
              <a:lvl5pPr marL="2057400" indent="-228600" eaLnBrk="0" hangingPunct="0">
                <a:spcBef>
                  <a:spcPct val="20000"/>
                </a:spcBef>
                <a:buClr>
                  <a:srgbClr val="0097CE"/>
                </a:buClr>
                <a:buFont typeface="Lucida Grande" pitchFamily="-110" charset="0"/>
                <a:buChar char="−"/>
                <a:defRPr sz="1000">
                  <a:solidFill>
                    <a:srgbClr val="6A747C"/>
                  </a:solidFill>
                  <a:latin typeface="Arial" charset="0"/>
                </a:defRPr>
              </a:lvl5pPr>
              <a:lvl6pPr marL="2514600" indent="-228600" eaLnBrk="0" fontAlgn="base" hangingPunct="0">
                <a:spcBef>
                  <a:spcPct val="20000"/>
                </a:spcBef>
                <a:spcAft>
                  <a:spcPct val="0"/>
                </a:spcAft>
                <a:buClr>
                  <a:srgbClr val="0097CE"/>
                </a:buClr>
                <a:buFont typeface="Lucida Grande" pitchFamily="-110" charset="0"/>
                <a:buChar char="−"/>
                <a:defRPr sz="1000">
                  <a:solidFill>
                    <a:srgbClr val="6A747C"/>
                  </a:solidFill>
                  <a:latin typeface="Arial" charset="0"/>
                </a:defRPr>
              </a:lvl6pPr>
              <a:lvl7pPr marL="2971800" indent="-228600" eaLnBrk="0" fontAlgn="base" hangingPunct="0">
                <a:spcBef>
                  <a:spcPct val="20000"/>
                </a:spcBef>
                <a:spcAft>
                  <a:spcPct val="0"/>
                </a:spcAft>
                <a:buClr>
                  <a:srgbClr val="0097CE"/>
                </a:buClr>
                <a:buFont typeface="Lucida Grande" pitchFamily="-110" charset="0"/>
                <a:buChar char="−"/>
                <a:defRPr sz="1000">
                  <a:solidFill>
                    <a:srgbClr val="6A747C"/>
                  </a:solidFill>
                  <a:latin typeface="Arial" charset="0"/>
                </a:defRPr>
              </a:lvl7pPr>
              <a:lvl8pPr marL="3429000" indent="-228600" eaLnBrk="0" fontAlgn="base" hangingPunct="0">
                <a:spcBef>
                  <a:spcPct val="20000"/>
                </a:spcBef>
                <a:spcAft>
                  <a:spcPct val="0"/>
                </a:spcAft>
                <a:buClr>
                  <a:srgbClr val="0097CE"/>
                </a:buClr>
                <a:buFont typeface="Lucida Grande" pitchFamily="-110" charset="0"/>
                <a:buChar char="−"/>
                <a:defRPr sz="1000">
                  <a:solidFill>
                    <a:srgbClr val="6A747C"/>
                  </a:solidFill>
                  <a:latin typeface="Arial" charset="0"/>
                </a:defRPr>
              </a:lvl8pPr>
              <a:lvl9pPr marL="3886200" indent="-228600" eaLnBrk="0" fontAlgn="base" hangingPunct="0">
                <a:spcBef>
                  <a:spcPct val="20000"/>
                </a:spcBef>
                <a:spcAft>
                  <a:spcPct val="0"/>
                </a:spcAft>
                <a:buClr>
                  <a:srgbClr val="0097CE"/>
                </a:buClr>
                <a:buFont typeface="Lucida Grande" pitchFamily="-110" charset="0"/>
                <a:buChar char="−"/>
                <a:defRPr sz="1000">
                  <a:solidFill>
                    <a:srgbClr val="6A747C"/>
                  </a:solidFill>
                  <a:latin typeface="Arial" charset="0"/>
                </a:defRPr>
              </a:lvl9pPr>
            </a:lstStyle>
            <a:p>
              <a:pPr algn="ctr" eaLnBrk="1" hangingPunct="1">
                <a:spcBef>
                  <a:spcPct val="0"/>
                </a:spcBef>
                <a:spcAft>
                  <a:spcPct val="0"/>
                </a:spcAft>
                <a:buClrTx/>
                <a:buSzTx/>
                <a:buFontTx/>
                <a:buNone/>
              </a:pPr>
              <a:r>
                <a:rPr lang="en-US" altLang="en-US" sz="1200" dirty="0">
                  <a:solidFill>
                    <a:schemeClr val="tx2"/>
                  </a:solidFill>
                </a:rPr>
                <a:t>Mobile browsing</a:t>
              </a:r>
            </a:p>
            <a:p>
              <a:pPr algn="ctr" eaLnBrk="1" hangingPunct="1">
                <a:spcBef>
                  <a:spcPct val="0"/>
                </a:spcBef>
                <a:spcAft>
                  <a:spcPct val="0"/>
                </a:spcAft>
                <a:buClrTx/>
                <a:buSzTx/>
                <a:buFontTx/>
                <a:buNone/>
              </a:pPr>
              <a:r>
                <a:rPr lang="en-US" altLang="en-US" sz="1200" b="0" i="1" dirty="0">
                  <a:solidFill>
                    <a:schemeClr val="tx2"/>
                  </a:solidFill>
                </a:rPr>
                <a:t>VALIC Mobility</a:t>
              </a:r>
              <a:endParaRPr lang="en-US" altLang="en-US" sz="1200" b="0" i="1" baseline="30000" dirty="0">
                <a:solidFill>
                  <a:schemeClr val="tx2"/>
                </a:solidFill>
              </a:endParaRPr>
            </a:p>
            <a:p>
              <a:pPr algn="ctr" eaLnBrk="1" hangingPunct="1">
                <a:spcBef>
                  <a:spcPct val="0"/>
                </a:spcBef>
                <a:spcAft>
                  <a:spcPct val="0"/>
                </a:spcAft>
                <a:buClrTx/>
                <a:buSzTx/>
                <a:buFontTx/>
                <a:buNone/>
              </a:pPr>
              <a:endParaRPr lang="en-US" altLang="en-US" sz="1200" i="1" baseline="30000" dirty="0">
                <a:solidFill>
                  <a:schemeClr val="tx2"/>
                </a:solidFill>
              </a:endParaRPr>
            </a:p>
          </p:txBody>
        </p:sp>
      </p:grpSp>
      <p:sp>
        <p:nvSpPr>
          <p:cNvPr id="55304" name="TextBox 1"/>
          <p:cNvSpPr txBox="1">
            <a:spLocks noChangeArrowheads="1"/>
          </p:cNvSpPr>
          <p:nvPr/>
        </p:nvSpPr>
        <p:spPr bwMode="auto">
          <a:xfrm>
            <a:off x="438523" y="5827528"/>
            <a:ext cx="722851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spcAft>
                <a:spcPts val="900"/>
              </a:spcAft>
              <a:buClr>
                <a:schemeClr val="bg1"/>
              </a:buClr>
              <a:buSzPct val="25000"/>
              <a:buFont typeface="Arial" charset="0"/>
              <a:buChar char="•"/>
              <a:defRPr sz="2400" b="1">
                <a:solidFill>
                  <a:srgbClr val="008A83"/>
                </a:solidFill>
                <a:latin typeface="Arial" charset="0"/>
              </a:defRPr>
            </a:lvl1pPr>
            <a:lvl2pPr marL="742950" indent="-285750" eaLnBrk="0" hangingPunct="0">
              <a:lnSpc>
                <a:spcPct val="110000"/>
              </a:lnSpc>
              <a:spcBef>
                <a:spcPts val="900"/>
              </a:spcBef>
              <a:spcAft>
                <a:spcPts val="400"/>
              </a:spcAft>
              <a:buClr>
                <a:srgbClr val="ED834C"/>
              </a:buClr>
              <a:buSzPct val="90000"/>
              <a:buFont typeface="Arial Black" pitchFamily="34" charset="0"/>
              <a:buChar char="&gt;"/>
              <a:defRPr sz="1600">
                <a:solidFill>
                  <a:srgbClr val="0097CE"/>
                </a:solidFill>
                <a:latin typeface="Arial" charset="0"/>
              </a:defRPr>
            </a:lvl2pPr>
            <a:lvl3pPr marL="1143000" indent="-228600" eaLnBrk="0" hangingPunct="0">
              <a:spcBef>
                <a:spcPct val="20000"/>
              </a:spcBef>
              <a:buClr>
                <a:srgbClr val="0097CE"/>
              </a:buClr>
              <a:buSzPct val="100000"/>
              <a:buFont typeface="Lucida Grande" pitchFamily="-110" charset="0"/>
              <a:buChar char="−"/>
              <a:defRPr sz="1400">
                <a:solidFill>
                  <a:srgbClr val="6A747C"/>
                </a:solidFill>
                <a:latin typeface="Arial" charset="0"/>
              </a:defRPr>
            </a:lvl3pPr>
            <a:lvl4pPr marL="1600200" indent="-228600" eaLnBrk="0" hangingPunct="0">
              <a:spcBef>
                <a:spcPct val="20000"/>
              </a:spcBef>
              <a:buClr>
                <a:srgbClr val="ED834C"/>
              </a:buClr>
              <a:buFont typeface="Arial" charset="0"/>
              <a:buChar char="•"/>
              <a:defRPr sz="1200">
                <a:solidFill>
                  <a:srgbClr val="0097CE"/>
                </a:solidFill>
                <a:latin typeface="Arial" charset="0"/>
              </a:defRPr>
            </a:lvl4pPr>
            <a:lvl5pPr marL="2057400" indent="-228600" eaLnBrk="0" hangingPunct="0">
              <a:spcBef>
                <a:spcPct val="20000"/>
              </a:spcBef>
              <a:buClr>
                <a:srgbClr val="0097CE"/>
              </a:buClr>
              <a:buFont typeface="Lucida Grande" pitchFamily="-110" charset="0"/>
              <a:buChar char="−"/>
              <a:defRPr sz="1000">
                <a:solidFill>
                  <a:srgbClr val="6A747C"/>
                </a:solidFill>
                <a:latin typeface="Arial" charset="0"/>
              </a:defRPr>
            </a:lvl5pPr>
            <a:lvl6pPr marL="2514600" indent="-228600" eaLnBrk="0" fontAlgn="base" hangingPunct="0">
              <a:spcBef>
                <a:spcPct val="20000"/>
              </a:spcBef>
              <a:spcAft>
                <a:spcPct val="0"/>
              </a:spcAft>
              <a:buClr>
                <a:srgbClr val="0097CE"/>
              </a:buClr>
              <a:buFont typeface="Lucida Grande" pitchFamily="-110" charset="0"/>
              <a:buChar char="−"/>
              <a:defRPr sz="1000">
                <a:solidFill>
                  <a:srgbClr val="6A747C"/>
                </a:solidFill>
                <a:latin typeface="Arial" charset="0"/>
              </a:defRPr>
            </a:lvl6pPr>
            <a:lvl7pPr marL="2971800" indent="-228600" eaLnBrk="0" fontAlgn="base" hangingPunct="0">
              <a:spcBef>
                <a:spcPct val="20000"/>
              </a:spcBef>
              <a:spcAft>
                <a:spcPct val="0"/>
              </a:spcAft>
              <a:buClr>
                <a:srgbClr val="0097CE"/>
              </a:buClr>
              <a:buFont typeface="Lucida Grande" pitchFamily="-110" charset="0"/>
              <a:buChar char="−"/>
              <a:defRPr sz="1000">
                <a:solidFill>
                  <a:srgbClr val="6A747C"/>
                </a:solidFill>
                <a:latin typeface="Arial" charset="0"/>
              </a:defRPr>
            </a:lvl7pPr>
            <a:lvl8pPr marL="3429000" indent="-228600" eaLnBrk="0" fontAlgn="base" hangingPunct="0">
              <a:spcBef>
                <a:spcPct val="20000"/>
              </a:spcBef>
              <a:spcAft>
                <a:spcPct val="0"/>
              </a:spcAft>
              <a:buClr>
                <a:srgbClr val="0097CE"/>
              </a:buClr>
              <a:buFont typeface="Lucida Grande" pitchFamily="-110" charset="0"/>
              <a:buChar char="−"/>
              <a:defRPr sz="1000">
                <a:solidFill>
                  <a:srgbClr val="6A747C"/>
                </a:solidFill>
                <a:latin typeface="Arial" charset="0"/>
              </a:defRPr>
            </a:lvl8pPr>
            <a:lvl9pPr marL="3886200" indent="-228600" eaLnBrk="0" fontAlgn="base" hangingPunct="0">
              <a:spcBef>
                <a:spcPct val="20000"/>
              </a:spcBef>
              <a:spcAft>
                <a:spcPct val="0"/>
              </a:spcAft>
              <a:buClr>
                <a:srgbClr val="0097CE"/>
              </a:buClr>
              <a:buFont typeface="Lucida Grande" pitchFamily="-110" charset="0"/>
              <a:buChar char="−"/>
              <a:defRPr sz="1000">
                <a:solidFill>
                  <a:srgbClr val="6A747C"/>
                </a:solidFill>
                <a:latin typeface="Arial" charset="0"/>
              </a:defRPr>
            </a:lvl9pPr>
          </a:lstStyle>
          <a:p>
            <a:pPr eaLnBrk="1" hangingPunct="1">
              <a:spcBef>
                <a:spcPct val="0"/>
              </a:spcBef>
              <a:spcAft>
                <a:spcPct val="0"/>
              </a:spcAft>
              <a:buClrTx/>
              <a:buSzTx/>
              <a:buFontTx/>
              <a:buNone/>
            </a:pPr>
            <a:r>
              <a:rPr lang="en-US" altLang="en-US" sz="1200" b="0" dirty="0">
                <a:solidFill>
                  <a:schemeClr val="bg1">
                    <a:lumMod val="50000"/>
                  </a:schemeClr>
                </a:solidFill>
              </a:rPr>
              <a:t>iPad and iPhone are registered trademarks of Apple Inc. Android is a trademark of Google Inc. </a:t>
            </a:r>
          </a:p>
        </p:txBody>
      </p:sp>
      <p:sp>
        <p:nvSpPr>
          <p:cNvPr id="17" name="Slide Number Placeholder 6"/>
          <p:cNvSpPr>
            <a:spLocks noGrp="1"/>
          </p:cNvSpPr>
          <p:nvPr>
            <p:ph type="sldNum" sz="quarter" idx="10"/>
          </p:nvPr>
        </p:nvSpPr>
        <p:spPr>
          <a:xfrm>
            <a:off x="2527410" y="6261189"/>
            <a:ext cx="2133600" cy="365125"/>
          </a:xfrm>
        </p:spPr>
        <p:txBody>
          <a:bodyPr/>
          <a:lstStyle>
            <a:lvl1pPr algn="r">
              <a:defRPr sz="1200">
                <a:solidFill>
                  <a:srgbClr val="00A4E4"/>
                </a:solidFill>
              </a:defRPr>
            </a:lvl1pPr>
          </a:lstStyle>
          <a:p>
            <a:pPr>
              <a:defRPr/>
            </a:pPr>
            <a:fld id="{2505F292-7053-9A43-86CC-EE4ED0BE33C9}" type="slidenum">
              <a:rPr lang="en-US" smtClean="0"/>
              <a:pPr>
                <a:defRPr/>
              </a:pPr>
              <a:t>55</a:t>
            </a:fld>
            <a:endParaRPr lang="en-US" dirty="0"/>
          </a:p>
        </p:txBody>
      </p:sp>
      <p:sp>
        <p:nvSpPr>
          <p:cNvPr id="19" name="Slide Number Placeholder 6"/>
          <p:cNvSpPr txBox="1">
            <a:spLocks/>
          </p:cNvSpPr>
          <p:nvPr/>
        </p:nvSpPr>
        <p:spPr>
          <a:xfrm>
            <a:off x="6657975"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en-US"/>
            </a:defPPr>
            <a:lvl1pPr algn="r" rtl="0" eaLnBrk="0" fontAlgn="base" hangingPunct="0">
              <a:spcBef>
                <a:spcPct val="0"/>
              </a:spcBef>
              <a:spcAft>
                <a:spcPct val="0"/>
              </a:spcAft>
              <a:defRPr sz="1200" kern="1200">
                <a:solidFill>
                  <a:srgbClr val="00A4E4"/>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pPr>
              <a:defRPr/>
            </a:pPr>
            <a:fld id="{2505F292-7053-9A43-86CC-EE4ED0BE33C9}" type="slidenum">
              <a:rPr lang="en-US" smtClean="0"/>
              <a:pPr>
                <a:defRPr/>
              </a:pPr>
              <a:t>55</a:t>
            </a:fld>
            <a:endParaRPr lang="en-US" dirty="0"/>
          </a:p>
        </p:txBody>
      </p:sp>
    </p:spTree>
    <p:extLst>
      <p:ext uri="{BB962C8B-B14F-4D97-AF65-F5344CB8AC3E}">
        <p14:creationId xmlns:p14="http://schemas.microsoft.com/office/powerpoint/2010/main" val="18917604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1000"/>
                                        <p:tgtEl>
                                          <p:spTgt spid="18"/>
                                        </p:tgtEl>
                                      </p:cBhvr>
                                    </p:animEffect>
                                  </p:childTnLst>
                                </p:cTn>
                              </p:par>
                            </p:childTnLst>
                          </p:cTn>
                        </p:par>
                        <p:par>
                          <p:cTn id="8" fill="hold">
                            <p:stCondLst>
                              <p:cond delay="1000"/>
                            </p:stCondLst>
                            <p:childTnLst>
                              <p:par>
                                <p:cTn id="9" presetID="22" presetClass="entr" presetSubtype="8"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wipe(left)">
                                      <p:cBhvr>
                                        <p:cTn id="11" dur="500"/>
                                        <p:tgtEl>
                                          <p:spTgt spid="16"/>
                                        </p:tgtEl>
                                      </p:cBhvr>
                                    </p:animEffect>
                                  </p:childTnLst>
                                </p:cTn>
                              </p:par>
                            </p:childTnLst>
                          </p:cTn>
                        </p:par>
                        <p:par>
                          <p:cTn id="12" fill="hold" nodeType="afterGroup">
                            <p:stCondLst>
                              <p:cond delay="1500"/>
                            </p:stCondLst>
                            <p:childTnLst>
                              <p:par>
                                <p:cTn id="13" presetID="22" presetClass="entr" presetSubtype="8" fill="hold"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left)">
                                      <p:cBhvr>
                                        <p:cTn id="15" dur="500"/>
                                        <p:tgtEl>
                                          <p:spTgt spid="13"/>
                                        </p:tgtEl>
                                      </p:cBhvr>
                                    </p:animEffect>
                                  </p:childTnLst>
                                </p:cTn>
                              </p:par>
                            </p:childTnLst>
                          </p:cTn>
                        </p:par>
                        <p:par>
                          <p:cTn id="16" fill="hold" nodeType="afterGroup">
                            <p:stCondLst>
                              <p:cond delay="2000"/>
                            </p:stCondLst>
                            <p:childTnLst>
                              <p:par>
                                <p:cTn id="17" presetID="22" presetClass="entr" presetSubtype="8"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8" grpId="0">
        <p:bldAsOne/>
      </p:bldGraphic>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1"/>
          <p:cNvSpPr>
            <a:spLocks noGrp="1"/>
          </p:cNvSpPr>
          <p:nvPr>
            <p:ph type="title"/>
          </p:nvPr>
        </p:nvSpPr>
        <p:spPr/>
        <p:txBody>
          <a:bodyPr/>
          <a:lstStyle/>
          <a:p>
            <a:r>
              <a:rPr lang="en-US" altLang="en-US" smtClean="0">
                <a:ea typeface="ＭＳ Ｐゴシック" pitchFamily="34" charset="-128"/>
              </a:rPr>
              <a:t>Putting it all together</a:t>
            </a:r>
          </a:p>
        </p:txBody>
      </p:sp>
      <p:sp>
        <p:nvSpPr>
          <p:cNvPr id="56323" name="Rectangle 7"/>
          <p:cNvSpPr>
            <a:spLocks noGrp="1" noChangeArrowheads="1"/>
          </p:cNvSpPr>
          <p:nvPr>
            <p:ph idx="1"/>
          </p:nvPr>
        </p:nvSpPr>
        <p:spPr/>
        <p:txBody>
          <a:bodyPr/>
          <a:lstStyle/>
          <a:p>
            <a:pPr marL="0" indent="0">
              <a:buNone/>
            </a:pPr>
            <a:r>
              <a:rPr lang="en-US" altLang="en-US" dirty="0" smtClean="0">
                <a:ea typeface="ＭＳ Ｐゴシック" pitchFamily="34" charset="-128"/>
              </a:rPr>
              <a:t>Evaluation</a:t>
            </a:r>
          </a:p>
        </p:txBody>
      </p:sp>
      <p:pic>
        <p:nvPicPr>
          <p:cNvPr id="48132" name="Picture 13" descr="seminar evaluation form"/>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11213" y="2957735"/>
            <a:ext cx="1697037" cy="2090738"/>
          </a:xfrm>
          <a:prstGeom prst="rect">
            <a:avLst/>
          </a:prstGeom>
          <a:noFill/>
          <a:ln w="3175">
            <a:solidFill>
              <a:schemeClr val="bg1">
                <a:lumMod val="75000"/>
              </a:schemeClr>
            </a:solidFill>
            <a:miter lim="800000"/>
            <a:headEnd/>
            <a:tailEnd/>
          </a:ln>
        </p:spPr>
      </p:pic>
      <p:sp>
        <p:nvSpPr>
          <p:cNvPr id="11" name="Trapezoid 10"/>
          <p:cNvSpPr/>
          <p:nvPr/>
        </p:nvSpPr>
        <p:spPr bwMode="auto">
          <a:xfrm rot="16200000">
            <a:off x="-57147" y="2389187"/>
            <a:ext cx="4857750" cy="3121024"/>
          </a:xfrm>
          <a:prstGeom prst="trapezoid">
            <a:avLst>
              <a:gd name="adj" fmla="val 61029"/>
            </a:avLst>
          </a:prstGeom>
          <a:solidFill>
            <a:srgbClr val="817C43">
              <a:alpha val="25098"/>
            </a:srgbClr>
          </a:solidFill>
          <a:ln w="9525" cap="flat" cmpd="sng" algn="ctr">
            <a:noFill/>
            <a:prstDash val="solid"/>
            <a:round/>
            <a:headEnd type="none" w="med" len="med"/>
            <a:tailEnd type="none" w="med" len="med"/>
          </a:ln>
          <a:effectLst/>
        </p:spPr>
        <p:txBody>
          <a:bodyPr/>
          <a:lstStyle/>
          <a:p>
            <a:pPr eaLnBrk="0" hangingPunct="0">
              <a:defRPr/>
            </a:pPr>
            <a:endParaRPr lang="en-US">
              <a:latin typeface="Arial" pitchFamily="-110" charset="0"/>
              <a:ea typeface="ＭＳ Ｐゴシック" pitchFamily="-110" charset="-128"/>
              <a:cs typeface="ＭＳ Ｐゴシック" pitchFamily="-110" charset="-128"/>
            </a:endParaRPr>
          </a:p>
        </p:txBody>
      </p:sp>
      <p:sp>
        <p:nvSpPr>
          <p:cNvPr id="9" name="Slide Number Placeholder 6"/>
          <p:cNvSpPr>
            <a:spLocks noGrp="1"/>
          </p:cNvSpPr>
          <p:nvPr>
            <p:ph type="sldNum" sz="quarter" idx="10"/>
          </p:nvPr>
        </p:nvSpPr>
        <p:spPr>
          <a:xfrm>
            <a:off x="6657975" y="6356350"/>
            <a:ext cx="2133600" cy="365125"/>
          </a:xfrm>
        </p:spPr>
        <p:txBody>
          <a:bodyPr/>
          <a:lstStyle>
            <a:lvl1pPr algn="r">
              <a:defRPr sz="1200">
                <a:solidFill>
                  <a:srgbClr val="00A4E4"/>
                </a:solidFill>
              </a:defRPr>
            </a:lvl1pPr>
          </a:lstStyle>
          <a:p>
            <a:pPr>
              <a:defRPr/>
            </a:pPr>
            <a:fld id="{2505F292-7053-9A43-86CC-EE4ED0BE33C9}" type="slidenum">
              <a:rPr lang="en-US" smtClean="0"/>
              <a:pPr>
                <a:defRPr/>
              </a:pPr>
              <a:t>56</a:t>
            </a:fld>
            <a:endParaRPr lang="en-US" dirty="0"/>
          </a:p>
        </p:txBody>
      </p:sp>
      <p:pic>
        <p:nvPicPr>
          <p:cNvPr id="921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22712" y="1453472"/>
            <a:ext cx="4259263" cy="4979156"/>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9042763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3" name="Text Box 6"/>
          <p:cNvSpPr txBox="1">
            <a:spLocks noChangeArrowheads="1"/>
          </p:cNvSpPr>
          <p:nvPr/>
        </p:nvSpPr>
        <p:spPr bwMode="auto">
          <a:xfrm>
            <a:off x="533400" y="4648200"/>
            <a:ext cx="6781800" cy="8238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sz="900" dirty="0">
                <a:solidFill>
                  <a:srgbClr val="5F5F5F"/>
                </a:solidFill>
              </a:rPr>
              <a:t>Copyright © The Variable Annuity Life Insurance Company.</a:t>
            </a:r>
            <a:br>
              <a:rPr lang="en-US" sz="900" dirty="0">
                <a:solidFill>
                  <a:srgbClr val="5F5F5F"/>
                </a:solidFill>
              </a:rPr>
            </a:br>
            <a:r>
              <a:rPr lang="en-US" sz="900" dirty="0">
                <a:solidFill>
                  <a:srgbClr val="5F5F5F"/>
                </a:solidFill>
              </a:rPr>
              <a:t>All rights reserved.</a:t>
            </a:r>
            <a:br>
              <a:rPr lang="en-US" sz="900" dirty="0">
                <a:solidFill>
                  <a:srgbClr val="5F5F5F"/>
                </a:solidFill>
              </a:rPr>
            </a:br>
            <a:r>
              <a:rPr lang="en-US" sz="900" b="1" dirty="0" err="1">
                <a:solidFill>
                  <a:srgbClr val="5F5F5F"/>
                </a:solidFill>
              </a:rPr>
              <a:t>VALIC</a:t>
            </a:r>
            <a:r>
              <a:rPr lang="en-US" sz="900" dirty="0" err="1">
                <a:solidFill>
                  <a:srgbClr val="5F5F5F"/>
                </a:solidFill>
              </a:rPr>
              <a:t>.com</a:t>
            </a:r>
            <a:r>
              <a:rPr lang="en-US" sz="900" dirty="0">
                <a:solidFill>
                  <a:srgbClr val="5F5F5F"/>
                </a:solidFill>
              </a:rPr>
              <a:t/>
            </a:r>
            <a:br>
              <a:rPr lang="en-US" sz="900" dirty="0">
                <a:solidFill>
                  <a:srgbClr val="5F5F5F"/>
                </a:solidFill>
              </a:rPr>
            </a:br>
            <a:endParaRPr lang="en-US" sz="900" dirty="0">
              <a:solidFill>
                <a:srgbClr val="5F5F5F"/>
              </a:solidFill>
            </a:endParaRPr>
          </a:p>
          <a:p>
            <a:pPr>
              <a:lnSpc>
                <a:spcPct val="80000"/>
              </a:lnSpc>
              <a:spcBef>
                <a:spcPct val="50000"/>
              </a:spcBef>
            </a:pPr>
            <a:r>
              <a:rPr lang="en-US" sz="900" dirty="0">
                <a:solidFill>
                  <a:srgbClr val="5F5F5F"/>
                </a:solidFill>
              </a:rPr>
              <a:t>VC </a:t>
            </a:r>
            <a:r>
              <a:rPr lang="en-US" sz="900" dirty="0" smtClean="0">
                <a:solidFill>
                  <a:srgbClr val="5F5F5F"/>
                </a:solidFill>
              </a:rPr>
              <a:t>23890 (12/2017)  J102960  </a:t>
            </a:r>
            <a:r>
              <a:rPr lang="en-US" sz="900" dirty="0">
                <a:solidFill>
                  <a:srgbClr val="5F5F5F"/>
                </a:solidFill>
              </a:rPr>
              <a:t>EE</a:t>
            </a:r>
          </a:p>
        </p:txBody>
      </p:sp>
      <p:pic>
        <p:nvPicPr>
          <p:cNvPr id="182274" name="Picture 7" descr="AIG_PRI_pms2995.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gray">
          <a:xfrm>
            <a:off x="609600" y="5867400"/>
            <a:ext cx="815975" cy="44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2275" name="Picture 8" descr="face_icon.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810000" y="6003925"/>
            <a:ext cx="320675"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2276" name="Picture 9" descr="twitter_icon.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221163" y="6003925"/>
            <a:ext cx="319087"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2277" name="Picture 8" descr="youtube_button_small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21213" y="5999163"/>
            <a:ext cx="311150" cy="31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2278" name="Rectangle 1"/>
          <p:cNvSpPr>
            <a:spLocks noChangeArrowheads="1"/>
          </p:cNvSpPr>
          <p:nvPr/>
        </p:nvSpPr>
        <p:spPr bwMode="auto">
          <a:xfrm>
            <a:off x="0" y="0"/>
            <a:ext cx="9144000" cy="1293813"/>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2279" name="Rectangle 1"/>
          <p:cNvSpPr>
            <a:spLocks noChangeArrowheads="1"/>
          </p:cNvSpPr>
          <p:nvPr/>
        </p:nvSpPr>
        <p:spPr bwMode="auto">
          <a:xfrm>
            <a:off x="576263" y="614363"/>
            <a:ext cx="8034337" cy="3231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200" dirty="0">
                <a:solidFill>
                  <a:srgbClr val="5F5F5F"/>
                </a:solidFill>
              </a:rPr>
              <a:t>This information is general in nature, may be subject to change, and does not constitute legal, tax or accounting advice from any company, its employees, financial professionals or other representatives. Applicable laws and regulations are complex and subject to change. Any tax statements in this material are not intended to suggest the avoidance of U.S. federal, state or local tax penalties. For advice concerning your individual circumstances, consult a professional attorney, tax advisor or accountant. </a:t>
            </a:r>
          </a:p>
          <a:p>
            <a:endParaRPr lang="en-US" sz="1200" b="1" dirty="0">
              <a:solidFill>
                <a:srgbClr val="5F5F5F"/>
              </a:solidFill>
            </a:endParaRPr>
          </a:p>
          <a:p>
            <a:r>
              <a:rPr lang="en-US" sz="1200" dirty="0">
                <a:solidFill>
                  <a:srgbClr val="5F5F5F"/>
                </a:solidFill>
              </a:rPr>
              <a:t>Securities and investment advisory services offered through VALIC Financial Advisors, Inc. (“VFA”), member FINRA, SIPC and an SEC-registered investment advisor. VFA registered representatives offer securities and other products under retirement plans and IRAs, and to clients outside of such arrangements.</a:t>
            </a:r>
          </a:p>
          <a:p>
            <a:endParaRPr lang="en-US" sz="1200" dirty="0">
              <a:solidFill>
                <a:srgbClr val="5F5F5F"/>
              </a:solidFill>
            </a:endParaRPr>
          </a:p>
          <a:p>
            <a:r>
              <a:rPr lang="en-US" sz="1200" dirty="0">
                <a:solidFill>
                  <a:srgbClr val="5F5F5F"/>
                </a:solidFill>
              </a:rPr>
              <a:t>Annuities issued by The Variable Annuity Life Insurance Company (“VALIC”). Variable annuities distributed by its affiliate, AIG Capital Services, Inc. (“ACS”), member FINRA. VALIC, VFA and ACS are members of American International Group, Inc. (“AIG”). </a:t>
            </a:r>
          </a:p>
          <a:p>
            <a:endParaRPr lang="en-US" sz="1200" dirty="0">
              <a:solidFill>
                <a:srgbClr val="5F5F5F"/>
              </a:solidFill>
            </a:endParaRPr>
          </a:p>
          <a:p>
            <a:r>
              <a:rPr lang="en-US" sz="1200" dirty="0">
                <a:solidFill>
                  <a:srgbClr val="5F5F5F"/>
                </a:solidFill>
              </a:rPr>
              <a:t>American International Group, Inc. (AIG) is a leading global insurance organization. Founded in 1919, today AIG member companies provide a wide range of property casualty insurance, life insurance, retirement products and other financial services to customers in more than 80 countries and jurisdictions. </a:t>
            </a:r>
          </a:p>
        </p:txBody>
      </p:sp>
    </p:spTree>
  </p:cSld>
  <p:clrMapOvr>
    <a:masterClrMapping/>
  </p:clrMapOvr>
  <p:transition spd="med"/>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Your Retirement Plan at Work</a:t>
            </a:r>
          </a:p>
        </p:txBody>
      </p:sp>
      <p:sp>
        <p:nvSpPr>
          <p:cNvPr id="11" name="TextBox 10"/>
          <p:cNvSpPr txBox="1"/>
          <p:nvPr/>
        </p:nvSpPr>
        <p:spPr>
          <a:xfrm>
            <a:off x="6011335" y="2337097"/>
            <a:ext cx="1202265" cy="279103"/>
          </a:xfrm>
          <a:prstGeom prst="rect">
            <a:avLst/>
          </a:prstGeom>
          <a:noFill/>
        </p:spPr>
        <p:txBody>
          <a:bodyPr wrap="square" rtlCol="0">
            <a:spAutoFit/>
          </a:bodyPr>
          <a:lstStyle/>
          <a:p>
            <a:r>
              <a:rPr lang="en-US" sz="1200" dirty="0" smtClean="0">
                <a:solidFill>
                  <a:srgbClr val="6A747C"/>
                </a:solidFill>
              </a:rPr>
              <a:t>Photo collage</a:t>
            </a:r>
            <a:endParaRPr lang="en-US" sz="1200" dirty="0">
              <a:solidFill>
                <a:srgbClr val="6A747C"/>
              </a:solidFill>
            </a:endParaRPr>
          </a:p>
        </p:txBody>
      </p:sp>
      <p:sp>
        <p:nvSpPr>
          <p:cNvPr id="8" name="TextBox 7"/>
          <p:cNvSpPr txBox="1"/>
          <p:nvPr/>
        </p:nvSpPr>
        <p:spPr>
          <a:xfrm>
            <a:off x="364066" y="5893098"/>
            <a:ext cx="4936066" cy="461665"/>
          </a:xfrm>
          <a:prstGeom prst="rect">
            <a:avLst/>
          </a:prstGeom>
          <a:noFill/>
        </p:spPr>
        <p:txBody>
          <a:bodyPr wrap="square" rtlCol="0">
            <a:spAutoFit/>
          </a:bodyPr>
          <a:lstStyle/>
          <a:p>
            <a:r>
              <a:rPr lang="en-US" dirty="0" smtClean="0">
                <a:solidFill>
                  <a:schemeClr val="accent4"/>
                </a:solidFill>
              </a:rPr>
              <a:t>Thank you!</a:t>
            </a:r>
            <a:endParaRPr lang="en-US" dirty="0">
              <a:solidFill>
                <a:schemeClr val="accent4"/>
              </a:solidFill>
            </a:endParaRPr>
          </a:p>
        </p:txBody>
      </p:sp>
      <p:pic>
        <p:nvPicPr>
          <p:cNvPr id="7" name="Picture 6" descr="Financial Literacy Seminar Wkbk-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61734" y="-1"/>
            <a:ext cx="5382266" cy="4673601"/>
          </a:xfrm>
          <a:prstGeom prst="rect">
            <a:avLst/>
          </a:prstGeom>
        </p:spPr>
      </p:pic>
      <p:sp>
        <p:nvSpPr>
          <p:cNvPr id="2" name="Subtitle 1"/>
          <p:cNvSpPr>
            <a:spLocks noGrp="1"/>
          </p:cNvSpPr>
          <p:nvPr>
            <p:ph type="subTitle" idx="1"/>
          </p:nvPr>
        </p:nvSpPr>
        <p:spPr/>
        <p:txBody>
          <a:bodyPr/>
          <a:lstStyle/>
          <a:p>
            <a:r>
              <a:rPr lang="en-US" dirty="0"/>
              <a:t>Helping you prepare for a more fit retirement journey</a:t>
            </a:r>
          </a:p>
          <a:p>
            <a:endParaRPr lang="en-US" dirty="0"/>
          </a:p>
        </p:txBody>
      </p:sp>
    </p:spTree>
    <p:extLst>
      <p:ext uri="{BB962C8B-B14F-4D97-AF65-F5344CB8AC3E}">
        <p14:creationId xmlns:p14="http://schemas.microsoft.com/office/powerpoint/2010/main" val="3627833738"/>
      </p:ext>
    </p:extLst>
  </p:cSld>
  <p:clrMapOvr>
    <a:masterClrMapping/>
  </p:clrMapOvr>
  <p:transition spd="med"/>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50" name="Title 3"/>
          <p:cNvSpPr>
            <a:spLocks noGrp="1"/>
          </p:cNvSpPr>
          <p:nvPr>
            <p:ph type="title"/>
          </p:nvPr>
        </p:nvSpPr>
        <p:spPr/>
        <p:txBody>
          <a:bodyPr/>
          <a:lstStyle/>
          <a:p>
            <a:r>
              <a:rPr lang="en-US" altLang="en-US" smtClean="0">
                <a:ea typeface="ＭＳ Ｐゴシック" pitchFamily="34" charset="-128"/>
              </a:rPr>
              <a:t>What generation are you?</a:t>
            </a:r>
          </a:p>
        </p:txBody>
      </p:sp>
      <p:sp>
        <p:nvSpPr>
          <p:cNvPr id="14351" name="Content Placeholder 9"/>
          <p:cNvSpPr>
            <a:spLocks noGrp="1"/>
          </p:cNvSpPr>
          <p:nvPr>
            <p:ph idx="1"/>
          </p:nvPr>
        </p:nvSpPr>
        <p:spPr/>
        <p:txBody>
          <a:bodyPr/>
          <a:lstStyle/>
          <a:p>
            <a:pPr marL="0" indent="0">
              <a:buFont typeface="Arial" charset="0"/>
              <a:buNone/>
            </a:pPr>
            <a:r>
              <a:rPr lang="en-US" altLang="en-US" dirty="0" smtClean="0">
                <a:ea typeface="ＭＳ Ｐゴシック" pitchFamily="34" charset="-128"/>
              </a:rPr>
              <a:t>Generation quiz</a:t>
            </a:r>
          </a:p>
          <a:p>
            <a:pPr marL="58737" lvl="1" indent="0">
              <a:buNone/>
            </a:pPr>
            <a:r>
              <a:rPr lang="en-US" altLang="en-US" dirty="0">
                <a:solidFill>
                  <a:schemeClr val="tx2"/>
                </a:solidFill>
                <a:ea typeface="ＭＳ Ｐゴシック" pitchFamily="34" charset="-128"/>
              </a:rPr>
              <a:t>What was the blockbuster movie when you were a teenager?</a:t>
            </a:r>
          </a:p>
        </p:txBody>
      </p:sp>
      <p:sp>
        <p:nvSpPr>
          <p:cNvPr id="2" name="Oval 1"/>
          <p:cNvSpPr/>
          <p:nvPr/>
        </p:nvSpPr>
        <p:spPr bwMode="auto">
          <a:xfrm>
            <a:off x="760021" y="2814449"/>
            <a:ext cx="760021" cy="760021"/>
          </a:xfrm>
          <a:prstGeom prst="ellipse">
            <a:avLst/>
          </a:prstGeom>
          <a:solidFill>
            <a:schemeClr val="tx2"/>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bg1"/>
                </a:solidFill>
                <a:effectLst/>
                <a:latin typeface="Arial" pitchFamily="-110" charset="0"/>
                <a:ea typeface="ＭＳ Ｐゴシック" pitchFamily="-110" charset="-128"/>
                <a:cs typeface="ＭＳ Ｐゴシック" pitchFamily="-110" charset="-128"/>
              </a:rPr>
              <a:t>A</a:t>
            </a:r>
            <a:endParaRPr kumimoji="0" lang="en-US" sz="2400" b="0" i="0" u="none" strike="noStrike" cap="none" normalizeH="0" baseline="0" dirty="0">
              <a:ln>
                <a:noFill/>
              </a:ln>
              <a:solidFill>
                <a:schemeClr val="bg1"/>
              </a:solidFill>
              <a:effectLst/>
              <a:latin typeface="Arial" pitchFamily="-110" charset="0"/>
              <a:ea typeface="ＭＳ Ｐゴシック" pitchFamily="-110" charset="-128"/>
              <a:cs typeface="ＭＳ Ｐゴシック" pitchFamily="-110" charset="-128"/>
            </a:endParaRPr>
          </a:p>
        </p:txBody>
      </p:sp>
      <p:cxnSp>
        <p:nvCxnSpPr>
          <p:cNvPr id="4" name="Straight Connector 3"/>
          <p:cNvCxnSpPr/>
          <p:nvPr/>
        </p:nvCxnSpPr>
        <p:spPr bwMode="auto">
          <a:xfrm flipH="1">
            <a:off x="1140033" y="3621970"/>
            <a:ext cx="1" cy="368139"/>
          </a:xfrm>
          <a:prstGeom prst="line">
            <a:avLst/>
          </a:prstGeom>
          <a:solidFill>
            <a:schemeClr val="accent1"/>
          </a:solidFill>
          <a:ln w="28575" cap="flat" cmpd="sng" algn="ctr">
            <a:solidFill>
              <a:schemeClr val="tx2"/>
            </a:solidFill>
            <a:prstDash val="sysDash"/>
            <a:round/>
            <a:headEnd type="none" w="med" len="med"/>
            <a:tailEnd type="none" w="med" len="med"/>
          </a:ln>
          <a:effectLst/>
        </p:spPr>
      </p:cxnSp>
      <p:grpSp>
        <p:nvGrpSpPr>
          <p:cNvPr id="39" name="Group 38"/>
          <p:cNvGrpSpPr/>
          <p:nvPr/>
        </p:nvGrpSpPr>
        <p:grpSpPr>
          <a:xfrm>
            <a:off x="2915372" y="2838196"/>
            <a:ext cx="760021" cy="1151913"/>
            <a:chOff x="760021" y="2814449"/>
            <a:chExt cx="760021" cy="1151913"/>
          </a:xfrm>
        </p:grpSpPr>
        <p:sp>
          <p:nvSpPr>
            <p:cNvPr id="40" name="Oval 39"/>
            <p:cNvSpPr/>
            <p:nvPr/>
          </p:nvSpPr>
          <p:spPr bwMode="auto">
            <a:xfrm>
              <a:off x="760021" y="2814449"/>
              <a:ext cx="760021" cy="760021"/>
            </a:xfrm>
            <a:prstGeom prst="ellipse">
              <a:avLst/>
            </a:prstGeom>
            <a:solidFill>
              <a:schemeClr val="accent5"/>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bg1"/>
                  </a:solidFill>
                  <a:effectLst/>
                  <a:latin typeface="Arial" pitchFamily="-110" charset="0"/>
                  <a:ea typeface="ＭＳ Ｐゴシック" pitchFamily="-110" charset="-128"/>
                  <a:cs typeface="ＭＳ Ｐゴシック" pitchFamily="-110" charset="-128"/>
                </a:rPr>
                <a:t>B</a:t>
              </a:r>
              <a:endParaRPr kumimoji="0" lang="en-US" sz="2400" b="0" i="0" u="none" strike="noStrike" cap="none" normalizeH="0" baseline="0" dirty="0">
                <a:ln>
                  <a:noFill/>
                </a:ln>
                <a:solidFill>
                  <a:schemeClr val="bg1"/>
                </a:solidFill>
                <a:effectLst/>
                <a:latin typeface="Arial" pitchFamily="-110" charset="0"/>
                <a:ea typeface="ＭＳ Ｐゴシック" pitchFamily="-110" charset="-128"/>
                <a:cs typeface="ＭＳ Ｐゴシック" pitchFamily="-110" charset="-128"/>
              </a:endParaRPr>
            </a:p>
          </p:txBody>
        </p:sp>
        <p:cxnSp>
          <p:nvCxnSpPr>
            <p:cNvPr id="41" name="Straight Connector 40"/>
            <p:cNvCxnSpPr/>
            <p:nvPr/>
          </p:nvCxnSpPr>
          <p:spPr bwMode="auto">
            <a:xfrm flipH="1">
              <a:off x="1140033" y="3621970"/>
              <a:ext cx="1" cy="344392"/>
            </a:xfrm>
            <a:prstGeom prst="line">
              <a:avLst/>
            </a:prstGeom>
            <a:solidFill>
              <a:schemeClr val="accent1"/>
            </a:solidFill>
            <a:ln w="28575" cap="flat" cmpd="sng" algn="ctr">
              <a:solidFill>
                <a:schemeClr val="accent5"/>
              </a:solidFill>
              <a:prstDash val="sysDash"/>
              <a:round/>
              <a:headEnd type="none" w="med" len="med"/>
              <a:tailEnd type="none" w="med" len="med"/>
            </a:ln>
            <a:effectLst/>
          </p:spPr>
        </p:cxnSp>
      </p:grpSp>
      <p:grpSp>
        <p:nvGrpSpPr>
          <p:cNvPr id="44" name="Group 43"/>
          <p:cNvGrpSpPr/>
          <p:nvPr/>
        </p:nvGrpSpPr>
        <p:grpSpPr>
          <a:xfrm>
            <a:off x="5136032" y="2838196"/>
            <a:ext cx="760021" cy="1151913"/>
            <a:chOff x="760021" y="2814449"/>
            <a:chExt cx="760021" cy="1151913"/>
          </a:xfrm>
        </p:grpSpPr>
        <p:sp>
          <p:nvSpPr>
            <p:cNvPr id="45" name="Oval 44"/>
            <p:cNvSpPr/>
            <p:nvPr/>
          </p:nvSpPr>
          <p:spPr bwMode="auto">
            <a:xfrm>
              <a:off x="760021" y="2814449"/>
              <a:ext cx="760021" cy="760021"/>
            </a:xfrm>
            <a:prstGeom prst="ellipse">
              <a:avLst/>
            </a:prstGeom>
            <a:solidFill>
              <a:schemeClr val="accent3"/>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bg1"/>
                  </a:solidFill>
                  <a:effectLst/>
                  <a:latin typeface="Arial" pitchFamily="-110" charset="0"/>
                  <a:ea typeface="ＭＳ Ｐゴシック" pitchFamily="-110" charset="-128"/>
                  <a:cs typeface="ＭＳ Ｐゴシック" pitchFamily="-110" charset="-128"/>
                </a:rPr>
                <a:t>C</a:t>
              </a:r>
              <a:endParaRPr kumimoji="0" lang="en-US" sz="2400" b="0" i="0" u="none" strike="noStrike" cap="none" normalizeH="0" baseline="0" dirty="0">
                <a:ln>
                  <a:noFill/>
                </a:ln>
                <a:solidFill>
                  <a:schemeClr val="bg1"/>
                </a:solidFill>
                <a:effectLst/>
                <a:latin typeface="Arial" pitchFamily="-110" charset="0"/>
                <a:ea typeface="ＭＳ Ｐゴシック" pitchFamily="-110" charset="-128"/>
                <a:cs typeface="ＭＳ Ｐゴシック" pitchFamily="-110" charset="-128"/>
              </a:endParaRPr>
            </a:p>
          </p:txBody>
        </p:sp>
        <p:cxnSp>
          <p:nvCxnSpPr>
            <p:cNvPr id="46" name="Straight Connector 45"/>
            <p:cNvCxnSpPr/>
            <p:nvPr/>
          </p:nvCxnSpPr>
          <p:spPr bwMode="auto">
            <a:xfrm flipH="1">
              <a:off x="1140034" y="3621970"/>
              <a:ext cx="1" cy="344392"/>
            </a:xfrm>
            <a:prstGeom prst="line">
              <a:avLst/>
            </a:prstGeom>
            <a:solidFill>
              <a:schemeClr val="accent1"/>
            </a:solidFill>
            <a:ln w="28575" cap="flat" cmpd="sng" algn="ctr">
              <a:solidFill>
                <a:schemeClr val="accent3"/>
              </a:solidFill>
              <a:prstDash val="sysDash"/>
              <a:round/>
              <a:headEnd type="none" w="med" len="med"/>
              <a:tailEnd type="none" w="med" len="med"/>
            </a:ln>
            <a:effectLst/>
          </p:spPr>
        </p:cxnSp>
      </p:grpSp>
      <p:sp>
        <p:nvSpPr>
          <p:cNvPr id="18" name="TextBox 17"/>
          <p:cNvSpPr txBox="1"/>
          <p:nvPr/>
        </p:nvSpPr>
        <p:spPr>
          <a:xfrm>
            <a:off x="296896" y="4843939"/>
            <a:ext cx="1662546" cy="338554"/>
          </a:xfrm>
          <a:prstGeom prst="rect">
            <a:avLst/>
          </a:prstGeom>
          <a:noFill/>
        </p:spPr>
        <p:txBody>
          <a:bodyPr wrap="square" rtlCol="0">
            <a:spAutoFit/>
          </a:bodyPr>
          <a:lstStyle/>
          <a:p>
            <a:pPr algn="ctr"/>
            <a:r>
              <a:rPr lang="en-US" sz="1600" dirty="0" smtClean="0">
                <a:solidFill>
                  <a:schemeClr val="tx2"/>
                </a:solidFill>
              </a:rPr>
              <a:t>Star Wars</a:t>
            </a:r>
            <a:endParaRPr lang="en-US" sz="1600" dirty="0">
              <a:solidFill>
                <a:schemeClr val="tx2"/>
              </a:solidFill>
            </a:endParaRPr>
          </a:p>
        </p:txBody>
      </p:sp>
      <p:sp>
        <p:nvSpPr>
          <p:cNvPr id="19" name="TextBox 18"/>
          <p:cNvSpPr txBox="1"/>
          <p:nvPr/>
        </p:nvSpPr>
        <p:spPr>
          <a:xfrm>
            <a:off x="2083608" y="4843193"/>
            <a:ext cx="2454460" cy="338554"/>
          </a:xfrm>
          <a:prstGeom prst="rect">
            <a:avLst/>
          </a:prstGeom>
          <a:noFill/>
        </p:spPr>
        <p:txBody>
          <a:bodyPr wrap="square" rtlCol="0">
            <a:spAutoFit/>
          </a:bodyPr>
          <a:lstStyle/>
          <a:p>
            <a:pPr algn="ctr"/>
            <a:r>
              <a:rPr lang="en-US" sz="1600" dirty="0" smtClean="0">
                <a:solidFill>
                  <a:schemeClr val="tx2"/>
                </a:solidFill>
              </a:rPr>
              <a:t>Back to the Future</a:t>
            </a:r>
            <a:endParaRPr lang="en-US" sz="1600" dirty="0">
              <a:solidFill>
                <a:schemeClr val="tx2"/>
              </a:solidFill>
            </a:endParaRPr>
          </a:p>
        </p:txBody>
      </p:sp>
      <p:sp>
        <p:nvSpPr>
          <p:cNvPr id="22" name="TextBox 21"/>
          <p:cNvSpPr txBox="1"/>
          <p:nvPr/>
        </p:nvSpPr>
        <p:spPr>
          <a:xfrm>
            <a:off x="4972749" y="4837770"/>
            <a:ext cx="1101225" cy="338554"/>
          </a:xfrm>
          <a:prstGeom prst="rect">
            <a:avLst/>
          </a:prstGeom>
          <a:noFill/>
        </p:spPr>
        <p:txBody>
          <a:bodyPr wrap="square" rtlCol="0">
            <a:spAutoFit/>
          </a:bodyPr>
          <a:lstStyle/>
          <a:p>
            <a:pPr algn="ctr"/>
            <a:r>
              <a:rPr lang="en-US" sz="1600" dirty="0" smtClean="0">
                <a:solidFill>
                  <a:schemeClr val="tx2"/>
                </a:solidFill>
              </a:rPr>
              <a:t>Titanic</a:t>
            </a:r>
            <a:endParaRPr lang="en-US" sz="1600" dirty="0">
              <a:solidFill>
                <a:schemeClr val="tx2"/>
              </a:solidFill>
            </a:endParaRPr>
          </a:p>
        </p:txBody>
      </p:sp>
      <p:pic>
        <p:nvPicPr>
          <p:cNvPr id="11266" name="Picture 2" descr="Image result for star wars icons"/>
          <p:cNvPicPr>
            <a:picLocks noChangeAspect="1" noChangeArrowheads="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18757" y="4158124"/>
            <a:ext cx="613443" cy="613443"/>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descr="Image result for titanic icon"/>
          <p:cNvPicPr>
            <a:picLocks noChangeAspect="1" noChangeArrowheads="1"/>
          </p:cNvPicPr>
          <p:nvPr/>
        </p:nvPicPr>
        <p:blipFill>
          <a:blip r:embed="rId4">
            <a:clrChange>
              <a:clrFrom>
                <a:srgbClr val="484848">
                  <a:alpha val="5490"/>
                </a:srgbClr>
              </a:clrFrom>
              <a:clrTo>
                <a:srgbClr val="484848">
                  <a:alpha val="0"/>
                </a:srgbClr>
              </a:clrTo>
            </a:clrChange>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154588" y="4102474"/>
            <a:ext cx="741465" cy="741465"/>
          </a:xfrm>
          <a:prstGeom prst="rect">
            <a:avLst/>
          </a:prstGeom>
          <a:noFill/>
          <a:extLst>
            <a:ext uri="{909E8E84-426E-40DD-AFC4-6F175D3DCCD1}">
              <a14:hiddenFill xmlns:a14="http://schemas.microsoft.com/office/drawing/2010/main">
                <a:solidFill>
                  <a:srgbClr val="FFFFFF"/>
                </a:solidFill>
              </a14:hiddenFill>
            </a:ext>
          </a:extLst>
        </p:spPr>
      </p:pic>
      <p:sp>
        <p:nvSpPr>
          <p:cNvPr id="23" name="Slide Number Placeholder 6"/>
          <p:cNvSpPr>
            <a:spLocks noGrp="1"/>
          </p:cNvSpPr>
          <p:nvPr>
            <p:ph type="sldNum" sz="quarter" idx="10"/>
          </p:nvPr>
        </p:nvSpPr>
        <p:spPr>
          <a:xfrm>
            <a:off x="6657975" y="6356350"/>
            <a:ext cx="2133600" cy="365125"/>
          </a:xfrm>
        </p:spPr>
        <p:txBody>
          <a:bodyPr/>
          <a:lstStyle>
            <a:lvl1pPr algn="r">
              <a:defRPr sz="1200">
                <a:solidFill>
                  <a:srgbClr val="00A4E4"/>
                </a:solidFill>
              </a:defRPr>
            </a:lvl1pPr>
          </a:lstStyle>
          <a:p>
            <a:pPr>
              <a:defRPr/>
            </a:pPr>
            <a:fld id="{2505F292-7053-9A43-86CC-EE4ED0BE33C9}" type="slidenum">
              <a:rPr lang="en-US" smtClean="0"/>
              <a:pPr>
                <a:defRPr/>
              </a:pPr>
              <a:t>6</a:t>
            </a:fld>
            <a:endParaRPr lang="en-US" dirty="0"/>
          </a:p>
        </p:txBody>
      </p:sp>
      <p:pic>
        <p:nvPicPr>
          <p:cNvPr id="5" name="Picture 2" descr="M:\Michelli\From Peggy\ICONS\backtofuture_25340739_VECTOR\HiRes.jpg"/>
          <p:cNvPicPr>
            <a:picLocks noChangeAspect="1" noChangeArrowheads="1"/>
          </p:cNvPicPr>
          <p:nvPr/>
        </p:nvPicPr>
        <p:blipFill rotWithShape="1">
          <a:blip r:embed="rId5">
            <a:duotone>
              <a:schemeClr val="accent5">
                <a:shade val="45000"/>
                <a:satMod val="135000"/>
              </a:schemeClr>
              <a:prstClr val="white"/>
            </a:duotone>
            <a:extLst>
              <a:ext uri="{28A0092B-C50C-407E-A947-70E740481C1C}">
                <a14:useLocalDpi xmlns:a14="http://schemas.microsoft.com/office/drawing/2010/main" val="0"/>
              </a:ext>
            </a:extLst>
          </a:blip>
          <a:srcRect l="76667" t="30575" r="5632" b="53420"/>
          <a:stretch/>
        </p:blipFill>
        <p:spPr bwMode="auto">
          <a:xfrm>
            <a:off x="2885478" y="4093493"/>
            <a:ext cx="819807" cy="7412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51746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50" name="Title 3"/>
          <p:cNvSpPr>
            <a:spLocks noGrp="1"/>
          </p:cNvSpPr>
          <p:nvPr>
            <p:ph type="title"/>
          </p:nvPr>
        </p:nvSpPr>
        <p:spPr/>
        <p:txBody>
          <a:bodyPr/>
          <a:lstStyle/>
          <a:p>
            <a:r>
              <a:rPr lang="en-US" altLang="en-US" smtClean="0">
                <a:ea typeface="ＭＳ Ｐゴシック" pitchFamily="34" charset="-128"/>
              </a:rPr>
              <a:t>What generation are you?</a:t>
            </a:r>
          </a:p>
        </p:txBody>
      </p:sp>
      <p:sp>
        <p:nvSpPr>
          <p:cNvPr id="14351" name="Content Placeholder 9"/>
          <p:cNvSpPr>
            <a:spLocks noGrp="1"/>
          </p:cNvSpPr>
          <p:nvPr>
            <p:ph idx="1"/>
          </p:nvPr>
        </p:nvSpPr>
        <p:spPr/>
        <p:txBody>
          <a:bodyPr/>
          <a:lstStyle/>
          <a:p>
            <a:pPr marL="0" indent="0">
              <a:buFont typeface="Arial" charset="0"/>
              <a:buNone/>
            </a:pPr>
            <a:r>
              <a:rPr lang="en-US" altLang="en-US" dirty="0" smtClean="0">
                <a:ea typeface="ＭＳ Ｐゴシック" pitchFamily="34" charset="-128"/>
              </a:rPr>
              <a:t>Generation quiz</a:t>
            </a:r>
          </a:p>
          <a:p>
            <a:pPr marL="58737" lvl="1" indent="0">
              <a:buNone/>
            </a:pPr>
            <a:r>
              <a:rPr lang="en-US" altLang="en-US" dirty="0">
                <a:solidFill>
                  <a:schemeClr val="tx2"/>
                </a:solidFill>
                <a:ea typeface="ＭＳ Ｐゴシック" pitchFamily="34" charset="-128"/>
              </a:rPr>
              <a:t>What song was popular when you were growing up?</a:t>
            </a:r>
          </a:p>
        </p:txBody>
      </p:sp>
      <p:grpSp>
        <p:nvGrpSpPr>
          <p:cNvPr id="44" name="Group 43"/>
          <p:cNvGrpSpPr/>
          <p:nvPr/>
        </p:nvGrpSpPr>
        <p:grpSpPr>
          <a:xfrm>
            <a:off x="5136032" y="2838196"/>
            <a:ext cx="760021" cy="1151913"/>
            <a:chOff x="760021" y="2814449"/>
            <a:chExt cx="760021" cy="1151913"/>
          </a:xfrm>
        </p:grpSpPr>
        <p:sp>
          <p:nvSpPr>
            <p:cNvPr id="45" name="Oval 44"/>
            <p:cNvSpPr/>
            <p:nvPr/>
          </p:nvSpPr>
          <p:spPr bwMode="auto">
            <a:xfrm>
              <a:off x="760021" y="2814449"/>
              <a:ext cx="760021" cy="760021"/>
            </a:xfrm>
            <a:prstGeom prst="ellipse">
              <a:avLst/>
            </a:prstGeom>
            <a:solidFill>
              <a:schemeClr val="accent3"/>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bg1"/>
                  </a:solidFill>
                  <a:effectLst/>
                  <a:latin typeface="Arial" pitchFamily="-110" charset="0"/>
                  <a:ea typeface="ＭＳ Ｐゴシック" pitchFamily="-110" charset="-128"/>
                  <a:cs typeface="ＭＳ Ｐゴシック" pitchFamily="-110" charset="-128"/>
                </a:rPr>
                <a:t>C</a:t>
              </a:r>
              <a:endParaRPr kumimoji="0" lang="en-US" sz="2400" b="0" i="0" u="none" strike="noStrike" cap="none" normalizeH="0" baseline="0" dirty="0">
                <a:ln>
                  <a:noFill/>
                </a:ln>
                <a:solidFill>
                  <a:schemeClr val="bg1"/>
                </a:solidFill>
                <a:effectLst/>
                <a:latin typeface="Arial" pitchFamily="-110" charset="0"/>
                <a:ea typeface="ＭＳ Ｐゴシック" pitchFamily="-110" charset="-128"/>
                <a:cs typeface="ＭＳ Ｐゴシック" pitchFamily="-110" charset="-128"/>
              </a:endParaRPr>
            </a:p>
          </p:txBody>
        </p:sp>
        <p:cxnSp>
          <p:nvCxnSpPr>
            <p:cNvPr id="46" name="Straight Connector 45"/>
            <p:cNvCxnSpPr/>
            <p:nvPr/>
          </p:nvCxnSpPr>
          <p:spPr bwMode="auto">
            <a:xfrm flipH="1">
              <a:off x="1140034" y="3621970"/>
              <a:ext cx="1" cy="344392"/>
            </a:xfrm>
            <a:prstGeom prst="line">
              <a:avLst/>
            </a:prstGeom>
            <a:solidFill>
              <a:schemeClr val="accent1"/>
            </a:solidFill>
            <a:ln w="28575" cap="flat" cmpd="sng" algn="ctr">
              <a:solidFill>
                <a:schemeClr val="accent3"/>
              </a:solidFill>
              <a:prstDash val="sysDash"/>
              <a:round/>
              <a:headEnd type="none" w="med" len="med"/>
              <a:tailEnd type="none" w="med" len="med"/>
            </a:ln>
            <a:effectLst/>
          </p:spPr>
        </p:cxnSp>
      </p:grpSp>
      <p:sp>
        <p:nvSpPr>
          <p:cNvPr id="18" name="TextBox 17"/>
          <p:cNvSpPr txBox="1"/>
          <p:nvPr/>
        </p:nvSpPr>
        <p:spPr>
          <a:xfrm>
            <a:off x="296896" y="4843939"/>
            <a:ext cx="1662546" cy="584775"/>
          </a:xfrm>
          <a:prstGeom prst="rect">
            <a:avLst/>
          </a:prstGeom>
          <a:noFill/>
        </p:spPr>
        <p:txBody>
          <a:bodyPr wrap="square" rtlCol="0">
            <a:spAutoFit/>
          </a:bodyPr>
          <a:lstStyle/>
          <a:p>
            <a:pPr algn="ctr"/>
            <a:r>
              <a:rPr lang="en-US" sz="1600" dirty="0" smtClean="0">
                <a:solidFill>
                  <a:schemeClr val="tx2"/>
                </a:solidFill>
              </a:rPr>
              <a:t>YMCA</a:t>
            </a:r>
          </a:p>
          <a:p>
            <a:pPr algn="ctr"/>
            <a:r>
              <a:rPr lang="en-US" sz="1600" dirty="0" smtClean="0">
                <a:solidFill>
                  <a:schemeClr val="tx2"/>
                </a:solidFill>
              </a:rPr>
              <a:t>(Village People)</a:t>
            </a:r>
            <a:endParaRPr lang="en-US" sz="1600" dirty="0">
              <a:solidFill>
                <a:schemeClr val="tx2"/>
              </a:solidFill>
            </a:endParaRPr>
          </a:p>
        </p:txBody>
      </p:sp>
      <p:sp>
        <p:nvSpPr>
          <p:cNvPr id="19" name="TextBox 18"/>
          <p:cNvSpPr txBox="1"/>
          <p:nvPr/>
        </p:nvSpPr>
        <p:spPr>
          <a:xfrm>
            <a:off x="2004565" y="4843193"/>
            <a:ext cx="2454460" cy="830997"/>
          </a:xfrm>
          <a:prstGeom prst="rect">
            <a:avLst/>
          </a:prstGeom>
          <a:noFill/>
        </p:spPr>
        <p:txBody>
          <a:bodyPr wrap="square" rtlCol="0">
            <a:spAutoFit/>
          </a:bodyPr>
          <a:lstStyle/>
          <a:p>
            <a:pPr algn="ctr"/>
            <a:r>
              <a:rPr lang="en-US" sz="1600" dirty="0" smtClean="0">
                <a:solidFill>
                  <a:schemeClr val="tx2"/>
                </a:solidFill>
              </a:rPr>
              <a:t>I Love Rock-n-Roll</a:t>
            </a:r>
          </a:p>
          <a:p>
            <a:pPr algn="ctr"/>
            <a:r>
              <a:rPr lang="en-US" sz="1600" dirty="0" smtClean="0">
                <a:solidFill>
                  <a:schemeClr val="tx2"/>
                </a:solidFill>
              </a:rPr>
              <a:t>(</a:t>
            </a:r>
            <a:r>
              <a:rPr lang="en-US" sz="1600" dirty="0">
                <a:solidFill>
                  <a:schemeClr val="tx2"/>
                </a:solidFill>
              </a:rPr>
              <a:t>Joan Jett and the Blackhearts)</a:t>
            </a:r>
          </a:p>
        </p:txBody>
      </p:sp>
      <p:sp>
        <p:nvSpPr>
          <p:cNvPr id="22" name="TextBox 21"/>
          <p:cNvSpPr txBox="1"/>
          <p:nvPr/>
        </p:nvSpPr>
        <p:spPr>
          <a:xfrm>
            <a:off x="4272124" y="4837770"/>
            <a:ext cx="2627459" cy="584775"/>
          </a:xfrm>
          <a:prstGeom prst="rect">
            <a:avLst/>
          </a:prstGeom>
          <a:noFill/>
        </p:spPr>
        <p:txBody>
          <a:bodyPr wrap="square" rtlCol="0">
            <a:spAutoFit/>
          </a:bodyPr>
          <a:lstStyle/>
          <a:p>
            <a:pPr algn="ctr"/>
            <a:r>
              <a:rPr lang="en-US" sz="1600" dirty="0" smtClean="0">
                <a:solidFill>
                  <a:schemeClr val="tx2"/>
                </a:solidFill>
              </a:rPr>
              <a:t>Oops!...I Did It Again</a:t>
            </a:r>
          </a:p>
          <a:p>
            <a:pPr algn="ctr"/>
            <a:r>
              <a:rPr lang="en-US" sz="1600" dirty="0" smtClean="0">
                <a:solidFill>
                  <a:schemeClr val="tx2"/>
                </a:solidFill>
              </a:rPr>
              <a:t>(</a:t>
            </a:r>
            <a:r>
              <a:rPr lang="en-US" sz="1600" dirty="0">
                <a:solidFill>
                  <a:schemeClr val="tx2"/>
                </a:solidFill>
              </a:rPr>
              <a:t>Britney Spears)</a:t>
            </a:r>
          </a:p>
        </p:txBody>
      </p:sp>
      <p:pic>
        <p:nvPicPr>
          <p:cNvPr id="28" name="Picture 8" descr="C:\Users\u54sp0d\AppData\Local\Microsoft\Windows\Temporary Internet Files\Content.IE5\NSNQRJQJ\1024px-Simple_Music.svg[1].png"/>
          <p:cNvPicPr>
            <a:picLocks noChangeAspect="1" noChangeArrowheads="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53583" y="4182113"/>
            <a:ext cx="549172" cy="549172"/>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descr="Image result for microphone icon"/>
          <p:cNvPicPr>
            <a:picLocks noChangeAspect="1" noChangeArrowheads="1"/>
          </p:cNvPicPr>
          <p:nvPr/>
        </p:nvPicPr>
        <p:blipFill>
          <a:blip r:embed="rId4">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136032" y="4035052"/>
            <a:ext cx="843293" cy="843293"/>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Image result for headphone icon"/>
          <p:cNvPicPr>
            <a:picLocks noChangeAspect="1" noChangeArrowheads="1"/>
          </p:cNvPicPr>
          <p:nvPr/>
        </p:nvPicPr>
        <p:blipFill>
          <a:blip r:embed="rId5">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952820" y="4122546"/>
            <a:ext cx="668303" cy="668303"/>
          </a:xfrm>
          <a:prstGeom prst="rect">
            <a:avLst/>
          </a:prstGeom>
          <a:noFill/>
          <a:extLst>
            <a:ext uri="{909E8E84-426E-40DD-AFC4-6F175D3DCCD1}">
              <a14:hiddenFill xmlns:a14="http://schemas.microsoft.com/office/drawing/2010/main">
                <a:solidFill>
                  <a:srgbClr val="FFFFFF"/>
                </a:solidFill>
              </a14:hiddenFill>
            </a:ext>
          </a:extLst>
        </p:spPr>
      </p:pic>
      <p:sp>
        <p:nvSpPr>
          <p:cNvPr id="20" name="Slide Number Placeholder 6"/>
          <p:cNvSpPr>
            <a:spLocks noGrp="1"/>
          </p:cNvSpPr>
          <p:nvPr>
            <p:ph type="sldNum" sz="quarter" idx="10"/>
          </p:nvPr>
        </p:nvSpPr>
        <p:spPr>
          <a:xfrm>
            <a:off x="6657975" y="6356350"/>
            <a:ext cx="2133600" cy="365125"/>
          </a:xfrm>
        </p:spPr>
        <p:txBody>
          <a:bodyPr/>
          <a:lstStyle>
            <a:lvl1pPr algn="r">
              <a:defRPr sz="1200">
                <a:solidFill>
                  <a:srgbClr val="00A4E4"/>
                </a:solidFill>
              </a:defRPr>
            </a:lvl1pPr>
          </a:lstStyle>
          <a:p>
            <a:pPr>
              <a:defRPr/>
            </a:pPr>
            <a:fld id="{2505F292-7053-9A43-86CC-EE4ED0BE33C9}" type="slidenum">
              <a:rPr lang="en-US" smtClean="0"/>
              <a:pPr>
                <a:defRPr/>
              </a:pPr>
              <a:t>7</a:t>
            </a:fld>
            <a:endParaRPr lang="en-US" dirty="0"/>
          </a:p>
        </p:txBody>
      </p:sp>
      <p:sp>
        <p:nvSpPr>
          <p:cNvPr id="21" name="Oval 20"/>
          <p:cNvSpPr/>
          <p:nvPr/>
        </p:nvSpPr>
        <p:spPr bwMode="auto">
          <a:xfrm>
            <a:off x="760021" y="2814449"/>
            <a:ext cx="760021" cy="760021"/>
          </a:xfrm>
          <a:prstGeom prst="ellipse">
            <a:avLst/>
          </a:prstGeom>
          <a:solidFill>
            <a:schemeClr val="tx2"/>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bg1"/>
                </a:solidFill>
                <a:effectLst/>
                <a:latin typeface="Arial" pitchFamily="-110" charset="0"/>
                <a:ea typeface="ＭＳ Ｐゴシック" pitchFamily="-110" charset="-128"/>
                <a:cs typeface="ＭＳ Ｐゴシック" pitchFamily="-110" charset="-128"/>
              </a:rPr>
              <a:t>A</a:t>
            </a:r>
            <a:endParaRPr kumimoji="0" lang="en-US" sz="2400" b="0" i="0" u="none" strike="noStrike" cap="none" normalizeH="0" baseline="0" dirty="0">
              <a:ln>
                <a:noFill/>
              </a:ln>
              <a:solidFill>
                <a:schemeClr val="bg1"/>
              </a:solidFill>
              <a:effectLst/>
              <a:latin typeface="Arial" pitchFamily="-110" charset="0"/>
              <a:ea typeface="ＭＳ Ｐゴシック" pitchFamily="-110" charset="-128"/>
              <a:cs typeface="ＭＳ Ｐゴシック" pitchFamily="-110" charset="-128"/>
            </a:endParaRPr>
          </a:p>
        </p:txBody>
      </p:sp>
      <p:cxnSp>
        <p:nvCxnSpPr>
          <p:cNvPr id="23" name="Straight Connector 22"/>
          <p:cNvCxnSpPr/>
          <p:nvPr/>
        </p:nvCxnSpPr>
        <p:spPr bwMode="auto">
          <a:xfrm flipH="1">
            <a:off x="1140033" y="3621970"/>
            <a:ext cx="1" cy="368139"/>
          </a:xfrm>
          <a:prstGeom prst="line">
            <a:avLst/>
          </a:prstGeom>
          <a:solidFill>
            <a:schemeClr val="accent1"/>
          </a:solidFill>
          <a:ln w="28575" cap="flat" cmpd="sng" algn="ctr">
            <a:solidFill>
              <a:schemeClr val="tx2"/>
            </a:solidFill>
            <a:prstDash val="sysDash"/>
            <a:round/>
            <a:headEnd type="none" w="med" len="med"/>
            <a:tailEnd type="none" w="med" len="med"/>
          </a:ln>
          <a:effectLst/>
        </p:spPr>
      </p:cxnSp>
      <p:grpSp>
        <p:nvGrpSpPr>
          <p:cNvPr id="24" name="Group 23"/>
          <p:cNvGrpSpPr/>
          <p:nvPr/>
        </p:nvGrpSpPr>
        <p:grpSpPr>
          <a:xfrm>
            <a:off x="2915372" y="2838196"/>
            <a:ext cx="760021" cy="1151913"/>
            <a:chOff x="760021" y="2814449"/>
            <a:chExt cx="760021" cy="1151913"/>
          </a:xfrm>
        </p:grpSpPr>
        <p:sp>
          <p:nvSpPr>
            <p:cNvPr id="25" name="Oval 24"/>
            <p:cNvSpPr/>
            <p:nvPr/>
          </p:nvSpPr>
          <p:spPr bwMode="auto">
            <a:xfrm>
              <a:off x="760021" y="2814449"/>
              <a:ext cx="760021" cy="760021"/>
            </a:xfrm>
            <a:prstGeom prst="ellipse">
              <a:avLst/>
            </a:prstGeom>
            <a:solidFill>
              <a:schemeClr val="accent5"/>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bg1"/>
                  </a:solidFill>
                  <a:effectLst/>
                  <a:latin typeface="Arial" pitchFamily="-110" charset="0"/>
                  <a:ea typeface="ＭＳ Ｐゴシック" pitchFamily="-110" charset="-128"/>
                  <a:cs typeface="ＭＳ Ｐゴシック" pitchFamily="-110" charset="-128"/>
                </a:rPr>
                <a:t>B</a:t>
              </a:r>
              <a:endParaRPr kumimoji="0" lang="en-US" sz="2400" b="0" i="0" u="none" strike="noStrike" cap="none" normalizeH="0" baseline="0" dirty="0">
                <a:ln>
                  <a:noFill/>
                </a:ln>
                <a:solidFill>
                  <a:schemeClr val="bg1"/>
                </a:solidFill>
                <a:effectLst/>
                <a:latin typeface="Arial" pitchFamily="-110" charset="0"/>
                <a:ea typeface="ＭＳ Ｐゴシック" pitchFamily="-110" charset="-128"/>
                <a:cs typeface="ＭＳ Ｐゴシック" pitchFamily="-110" charset="-128"/>
              </a:endParaRPr>
            </a:p>
          </p:txBody>
        </p:sp>
        <p:cxnSp>
          <p:nvCxnSpPr>
            <p:cNvPr id="26" name="Straight Connector 25"/>
            <p:cNvCxnSpPr/>
            <p:nvPr/>
          </p:nvCxnSpPr>
          <p:spPr bwMode="auto">
            <a:xfrm flipH="1">
              <a:off x="1140033" y="3621970"/>
              <a:ext cx="1" cy="344392"/>
            </a:xfrm>
            <a:prstGeom prst="line">
              <a:avLst/>
            </a:prstGeom>
            <a:solidFill>
              <a:schemeClr val="accent1"/>
            </a:solidFill>
            <a:ln w="28575" cap="flat" cmpd="sng" algn="ctr">
              <a:solidFill>
                <a:schemeClr val="accent5"/>
              </a:solidFill>
              <a:prstDash val="sysDash"/>
              <a:round/>
              <a:headEnd type="none" w="med" len="med"/>
              <a:tailEnd type="none" w="med" len="med"/>
            </a:ln>
            <a:effectLst/>
          </p:spPr>
        </p:cxnSp>
      </p:grpSp>
    </p:spTree>
    <p:extLst>
      <p:ext uri="{BB962C8B-B14F-4D97-AF65-F5344CB8AC3E}">
        <p14:creationId xmlns:p14="http://schemas.microsoft.com/office/powerpoint/2010/main" val="24516606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50" name="Title 3"/>
          <p:cNvSpPr>
            <a:spLocks noGrp="1"/>
          </p:cNvSpPr>
          <p:nvPr>
            <p:ph type="title"/>
          </p:nvPr>
        </p:nvSpPr>
        <p:spPr/>
        <p:txBody>
          <a:bodyPr/>
          <a:lstStyle/>
          <a:p>
            <a:r>
              <a:rPr lang="en-US" altLang="en-US" smtClean="0">
                <a:ea typeface="ＭＳ Ｐゴシック" pitchFamily="34" charset="-128"/>
              </a:rPr>
              <a:t>What generation are you?</a:t>
            </a:r>
          </a:p>
        </p:txBody>
      </p:sp>
      <p:sp>
        <p:nvSpPr>
          <p:cNvPr id="14351" name="Content Placeholder 9"/>
          <p:cNvSpPr>
            <a:spLocks noGrp="1"/>
          </p:cNvSpPr>
          <p:nvPr>
            <p:ph idx="1"/>
          </p:nvPr>
        </p:nvSpPr>
        <p:spPr/>
        <p:txBody>
          <a:bodyPr/>
          <a:lstStyle/>
          <a:p>
            <a:pPr marL="0" indent="0">
              <a:buFont typeface="Arial" charset="0"/>
              <a:buNone/>
            </a:pPr>
            <a:r>
              <a:rPr lang="en-US" altLang="en-US" dirty="0" smtClean="0">
                <a:ea typeface="ＭＳ Ｐゴシック" pitchFamily="34" charset="-128"/>
              </a:rPr>
              <a:t>Generation quiz</a:t>
            </a:r>
          </a:p>
          <a:p>
            <a:pPr marL="58737" lvl="1" indent="0">
              <a:buNone/>
            </a:pPr>
            <a:r>
              <a:rPr lang="en-US" altLang="en-US" dirty="0">
                <a:solidFill>
                  <a:schemeClr val="tx2"/>
                </a:solidFill>
                <a:ea typeface="ＭＳ Ｐゴシック" pitchFamily="34" charset="-128"/>
              </a:rPr>
              <a:t>Where do you currently get your </a:t>
            </a:r>
            <a:r>
              <a:rPr lang="en-US" altLang="en-US" dirty="0" smtClean="0">
                <a:solidFill>
                  <a:schemeClr val="tx2"/>
                </a:solidFill>
                <a:ea typeface="ＭＳ Ｐゴシック" pitchFamily="34" charset="-128"/>
              </a:rPr>
              <a:t>news and information?</a:t>
            </a:r>
            <a:endParaRPr lang="en-US" altLang="en-US" dirty="0">
              <a:solidFill>
                <a:schemeClr val="tx2"/>
              </a:solidFill>
              <a:ea typeface="ＭＳ Ｐゴシック" pitchFamily="34" charset="-128"/>
            </a:endParaRPr>
          </a:p>
        </p:txBody>
      </p:sp>
      <p:grpSp>
        <p:nvGrpSpPr>
          <p:cNvPr id="44" name="Group 43"/>
          <p:cNvGrpSpPr/>
          <p:nvPr/>
        </p:nvGrpSpPr>
        <p:grpSpPr>
          <a:xfrm>
            <a:off x="5136032" y="2838196"/>
            <a:ext cx="760021" cy="1195262"/>
            <a:chOff x="760021" y="2814449"/>
            <a:chExt cx="760021" cy="1195262"/>
          </a:xfrm>
        </p:grpSpPr>
        <p:sp>
          <p:nvSpPr>
            <p:cNvPr id="45" name="Oval 44"/>
            <p:cNvSpPr/>
            <p:nvPr/>
          </p:nvSpPr>
          <p:spPr bwMode="auto">
            <a:xfrm>
              <a:off x="760021" y="2814449"/>
              <a:ext cx="760021" cy="760021"/>
            </a:xfrm>
            <a:prstGeom prst="ellipse">
              <a:avLst/>
            </a:prstGeom>
            <a:solidFill>
              <a:schemeClr val="accent3"/>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bg1"/>
                  </a:solidFill>
                  <a:effectLst/>
                  <a:latin typeface="Arial" pitchFamily="-110" charset="0"/>
                  <a:ea typeface="ＭＳ Ｐゴシック" pitchFamily="-110" charset="-128"/>
                  <a:cs typeface="ＭＳ Ｐゴシック" pitchFamily="-110" charset="-128"/>
                </a:rPr>
                <a:t>C</a:t>
              </a:r>
              <a:endParaRPr kumimoji="0" lang="en-US" sz="2400" b="0" i="0" u="none" strike="noStrike" cap="none" normalizeH="0" baseline="0" dirty="0">
                <a:ln>
                  <a:noFill/>
                </a:ln>
                <a:solidFill>
                  <a:schemeClr val="bg1"/>
                </a:solidFill>
                <a:effectLst/>
                <a:latin typeface="Arial" pitchFamily="-110" charset="0"/>
                <a:ea typeface="ＭＳ Ｐゴシック" pitchFamily="-110" charset="-128"/>
                <a:cs typeface="ＭＳ Ｐゴシック" pitchFamily="-110" charset="-128"/>
              </a:endParaRPr>
            </a:p>
          </p:txBody>
        </p:sp>
        <p:cxnSp>
          <p:nvCxnSpPr>
            <p:cNvPr id="46" name="Straight Connector 45"/>
            <p:cNvCxnSpPr/>
            <p:nvPr/>
          </p:nvCxnSpPr>
          <p:spPr bwMode="auto">
            <a:xfrm flipH="1">
              <a:off x="1140035" y="3621970"/>
              <a:ext cx="1" cy="387741"/>
            </a:xfrm>
            <a:prstGeom prst="line">
              <a:avLst/>
            </a:prstGeom>
            <a:solidFill>
              <a:schemeClr val="accent1"/>
            </a:solidFill>
            <a:ln w="28575" cap="flat" cmpd="sng" algn="ctr">
              <a:solidFill>
                <a:schemeClr val="accent3"/>
              </a:solidFill>
              <a:prstDash val="sysDash"/>
              <a:round/>
              <a:headEnd type="none" w="med" len="med"/>
              <a:tailEnd type="none" w="med" len="med"/>
            </a:ln>
            <a:effectLst/>
          </p:spPr>
        </p:cxnSp>
      </p:grpSp>
      <p:sp>
        <p:nvSpPr>
          <p:cNvPr id="18" name="TextBox 17"/>
          <p:cNvSpPr txBox="1"/>
          <p:nvPr/>
        </p:nvSpPr>
        <p:spPr>
          <a:xfrm>
            <a:off x="324192" y="4939475"/>
            <a:ext cx="1662546" cy="338554"/>
          </a:xfrm>
          <a:prstGeom prst="rect">
            <a:avLst/>
          </a:prstGeom>
          <a:noFill/>
        </p:spPr>
        <p:txBody>
          <a:bodyPr wrap="square" rtlCol="0">
            <a:spAutoFit/>
          </a:bodyPr>
          <a:lstStyle/>
          <a:p>
            <a:pPr algn="ctr"/>
            <a:r>
              <a:rPr lang="en-US" sz="1600" dirty="0" smtClean="0">
                <a:solidFill>
                  <a:schemeClr val="tx2"/>
                </a:solidFill>
              </a:rPr>
              <a:t>Newspaper</a:t>
            </a:r>
            <a:endParaRPr lang="en-US" sz="1600" dirty="0">
              <a:solidFill>
                <a:schemeClr val="tx2"/>
              </a:solidFill>
            </a:endParaRPr>
          </a:p>
        </p:txBody>
      </p:sp>
      <p:sp>
        <p:nvSpPr>
          <p:cNvPr id="19" name="TextBox 18"/>
          <p:cNvSpPr txBox="1"/>
          <p:nvPr/>
        </p:nvSpPr>
        <p:spPr>
          <a:xfrm>
            <a:off x="2141045" y="4938729"/>
            <a:ext cx="2454460" cy="338554"/>
          </a:xfrm>
          <a:prstGeom prst="rect">
            <a:avLst/>
          </a:prstGeom>
          <a:noFill/>
        </p:spPr>
        <p:txBody>
          <a:bodyPr wrap="square" rtlCol="0">
            <a:spAutoFit/>
          </a:bodyPr>
          <a:lstStyle/>
          <a:p>
            <a:pPr algn="ctr"/>
            <a:r>
              <a:rPr lang="en-US" sz="1600" dirty="0" smtClean="0">
                <a:solidFill>
                  <a:schemeClr val="tx2"/>
                </a:solidFill>
              </a:rPr>
              <a:t>Television</a:t>
            </a:r>
            <a:endParaRPr lang="en-US" sz="1600" dirty="0">
              <a:solidFill>
                <a:schemeClr val="tx2"/>
              </a:solidFill>
            </a:endParaRPr>
          </a:p>
        </p:txBody>
      </p:sp>
      <p:sp>
        <p:nvSpPr>
          <p:cNvPr id="22" name="TextBox 21"/>
          <p:cNvSpPr txBox="1"/>
          <p:nvPr/>
        </p:nvSpPr>
        <p:spPr>
          <a:xfrm>
            <a:off x="4272124" y="4933306"/>
            <a:ext cx="2627459" cy="338554"/>
          </a:xfrm>
          <a:prstGeom prst="rect">
            <a:avLst/>
          </a:prstGeom>
          <a:noFill/>
        </p:spPr>
        <p:txBody>
          <a:bodyPr wrap="square" rtlCol="0">
            <a:spAutoFit/>
          </a:bodyPr>
          <a:lstStyle/>
          <a:p>
            <a:pPr algn="ctr"/>
            <a:r>
              <a:rPr lang="en-US" sz="1600" dirty="0" smtClean="0">
                <a:solidFill>
                  <a:schemeClr val="tx2"/>
                </a:solidFill>
              </a:rPr>
              <a:t>Radio</a:t>
            </a:r>
            <a:endParaRPr lang="en-US" sz="1600" dirty="0">
              <a:solidFill>
                <a:schemeClr val="tx2"/>
              </a:solidFill>
            </a:endParaRPr>
          </a:p>
        </p:txBody>
      </p:sp>
      <p:grpSp>
        <p:nvGrpSpPr>
          <p:cNvPr id="20" name="Group 19"/>
          <p:cNvGrpSpPr/>
          <p:nvPr/>
        </p:nvGrpSpPr>
        <p:grpSpPr>
          <a:xfrm>
            <a:off x="7317501" y="2814449"/>
            <a:ext cx="760021" cy="1175660"/>
            <a:chOff x="760021" y="2814449"/>
            <a:chExt cx="760021" cy="1175660"/>
          </a:xfrm>
        </p:grpSpPr>
        <p:sp>
          <p:nvSpPr>
            <p:cNvPr id="21" name="Oval 20"/>
            <p:cNvSpPr/>
            <p:nvPr/>
          </p:nvSpPr>
          <p:spPr bwMode="auto">
            <a:xfrm>
              <a:off x="760021" y="2814449"/>
              <a:ext cx="760021" cy="760021"/>
            </a:xfrm>
            <a:prstGeom prst="ellipse">
              <a:avLst/>
            </a:prstGeom>
            <a:solidFill>
              <a:schemeClr val="accent4"/>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dirty="0">
                  <a:solidFill>
                    <a:schemeClr val="bg1"/>
                  </a:solidFill>
                  <a:latin typeface="Arial" pitchFamily="-110" charset="0"/>
                  <a:ea typeface="ＭＳ Ｐゴシック" pitchFamily="-110" charset="-128"/>
                  <a:cs typeface="ＭＳ Ｐゴシック" pitchFamily="-110" charset="-128"/>
                </a:rPr>
                <a:t>D</a:t>
              </a:r>
              <a:endParaRPr kumimoji="0" lang="en-US" sz="2400" b="0" i="0" u="none" strike="noStrike" cap="none" normalizeH="0" baseline="0" dirty="0">
                <a:ln>
                  <a:noFill/>
                </a:ln>
                <a:solidFill>
                  <a:schemeClr val="bg1"/>
                </a:solidFill>
                <a:effectLst/>
                <a:latin typeface="Arial" pitchFamily="-110" charset="0"/>
                <a:ea typeface="ＭＳ Ｐゴシック" pitchFamily="-110" charset="-128"/>
                <a:cs typeface="ＭＳ Ｐゴシック" pitchFamily="-110" charset="-128"/>
              </a:endParaRPr>
            </a:p>
          </p:txBody>
        </p:sp>
        <p:cxnSp>
          <p:nvCxnSpPr>
            <p:cNvPr id="23" name="Straight Connector 22"/>
            <p:cNvCxnSpPr/>
            <p:nvPr/>
          </p:nvCxnSpPr>
          <p:spPr bwMode="auto">
            <a:xfrm flipH="1">
              <a:off x="1140030" y="3621970"/>
              <a:ext cx="4" cy="368139"/>
            </a:xfrm>
            <a:prstGeom prst="line">
              <a:avLst/>
            </a:prstGeom>
            <a:solidFill>
              <a:schemeClr val="accent1"/>
            </a:solidFill>
            <a:ln w="28575" cap="flat" cmpd="sng" algn="ctr">
              <a:solidFill>
                <a:schemeClr val="accent4"/>
              </a:solidFill>
              <a:prstDash val="sysDash"/>
              <a:round/>
              <a:headEnd type="none" w="med" len="med"/>
              <a:tailEnd type="none" w="med" len="med"/>
            </a:ln>
            <a:effectLst/>
          </p:spPr>
        </p:cxnSp>
      </p:grpSp>
      <p:sp>
        <p:nvSpPr>
          <p:cNvPr id="24" name="TextBox 23"/>
          <p:cNvSpPr txBox="1"/>
          <p:nvPr/>
        </p:nvSpPr>
        <p:spPr>
          <a:xfrm>
            <a:off x="7160158" y="4934532"/>
            <a:ext cx="1101225" cy="338554"/>
          </a:xfrm>
          <a:prstGeom prst="rect">
            <a:avLst/>
          </a:prstGeom>
          <a:noFill/>
        </p:spPr>
        <p:txBody>
          <a:bodyPr wrap="square" rtlCol="0">
            <a:spAutoFit/>
          </a:bodyPr>
          <a:lstStyle/>
          <a:p>
            <a:pPr algn="ctr"/>
            <a:r>
              <a:rPr lang="en-US" sz="1600" dirty="0" smtClean="0">
                <a:solidFill>
                  <a:schemeClr val="tx2"/>
                </a:solidFill>
              </a:rPr>
              <a:t>Online</a:t>
            </a:r>
            <a:endParaRPr lang="en-US" sz="1600" dirty="0">
              <a:solidFill>
                <a:schemeClr val="tx2"/>
              </a:solidFill>
            </a:endParaRPr>
          </a:p>
        </p:txBody>
      </p:sp>
      <p:pic>
        <p:nvPicPr>
          <p:cNvPr id="7170" name="Picture 2" descr="Image result for computer icon"/>
          <p:cNvPicPr>
            <a:picLocks noChangeAspect="1" noChangeArrowheads="1"/>
          </p:cNvPicPr>
          <p:nvPr/>
        </p:nvPicPr>
        <p:blipFill rotWithShape="1">
          <a:blip r:embed="rId3">
            <a:duotone>
              <a:schemeClr val="accent4">
                <a:shade val="45000"/>
                <a:satMod val="135000"/>
              </a:schemeClr>
              <a:prstClr val="white"/>
            </a:duotone>
            <a:extLst>
              <a:ext uri="{28A0092B-C50C-407E-A947-70E740481C1C}">
                <a14:useLocalDpi xmlns:a14="http://schemas.microsoft.com/office/drawing/2010/main" val="0"/>
              </a:ext>
            </a:extLst>
          </a:blip>
          <a:srcRect l="12736" t="8327" r="15986" b="14436"/>
          <a:stretch/>
        </p:blipFill>
        <p:spPr bwMode="auto">
          <a:xfrm>
            <a:off x="7264639" y="4048333"/>
            <a:ext cx="795600" cy="824934"/>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Image result for radio icon"/>
          <p:cNvPicPr>
            <a:picLocks noChangeAspect="1" noChangeArrowheads="1"/>
          </p:cNvPicPr>
          <p:nvPr/>
        </p:nvPicPr>
        <p:blipFill>
          <a:blip r:embed="rId4">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144872" y="4037696"/>
            <a:ext cx="801364" cy="801364"/>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Image result for television' icon"/>
          <p:cNvPicPr>
            <a:picLocks noChangeAspect="1" noChangeArrowheads="1"/>
          </p:cNvPicPr>
          <p:nvPr/>
        </p:nvPicPr>
        <p:blipFill>
          <a:blip r:embed="rId5">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827916" y="4077257"/>
            <a:ext cx="934942" cy="934942"/>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Image result for newspaper icon"/>
          <p:cNvPicPr>
            <a:picLocks noChangeAspect="1" noChangeArrowheads="1"/>
          </p:cNvPicPr>
          <p:nvPr/>
        </p:nvPicPr>
        <p:blipFill>
          <a:blip r:embed="rId6">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56834" y="3993421"/>
            <a:ext cx="1102613" cy="1102613"/>
          </a:xfrm>
          <a:prstGeom prst="rect">
            <a:avLst/>
          </a:prstGeom>
          <a:noFill/>
          <a:extLst>
            <a:ext uri="{909E8E84-426E-40DD-AFC4-6F175D3DCCD1}">
              <a14:hiddenFill xmlns:a14="http://schemas.microsoft.com/office/drawing/2010/main">
                <a:solidFill>
                  <a:srgbClr val="FFFFFF"/>
                </a:solidFill>
              </a14:hiddenFill>
            </a:ext>
          </a:extLst>
        </p:spPr>
      </p:pic>
      <p:sp>
        <p:nvSpPr>
          <p:cNvPr id="25" name="Slide Number Placeholder 6"/>
          <p:cNvSpPr>
            <a:spLocks noGrp="1"/>
          </p:cNvSpPr>
          <p:nvPr>
            <p:ph type="sldNum" sz="quarter" idx="10"/>
          </p:nvPr>
        </p:nvSpPr>
        <p:spPr>
          <a:xfrm>
            <a:off x="6657975" y="6356350"/>
            <a:ext cx="2133600" cy="365125"/>
          </a:xfrm>
        </p:spPr>
        <p:txBody>
          <a:bodyPr/>
          <a:lstStyle>
            <a:lvl1pPr algn="r">
              <a:defRPr sz="1200">
                <a:solidFill>
                  <a:srgbClr val="00A4E4"/>
                </a:solidFill>
              </a:defRPr>
            </a:lvl1pPr>
          </a:lstStyle>
          <a:p>
            <a:pPr>
              <a:defRPr/>
            </a:pPr>
            <a:fld id="{2505F292-7053-9A43-86CC-EE4ED0BE33C9}" type="slidenum">
              <a:rPr lang="en-US" smtClean="0"/>
              <a:pPr>
                <a:defRPr/>
              </a:pPr>
              <a:t>8</a:t>
            </a:fld>
            <a:endParaRPr lang="en-US" dirty="0"/>
          </a:p>
        </p:txBody>
      </p:sp>
      <p:sp>
        <p:nvSpPr>
          <p:cNvPr id="26" name="Oval 25"/>
          <p:cNvSpPr/>
          <p:nvPr/>
        </p:nvSpPr>
        <p:spPr bwMode="auto">
          <a:xfrm>
            <a:off x="760021" y="2814449"/>
            <a:ext cx="760021" cy="760021"/>
          </a:xfrm>
          <a:prstGeom prst="ellipse">
            <a:avLst/>
          </a:prstGeom>
          <a:solidFill>
            <a:schemeClr val="tx2"/>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bg1"/>
                </a:solidFill>
                <a:effectLst/>
                <a:latin typeface="Arial" pitchFamily="-110" charset="0"/>
                <a:ea typeface="ＭＳ Ｐゴシック" pitchFamily="-110" charset="-128"/>
                <a:cs typeface="ＭＳ Ｐゴシック" pitchFamily="-110" charset="-128"/>
              </a:rPr>
              <a:t>A</a:t>
            </a:r>
            <a:endParaRPr kumimoji="0" lang="en-US" sz="2400" b="0" i="0" u="none" strike="noStrike" cap="none" normalizeH="0" baseline="0" dirty="0">
              <a:ln>
                <a:noFill/>
              </a:ln>
              <a:solidFill>
                <a:schemeClr val="bg1"/>
              </a:solidFill>
              <a:effectLst/>
              <a:latin typeface="Arial" pitchFamily="-110" charset="0"/>
              <a:ea typeface="ＭＳ Ｐゴシック" pitchFamily="-110" charset="-128"/>
              <a:cs typeface="ＭＳ Ｐゴシック" pitchFamily="-110" charset="-128"/>
            </a:endParaRPr>
          </a:p>
        </p:txBody>
      </p:sp>
      <p:cxnSp>
        <p:nvCxnSpPr>
          <p:cNvPr id="27" name="Straight Connector 26"/>
          <p:cNvCxnSpPr/>
          <p:nvPr/>
        </p:nvCxnSpPr>
        <p:spPr bwMode="auto">
          <a:xfrm flipH="1">
            <a:off x="1140033" y="3621970"/>
            <a:ext cx="1" cy="368139"/>
          </a:xfrm>
          <a:prstGeom prst="line">
            <a:avLst/>
          </a:prstGeom>
          <a:solidFill>
            <a:schemeClr val="accent1"/>
          </a:solidFill>
          <a:ln w="28575" cap="flat" cmpd="sng" algn="ctr">
            <a:solidFill>
              <a:schemeClr val="tx2"/>
            </a:solidFill>
            <a:prstDash val="sysDash"/>
            <a:round/>
            <a:headEnd type="none" w="med" len="med"/>
            <a:tailEnd type="none" w="med" len="med"/>
          </a:ln>
          <a:effectLst/>
        </p:spPr>
      </p:cxnSp>
      <p:grpSp>
        <p:nvGrpSpPr>
          <p:cNvPr id="28" name="Group 27"/>
          <p:cNvGrpSpPr/>
          <p:nvPr/>
        </p:nvGrpSpPr>
        <p:grpSpPr>
          <a:xfrm>
            <a:off x="2915372" y="2838196"/>
            <a:ext cx="760021" cy="1151913"/>
            <a:chOff x="760021" y="2814449"/>
            <a:chExt cx="760021" cy="1151913"/>
          </a:xfrm>
        </p:grpSpPr>
        <p:sp>
          <p:nvSpPr>
            <p:cNvPr id="29" name="Oval 28"/>
            <p:cNvSpPr/>
            <p:nvPr/>
          </p:nvSpPr>
          <p:spPr bwMode="auto">
            <a:xfrm>
              <a:off x="760021" y="2814449"/>
              <a:ext cx="760021" cy="760021"/>
            </a:xfrm>
            <a:prstGeom prst="ellipse">
              <a:avLst/>
            </a:prstGeom>
            <a:solidFill>
              <a:schemeClr val="accent5"/>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bg1"/>
                  </a:solidFill>
                  <a:effectLst/>
                  <a:latin typeface="Arial" pitchFamily="-110" charset="0"/>
                  <a:ea typeface="ＭＳ Ｐゴシック" pitchFamily="-110" charset="-128"/>
                  <a:cs typeface="ＭＳ Ｐゴシック" pitchFamily="-110" charset="-128"/>
                </a:rPr>
                <a:t>B</a:t>
              </a:r>
              <a:endParaRPr kumimoji="0" lang="en-US" sz="2400" b="0" i="0" u="none" strike="noStrike" cap="none" normalizeH="0" baseline="0" dirty="0">
                <a:ln>
                  <a:noFill/>
                </a:ln>
                <a:solidFill>
                  <a:schemeClr val="bg1"/>
                </a:solidFill>
                <a:effectLst/>
                <a:latin typeface="Arial" pitchFamily="-110" charset="0"/>
                <a:ea typeface="ＭＳ Ｐゴシック" pitchFamily="-110" charset="-128"/>
                <a:cs typeface="ＭＳ Ｐゴシック" pitchFamily="-110" charset="-128"/>
              </a:endParaRPr>
            </a:p>
          </p:txBody>
        </p:sp>
        <p:cxnSp>
          <p:nvCxnSpPr>
            <p:cNvPr id="30" name="Straight Connector 29"/>
            <p:cNvCxnSpPr/>
            <p:nvPr/>
          </p:nvCxnSpPr>
          <p:spPr bwMode="auto">
            <a:xfrm flipH="1">
              <a:off x="1140033" y="3621970"/>
              <a:ext cx="1" cy="344392"/>
            </a:xfrm>
            <a:prstGeom prst="line">
              <a:avLst/>
            </a:prstGeom>
            <a:solidFill>
              <a:schemeClr val="accent1"/>
            </a:solidFill>
            <a:ln w="28575" cap="flat" cmpd="sng" algn="ctr">
              <a:solidFill>
                <a:schemeClr val="accent5"/>
              </a:solidFill>
              <a:prstDash val="sysDash"/>
              <a:round/>
              <a:headEnd type="none" w="med" len="med"/>
              <a:tailEnd type="none" w="med" len="med"/>
            </a:ln>
            <a:effectLst/>
          </p:spPr>
        </p:cxnSp>
      </p:grpSp>
    </p:spTree>
    <p:extLst>
      <p:ext uri="{BB962C8B-B14F-4D97-AF65-F5344CB8AC3E}">
        <p14:creationId xmlns:p14="http://schemas.microsoft.com/office/powerpoint/2010/main" val="21454625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p:txBody>
          <a:bodyPr/>
          <a:lstStyle/>
          <a:p>
            <a:r>
              <a:rPr lang="en-US" altLang="en-US" smtClean="0">
                <a:ea typeface="ＭＳ Ｐゴシック" pitchFamily="34" charset="-128"/>
              </a:rPr>
              <a:t>What generation are you?</a:t>
            </a:r>
          </a:p>
        </p:txBody>
      </p:sp>
      <p:sp>
        <p:nvSpPr>
          <p:cNvPr id="18435" name="Content Placeholder 5"/>
          <p:cNvSpPr>
            <a:spLocks noGrp="1"/>
          </p:cNvSpPr>
          <p:nvPr>
            <p:ph idx="1"/>
          </p:nvPr>
        </p:nvSpPr>
        <p:spPr/>
        <p:txBody>
          <a:bodyPr/>
          <a:lstStyle/>
          <a:p>
            <a:pPr marL="0" indent="0">
              <a:buFont typeface="Arial" charset="0"/>
              <a:buNone/>
            </a:pPr>
            <a:r>
              <a:rPr lang="en-US" altLang="en-US" dirty="0" smtClean="0">
                <a:ea typeface="ＭＳ Ｐゴシック" pitchFamily="34" charset="-128"/>
              </a:rPr>
              <a:t>Your generation</a:t>
            </a:r>
          </a:p>
        </p:txBody>
      </p:sp>
      <p:graphicFrame>
        <p:nvGraphicFramePr>
          <p:cNvPr id="75825" name="Group 49"/>
          <p:cNvGraphicFramePr>
            <a:graphicFrameLocks noGrp="1"/>
          </p:cNvGraphicFramePr>
          <p:nvPr>
            <p:extLst>
              <p:ext uri="{D42A27DB-BD31-4B8C-83A1-F6EECF244321}">
                <p14:modId xmlns:p14="http://schemas.microsoft.com/office/powerpoint/2010/main" val="280098551"/>
              </p:ext>
            </p:extLst>
          </p:nvPr>
        </p:nvGraphicFramePr>
        <p:xfrm>
          <a:off x="433388" y="3601691"/>
          <a:ext cx="7743275" cy="2329209"/>
        </p:xfrm>
        <a:graphic>
          <a:graphicData uri="http://schemas.openxmlformats.org/drawingml/2006/table">
            <a:tbl>
              <a:tblPr/>
              <a:tblGrid>
                <a:gridCol w="1497012"/>
                <a:gridCol w="2184400"/>
                <a:gridCol w="2095500"/>
                <a:gridCol w="1966363"/>
              </a:tblGrid>
              <a:tr h="59655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dirty="0" smtClean="0">
                        <a:ln>
                          <a:noFill/>
                        </a:ln>
                        <a:solidFill>
                          <a:srgbClr val="002060"/>
                        </a:solidFill>
                        <a:effectLst/>
                        <a:latin typeface="Arial" charset="0"/>
                        <a:ea typeface="ＭＳ Ｐゴシック" pitchFamily="1" charset="-128"/>
                      </a:endParaRPr>
                    </a:p>
                  </a:txBody>
                  <a:tcPr marL="91432" marR="91432" marT="45713" marB="45713"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lumMod val="50000"/>
                        <a:lumOff val="50000"/>
                        <a:alpha val="2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2060"/>
                          </a:solidFill>
                          <a:effectLst/>
                          <a:latin typeface="Arial" charset="0"/>
                          <a:ea typeface="ＭＳ Ｐゴシック" pitchFamily="1" charset="-128"/>
                        </a:rPr>
                        <a:t>Walkman </a:t>
                      </a:r>
                      <a:br>
                        <a:rPr kumimoji="0" lang="en-US" sz="1200" b="0" i="0" u="none" strike="noStrike" cap="none" normalizeH="0" baseline="0" dirty="0" smtClean="0">
                          <a:ln>
                            <a:noFill/>
                          </a:ln>
                          <a:solidFill>
                            <a:srgbClr val="002060"/>
                          </a:solidFill>
                          <a:effectLst/>
                          <a:latin typeface="Arial" charset="0"/>
                          <a:ea typeface="ＭＳ Ｐゴシック" pitchFamily="1" charset="-128"/>
                        </a:rPr>
                      </a:br>
                      <a:r>
                        <a:rPr kumimoji="0" lang="en-US" sz="1200" b="0" i="0" u="none" strike="noStrike" cap="none" normalizeH="0" baseline="0" dirty="0" smtClean="0">
                          <a:ln>
                            <a:noFill/>
                          </a:ln>
                          <a:solidFill>
                            <a:srgbClr val="002060"/>
                          </a:solidFill>
                          <a:effectLst/>
                          <a:latin typeface="Arial" charset="0"/>
                          <a:ea typeface="ＭＳ Ｐゴシック" pitchFamily="1" charset="-128"/>
                        </a:rPr>
                        <a:t>(1979)</a:t>
                      </a:r>
                    </a:p>
                  </a:txBody>
                  <a:tcPr marL="91432" marR="91432" marT="45713" marB="45713"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36F1E">
                        <a:alpha val="20000"/>
                      </a:srgb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2060"/>
                          </a:solidFill>
                          <a:effectLst/>
                          <a:latin typeface="Arial" charset="0"/>
                          <a:ea typeface="ＭＳ Ｐゴシック" pitchFamily="1" charset="-128"/>
                        </a:rPr>
                        <a:t>First Cell Phone</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2060"/>
                          </a:solidFill>
                          <a:effectLst/>
                          <a:latin typeface="Arial" charset="0"/>
                          <a:ea typeface="ＭＳ Ｐゴシック" pitchFamily="1" charset="-128"/>
                        </a:rPr>
                        <a:t>(1986)</a:t>
                      </a:r>
                    </a:p>
                  </a:txBody>
                  <a:tcPr marL="91432" marR="91432" marT="45713" marB="45713"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73AE">
                        <a:alpha val="20000"/>
                      </a:srgb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2060"/>
                          </a:solidFill>
                          <a:effectLst/>
                          <a:latin typeface="Arial" charset="0"/>
                          <a:ea typeface="ＭＳ Ｐゴシック" pitchFamily="1" charset="-128"/>
                        </a:rPr>
                        <a:t>MP3 Player</a:t>
                      </a:r>
                      <a:br>
                        <a:rPr kumimoji="0" lang="en-US" sz="1200" b="0" i="0" u="none" strike="noStrike" cap="none" normalizeH="0" baseline="0" dirty="0" smtClean="0">
                          <a:ln>
                            <a:noFill/>
                          </a:ln>
                          <a:solidFill>
                            <a:srgbClr val="002060"/>
                          </a:solidFill>
                          <a:effectLst/>
                          <a:latin typeface="Arial" charset="0"/>
                          <a:ea typeface="ＭＳ Ｐゴシック" pitchFamily="1" charset="-128"/>
                        </a:rPr>
                      </a:br>
                      <a:r>
                        <a:rPr kumimoji="0" lang="en-US" sz="1200" b="0" i="0" u="none" strike="noStrike" cap="none" normalizeH="0" baseline="0" dirty="0" smtClean="0">
                          <a:ln>
                            <a:noFill/>
                          </a:ln>
                          <a:solidFill>
                            <a:srgbClr val="002060"/>
                          </a:solidFill>
                          <a:effectLst/>
                          <a:latin typeface="Arial" charset="0"/>
                          <a:ea typeface="ＭＳ Ｐゴシック" pitchFamily="1" charset="-128"/>
                        </a:rPr>
                        <a:t>(2001)</a:t>
                      </a:r>
                    </a:p>
                  </a:txBody>
                  <a:tcPr marL="91432" marR="91432" marT="45713" marB="45713"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78A22F">
                        <a:alpha val="20000"/>
                      </a:srgbClr>
                    </a:solidFill>
                  </a:tcPr>
                </a:tc>
              </a:tr>
              <a:tr h="59655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dirty="0" smtClean="0">
                        <a:ln>
                          <a:noFill/>
                        </a:ln>
                        <a:solidFill>
                          <a:srgbClr val="002060"/>
                        </a:solidFill>
                        <a:effectLst/>
                        <a:latin typeface="Arial" charset="0"/>
                        <a:ea typeface="ＭＳ Ｐゴシック" pitchFamily="1" charset="-128"/>
                      </a:endParaRPr>
                    </a:p>
                  </a:txBody>
                  <a:tcPr marL="91432" marR="91432" marT="45713" marB="45713"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lumMod val="50000"/>
                        <a:lumOff val="50000"/>
                        <a:alpha val="2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2060"/>
                          </a:solidFill>
                          <a:effectLst/>
                          <a:latin typeface="Arial" charset="0"/>
                          <a:ea typeface="ＭＳ Ｐゴシック" pitchFamily="1" charset="-128"/>
                        </a:rPr>
                        <a:t>Star Wars (1977)</a:t>
                      </a:r>
                    </a:p>
                  </a:txBody>
                  <a:tcPr marL="91432" marR="91432" marT="45713" marB="45713"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36F1E">
                        <a:alpha val="20000"/>
                      </a:srgb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2060"/>
                          </a:solidFill>
                          <a:effectLst/>
                          <a:latin typeface="Arial" charset="0"/>
                          <a:ea typeface="ＭＳ Ｐゴシック" pitchFamily="1" charset="-128"/>
                        </a:rPr>
                        <a:t>Back to the Future</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2060"/>
                          </a:solidFill>
                          <a:effectLst/>
                          <a:latin typeface="Arial" charset="0"/>
                          <a:ea typeface="ＭＳ Ｐゴシック" pitchFamily="1" charset="-128"/>
                        </a:rPr>
                        <a:t>(1983)</a:t>
                      </a:r>
                    </a:p>
                  </a:txBody>
                  <a:tcPr marL="91432" marR="91432" marT="45713" marB="45713"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73AE">
                        <a:alpha val="20000"/>
                      </a:srgb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2060"/>
                          </a:solidFill>
                          <a:effectLst/>
                          <a:latin typeface="Arial" charset="0"/>
                          <a:ea typeface="ＭＳ Ｐゴシック" pitchFamily="1" charset="-128"/>
                        </a:rPr>
                        <a:t>Titanic </a:t>
                      </a:r>
                      <a:br>
                        <a:rPr kumimoji="0" lang="en-US" sz="1200" b="0" i="0" u="none" strike="noStrike" cap="none" normalizeH="0" baseline="0" dirty="0" smtClean="0">
                          <a:ln>
                            <a:noFill/>
                          </a:ln>
                          <a:solidFill>
                            <a:srgbClr val="002060"/>
                          </a:solidFill>
                          <a:effectLst/>
                          <a:latin typeface="Arial" charset="0"/>
                          <a:ea typeface="ＭＳ Ｐゴシック" pitchFamily="1" charset="-128"/>
                        </a:rPr>
                      </a:br>
                      <a:r>
                        <a:rPr kumimoji="0" lang="en-US" sz="1200" b="0" i="0" u="none" strike="noStrike" cap="none" normalizeH="0" baseline="0" dirty="0" smtClean="0">
                          <a:ln>
                            <a:noFill/>
                          </a:ln>
                          <a:solidFill>
                            <a:srgbClr val="002060"/>
                          </a:solidFill>
                          <a:effectLst/>
                          <a:latin typeface="Arial" charset="0"/>
                          <a:ea typeface="ＭＳ Ｐゴシック" pitchFamily="1" charset="-128"/>
                        </a:rPr>
                        <a:t>(1997)</a:t>
                      </a:r>
                    </a:p>
                  </a:txBody>
                  <a:tcPr marL="91432" marR="91432" marT="45713" marB="45713"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78A22F">
                        <a:alpha val="20000"/>
                      </a:srgbClr>
                    </a:solidFill>
                  </a:tcPr>
                </a:tc>
              </a:tr>
              <a:tr h="55441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dirty="0" smtClean="0">
                        <a:ln>
                          <a:noFill/>
                        </a:ln>
                        <a:solidFill>
                          <a:srgbClr val="002060"/>
                        </a:solidFill>
                        <a:effectLst/>
                        <a:latin typeface="Arial" charset="0"/>
                        <a:ea typeface="ＭＳ Ｐゴシック" pitchFamily="1" charset="-128"/>
                      </a:endParaRPr>
                    </a:p>
                  </a:txBody>
                  <a:tcPr marL="91432" marR="91432" marT="45713" marB="45713"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lumMod val="50000"/>
                        <a:lumOff val="50000"/>
                        <a:alpha val="2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2060"/>
                          </a:solidFill>
                          <a:effectLst/>
                          <a:latin typeface="Arial" charset="0"/>
                          <a:ea typeface="ＭＳ Ｐゴシック" pitchFamily="1" charset="-128"/>
                        </a:rPr>
                        <a:t>YMCA (1979)</a:t>
                      </a:r>
                    </a:p>
                  </a:txBody>
                  <a:tcPr marL="91432" marR="91432" marT="45713" marB="45713"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36F1E">
                        <a:alpha val="20000"/>
                      </a:srgb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2060"/>
                          </a:solidFill>
                          <a:effectLst/>
                          <a:latin typeface="Arial" charset="0"/>
                          <a:ea typeface="ＭＳ Ｐゴシック" pitchFamily="1" charset="-128"/>
                        </a:rPr>
                        <a:t>I Love </a:t>
                      </a:r>
                      <a:br>
                        <a:rPr kumimoji="0" lang="en-US" sz="1200" b="0" i="0" u="none" strike="noStrike" cap="none" normalizeH="0" baseline="0" dirty="0" smtClean="0">
                          <a:ln>
                            <a:noFill/>
                          </a:ln>
                          <a:solidFill>
                            <a:srgbClr val="002060"/>
                          </a:solidFill>
                          <a:effectLst/>
                          <a:latin typeface="Arial" charset="0"/>
                          <a:ea typeface="ＭＳ Ｐゴシック" pitchFamily="1" charset="-128"/>
                        </a:rPr>
                      </a:br>
                      <a:r>
                        <a:rPr kumimoji="0" lang="en-US" sz="1200" b="0" i="0" u="none" strike="noStrike" cap="none" normalizeH="0" baseline="0" dirty="0" smtClean="0">
                          <a:ln>
                            <a:noFill/>
                          </a:ln>
                          <a:solidFill>
                            <a:srgbClr val="002060"/>
                          </a:solidFill>
                          <a:effectLst/>
                          <a:latin typeface="Arial" charset="0"/>
                          <a:ea typeface="ＭＳ Ｐゴシック" pitchFamily="1" charset="-128"/>
                        </a:rPr>
                        <a:t>Rock-n-Roll (1982)</a:t>
                      </a:r>
                    </a:p>
                  </a:txBody>
                  <a:tcPr marL="91432" marR="91432" marT="45713" marB="45713"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73AE">
                        <a:alpha val="20000"/>
                      </a:srgb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2060"/>
                          </a:solidFill>
                          <a:effectLst/>
                          <a:latin typeface="Arial" charset="0"/>
                          <a:ea typeface="ＭＳ Ｐゴシック" pitchFamily="1" charset="-128"/>
                        </a:rPr>
                        <a:t>Oops!...</a:t>
                      </a:r>
                      <a:br>
                        <a:rPr kumimoji="0" lang="en-US" sz="1200" b="0" i="0" u="none" strike="noStrike" cap="none" normalizeH="0" baseline="0" dirty="0" smtClean="0">
                          <a:ln>
                            <a:noFill/>
                          </a:ln>
                          <a:solidFill>
                            <a:srgbClr val="002060"/>
                          </a:solidFill>
                          <a:effectLst/>
                          <a:latin typeface="Arial" charset="0"/>
                          <a:ea typeface="ＭＳ Ｐゴシック" pitchFamily="1" charset="-128"/>
                        </a:rPr>
                      </a:br>
                      <a:r>
                        <a:rPr kumimoji="0" lang="en-US" sz="1200" b="0" i="0" u="none" strike="noStrike" cap="none" normalizeH="0" baseline="0" dirty="0" smtClean="0">
                          <a:ln>
                            <a:noFill/>
                          </a:ln>
                          <a:solidFill>
                            <a:srgbClr val="002060"/>
                          </a:solidFill>
                          <a:effectLst/>
                          <a:latin typeface="Arial" charset="0"/>
                          <a:ea typeface="ＭＳ Ｐゴシック" pitchFamily="1" charset="-128"/>
                        </a:rPr>
                        <a:t>I Did It Again (2000)</a:t>
                      </a:r>
                    </a:p>
                  </a:txBody>
                  <a:tcPr marL="91432" marR="91432" marT="45713" marB="45713"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78A22F">
                        <a:alpha val="20000"/>
                      </a:srgbClr>
                    </a:solidFill>
                  </a:tcPr>
                </a:tc>
              </a:tr>
              <a:tr h="581687">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dirty="0" smtClean="0">
                        <a:ln>
                          <a:noFill/>
                        </a:ln>
                        <a:solidFill>
                          <a:srgbClr val="002060"/>
                        </a:solidFill>
                        <a:effectLst/>
                        <a:latin typeface="Arial" charset="0"/>
                        <a:ea typeface="ＭＳ Ｐゴシック" pitchFamily="1" charset="-128"/>
                      </a:endParaRPr>
                    </a:p>
                  </a:txBody>
                  <a:tcPr marL="91432" marR="91432" marT="45713" marB="45713"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lumMod val="50000"/>
                        <a:lumOff val="50000"/>
                        <a:alpha val="2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2060"/>
                          </a:solidFill>
                          <a:effectLst/>
                          <a:latin typeface="Arial" charset="0"/>
                          <a:ea typeface="ＭＳ Ｐゴシック" pitchFamily="1" charset="-128"/>
                        </a:rPr>
                        <a:t>Television</a:t>
                      </a:r>
                      <a:br>
                        <a:rPr kumimoji="0" lang="en-US" sz="1200" b="0" i="0" u="none" strike="noStrike" cap="none" normalizeH="0" baseline="0" dirty="0" smtClean="0">
                          <a:ln>
                            <a:noFill/>
                          </a:ln>
                          <a:solidFill>
                            <a:srgbClr val="002060"/>
                          </a:solidFill>
                          <a:effectLst/>
                          <a:latin typeface="Arial" charset="0"/>
                          <a:ea typeface="ＭＳ Ｐゴシック" pitchFamily="1" charset="-128"/>
                        </a:rPr>
                      </a:br>
                      <a:r>
                        <a:rPr kumimoji="0" lang="en-US" sz="1200" b="0" i="0" u="none" strike="noStrike" cap="none" normalizeH="0" baseline="0" dirty="0" smtClean="0">
                          <a:ln>
                            <a:noFill/>
                          </a:ln>
                          <a:solidFill>
                            <a:srgbClr val="002060"/>
                          </a:solidFill>
                          <a:effectLst/>
                          <a:latin typeface="Arial" charset="0"/>
                          <a:ea typeface="ＭＳ Ｐゴシック" pitchFamily="1" charset="-128"/>
                        </a:rPr>
                        <a:t>&amp; Newspaper</a:t>
                      </a:r>
                    </a:p>
                  </a:txBody>
                  <a:tcPr marL="91432" marR="91432" marT="45713" marB="45713"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36F1E">
                        <a:alpha val="20000"/>
                      </a:srgb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2060"/>
                          </a:solidFill>
                          <a:effectLst/>
                          <a:latin typeface="Arial" charset="0"/>
                          <a:ea typeface="ＭＳ Ｐゴシック" pitchFamily="1" charset="-128"/>
                        </a:rPr>
                        <a:t>Television, Radio &amp; Online</a:t>
                      </a:r>
                    </a:p>
                  </a:txBody>
                  <a:tcPr marL="91432" marR="91432" marT="45713" marB="45713"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73AE">
                        <a:alpha val="20000"/>
                      </a:srgb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2060"/>
                          </a:solidFill>
                          <a:effectLst/>
                          <a:latin typeface="Arial" charset="0"/>
                          <a:ea typeface="ＭＳ Ｐゴシック" pitchFamily="1" charset="-128"/>
                        </a:rPr>
                        <a:t>Online</a:t>
                      </a:r>
                    </a:p>
                  </a:txBody>
                  <a:tcPr marL="91432" marR="91432" marT="45713" marB="45713"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78A22F">
                        <a:alpha val="20000"/>
                      </a:srgbClr>
                    </a:solidFill>
                  </a:tcPr>
                </a:tc>
              </a:tr>
            </a:tbl>
          </a:graphicData>
        </a:graphic>
      </p:graphicFrame>
      <p:sp>
        <p:nvSpPr>
          <p:cNvPr id="18479" name="Text Box 7"/>
          <p:cNvSpPr txBox="1">
            <a:spLocks noChangeArrowheads="1"/>
          </p:cNvSpPr>
          <p:nvPr/>
        </p:nvSpPr>
        <p:spPr bwMode="auto">
          <a:xfrm>
            <a:off x="433388" y="6049963"/>
            <a:ext cx="6777038"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spcAft>
                <a:spcPts val="900"/>
              </a:spcAft>
              <a:buClr>
                <a:schemeClr val="bg1"/>
              </a:buClr>
              <a:buSzPct val="25000"/>
              <a:buFont typeface="Arial" charset="0"/>
              <a:buChar char="•"/>
              <a:defRPr sz="2400" b="1">
                <a:solidFill>
                  <a:srgbClr val="008A83"/>
                </a:solidFill>
                <a:latin typeface="Arial" charset="0"/>
              </a:defRPr>
            </a:lvl1pPr>
            <a:lvl2pPr marL="742950" indent="-285750" eaLnBrk="0" hangingPunct="0">
              <a:lnSpc>
                <a:spcPct val="110000"/>
              </a:lnSpc>
              <a:spcBef>
                <a:spcPts val="900"/>
              </a:spcBef>
              <a:spcAft>
                <a:spcPts val="400"/>
              </a:spcAft>
              <a:buClr>
                <a:srgbClr val="ED834C"/>
              </a:buClr>
              <a:buSzPct val="90000"/>
              <a:buFont typeface="Arial Black" pitchFamily="34" charset="0"/>
              <a:buChar char="&gt;"/>
              <a:defRPr sz="1600">
                <a:solidFill>
                  <a:srgbClr val="0097CE"/>
                </a:solidFill>
                <a:latin typeface="Arial" charset="0"/>
              </a:defRPr>
            </a:lvl2pPr>
            <a:lvl3pPr marL="1143000" indent="-228600" eaLnBrk="0" hangingPunct="0">
              <a:spcBef>
                <a:spcPct val="20000"/>
              </a:spcBef>
              <a:buClr>
                <a:srgbClr val="0097CE"/>
              </a:buClr>
              <a:buSzPct val="100000"/>
              <a:buFont typeface="Lucida Grande" pitchFamily="-110" charset="0"/>
              <a:buChar char="−"/>
              <a:defRPr sz="1400">
                <a:solidFill>
                  <a:srgbClr val="6A747C"/>
                </a:solidFill>
                <a:latin typeface="Arial" charset="0"/>
              </a:defRPr>
            </a:lvl3pPr>
            <a:lvl4pPr marL="1600200" indent="-228600" eaLnBrk="0" hangingPunct="0">
              <a:spcBef>
                <a:spcPct val="20000"/>
              </a:spcBef>
              <a:buClr>
                <a:srgbClr val="ED834C"/>
              </a:buClr>
              <a:buFont typeface="Arial" charset="0"/>
              <a:buChar char="•"/>
              <a:defRPr sz="1200">
                <a:solidFill>
                  <a:srgbClr val="0097CE"/>
                </a:solidFill>
                <a:latin typeface="Arial" charset="0"/>
              </a:defRPr>
            </a:lvl4pPr>
            <a:lvl5pPr marL="2057400" indent="-228600" eaLnBrk="0" hangingPunct="0">
              <a:spcBef>
                <a:spcPct val="20000"/>
              </a:spcBef>
              <a:buClr>
                <a:srgbClr val="0097CE"/>
              </a:buClr>
              <a:buFont typeface="Lucida Grande" pitchFamily="-110" charset="0"/>
              <a:buChar char="−"/>
              <a:defRPr sz="1000">
                <a:solidFill>
                  <a:srgbClr val="6A747C"/>
                </a:solidFill>
                <a:latin typeface="Arial" charset="0"/>
              </a:defRPr>
            </a:lvl5pPr>
            <a:lvl6pPr marL="2514600" indent="-228600" eaLnBrk="0" fontAlgn="base" hangingPunct="0">
              <a:spcBef>
                <a:spcPct val="20000"/>
              </a:spcBef>
              <a:spcAft>
                <a:spcPct val="0"/>
              </a:spcAft>
              <a:buClr>
                <a:srgbClr val="0097CE"/>
              </a:buClr>
              <a:buFont typeface="Lucida Grande" pitchFamily="-110" charset="0"/>
              <a:buChar char="−"/>
              <a:defRPr sz="1000">
                <a:solidFill>
                  <a:srgbClr val="6A747C"/>
                </a:solidFill>
                <a:latin typeface="Arial" charset="0"/>
              </a:defRPr>
            </a:lvl6pPr>
            <a:lvl7pPr marL="2971800" indent="-228600" eaLnBrk="0" fontAlgn="base" hangingPunct="0">
              <a:spcBef>
                <a:spcPct val="20000"/>
              </a:spcBef>
              <a:spcAft>
                <a:spcPct val="0"/>
              </a:spcAft>
              <a:buClr>
                <a:srgbClr val="0097CE"/>
              </a:buClr>
              <a:buFont typeface="Lucida Grande" pitchFamily="-110" charset="0"/>
              <a:buChar char="−"/>
              <a:defRPr sz="1000">
                <a:solidFill>
                  <a:srgbClr val="6A747C"/>
                </a:solidFill>
                <a:latin typeface="Arial" charset="0"/>
              </a:defRPr>
            </a:lvl7pPr>
            <a:lvl8pPr marL="3429000" indent="-228600" eaLnBrk="0" fontAlgn="base" hangingPunct="0">
              <a:spcBef>
                <a:spcPct val="20000"/>
              </a:spcBef>
              <a:spcAft>
                <a:spcPct val="0"/>
              </a:spcAft>
              <a:buClr>
                <a:srgbClr val="0097CE"/>
              </a:buClr>
              <a:buFont typeface="Lucida Grande" pitchFamily="-110" charset="0"/>
              <a:buChar char="−"/>
              <a:defRPr sz="1000">
                <a:solidFill>
                  <a:srgbClr val="6A747C"/>
                </a:solidFill>
                <a:latin typeface="Arial" charset="0"/>
              </a:defRPr>
            </a:lvl8pPr>
            <a:lvl9pPr marL="3886200" indent="-228600" eaLnBrk="0" fontAlgn="base" hangingPunct="0">
              <a:spcBef>
                <a:spcPct val="20000"/>
              </a:spcBef>
              <a:spcAft>
                <a:spcPct val="0"/>
              </a:spcAft>
              <a:buClr>
                <a:srgbClr val="0097CE"/>
              </a:buClr>
              <a:buFont typeface="Lucida Grande" pitchFamily="-110" charset="0"/>
              <a:buChar char="−"/>
              <a:defRPr sz="1000">
                <a:solidFill>
                  <a:srgbClr val="6A747C"/>
                </a:solidFill>
                <a:latin typeface="Arial" charset="0"/>
              </a:defRPr>
            </a:lvl9pPr>
          </a:lstStyle>
          <a:p>
            <a:pPr eaLnBrk="1" hangingPunct="1">
              <a:lnSpc>
                <a:spcPct val="80000"/>
              </a:lnSpc>
              <a:spcAft>
                <a:spcPct val="0"/>
              </a:spcAft>
              <a:buClrTx/>
              <a:buSzTx/>
              <a:buFontTx/>
              <a:buNone/>
            </a:pPr>
            <a:r>
              <a:rPr lang="en-US" altLang="en-US" sz="1200" b="0" dirty="0">
                <a:solidFill>
                  <a:srgbClr val="636463"/>
                </a:solidFill>
              </a:rPr>
              <a:t>Sources: </a:t>
            </a:r>
          </a:p>
          <a:p>
            <a:pPr eaLnBrk="1" hangingPunct="1">
              <a:lnSpc>
                <a:spcPct val="80000"/>
              </a:lnSpc>
              <a:spcAft>
                <a:spcPct val="0"/>
              </a:spcAft>
              <a:buClrTx/>
              <a:buSzTx/>
              <a:buFontTx/>
              <a:buNone/>
            </a:pPr>
            <a:r>
              <a:rPr lang="en-US" altLang="en-US" sz="1200" b="0" dirty="0">
                <a:solidFill>
                  <a:srgbClr val="636463"/>
                </a:solidFill>
              </a:rPr>
              <a:t>What Generation Do You Belong To? Quiz. USA Today.com. Retrieved September 2015. </a:t>
            </a:r>
          </a:p>
          <a:p>
            <a:pPr eaLnBrk="1" hangingPunct="1">
              <a:lnSpc>
                <a:spcPct val="80000"/>
              </a:lnSpc>
              <a:spcAft>
                <a:spcPct val="0"/>
              </a:spcAft>
              <a:buClrTx/>
              <a:buSzTx/>
              <a:buFontTx/>
              <a:buNone/>
            </a:pPr>
            <a:r>
              <a:rPr lang="en-US" altLang="en-US" sz="1200" b="0" dirty="0">
                <a:solidFill>
                  <a:srgbClr val="636463"/>
                </a:solidFill>
              </a:rPr>
              <a:t>Generational Differences: Millennials, Social Media and Education. August 19, 2013.</a:t>
            </a:r>
          </a:p>
        </p:txBody>
      </p:sp>
      <p:sp>
        <p:nvSpPr>
          <p:cNvPr id="7" name="Slide Number Placeholder 6"/>
          <p:cNvSpPr>
            <a:spLocks noGrp="1"/>
          </p:cNvSpPr>
          <p:nvPr>
            <p:ph type="sldNum" sz="quarter" idx="10"/>
          </p:nvPr>
        </p:nvSpPr>
        <p:spPr>
          <a:xfrm>
            <a:off x="6657975" y="6356350"/>
            <a:ext cx="2133600" cy="365125"/>
          </a:xfrm>
        </p:spPr>
        <p:txBody>
          <a:bodyPr/>
          <a:lstStyle>
            <a:lvl1pPr algn="r">
              <a:defRPr sz="1200">
                <a:solidFill>
                  <a:srgbClr val="00A4E4"/>
                </a:solidFill>
              </a:defRPr>
            </a:lvl1pPr>
          </a:lstStyle>
          <a:p>
            <a:pPr>
              <a:defRPr/>
            </a:pPr>
            <a:fld id="{2505F292-7053-9A43-86CC-EE4ED0BE33C9}" type="slidenum">
              <a:rPr lang="en-US" smtClean="0"/>
              <a:pPr>
                <a:defRPr/>
              </a:pPr>
              <a:t>9</a:t>
            </a:fld>
            <a:endParaRPr lang="en-US" dirty="0"/>
          </a:p>
        </p:txBody>
      </p:sp>
      <p:sp>
        <p:nvSpPr>
          <p:cNvPr id="22" name="AutoShape 5" descr="Business People Icons royalty-free stock vector ar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 name="TextBox 25"/>
          <p:cNvSpPr txBox="1"/>
          <p:nvPr/>
        </p:nvSpPr>
        <p:spPr>
          <a:xfrm>
            <a:off x="1965366" y="2955360"/>
            <a:ext cx="2153044" cy="646331"/>
          </a:xfrm>
          <a:prstGeom prst="rect">
            <a:avLst/>
          </a:prstGeom>
          <a:solidFill>
            <a:schemeClr val="accent5"/>
          </a:solidFill>
        </p:spPr>
        <p:txBody>
          <a:bodyPr wrap="square" rtlCol="0">
            <a:spAutoFit/>
          </a:bodyPr>
          <a:lstStyle/>
          <a:p>
            <a:pPr lvl="0" algn="ctr" eaLnBrk="1" hangingPunct="1"/>
            <a:r>
              <a:rPr lang="en-US" sz="1200" dirty="0">
                <a:solidFill>
                  <a:schemeClr val="bg1"/>
                </a:solidFill>
                <a:ea typeface="ＭＳ Ｐゴシック" pitchFamily="1" charset="-128"/>
              </a:rPr>
              <a:t>Boomers</a:t>
            </a:r>
          </a:p>
          <a:p>
            <a:pPr lvl="0" algn="ctr" eaLnBrk="1" hangingPunct="1"/>
            <a:r>
              <a:rPr lang="en-US" sz="1200" dirty="0">
                <a:solidFill>
                  <a:schemeClr val="bg1"/>
                </a:solidFill>
                <a:ea typeface="ＭＳ Ｐゴシック" pitchFamily="1" charset="-128"/>
              </a:rPr>
              <a:t>(Older/Younger)</a:t>
            </a:r>
          </a:p>
          <a:p>
            <a:pPr lvl="0" algn="ctr" eaLnBrk="1" hangingPunct="1"/>
            <a:r>
              <a:rPr lang="en-US" sz="1200" dirty="0">
                <a:solidFill>
                  <a:schemeClr val="bg1"/>
                </a:solidFill>
                <a:ea typeface="ＭＳ Ｐゴシック" pitchFamily="1" charset="-128"/>
              </a:rPr>
              <a:t>(1946 – 1964)</a:t>
            </a:r>
            <a:endParaRPr lang="en-US" sz="1200" dirty="0">
              <a:solidFill>
                <a:schemeClr val="bg1"/>
              </a:solidFill>
            </a:endParaRPr>
          </a:p>
        </p:txBody>
      </p:sp>
      <p:sp>
        <p:nvSpPr>
          <p:cNvPr id="30" name="Rectangle 29"/>
          <p:cNvSpPr/>
          <p:nvPr/>
        </p:nvSpPr>
        <p:spPr bwMode="auto">
          <a:xfrm>
            <a:off x="4140611" y="2961162"/>
            <a:ext cx="2074310" cy="640528"/>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lvl="0" algn="ctr" eaLnBrk="1" hangingPunct="1"/>
            <a:r>
              <a:rPr lang="en-US" sz="1200" dirty="0">
                <a:solidFill>
                  <a:schemeClr val="bg1"/>
                </a:solidFill>
                <a:ea typeface="ＭＳ Ｐゴシック" pitchFamily="1" charset="-128"/>
              </a:rPr>
              <a:t>Gen X</a:t>
            </a:r>
          </a:p>
          <a:p>
            <a:pPr lvl="0" algn="ctr" eaLnBrk="1" hangingPunct="1"/>
            <a:r>
              <a:rPr lang="en-US" sz="1200" dirty="0">
                <a:solidFill>
                  <a:schemeClr val="bg1"/>
                </a:solidFill>
                <a:ea typeface="ＭＳ Ｐゴシック" pitchFamily="1" charset="-128"/>
              </a:rPr>
              <a:t>(1965 – 1981)</a:t>
            </a:r>
          </a:p>
        </p:txBody>
      </p:sp>
      <p:sp>
        <p:nvSpPr>
          <p:cNvPr id="43" name="Rectangle 42"/>
          <p:cNvSpPr/>
          <p:nvPr/>
        </p:nvSpPr>
        <p:spPr bwMode="auto">
          <a:xfrm>
            <a:off x="6229760" y="2961162"/>
            <a:ext cx="1941409" cy="640528"/>
          </a:xfrm>
          <a:prstGeom prst="rect">
            <a:avLst/>
          </a:prstGeom>
          <a:solidFill>
            <a:schemeClr val="accent3"/>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lvl="0" algn="ctr" eaLnBrk="1" hangingPunct="1"/>
            <a:r>
              <a:rPr lang="en-US" sz="1200" dirty="0" smtClean="0">
                <a:solidFill>
                  <a:schemeClr val="bg1"/>
                </a:solidFill>
                <a:ea typeface="ＭＳ Ｐゴシック" pitchFamily="1" charset="-128"/>
              </a:rPr>
              <a:t>Millennials</a:t>
            </a:r>
            <a:endParaRPr lang="en-US" sz="1200" dirty="0">
              <a:solidFill>
                <a:schemeClr val="bg1"/>
              </a:solidFill>
              <a:ea typeface="ＭＳ Ｐゴシック" pitchFamily="1" charset="-128"/>
            </a:endParaRPr>
          </a:p>
          <a:p>
            <a:pPr lvl="0" algn="ctr" eaLnBrk="1" hangingPunct="1"/>
            <a:r>
              <a:rPr lang="en-US" sz="1200" dirty="0">
                <a:solidFill>
                  <a:schemeClr val="bg1"/>
                </a:solidFill>
                <a:ea typeface="ＭＳ Ｐゴシック" pitchFamily="1" charset="-128"/>
              </a:rPr>
              <a:t>(1982 – 1997)</a:t>
            </a:r>
          </a:p>
        </p:txBody>
      </p:sp>
      <p:sp>
        <p:nvSpPr>
          <p:cNvPr id="50" name="Rectangle 49"/>
          <p:cNvSpPr/>
          <p:nvPr/>
        </p:nvSpPr>
        <p:spPr bwMode="auto">
          <a:xfrm>
            <a:off x="433388" y="2961162"/>
            <a:ext cx="1497012" cy="640528"/>
          </a:xfrm>
          <a:prstGeom prst="rect">
            <a:avLst/>
          </a:prstGeom>
          <a:solidFill>
            <a:srgbClr val="737373"/>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lvl="0" algn="ctr" eaLnBrk="1" hangingPunct="1"/>
            <a:r>
              <a:rPr lang="en-US" sz="1200" dirty="0" smtClean="0">
                <a:solidFill>
                  <a:schemeClr val="bg1"/>
                </a:solidFill>
                <a:ea typeface="ＭＳ Ｐゴシック" pitchFamily="1" charset="-128"/>
              </a:rPr>
              <a:t>Category</a:t>
            </a:r>
            <a:endParaRPr lang="en-US" sz="1200" dirty="0">
              <a:solidFill>
                <a:schemeClr val="bg1"/>
              </a:solidFill>
              <a:ea typeface="ＭＳ Ｐゴシック" pitchFamily="1" charset="-128"/>
            </a:endParaRPr>
          </a:p>
        </p:txBody>
      </p:sp>
      <p:pic>
        <p:nvPicPr>
          <p:cNvPr id="2" name="Picture 1" descr="film.ps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6489" y="4241800"/>
            <a:ext cx="553212" cy="491016"/>
          </a:xfrm>
          <a:prstGeom prst="rect">
            <a:avLst/>
          </a:prstGeom>
        </p:spPr>
      </p:pic>
      <p:pic>
        <p:nvPicPr>
          <p:cNvPr id="4" name="Picture 3" descr="headphones.psd"/>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3788" y="4813300"/>
            <a:ext cx="553212" cy="491017"/>
          </a:xfrm>
          <a:prstGeom prst="rect">
            <a:avLst/>
          </a:prstGeom>
        </p:spPr>
      </p:pic>
      <p:pic>
        <p:nvPicPr>
          <p:cNvPr id="8" name="Picture 7" descr="internet.psd"/>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6488" y="3670300"/>
            <a:ext cx="558038" cy="495300"/>
          </a:xfrm>
          <a:prstGeom prst="rect">
            <a:avLst/>
          </a:prstGeom>
        </p:spPr>
      </p:pic>
      <p:pic>
        <p:nvPicPr>
          <p:cNvPr id="9" name="Picture 8" descr="lens.psd"/>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0222" y="5384800"/>
            <a:ext cx="543729" cy="482600"/>
          </a:xfrm>
          <a:prstGeom prst="rect">
            <a:avLst/>
          </a:prstGeom>
        </p:spPr>
      </p:pic>
      <p:pic>
        <p:nvPicPr>
          <p:cNvPr id="12290" name="Picture 2" descr="M:\Michelli\From Peggy\ICONS\boomer_85499957_VECTOR\85499957_thumbnail.jpg"/>
          <p:cNvPicPr>
            <a:picLocks noChangeAspect="1" noChangeArrowheads="1"/>
          </p:cNvPicPr>
          <p:nvPr/>
        </p:nvPicPr>
        <p:blipFill rotWithShape="1">
          <a:blip r:embed="rId7">
            <a:duotone>
              <a:schemeClr val="accent5">
                <a:shade val="45000"/>
                <a:satMod val="135000"/>
              </a:schemeClr>
              <a:prstClr val="white"/>
            </a:duotone>
            <a:extLst>
              <a:ext uri="{28A0092B-C50C-407E-A947-70E740481C1C}">
                <a14:useLocalDpi xmlns:a14="http://schemas.microsoft.com/office/drawing/2010/main" val="0"/>
              </a:ext>
            </a:extLst>
          </a:blip>
          <a:srcRect l="10361" t="10805" r="30961" b="11782"/>
          <a:stretch/>
        </p:blipFill>
        <p:spPr bwMode="auto">
          <a:xfrm>
            <a:off x="2687102" y="2218023"/>
            <a:ext cx="669204" cy="695349"/>
          </a:xfrm>
          <a:prstGeom prst="rect">
            <a:avLst/>
          </a:prstGeom>
          <a:noFill/>
          <a:extLst>
            <a:ext uri="{909E8E84-426E-40DD-AFC4-6F175D3DCCD1}">
              <a14:hiddenFill xmlns:a14="http://schemas.microsoft.com/office/drawing/2010/main">
                <a:solidFill>
                  <a:srgbClr val="FFFFFF"/>
                </a:solidFill>
              </a14:hiddenFill>
            </a:ext>
          </a:extLst>
        </p:spPr>
      </p:pic>
      <p:pic>
        <p:nvPicPr>
          <p:cNvPr id="12291" name="Picture 3" descr="M:\Michelli\From Peggy\ICONS\GENx_75602777_VECTOR\75602777_thumbnail.jpg"/>
          <p:cNvPicPr>
            <a:picLocks noChangeAspect="1" noChangeArrowheads="1"/>
          </p:cNvPicPr>
          <p:nvPr/>
        </p:nvPicPr>
        <p:blipFill rotWithShape="1">
          <a:blip r:embed="rId8">
            <a:duotone>
              <a:schemeClr val="accent1">
                <a:shade val="45000"/>
                <a:satMod val="135000"/>
              </a:schemeClr>
              <a:prstClr val="white"/>
            </a:duotone>
            <a:extLst>
              <a:ext uri="{28A0092B-C50C-407E-A947-70E740481C1C}">
                <a14:useLocalDpi xmlns:a14="http://schemas.microsoft.com/office/drawing/2010/main" val="0"/>
              </a:ext>
            </a:extLst>
          </a:blip>
          <a:srcRect l="11066" t="11264" r="32799" b="14444"/>
          <a:stretch/>
        </p:blipFill>
        <p:spPr bwMode="auto">
          <a:xfrm>
            <a:off x="4805829" y="2191008"/>
            <a:ext cx="703902" cy="733720"/>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M:\Michelli\From Peggy\ICONS\GenY_85690589_VECTOR\85690589_thumbnail.jpg"/>
          <p:cNvPicPr>
            <a:picLocks noChangeAspect="1" noChangeArrowheads="1"/>
          </p:cNvPicPr>
          <p:nvPr/>
        </p:nvPicPr>
        <p:blipFill rotWithShape="1">
          <a:blip r:embed="rId9">
            <a:duotone>
              <a:schemeClr val="accent3">
                <a:shade val="45000"/>
                <a:satMod val="135000"/>
              </a:schemeClr>
              <a:prstClr val="white"/>
            </a:duotone>
            <a:extLst>
              <a:ext uri="{28A0092B-C50C-407E-A947-70E740481C1C}">
                <a14:useLocalDpi xmlns:a14="http://schemas.microsoft.com/office/drawing/2010/main" val="0"/>
              </a:ext>
            </a:extLst>
          </a:blip>
          <a:srcRect l="10360" t="12468" r="31132" b="13074"/>
          <a:stretch/>
        </p:blipFill>
        <p:spPr bwMode="auto">
          <a:xfrm>
            <a:off x="6870514" y="2243138"/>
            <a:ext cx="680006" cy="6815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47786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Financial Literacy NEW">
  <a:themeElements>
    <a:clrScheme name="AIG VALIC">
      <a:dk1>
        <a:sysClr val="windowText" lastClr="000000"/>
      </a:dk1>
      <a:lt1>
        <a:sysClr val="window" lastClr="FFFFFF"/>
      </a:lt1>
      <a:dk2>
        <a:srgbClr val="005A84"/>
      </a:dk2>
      <a:lt2>
        <a:srgbClr val="EEECE1"/>
      </a:lt2>
      <a:accent1>
        <a:srgbClr val="0073AE"/>
      </a:accent1>
      <a:accent2>
        <a:srgbClr val="C41230"/>
      </a:accent2>
      <a:accent3>
        <a:srgbClr val="78A22F"/>
      </a:accent3>
      <a:accent4>
        <a:srgbClr val="AE006E"/>
      </a:accent4>
      <a:accent5>
        <a:srgbClr val="E36F1E"/>
      </a:accent5>
      <a:accent6>
        <a:srgbClr val="FDB913"/>
      </a:accent6>
      <a:hlink>
        <a:srgbClr val="0000FF"/>
      </a:hlink>
      <a:folHlink>
        <a:srgbClr val="737373"/>
      </a:folHlink>
    </a:clrScheme>
    <a:fontScheme name="1_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0" charset="0"/>
            <a:ea typeface="ＭＳ Ｐゴシック" pitchFamily="-110" charset="-128"/>
            <a:cs typeface="ＭＳ Ｐゴシック" pitchFamily="-11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0" charset="0"/>
            <a:ea typeface="ＭＳ Ｐゴシック" pitchFamily="-110" charset="-128"/>
            <a:cs typeface="ＭＳ Ｐゴシック" pitchFamily="-110" charset="-128"/>
          </a:defRPr>
        </a:defPPr>
      </a:lstStyle>
    </a:lnDef>
  </a:objectDefaults>
  <a:extraClrSchemeLst>
    <a:extraClrScheme>
      <a:clrScheme name="1_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AIG Template">
  <a:themeElements>
    <a:clrScheme name="AIG Template 6">
      <a:dk1>
        <a:srgbClr val="000000"/>
      </a:dk1>
      <a:lt1>
        <a:srgbClr val="00A4E4"/>
      </a:lt1>
      <a:dk2>
        <a:srgbClr val="5F5F5F"/>
      </a:dk2>
      <a:lt2>
        <a:srgbClr val="FDB913"/>
      </a:lt2>
      <a:accent1>
        <a:srgbClr val="0073AE"/>
      </a:accent1>
      <a:accent2>
        <a:srgbClr val="E36F1E"/>
      </a:accent2>
      <a:accent3>
        <a:srgbClr val="AACFEF"/>
      </a:accent3>
      <a:accent4>
        <a:srgbClr val="000000"/>
      </a:accent4>
      <a:accent5>
        <a:srgbClr val="AABCD3"/>
      </a:accent5>
      <a:accent6>
        <a:srgbClr val="CE641A"/>
      </a:accent6>
      <a:hlink>
        <a:srgbClr val="78A22F"/>
      </a:hlink>
      <a:folHlink>
        <a:srgbClr val="C41230"/>
      </a:folHlink>
    </a:clrScheme>
    <a:fontScheme name="AIG Template">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AIG Template 1">
        <a:dk1>
          <a:srgbClr val="005984"/>
        </a:dk1>
        <a:lt1>
          <a:srgbClr val="00A4E4"/>
        </a:lt1>
        <a:dk2>
          <a:srgbClr val="78A22F"/>
        </a:dk2>
        <a:lt2>
          <a:srgbClr val="E36F1E"/>
        </a:lt2>
        <a:accent1>
          <a:srgbClr val="C41230"/>
        </a:accent1>
        <a:accent2>
          <a:srgbClr val="FDB913"/>
        </a:accent2>
        <a:accent3>
          <a:srgbClr val="AACFEF"/>
        </a:accent3>
        <a:accent4>
          <a:srgbClr val="004B70"/>
        </a:accent4>
        <a:accent5>
          <a:srgbClr val="DEAAAD"/>
        </a:accent5>
        <a:accent6>
          <a:srgbClr val="E5A710"/>
        </a:accent6>
        <a:hlink>
          <a:srgbClr val="AF006E"/>
        </a:hlink>
        <a:folHlink>
          <a:srgbClr val="5F5F5F"/>
        </a:folHlink>
      </a:clrScheme>
      <a:clrMap bg1="lt1" tx1="dk1" bg2="lt2" tx2="dk2" accent1="accent1" accent2="accent2" accent3="accent3" accent4="accent4" accent5="accent5" accent6="accent6" hlink="hlink" folHlink="folHlink"/>
    </a:extraClrScheme>
    <a:extraClrScheme>
      <a:clrScheme name="AIG Template 2">
        <a:dk1>
          <a:srgbClr val="5F5F5F"/>
        </a:dk1>
        <a:lt1>
          <a:srgbClr val="FDB913"/>
        </a:lt1>
        <a:dk2>
          <a:srgbClr val="78A22F"/>
        </a:dk2>
        <a:lt2>
          <a:srgbClr val="E36F1E"/>
        </a:lt2>
        <a:accent1>
          <a:srgbClr val="005984"/>
        </a:accent1>
        <a:accent2>
          <a:srgbClr val="E36F1E"/>
        </a:accent2>
        <a:accent3>
          <a:srgbClr val="FED9AA"/>
        </a:accent3>
        <a:accent4>
          <a:srgbClr val="505050"/>
        </a:accent4>
        <a:accent5>
          <a:srgbClr val="AAB5C2"/>
        </a:accent5>
        <a:accent6>
          <a:srgbClr val="CE641A"/>
        </a:accent6>
        <a:hlink>
          <a:srgbClr val="78A22F"/>
        </a:hlink>
        <a:folHlink>
          <a:srgbClr val="C41230"/>
        </a:folHlink>
      </a:clrScheme>
      <a:clrMap bg1="lt1" tx1="dk1" bg2="lt2" tx2="dk2" accent1="accent1" accent2="accent2" accent3="accent3" accent4="accent4" accent5="accent5" accent6="accent6" hlink="hlink" folHlink="folHlink"/>
    </a:extraClrScheme>
    <a:extraClrScheme>
      <a:clrScheme name="AIG Template 3">
        <a:dk1>
          <a:srgbClr val="78A22F"/>
        </a:dk1>
        <a:lt1>
          <a:srgbClr val="E36F1E"/>
        </a:lt1>
        <a:dk2>
          <a:srgbClr val="005984"/>
        </a:dk2>
        <a:lt2>
          <a:srgbClr val="C41230"/>
        </a:lt2>
        <a:accent1>
          <a:srgbClr val="FDB913"/>
        </a:accent1>
        <a:accent2>
          <a:srgbClr val="5F5F5F"/>
        </a:accent2>
        <a:accent3>
          <a:srgbClr val="AAB5C2"/>
        </a:accent3>
        <a:accent4>
          <a:srgbClr val="C25E18"/>
        </a:accent4>
        <a:accent5>
          <a:srgbClr val="FED9AA"/>
        </a:accent5>
        <a:accent6>
          <a:srgbClr val="555555"/>
        </a:accent6>
        <a:hlink>
          <a:srgbClr val="00A4E4"/>
        </a:hlink>
        <a:folHlink>
          <a:srgbClr val="C41230"/>
        </a:folHlink>
      </a:clrScheme>
      <a:clrMap bg1="dk2" tx1="lt1" bg2="dk1" tx2="lt2" accent1="accent1" accent2="accent2" accent3="accent3" accent4="accent4" accent5="accent5" accent6="accent6" hlink="hlink" folHlink="folHlink"/>
    </a:extraClrScheme>
    <a:extraClrScheme>
      <a:clrScheme name="AIG Template 4">
        <a:dk1>
          <a:srgbClr val="78A22F"/>
        </a:dk1>
        <a:lt1>
          <a:srgbClr val="E36F1E"/>
        </a:lt1>
        <a:dk2>
          <a:srgbClr val="005984"/>
        </a:dk2>
        <a:lt2>
          <a:srgbClr val="C41230"/>
        </a:lt2>
        <a:accent1>
          <a:srgbClr val="FDB913"/>
        </a:accent1>
        <a:accent2>
          <a:srgbClr val="5F5F5F"/>
        </a:accent2>
        <a:accent3>
          <a:srgbClr val="AAB5C2"/>
        </a:accent3>
        <a:accent4>
          <a:srgbClr val="C25E18"/>
        </a:accent4>
        <a:accent5>
          <a:srgbClr val="FED9AA"/>
        </a:accent5>
        <a:accent6>
          <a:srgbClr val="555555"/>
        </a:accent6>
        <a:hlink>
          <a:srgbClr val="00A4E4"/>
        </a:hlink>
        <a:folHlink>
          <a:srgbClr val="000000"/>
        </a:folHlink>
      </a:clrScheme>
      <a:clrMap bg1="dk2" tx1="lt1" bg2="dk1" tx2="lt2" accent1="accent1" accent2="accent2" accent3="accent3" accent4="accent4" accent5="accent5" accent6="accent6" hlink="hlink" folHlink="folHlink"/>
    </a:extraClrScheme>
    <a:extraClrScheme>
      <a:clrScheme name="AIG Template 5">
        <a:dk1>
          <a:srgbClr val="000000"/>
        </a:dk1>
        <a:lt1>
          <a:srgbClr val="00A4E4"/>
        </a:lt1>
        <a:dk2>
          <a:srgbClr val="5F5F5F"/>
        </a:dk2>
        <a:lt2>
          <a:srgbClr val="FDB913"/>
        </a:lt2>
        <a:accent1>
          <a:srgbClr val="005984"/>
        </a:accent1>
        <a:accent2>
          <a:srgbClr val="E36F1E"/>
        </a:accent2>
        <a:accent3>
          <a:srgbClr val="AACFEF"/>
        </a:accent3>
        <a:accent4>
          <a:srgbClr val="000000"/>
        </a:accent4>
        <a:accent5>
          <a:srgbClr val="AAB5C2"/>
        </a:accent5>
        <a:accent6>
          <a:srgbClr val="CE641A"/>
        </a:accent6>
        <a:hlink>
          <a:srgbClr val="78A22F"/>
        </a:hlink>
        <a:folHlink>
          <a:srgbClr val="C41230"/>
        </a:folHlink>
      </a:clrScheme>
      <a:clrMap bg1="lt1" tx1="dk1" bg2="lt2" tx2="dk2" accent1="accent1" accent2="accent2" accent3="accent3" accent4="accent4" accent5="accent5" accent6="accent6" hlink="hlink" folHlink="folHlink"/>
    </a:extraClrScheme>
    <a:extraClrScheme>
      <a:clrScheme name="AIG Template 6">
        <a:dk1>
          <a:srgbClr val="000000"/>
        </a:dk1>
        <a:lt1>
          <a:srgbClr val="00A4E4"/>
        </a:lt1>
        <a:dk2>
          <a:srgbClr val="5F5F5F"/>
        </a:dk2>
        <a:lt2>
          <a:srgbClr val="FDB913"/>
        </a:lt2>
        <a:accent1>
          <a:srgbClr val="0073AE"/>
        </a:accent1>
        <a:accent2>
          <a:srgbClr val="E36F1E"/>
        </a:accent2>
        <a:accent3>
          <a:srgbClr val="AACFEF"/>
        </a:accent3>
        <a:accent4>
          <a:srgbClr val="000000"/>
        </a:accent4>
        <a:accent5>
          <a:srgbClr val="AABCD3"/>
        </a:accent5>
        <a:accent6>
          <a:srgbClr val="CE641A"/>
        </a:accent6>
        <a:hlink>
          <a:srgbClr val="78A22F"/>
        </a:hlink>
        <a:folHlink>
          <a:srgbClr val="C4123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Financial Literacy NEW">
  <a:themeElements>
    <a:clrScheme name="AIG VALIC">
      <a:dk1>
        <a:sysClr val="windowText" lastClr="000000"/>
      </a:dk1>
      <a:lt1>
        <a:sysClr val="window" lastClr="FFFFFF"/>
      </a:lt1>
      <a:dk2>
        <a:srgbClr val="005A84"/>
      </a:dk2>
      <a:lt2>
        <a:srgbClr val="EEECE1"/>
      </a:lt2>
      <a:accent1>
        <a:srgbClr val="0073AE"/>
      </a:accent1>
      <a:accent2>
        <a:srgbClr val="C41230"/>
      </a:accent2>
      <a:accent3>
        <a:srgbClr val="78A22F"/>
      </a:accent3>
      <a:accent4>
        <a:srgbClr val="AE006E"/>
      </a:accent4>
      <a:accent5>
        <a:srgbClr val="E36F1E"/>
      </a:accent5>
      <a:accent6>
        <a:srgbClr val="FDB913"/>
      </a:accent6>
      <a:hlink>
        <a:srgbClr val="0000FF"/>
      </a:hlink>
      <a:folHlink>
        <a:srgbClr val="737373"/>
      </a:folHlink>
    </a:clrScheme>
    <a:fontScheme name="1_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0" charset="0"/>
            <a:ea typeface="ＭＳ Ｐゴシック" pitchFamily="-110" charset="-128"/>
            <a:cs typeface="ＭＳ Ｐゴシック" pitchFamily="-11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0" charset="0"/>
            <a:ea typeface="ＭＳ Ｐゴシック" pitchFamily="-110" charset="-128"/>
            <a:cs typeface="ＭＳ Ｐゴシック" pitchFamily="-110" charset="-128"/>
          </a:defRPr>
        </a:defPPr>
      </a:lstStyle>
    </a:lnDef>
  </a:objectDefaults>
  <a:extraClrSchemeLst>
    <a:extraClrScheme>
      <a:clrScheme name="1_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Financial Literacy NEW</Template>
  <TotalTime>29055</TotalTime>
  <Words>10020</Words>
  <Application>Microsoft Office PowerPoint</Application>
  <PresentationFormat>On-screen Show (4:3)</PresentationFormat>
  <Paragraphs>930</Paragraphs>
  <Slides>58</Slides>
  <Notes>58</Notes>
  <HiddenSlides>0</HiddenSlides>
  <MMClips>0</MMClips>
  <ScaleCrop>false</ScaleCrop>
  <HeadingPairs>
    <vt:vector size="8" baseType="variant">
      <vt:variant>
        <vt:lpstr>Fonts Used</vt:lpstr>
      </vt:variant>
      <vt:variant>
        <vt:i4>9</vt:i4>
      </vt:variant>
      <vt:variant>
        <vt:lpstr>Theme</vt:lpstr>
      </vt:variant>
      <vt:variant>
        <vt:i4>3</vt:i4>
      </vt:variant>
      <vt:variant>
        <vt:lpstr>Embedded OLE Servers</vt:lpstr>
      </vt:variant>
      <vt:variant>
        <vt:i4>1</vt:i4>
      </vt:variant>
      <vt:variant>
        <vt:lpstr>Slide Titles</vt:lpstr>
      </vt:variant>
      <vt:variant>
        <vt:i4>58</vt:i4>
      </vt:variant>
    </vt:vector>
  </HeadingPairs>
  <TitlesOfParts>
    <vt:vector size="71" baseType="lpstr">
      <vt:lpstr>MS PGothic</vt:lpstr>
      <vt:lpstr>MS PGothic</vt:lpstr>
      <vt:lpstr>Arial</vt:lpstr>
      <vt:lpstr>Arial Black</vt:lpstr>
      <vt:lpstr>Calibri</vt:lpstr>
      <vt:lpstr>Helvetica Light</vt:lpstr>
      <vt:lpstr>Lucida Grande</vt:lpstr>
      <vt:lpstr>Symbol</vt:lpstr>
      <vt:lpstr>Wingdings</vt:lpstr>
      <vt:lpstr>Financial Literacy NEW</vt:lpstr>
      <vt:lpstr>AIG Template</vt:lpstr>
      <vt:lpstr>1_Financial Literacy NEW</vt:lpstr>
      <vt:lpstr>Worksheet</vt:lpstr>
      <vt:lpstr>Your Retirement Plan at Work</vt:lpstr>
      <vt:lpstr>Agenda</vt:lpstr>
      <vt:lpstr>What generation are you?</vt:lpstr>
      <vt:lpstr>What generation are you?</vt:lpstr>
      <vt:lpstr>What generation are you?</vt:lpstr>
      <vt:lpstr>What generation are you?</vt:lpstr>
      <vt:lpstr>What generation are you?</vt:lpstr>
      <vt:lpstr>What generation are you?</vt:lpstr>
      <vt:lpstr>What generation are you?</vt:lpstr>
      <vt:lpstr>What generation are you?</vt:lpstr>
      <vt:lpstr>What generation are you?</vt:lpstr>
      <vt:lpstr>Saving for retirement</vt:lpstr>
      <vt:lpstr>Saving for retirement</vt:lpstr>
      <vt:lpstr>Saving for retirement</vt:lpstr>
      <vt:lpstr>Saving for retirement</vt:lpstr>
      <vt:lpstr>Saving for retirement</vt:lpstr>
      <vt:lpstr>Saving for retirement</vt:lpstr>
      <vt:lpstr>Saving for retirement</vt:lpstr>
      <vt:lpstr>Saving for retirement</vt:lpstr>
      <vt:lpstr>Saving for retirement</vt:lpstr>
      <vt:lpstr>Saving for retirement</vt:lpstr>
      <vt:lpstr>Your workplace retirement plan</vt:lpstr>
      <vt:lpstr>Your workplace retirement plan</vt:lpstr>
      <vt:lpstr>Your workplace retirement plan</vt:lpstr>
      <vt:lpstr>Your workplace retirement plan</vt:lpstr>
      <vt:lpstr>Your workplace retirement plan</vt:lpstr>
      <vt:lpstr>Your workplace retirement plan</vt:lpstr>
      <vt:lpstr>Your workplace retirement plan</vt:lpstr>
      <vt:lpstr>Your workplace retirement plan</vt:lpstr>
      <vt:lpstr>Your workplace retirement plan</vt:lpstr>
      <vt:lpstr>Your workplace retirement plan</vt:lpstr>
      <vt:lpstr>Your workplace retirement plan</vt:lpstr>
      <vt:lpstr>Your workplace retirement plan</vt:lpstr>
      <vt:lpstr>Enrolling in your workplace  retirement plan</vt:lpstr>
      <vt:lpstr>Enrolling in your workplace retirement plan</vt:lpstr>
      <vt:lpstr>Enrolling in your workplace retirement plan</vt:lpstr>
      <vt:lpstr>Enrolling in your workplace retirement plan</vt:lpstr>
      <vt:lpstr>Enrolling in your workplace retirement plan</vt:lpstr>
      <vt:lpstr>Enrolling in your workplace retirement plan</vt:lpstr>
      <vt:lpstr>Enrolling in your workplace retirement plan</vt:lpstr>
      <vt:lpstr>Enrolling in your workplace retirement plan</vt:lpstr>
      <vt:lpstr>Enrolling in your workplace retirement plan</vt:lpstr>
      <vt:lpstr>Enrolling in your workplace retirement plan</vt:lpstr>
      <vt:lpstr>Enrolling in your workplace retirement plan</vt:lpstr>
      <vt:lpstr>Enrolling in your workplace retirement plan</vt:lpstr>
      <vt:lpstr>Enrolling in your workplace retirement plan</vt:lpstr>
      <vt:lpstr>Enrolling in your workplace retirement plan</vt:lpstr>
      <vt:lpstr>Putting it all together</vt:lpstr>
      <vt:lpstr>Putting it all together</vt:lpstr>
      <vt:lpstr>Putting it all together</vt:lpstr>
      <vt:lpstr>Putting it all together</vt:lpstr>
      <vt:lpstr>Putting it all together</vt:lpstr>
      <vt:lpstr>Putting it all together</vt:lpstr>
      <vt:lpstr>Putting it all together</vt:lpstr>
      <vt:lpstr>Putting it all together</vt:lpstr>
      <vt:lpstr>Putting it all together</vt:lpstr>
      <vt:lpstr>PowerPoint Presentation</vt:lpstr>
      <vt:lpstr>Your Retirement Plan at Work</vt:lpstr>
    </vt:vector>
  </TitlesOfParts>
  <Company>AIG</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 24 pt., initial cap</dc:title>
  <dc:creator>Cockburn, Michelli</dc:creator>
  <cp:lastModifiedBy>Bletzacker, Jacquie</cp:lastModifiedBy>
  <cp:revision>276</cp:revision>
  <cp:lastPrinted>2017-12-05T16:46:09Z</cp:lastPrinted>
  <dcterms:created xsi:type="dcterms:W3CDTF">2016-09-13T12:58:46Z</dcterms:created>
  <dcterms:modified xsi:type="dcterms:W3CDTF">2018-04-23T18:43:00Z</dcterms:modified>
</cp:coreProperties>
</file>