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handoutMasterIdLst>
    <p:handoutMasterId r:id="rId39"/>
  </p:handoutMasterIdLst>
  <p:sldIdLst>
    <p:sldId id="392" r:id="rId2"/>
    <p:sldId id="417" r:id="rId3"/>
    <p:sldId id="320" r:id="rId4"/>
    <p:sldId id="322" r:id="rId5"/>
    <p:sldId id="395" r:id="rId6"/>
    <p:sldId id="431" r:id="rId7"/>
    <p:sldId id="324" r:id="rId8"/>
    <p:sldId id="425" r:id="rId9"/>
    <p:sldId id="426" r:id="rId10"/>
    <p:sldId id="442" r:id="rId11"/>
    <p:sldId id="428" r:id="rId12"/>
    <p:sldId id="429" r:id="rId13"/>
    <p:sldId id="430" r:id="rId14"/>
    <p:sldId id="418" r:id="rId15"/>
    <p:sldId id="443" r:id="rId16"/>
    <p:sldId id="433" r:id="rId17"/>
    <p:sldId id="434" r:id="rId18"/>
    <p:sldId id="435" r:id="rId19"/>
    <p:sldId id="436" r:id="rId20"/>
    <p:sldId id="437" r:id="rId21"/>
    <p:sldId id="438" r:id="rId22"/>
    <p:sldId id="439" r:id="rId23"/>
    <p:sldId id="407" r:id="rId24"/>
    <p:sldId id="408" r:id="rId25"/>
    <p:sldId id="422" r:id="rId26"/>
    <p:sldId id="409" r:id="rId27"/>
    <p:sldId id="411" r:id="rId28"/>
    <p:sldId id="440" r:id="rId29"/>
    <p:sldId id="413" r:id="rId30"/>
    <p:sldId id="423" r:id="rId31"/>
    <p:sldId id="441" r:id="rId32"/>
    <p:sldId id="415" r:id="rId33"/>
    <p:sldId id="416" r:id="rId34"/>
    <p:sldId id="358" r:id="rId35"/>
    <p:sldId id="424" r:id="rId36"/>
    <p:sldId id="361" r:id="rId37"/>
  </p:sldIdLst>
  <p:sldSz cx="9144000" cy="6858000" type="screen4x3"/>
  <p:notesSz cx="6954838" cy="9240838"/>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FFCC00"/>
    <a:srgbClr val="FF3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82906" autoAdjust="0"/>
  </p:normalViewPr>
  <p:slideViewPr>
    <p:cSldViewPr snapToObjects="1">
      <p:cViewPr varScale="1">
        <p:scale>
          <a:sx n="107" d="100"/>
          <a:sy n="107" d="100"/>
        </p:scale>
        <p:origin x="82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79" d="100"/>
          <a:sy n="79" d="100"/>
        </p:scale>
        <p:origin x="198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wrap="square" lIns="92302" tIns="46151" rIns="92302" bIns="46151"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sz="quarter" idx="1"/>
          </p:nvPr>
        </p:nvSpPr>
        <p:spPr>
          <a:xfrm>
            <a:off x="3939466" y="0"/>
            <a:ext cx="3013763" cy="462042"/>
          </a:xfrm>
          <a:prstGeom prst="rect">
            <a:avLst/>
          </a:prstGeom>
        </p:spPr>
        <p:txBody>
          <a:bodyPr vert="horz" wrap="square" lIns="92302" tIns="46151" rIns="92302" bIns="46151" numCol="1" anchor="t" anchorCtr="0" compatLnSpc="1">
            <a:prstTxWarp prst="textNoShape">
              <a:avLst/>
            </a:prstTxWarp>
          </a:bodyPr>
          <a:lstStyle>
            <a:lvl1pPr algn="r">
              <a:defRPr sz="1200">
                <a:latin typeface="Calibri" pitchFamily="34" charset="0"/>
              </a:defRPr>
            </a:lvl1pPr>
          </a:lstStyle>
          <a:p>
            <a:pPr>
              <a:defRPr/>
            </a:pPr>
            <a:fld id="{52D189F0-BF93-415A-91B9-82A3667EA95B}" type="datetime1">
              <a:rPr lang="en-US"/>
              <a:pPr>
                <a:defRPr/>
              </a:pPr>
              <a:t>1/2/2019</a:t>
            </a:fld>
            <a:endParaRPr lang="en-US" dirty="0"/>
          </a:p>
        </p:txBody>
      </p:sp>
      <p:sp>
        <p:nvSpPr>
          <p:cNvPr id="4" name="Footer Placeholder 3"/>
          <p:cNvSpPr>
            <a:spLocks noGrp="1"/>
          </p:cNvSpPr>
          <p:nvPr>
            <p:ph type="ftr" sz="quarter" idx="2"/>
          </p:nvPr>
        </p:nvSpPr>
        <p:spPr>
          <a:xfrm>
            <a:off x="0" y="8777193"/>
            <a:ext cx="3175035" cy="462042"/>
          </a:xfrm>
          <a:prstGeom prst="rect">
            <a:avLst/>
          </a:prstGeom>
        </p:spPr>
        <p:txBody>
          <a:bodyPr vert="horz" wrap="square" lIns="92302" tIns="46151" rIns="92302" bIns="46151" numCol="1" anchor="b" anchorCtr="0" compatLnSpc="1">
            <a:prstTxWarp prst="textNoShape">
              <a:avLst/>
            </a:prstTxWarp>
          </a:bodyPr>
          <a:lstStyle>
            <a:lvl1pPr>
              <a:defRPr sz="1200">
                <a:latin typeface="Calibri" pitchFamily="34" charset="0"/>
              </a:defRPr>
            </a:lvl1pPr>
          </a:lstStyle>
          <a:p>
            <a:pPr>
              <a:defRPr/>
            </a:pPr>
            <a:r>
              <a:rPr lang="en-US" dirty="0"/>
              <a:t>Electronic Version Available Here: </a:t>
            </a:r>
          </a:p>
          <a:p>
            <a:pPr>
              <a:defRPr/>
            </a:pPr>
            <a:r>
              <a:rPr lang="en-US" dirty="0"/>
              <a:t>https://hr.ucf.edu/files/NEOBenefitsSection.pptx</a:t>
            </a:r>
          </a:p>
        </p:txBody>
      </p:sp>
      <p:sp>
        <p:nvSpPr>
          <p:cNvPr id="5" name="Slide Number Placeholder 4"/>
          <p:cNvSpPr>
            <a:spLocks noGrp="1"/>
          </p:cNvSpPr>
          <p:nvPr>
            <p:ph type="sldNum" sz="quarter" idx="3"/>
          </p:nvPr>
        </p:nvSpPr>
        <p:spPr>
          <a:xfrm>
            <a:off x="3939466" y="8777193"/>
            <a:ext cx="3013763" cy="462042"/>
          </a:xfrm>
          <a:prstGeom prst="rect">
            <a:avLst/>
          </a:prstGeom>
        </p:spPr>
        <p:txBody>
          <a:bodyPr vert="horz" wrap="square" lIns="92302" tIns="46151" rIns="92302" bIns="46151" numCol="1" anchor="b" anchorCtr="0" compatLnSpc="1">
            <a:prstTxWarp prst="textNoShape">
              <a:avLst/>
            </a:prstTxWarp>
          </a:bodyPr>
          <a:lstStyle>
            <a:lvl1pPr algn="r">
              <a:defRPr sz="1200">
                <a:latin typeface="Calibri" pitchFamily="34" charset="0"/>
              </a:defRPr>
            </a:lvl1pPr>
          </a:lstStyle>
          <a:p>
            <a:pPr>
              <a:defRPr/>
            </a:pPr>
            <a:fld id="{4D4FBB8B-4085-43F6-ABEA-231CDE2182B8}" type="slidenum">
              <a:rPr lang="en-US"/>
              <a:pPr>
                <a:defRPr/>
              </a:pPr>
              <a:t>‹#›</a:t>
            </a:fld>
            <a:endParaRPr lang="en-US" dirty="0"/>
          </a:p>
        </p:txBody>
      </p:sp>
    </p:spTree>
    <p:extLst>
      <p:ext uri="{BB962C8B-B14F-4D97-AF65-F5344CB8AC3E}">
        <p14:creationId xmlns:p14="http://schemas.microsoft.com/office/powerpoint/2010/main" val="951952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2042"/>
          </a:xfrm>
          <a:prstGeom prst="rect">
            <a:avLst/>
          </a:prstGeom>
        </p:spPr>
        <p:txBody>
          <a:bodyPr vert="horz" wrap="square" lIns="92302" tIns="46151" rIns="92302" bIns="46151" numCol="1" anchor="t" anchorCtr="0" compatLnSpc="1">
            <a:prstTxWarp prst="textNoShape">
              <a:avLst/>
            </a:prstTxWarp>
          </a:bodyPr>
          <a:lstStyle>
            <a:lvl1pPr>
              <a:defRPr sz="1200">
                <a:latin typeface="Calibri" pitchFamily="34" charset="0"/>
              </a:defRPr>
            </a:lvl1pPr>
          </a:lstStyle>
          <a:p>
            <a:pPr>
              <a:defRPr/>
            </a:pPr>
            <a:endParaRPr lang="en-US"/>
          </a:p>
        </p:txBody>
      </p:sp>
      <p:sp>
        <p:nvSpPr>
          <p:cNvPr id="3" name="Date Placeholder 2"/>
          <p:cNvSpPr>
            <a:spLocks noGrp="1"/>
          </p:cNvSpPr>
          <p:nvPr>
            <p:ph type="dt" idx="1"/>
          </p:nvPr>
        </p:nvSpPr>
        <p:spPr>
          <a:xfrm>
            <a:off x="3939466" y="0"/>
            <a:ext cx="3013763" cy="462042"/>
          </a:xfrm>
          <a:prstGeom prst="rect">
            <a:avLst/>
          </a:prstGeom>
        </p:spPr>
        <p:txBody>
          <a:bodyPr vert="horz" wrap="square" lIns="92302" tIns="46151" rIns="92302" bIns="46151" numCol="1" anchor="t" anchorCtr="0" compatLnSpc="1">
            <a:prstTxWarp prst="textNoShape">
              <a:avLst/>
            </a:prstTxWarp>
          </a:bodyPr>
          <a:lstStyle>
            <a:lvl1pPr algn="r">
              <a:defRPr sz="1200">
                <a:latin typeface="Calibri" pitchFamily="34" charset="0"/>
              </a:defRPr>
            </a:lvl1pPr>
          </a:lstStyle>
          <a:p>
            <a:pPr>
              <a:defRPr/>
            </a:pPr>
            <a:fld id="{BAD57DAA-AEED-4771-9F02-AFD694795ACC}" type="datetime1">
              <a:rPr lang="en-US"/>
              <a:pPr>
                <a:defRPr/>
              </a:pPr>
              <a:t>1/2/2019</a:t>
            </a:fld>
            <a:endParaRPr lang="en-US" dirty="0"/>
          </a:p>
        </p:txBody>
      </p:sp>
      <p:sp>
        <p:nvSpPr>
          <p:cNvPr id="4" name="Slide Image Placeholder 3"/>
          <p:cNvSpPr>
            <a:spLocks noGrp="1" noRot="1" noChangeAspect="1"/>
          </p:cNvSpPr>
          <p:nvPr>
            <p:ph type="sldImg" idx="2"/>
          </p:nvPr>
        </p:nvSpPr>
        <p:spPr>
          <a:xfrm>
            <a:off x="1168400" y="693738"/>
            <a:ext cx="4619625" cy="3465512"/>
          </a:xfrm>
          <a:prstGeom prst="rect">
            <a:avLst/>
          </a:prstGeom>
          <a:noFill/>
          <a:ln w="12700">
            <a:solidFill>
              <a:prstClr val="black"/>
            </a:solidFill>
          </a:ln>
        </p:spPr>
        <p:txBody>
          <a:bodyPr vert="horz" wrap="square" lIns="92302" tIns="46151" rIns="92302" bIns="46151"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95484" y="4389399"/>
            <a:ext cx="5563870" cy="4158377"/>
          </a:xfrm>
          <a:prstGeom prst="rect">
            <a:avLst/>
          </a:prstGeom>
        </p:spPr>
        <p:txBody>
          <a:bodyPr vert="horz" wrap="square" lIns="92302" tIns="46151" rIns="92302" bIns="46151"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7193"/>
            <a:ext cx="3013763" cy="462042"/>
          </a:xfrm>
          <a:prstGeom prst="rect">
            <a:avLst/>
          </a:prstGeom>
        </p:spPr>
        <p:txBody>
          <a:bodyPr vert="horz" wrap="square" lIns="92302" tIns="46151" rIns="92302" bIns="46151" numCol="1" anchor="b" anchorCtr="0" compatLnSpc="1">
            <a:prstTxWarp prst="textNoShape">
              <a:avLst/>
            </a:prstTxWarp>
          </a:bodyPr>
          <a:lstStyle>
            <a:lvl1pPr>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a:xfrm>
            <a:off x="3939466" y="8777193"/>
            <a:ext cx="3013763" cy="462042"/>
          </a:xfrm>
          <a:prstGeom prst="rect">
            <a:avLst/>
          </a:prstGeom>
        </p:spPr>
        <p:txBody>
          <a:bodyPr vert="horz" wrap="square" lIns="92302" tIns="46151" rIns="92302" bIns="46151" numCol="1" anchor="b" anchorCtr="0" compatLnSpc="1">
            <a:prstTxWarp prst="textNoShape">
              <a:avLst/>
            </a:prstTxWarp>
          </a:bodyPr>
          <a:lstStyle>
            <a:lvl1pPr algn="r">
              <a:defRPr sz="1200">
                <a:latin typeface="Calibri" pitchFamily="34" charset="0"/>
              </a:defRPr>
            </a:lvl1pPr>
          </a:lstStyle>
          <a:p>
            <a:pPr>
              <a:defRPr/>
            </a:pPr>
            <a:fld id="{BBB09C31-E2D3-4EDA-BC58-B5C80C923468}" type="slidenum">
              <a:rPr lang="en-US"/>
              <a:pPr>
                <a:defRPr/>
              </a:pPr>
              <a:t>‹#›</a:t>
            </a:fld>
            <a:endParaRPr lang="en-US" dirty="0"/>
          </a:p>
        </p:txBody>
      </p:sp>
    </p:spTree>
    <p:extLst>
      <p:ext uri="{BB962C8B-B14F-4D97-AF65-F5344CB8AC3E}">
        <p14:creationId xmlns:p14="http://schemas.microsoft.com/office/powerpoint/2010/main" val="366381889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1</a:t>
            </a:fld>
            <a:endParaRPr lang="en-US" dirty="0"/>
          </a:p>
        </p:txBody>
      </p:sp>
    </p:spTree>
    <p:extLst>
      <p:ext uri="{BB962C8B-B14F-4D97-AF65-F5344CB8AC3E}">
        <p14:creationId xmlns:p14="http://schemas.microsoft.com/office/powerpoint/2010/main" val="1582853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10</a:t>
            </a:fld>
            <a:endParaRPr lang="en-US" dirty="0"/>
          </a:p>
        </p:txBody>
      </p:sp>
    </p:spTree>
    <p:extLst>
      <p:ext uri="{BB962C8B-B14F-4D97-AF65-F5344CB8AC3E}">
        <p14:creationId xmlns:p14="http://schemas.microsoft.com/office/powerpoint/2010/main" val="1637055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11</a:t>
            </a:fld>
            <a:endParaRPr lang="en-US" dirty="0"/>
          </a:p>
        </p:txBody>
      </p:sp>
    </p:spTree>
    <p:extLst>
      <p:ext uri="{BB962C8B-B14F-4D97-AF65-F5344CB8AC3E}">
        <p14:creationId xmlns:p14="http://schemas.microsoft.com/office/powerpoint/2010/main" val="789454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6B10F9-2CCA-4E26-8BB0-E11A720881CB}" type="slidenum">
              <a:rPr lang="en-US" smtClean="0"/>
              <a:pPr>
                <a:defRPr/>
              </a:pPr>
              <a:t>12</a:t>
            </a:fld>
            <a:endParaRPr lang="en-US" dirty="0"/>
          </a:p>
        </p:txBody>
      </p:sp>
    </p:spTree>
    <p:extLst>
      <p:ext uri="{BB962C8B-B14F-4D97-AF65-F5344CB8AC3E}">
        <p14:creationId xmlns:p14="http://schemas.microsoft.com/office/powerpoint/2010/main" val="1318785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6B10F9-2CCA-4E26-8BB0-E11A720881CB}" type="slidenum">
              <a:rPr lang="en-US" smtClean="0"/>
              <a:pPr>
                <a:defRPr/>
              </a:pPr>
              <a:t>13</a:t>
            </a:fld>
            <a:endParaRPr lang="en-US" dirty="0"/>
          </a:p>
        </p:txBody>
      </p:sp>
    </p:spTree>
    <p:extLst>
      <p:ext uri="{BB962C8B-B14F-4D97-AF65-F5344CB8AC3E}">
        <p14:creationId xmlns:p14="http://schemas.microsoft.com/office/powerpoint/2010/main" val="2622083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6B10F9-2CCA-4E26-8BB0-E11A720881CB}" type="slidenum">
              <a:rPr lang="en-US" smtClean="0"/>
              <a:pPr>
                <a:defRPr/>
              </a:pPr>
              <a:t>14</a:t>
            </a:fld>
            <a:endParaRPr lang="en-US" dirty="0"/>
          </a:p>
        </p:txBody>
      </p:sp>
    </p:spTree>
    <p:extLst>
      <p:ext uri="{BB962C8B-B14F-4D97-AF65-F5344CB8AC3E}">
        <p14:creationId xmlns:p14="http://schemas.microsoft.com/office/powerpoint/2010/main" val="721135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15</a:t>
            </a:fld>
            <a:endParaRPr lang="en-US" dirty="0"/>
          </a:p>
        </p:txBody>
      </p:sp>
    </p:spTree>
    <p:extLst>
      <p:ext uri="{BB962C8B-B14F-4D97-AF65-F5344CB8AC3E}">
        <p14:creationId xmlns:p14="http://schemas.microsoft.com/office/powerpoint/2010/main" val="4204028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a:t>
            </a:r>
            <a:r>
              <a:rPr lang="en-US" baseline="0" dirty="0"/>
              <a:t> go through what a premium, copay, deductible and coinsurance is. </a:t>
            </a:r>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16</a:t>
            </a:fld>
            <a:endParaRPr lang="en-US" dirty="0"/>
          </a:p>
        </p:txBody>
      </p:sp>
    </p:spTree>
    <p:extLst>
      <p:ext uri="{BB962C8B-B14F-4D97-AF65-F5344CB8AC3E}">
        <p14:creationId xmlns:p14="http://schemas.microsoft.com/office/powerpoint/2010/main" val="27320897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F704C6-64EF-4E59-A432-55CA0BDB2273}" type="slidenum">
              <a:rPr lang="en-US" smtClean="0"/>
              <a:pPr>
                <a:defRPr/>
              </a:pPr>
              <a:t>17</a:t>
            </a:fld>
            <a:endParaRPr lang="en-US" dirty="0"/>
          </a:p>
        </p:txBody>
      </p:sp>
    </p:spTree>
    <p:extLst>
      <p:ext uri="{BB962C8B-B14F-4D97-AF65-F5344CB8AC3E}">
        <p14:creationId xmlns:p14="http://schemas.microsoft.com/office/powerpoint/2010/main" val="1092398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18</a:t>
            </a:fld>
            <a:endParaRPr lang="en-US" dirty="0"/>
          </a:p>
        </p:txBody>
      </p:sp>
    </p:spTree>
    <p:extLst>
      <p:ext uri="{BB962C8B-B14F-4D97-AF65-F5344CB8AC3E}">
        <p14:creationId xmlns:p14="http://schemas.microsoft.com/office/powerpoint/2010/main" val="3991242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19</a:t>
            </a:fld>
            <a:endParaRPr lang="en-US" dirty="0"/>
          </a:p>
        </p:txBody>
      </p:sp>
    </p:spTree>
    <p:extLst>
      <p:ext uri="{BB962C8B-B14F-4D97-AF65-F5344CB8AC3E}">
        <p14:creationId xmlns:p14="http://schemas.microsoft.com/office/powerpoint/2010/main" val="8420600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6B10F9-2CCA-4E26-8BB0-E11A720881CB}" type="slidenum">
              <a:rPr lang="en-US" smtClean="0"/>
              <a:pPr>
                <a:defRPr/>
              </a:pPr>
              <a:t>2</a:t>
            </a:fld>
            <a:endParaRPr lang="en-US" dirty="0"/>
          </a:p>
        </p:txBody>
      </p:sp>
    </p:spTree>
    <p:extLst>
      <p:ext uri="{BB962C8B-B14F-4D97-AF65-F5344CB8AC3E}">
        <p14:creationId xmlns:p14="http://schemas.microsoft.com/office/powerpoint/2010/main" val="2827075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20</a:t>
            </a:fld>
            <a:endParaRPr lang="en-US" dirty="0"/>
          </a:p>
        </p:txBody>
      </p:sp>
    </p:spTree>
    <p:extLst>
      <p:ext uri="{BB962C8B-B14F-4D97-AF65-F5344CB8AC3E}">
        <p14:creationId xmlns:p14="http://schemas.microsoft.com/office/powerpoint/2010/main" val="41310984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21</a:t>
            </a:fld>
            <a:endParaRPr lang="en-US" dirty="0"/>
          </a:p>
        </p:txBody>
      </p:sp>
    </p:spTree>
    <p:extLst>
      <p:ext uri="{BB962C8B-B14F-4D97-AF65-F5344CB8AC3E}">
        <p14:creationId xmlns:p14="http://schemas.microsoft.com/office/powerpoint/2010/main" val="4262592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F704C6-64EF-4E59-A432-55CA0BDB2273}" type="slidenum">
              <a:rPr lang="en-US" smtClean="0"/>
              <a:pPr>
                <a:defRPr/>
              </a:pPr>
              <a:t>22</a:t>
            </a:fld>
            <a:endParaRPr lang="en-US" dirty="0"/>
          </a:p>
        </p:txBody>
      </p:sp>
    </p:spTree>
    <p:extLst>
      <p:ext uri="{BB962C8B-B14F-4D97-AF65-F5344CB8AC3E}">
        <p14:creationId xmlns:p14="http://schemas.microsoft.com/office/powerpoint/2010/main" val="6250520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23</a:t>
            </a:fld>
            <a:endParaRPr lang="en-US" dirty="0"/>
          </a:p>
        </p:txBody>
      </p:sp>
    </p:spTree>
    <p:extLst>
      <p:ext uri="{BB962C8B-B14F-4D97-AF65-F5344CB8AC3E}">
        <p14:creationId xmlns:p14="http://schemas.microsoft.com/office/powerpoint/2010/main" val="3497592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24</a:t>
            </a:fld>
            <a:endParaRPr lang="en-US" dirty="0"/>
          </a:p>
        </p:txBody>
      </p:sp>
    </p:spTree>
    <p:extLst>
      <p:ext uri="{BB962C8B-B14F-4D97-AF65-F5344CB8AC3E}">
        <p14:creationId xmlns:p14="http://schemas.microsoft.com/office/powerpoint/2010/main" val="3655312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6B10F9-2CCA-4E26-8BB0-E11A720881CB}" type="slidenum">
              <a:rPr lang="en-US" smtClean="0"/>
              <a:pPr>
                <a:defRPr/>
              </a:pPr>
              <a:t>25</a:t>
            </a:fld>
            <a:endParaRPr lang="en-US" dirty="0"/>
          </a:p>
        </p:txBody>
      </p:sp>
    </p:spTree>
    <p:extLst>
      <p:ext uri="{BB962C8B-B14F-4D97-AF65-F5344CB8AC3E}">
        <p14:creationId xmlns:p14="http://schemas.microsoft.com/office/powerpoint/2010/main" val="19148590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details can be found in: </a:t>
            </a:r>
          </a:p>
          <a:p>
            <a:r>
              <a:rPr lang="en-US" dirty="0"/>
              <a:t>-Chapter 121, Florida Statutes</a:t>
            </a:r>
          </a:p>
          <a:p>
            <a:r>
              <a:rPr lang="en-US" dirty="0"/>
              <a:t>-The rules of the State Board of Administration of Florida in Title 19;</a:t>
            </a:r>
            <a:r>
              <a:rPr lang="en-US" baseline="0" dirty="0"/>
              <a:t> and</a:t>
            </a:r>
          </a:p>
          <a:p>
            <a:r>
              <a:rPr lang="en-US" baseline="0" dirty="0"/>
              <a:t>-T</a:t>
            </a:r>
            <a:r>
              <a:rPr lang="en-US" dirty="0"/>
              <a:t>he Department of Management Services, Division of Retirement in Chapter 60-S, Florida Administrative Code</a:t>
            </a:r>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26</a:t>
            </a:fld>
            <a:endParaRPr lang="en-US" dirty="0"/>
          </a:p>
        </p:txBody>
      </p:sp>
    </p:spTree>
    <p:extLst>
      <p:ext uri="{BB962C8B-B14F-4D97-AF65-F5344CB8AC3E}">
        <p14:creationId xmlns:p14="http://schemas.microsoft.com/office/powerpoint/2010/main" val="2768416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27</a:t>
            </a:fld>
            <a:endParaRPr lang="en-US" dirty="0"/>
          </a:p>
        </p:txBody>
      </p:sp>
    </p:spTree>
    <p:extLst>
      <p:ext uri="{BB962C8B-B14F-4D97-AF65-F5344CB8AC3E}">
        <p14:creationId xmlns:p14="http://schemas.microsoft.com/office/powerpoint/2010/main" val="2780313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28</a:t>
            </a:fld>
            <a:endParaRPr lang="en-US" dirty="0"/>
          </a:p>
        </p:txBody>
      </p:sp>
    </p:spTree>
    <p:extLst>
      <p:ext uri="{BB962C8B-B14F-4D97-AF65-F5344CB8AC3E}">
        <p14:creationId xmlns:p14="http://schemas.microsoft.com/office/powerpoint/2010/main" val="19582061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29</a:t>
            </a:fld>
            <a:endParaRPr lang="en-US" dirty="0"/>
          </a:p>
        </p:txBody>
      </p:sp>
    </p:spTree>
    <p:extLst>
      <p:ext uri="{BB962C8B-B14F-4D97-AF65-F5344CB8AC3E}">
        <p14:creationId xmlns:p14="http://schemas.microsoft.com/office/powerpoint/2010/main" val="1658069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6B10F9-2CCA-4E26-8BB0-E11A720881CB}" type="slidenum">
              <a:rPr lang="en-US" smtClean="0"/>
              <a:pPr>
                <a:defRPr/>
              </a:pPr>
              <a:t>3</a:t>
            </a:fld>
            <a:endParaRPr lang="en-US" dirty="0"/>
          </a:p>
        </p:txBody>
      </p:sp>
    </p:spTree>
    <p:extLst>
      <p:ext uri="{BB962C8B-B14F-4D97-AF65-F5344CB8AC3E}">
        <p14:creationId xmlns:p14="http://schemas.microsoft.com/office/powerpoint/2010/main" val="1974158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6B10F9-2CCA-4E26-8BB0-E11A720881CB}" type="slidenum">
              <a:rPr lang="en-US" smtClean="0"/>
              <a:pPr>
                <a:defRPr/>
              </a:pPr>
              <a:t>30</a:t>
            </a:fld>
            <a:endParaRPr lang="en-US" dirty="0"/>
          </a:p>
        </p:txBody>
      </p:sp>
    </p:spTree>
    <p:extLst>
      <p:ext uri="{BB962C8B-B14F-4D97-AF65-F5344CB8AC3E}">
        <p14:creationId xmlns:p14="http://schemas.microsoft.com/office/powerpoint/2010/main" val="2851464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31</a:t>
            </a:fld>
            <a:endParaRPr lang="en-US" dirty="0"/>
          </a:p>
        </p:txBody>
      </p:sp>
    </p:spTree>
    <p:extLst>
      <p:ext uri="{BB962C8B-B14F-4D97-AF65-F5344CB8AC3E}">
        <p14:creationId xmlns:p14="http://schemas.microsoft.com/office/powerpoint/2010/main" val="944413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32</a:t>
            </a:fld>
            <a:endParaRPr lang="en-US" dirty="0"/>
          </a:p>
        </p:txBody>
      </p:sp>
    </p:spTree>
    <p:extLst>
      <p:ext uri="{BB962C8B-B14F-4D97-AF65-F5344CB8AC3E}">
        <p14:creationId xmlns:p14="http://schemas.microsoft.com/office/powerpoint/2010/main" val="2342136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33</a:t>
            </a:fld>
            <a:endParaRPr lang="en-US" dirty="0"/>
          </a:p>
        </p:txBody>
      </p:sp>
    </p:spTree>
    <p:extLst>
      <p:ext uri="{BB962C8B-B14F-4D97-AF65-F5344CB8AC3E}">
        <p14:creationId xmlns:p14="http://schemas.microsoft.com/office/powerpoint/2010/main" val="930281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6B10F9-2CCA-4E26-8BB0-E11A720881CB}" type="slidenum">
              <a:rPr lang="en-US" smtClean="0"/>
              <a:pPr>
                <a:defRPr/>
              </a:pPr>
              <a:t>34</a:t>
            </a:fld>
            <a:endParaRPr lang="en-US" dirty="0"/>
          </a:p>
        </p:txBody>
      </p:sp>
    </p:spTree>
    <p:extLst>
      <p:ext uri="{BB962C8B-B14F-4D97-AF65-F5344CB8AC3E}">
        <p14:creationId xmlns:p14="http://schemas.microsoft.com/office/powerpoint/2010/main" val="3662689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35</a:t>
            </a:fld>
            <a:endParaRPr lang="en-US" dirty="0"/>
          </a:p>
        </p:txBody>
      </p:sp>
    </p:spTree>
    <p:extLst>
      <p:ext uri="{BB962C8B-B14F-4D97-AF65-F5344CB8AC3E}">
        <p14:creationId xmlns:p14="http://schemas.microsoft.com/office/powerpoint/2010/main" val="24325473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6B10F9-2CCA-4E26-8BB0-E11A720881CB}" type="slidenum">
              <a:rPr lang="en-US" smtClean="0"/>
              <a:pPr>
                <a:defRPr/>
              </a:pPr>
              <a:t>36</a:t>
            </a:fld>
            <a:endParaRPr lang="en-US" dirty="0"/>
          </a:p>
        </p:txBody>
      </p:sp>
    </p:spTree>
    <p:extLst>
      <p:ext uri="{BB962C8B-B14F-4D97-AF65-F5344CB8AC3E}">
        <p14:creationId xmlns:p14="http://schemas.microsoft.com/office/powerpoint/2010/main" val="24865765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6B10F9-2CCA-4E26-8BB0-E11A720881CB}" type="slidenum">
              <a:rPr lang="en-US" smtClean="0"/>
              <a:pPr>
                <a:defRPr/>
              </a:pPr>
              <a:t>4</a:t>
            </a:fld>
            <a:endParaRPr lang="en-US" dirty="0"/>
          </a:p>
        </p:txBody>
      </p:sp>
    </p:spTree>
    <p:extLst>
      <p:ext uri="{BB962C8B-B14F-4D97-AF65-F5344CB8AC3E}">
        <p14:creationId xmlns:p14="http://schemas.microsoft.com/office/powerpoint/2010/main" val="3734228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5</a:t>
            </a:fld>
            <a:endParaRPr lang="en-US" dirty="0"/>
          </a:p>
        </p:txBody>
      </p:sp>
    </p:spTree>
    <p:extLst>
      <p:ext uri="{BB962C8B-B14F-4D97-AF65-F5344CB8AC3E}">
        <p14:creationId xmlns:p14="http://schemas.microsoft.com/office/powerpoint/2010/main" val="1558015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6</a:t>
            </a:fld>
            <a:endParaRPr lang="en-US" dirty="0"/>
          </a:p>
        </p:txBody>
      </p:sp>
    </p:spTree>
    <p:extLst>
      <p:ext uri="{BB962C8B-B14F-4D97-AF65-F5344CB8AC3E}">
        <p14:creationId xmlns:p14="http://schemas.microsoft.com/office/powerpoint/2010/main" val="1839769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6B10F9-2CCA-4E26-8BB0-E11A720881CB}" type="slidenum">
              <a:rPr lang="en-US" smtClean="0"/>
              <a:pPr>
                <a:defRPr/>
              </a:pPr>
              <a:t>7</a:t>
            </a:fld>
            <a:endParaRPr lang="en-US" dirty="0"/>
          </a:p>
        </p:txBody>
      </p:sp>
    </p:spTree>
    <p:extLst>
      <p:ext uri="{BB962C8B-B14F-4D97-AF65-F5344CB8AC3E}">
        <p14:creationId xmlns:p14="http://schemas.microsoft.com/office/powerpoint/2010/main" val="778305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16B10F9-2CCA-4E26-8BB0-E11A720881CB}" type="slidenum">
              <a:rPr lang="en-US" smtClean="0"/>
              <a:pPr>
                <a:defRPr/>
              </a:pPr>
              <a:t>8</a:t>
            </a:fld>
            <a:endParaRPr lang="en-US" dirty="0"/>
          </a:p>
        </p:txBody>
      </p:sp>
    </p:spTree>
    <p:extLst>
      <p:ext uri="{BB962C8B-B14F-4D97-AF65-F5344CB8AC3E}">
        <p14:creationId xmlns:p14="http://schemas.microsoft.com/office/powerpoint/2010/main" val="2165548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BB09C31-E2D3-4EDA-BC58-B5C80C923468}" type="slidenum">
              <a:rPr lang="en-US" smtClean="0"/>
              <a:pPr>
                <a:defRPr/>
              </a:pPr>
              <a:t>9</a:t>
            </a:fld>
            <a:endParaRPr lang="en-US" dirty="0"/>
          </a:p>
        </p:txBody>
      </p:sp>
    </p:spTree>
    <p:extLst>
      <p:ext uri="{BB962C8B-B14F-4D97-AF65-F5344CB8AC3E}">
        <p14:creationId xmlns:p14="http://schemas.microsoft.com/office/powerpoint/2010/main" val="1706699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C98FEC7-A750-4CE1-9AD4-6F263ACA6F58}" type="datetime1">
              <a:rPr lang="en-US"/>
              <a:pPr>
                <a:defRPr/>
              </a:pPr>
              <a:t>1/2/2019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D5558B-A904-4F27-A43C-158DC50E5AAA}" type="slidenum">
              <a:rPr lang="en-US"/>
              <a:pPr>
                <a:defRPr/>
              </a:pPr>
              <a:t>‹#›</a:t>
            </a:fld>
            <a:endParaRPr lang="en-US" dirty="0"/>
          </a:p>
        </p:txBody>
      </p:sp>
    </p:spTree>
    <p:extLst>
      <p:ext uri="{BB962C8B-B14F-4D97-AF65-F5344CB8AC3E}">
        <p14:creationId xmlns:p14="http://schemas.microsoft.com/office/powerpoint/2010/main" val="3210850447"/>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1752600"/>
            <a:ext cx="8229600"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B13CC82-1656-4364-B748-E6A22853E2B7}" type="datetime1">
              <a:rPr lang="en-US"/>
              <a:pPr>
                <a:defRPr/>
              </a:pPr>
              <a:t>1/2/2019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1AAF35-2B31-4399-BA5A-7134ED4B5636}" type="slidenum">
              <a:rPr lang="en-US"/>
              <a:pPr>
                <a:defRPr/>
              </a:pPr>
              <a:t>‹#›</a:t>
            </a:fld>
            <a:endParaRPr lang="en-US" dirty="0"/>
          </a:p>
        </p:txBody>
      </p:sp>
    </p:spTree>
    <p:extLst>
      <p:ext uri="{BB962C8B-B14F-4D97-AF65-F5344CB8AC3E}">
        <p14:creationId xmlns:p14="http://schemas.microsoft.com/office/powerpoint/2010/main" val="139775414"/>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9A7FC0F-45CC-4FC1-9CA2-360C0EEA2649}" type="datetime1">
              <a:rPr lang="en-US"/>
              <a:pPr>
                <a:defRPr/>
              </a:pPr>
              <a:t>1/2/2019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15B528F-6FA1-4EC0-A5A4-787A2ABB6D72}" type="slidenum">
              <a:rPr lang="en-US"/>
              <a:pPr>
                <a:defRPr/>
              </a:pPr>
              <a:t>‹#›</a:t>
            </a:fld>
            <a:endParaRPr lang="en-US" dirty="0"/>
          </a:p>
        </p:txBody>
      </p:sp>
    </p:spTree>
    <p:extLst>
      <p:ext uri="{BB962C8B-B14F-4D97-AF65-F5344CB8AC3E}">
        <p14:creationId xmlns:p14="http://schemas.microsoft.com/office/powerpoint/2010/main" val="29890299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Text Placeholder 2"/>
          <p:cNvSpPr>
            <a:spLocks noGrp="1"/>
          </p:cNvSpPr>
          <p:nvPr>
            <p:ph type="body" sz="half" idx="1"/>
          </p:nvPr>
        </p:nvSpPr>
        <p:spPr>
          <a:xfrm>
            <a:off x="13716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0" y="6629400"/>
            <a:ext cx="1905000" cy="228600"/>
          </a:xfrm>
        </p:spPr>
        <p:txBody>
          <a:bodyPr/>
          <a:lstStyle>
            <a:lvl1pPr>
              <a:defRPr dirty="0"/>
            </a:lvl1pPr>
          </a:lstStyle>
          <a:p>
            <a:pPr>
              <a:defRPr/>
            </a:pPr>
            <a:endParaRPr lang="en-US" dirty="0"/>
          </a:p>
        </p:txBody>
      </p:sp>
      <p:sp>
        <p:nvSpPr>
          <p:cNvPr id="6" name="Footer Placeholder 5"/>
          <p:cNvSpPr>
            <a:spLocks noGrp="1"/>
          </p:cNvSpPr>
          <p:nvPr>
            <p:ph type="ftr" sz="quarter" idx="11"/>
          </p:nvPr>
        </p:nvSpPr>
        <p:spPr>
          <a:xfrm>
            <a:off x="3124200" y="6629400"/>
            <a:ext cx="2895600" cy="228600"/>
          </a:xfrm>
        </p:spPr>
        <p:txBody>
          <a:bodyPr/>
          <a:lstStyle>
            <a:lvl1pPr>
              <a:defRPr dirty="0"/>
            </a:lvl1pPr>
          </a:lstStyle>
          <a:p>
            <a:pPr>
              <a:defRPr/>
            </a:pPr>
            <a:endParaRPr lang="en-US" dirty="0"/>
          </a:p>
        </p:txBody>
      </p:sp>
      <p:sp>
        <p:nvSpPr>
          <p:cNvPr id="7" name="Slide Number Placeholder 6"/>
          <p:cNvSpPr>
            <a:spLocks noGrp="1"/>
          </p:cNvSpPr>
          <p:nvPr>
            <p:ph type="sldNum" sz="quarter" idx="12"/>
          </p:nvPr>
        </p:nvSpPr>
        <p:spPr>
          <a:xfrm>
            <a:off x="7239000" y="6629400"/>
            <a:ext cx="1905000" cy="228600"/>
          </a:xfrm>
        </p:spPr>
        <p:txBody>
          <a:bodyPr/>
          <a:lstStyle>
            <a:lvl1pPr>
              <a:defRPr/>
            </a:lvl1pPr>
          </a:lstStyle>
          <a:p>
            <a:pPr>
              <a:defRPr/>
            </a:pPr>
            <a:fld id="{D53F6289-D795-49A8-ACC8-BC8A29B16171}" type="slidenum">
              <a:rPr lang="en-US"/>
              <a:pPr>
                <a:defRPr/>
              </a:pPr>
              <a:t>‹#›</a:t>
            </a:fld>
            <a:endParaRPr lang="en-US" dirty="0"/>
          </a:p>
        </p:txBody>
      </p:sp>
    </p:spTree>
    <p:extLst>
      <p:ext uri="{BB962C8B-B14F-4D97-AF65-F5344CB8AC3E}">
        <p14:creationId xmlns:p14="http://schemas.microsoft.com/office/powerpoint/2010/main" val="2418360910"/>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Table Placeholder 2"/>
          <p:cNvSpPr>
            <a:spLocks noGrp="1"/>
          </p:cNvSpPr>
          <p:nvPr>
            <p:ph type="tbl" idx="1"/>
          </p:nvPr>
        </p:nvSpPr>
        <p:spPr>
          <a:xfrm>
            <a:off x="1371600" y="762000"/>
            <a:ext cx="7772400" cy="5715000"/>
          </a:xfrm>
        </p:spPr>
        <p:txBody>
          <a:bodyPr>
            <a:normAutofit/>
          </a:bodyPr>
          <a:lstStyle/>
          <a:p>
            <a:pPr lvl="0"/>
            <a:endParaRPr lang="en-US" noProof="0" dirty="0"/>
          </a:p>
        </p:txBody>
      </p:sp>
      <p:sp>
        <p:nvSpPr>
          <p:cNvPr id="4" name="Date Placeholder 3"/>
          <p:cNvSpPr>
            <a:spLocks noGrp="1"/>
          </p:cNvSpPr>
          <p:nvPr>
            <p:ph type="dt" sz="half" idx="10"/>
          </p:nvPr>
        </p:nvSpPr>
        <p:spPr>
          <a:xfrm>
            <a:off x="0" y="6629400"/>
            <a:ext cx="1905000" cy="228600"/>
          </a:xfrm>
        </p:spPr>
        <p:txBody>
          <a:bodyPr/>
          <a:lstStyle>
            <a:lvl1pPr>
              <a:defRPr dirty="0"/>
            </a:lvl1pPr>
          </a:lstStyle>
          <a:p>
            <a:pPr>
              <a:defRPr/>
            </a:pPr>
            <a:endParaRPr lang="en-US" dirty="0"/>
          </a:p>
        </p:txBody>
      </p:sp>
      <p:sp>
        <p:nvSpPr>
          <p:cNvPr id="5" name="Footer Placeholder 4"/>
          <p:cNvSpPr>
            <a:spLocks noGrp="1"/>
          </p:cNvSpPr>
          <p:nvPr>
            <p:ph type="ftr" sz="quarter" idx="11"/>
          </p:nvPr>
        </p:nvSpPr>
        <p:spPr>
          <a:xfrm>
            <a:off x="3124200" y="6629400"/>
            <a:ext cx="2895600" cy="228600"/>
          </a:xfrm>
        </p:spPr>
        <p:txBody>
          <a:bodyPr/>
          <a:lstStyle>
            <a:lvl1pPr>
              <a:defRPr dirty="0"/>
            </a:lvl1pPr>
          </a:lstStyle>
          <a:p>
            <a:pPr>
              <a:defRPr/>
            </a:pPr>
            <a:endParaRPr lang="en-US" dirty="0"/>
          </a:p>
        </p:txBody>
      </p:sp>
      <p:sp>
        <p:nvSpPr>
          <p:cNvPr id="6" name="Slide Number Placeholder 5"/>
          <p:cNvSpPr>
            <a:spLocks noGrp="1"/>
          </p:cNvSpPr>
          <p:nvPr>
            <p:ph type="sldNum" sz="quarter" idx="12"/>
          </p:nvPr>
        </p:nvSpPr>
        <p:spPr>
          <a:xfrm>
            <a:off x="7239000" y="6629400"/>
            <a:ext cx="1905000" cy="228600"/>
          </a:xfrm>
        </p:spPr>
        <p:txBody>
          <a:bodyPr/>
          <a:lstStyle>
            <a:lvl1pPr>
              <a:defRPr/>
            </a:lvl1pPr>
          </a:lstStyle>
          <a:p>
            <a:pPr>
              <a:defRPr/>
            </a:pPr>
            <a:fld id="{CDF6AA0C-6FB7-4691-A309-000684DC950E}" type="slidenum">
              <a:rPr lang="en-US"/>
              <a:pPr>
                <a:defRPr/>
              </a:pPr>
              <a:t>‹#›</a:t>
            </a:fld>
            <a:endParaRPr lang="en-US" dirty="0"/>
          </a:p>
        </p:txBody>
      </p:sp>
    </p:spTree>
    <p:extLst>
      <p:ext uri="{BB962C8B-B14F-4D97-AF65-F5344CB8AC3E}">
        <p14:creationId xmlns:p14="http://schemas.microsoft.com/office/powerpoint/2010/main" val="3351576037"/>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atin typeface="Calibri" panose="020F0502020204030204" pitchFamily="34" charset="0"/>
              </a:defRPr>
            </a:lvl1pPr>
            <a:extLst/>
          </a:lstStyle>
          <a:p>
            <a:r>
              <a:rPr lang="en-US" dirty="0"/>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atin typeface="Calibri" panose="020F0502020204030204" pitchFamily="34" charset="0"/>
              </a:defRPr>
            </a:lvl1pPr>
            <a:lvl2pPr>
              <a:buNone/>
              <a:defRPr sz="1200"/>
            </a:lvl2pPr>
            <a:lvl3pPr>
              <a:buNone/>
              <a:defRPr sz="1000"/>
            </a:lvl3pPr>
            <a:lvl4pPr>
              <a:buNone/>
              <a:defRPr sz="900"/>
            </a:lvl4pPr>
            <a:lvl5pPr>
              <a:buNone/>
              <a:defRPr sz="900"/>
            </a:lvl5pPr>
            <a:extLst/>
          </a:lstStyle>
          <a:p>
            <a:pPr lvl="0"/>
            <a:r>
              <a:rPr lang="en-US" dirty="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26"/>
          <p:cNvSpPr>
            <a:spLocks noGrp="1"/>
          </p:cNvSpPr>
          <p:nvPr>
            <p:ph type="dt" sz="half" idx="10"/>
          </p:nvPr>
        </p:nvSpPr>
        <p:spPr/>
        <p:txBody>
          <a:bodyPr/>
          <a:lstStyle>
            <a:lvl1pPr>
              <a:defRPr/>
            </a:lvl1pPr>
          </a:lstStyle>
          <a:p>
            <a:pPr>
              <a:defRPr/>
            </a:pPr>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dirty="0"/>
          </a:p>
        </p:txBody>
      </p:sp>
      <p:sp>
        <p:nvSpPr>
          <p:cNvPr id="7" name="Slide Number Placeholder 15"/>
          <p:cNvSpPr>
            <a:spLocks noGrp="1"/>
          </p:cNvSpPr>
          <p:nvPr>
            <p:ph type="sldNum" sz="quarter" idx="12"/>
          </p:nvPr>
        </p:nvSpPr>
        <p:spPr/>
        <p:txBody>
          <a:bodyPr/>
          <a:lstStyle>
            <a:lvl1pPr>
              <a:defRPr/>
            </a:lvl1pPr>
          </a:lstStyle>
          <a:p>
            <a:pPr>
              <a:defRPr/>
            </a:pPr>
            <a:fld id="{8352957E-B202-4798-A3D0-B2D37BFD87AD}" type="slidenum">
              <a:rPr lang="en-US"/>
              <a:pPr>
                <a:defRPr/>
              </a:pPr>
              <a:t>‹#›</a:t>
            </a:fld>
            <a:endParaRPr lang="en-US" dirty="0"/>
          </a:p>
        </p:txBody>
      </p:sp>
    </p:spTree>
    <p:extLst>
      <p:ext uri="{BB962C8B-B14F-4D97-AF65-F5344CB8AC3E}">
        <p14:creationId xmlns:p14="http://schemas.microsoft.com/office/powerpoint/2010/main" val="1569454752"/>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a:defRPr/>
            </a:pPr>
            <a:fld id="{ED3C8D76-91A2-4A38-8582-567F0FECD0E8}" type="datetime1">
              <a:rPr lang="en-US"/>
              <a:pPr>
                <a:defRPr/>
              </a:pPr>
              <a:t>1/2/2019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a:defRPr/>
            </a:pPr>
            <a:fld id="{762773B9-D6DC-440A-A034-C1E4E92C99C8}" type="slidenum">
              <a:rPr lang="en-US"/>
              <a:pPr>
                <a:defRPr/>
              </a:pPr>
              <a:t>‹#›</a:t>
            </a:fld>
            <a:endParaRPr lang="en-US" dirty="0"/>
          </a:p>
        </p:txBody>
      </p:sp>
      <p:pic>
        <p:nvPicPr>
          <p:cNvPr id="1031" name="Picture 8" descr="gen_weblike_INT0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45" r:id="rId1"/>
    <p:sldLayoutId id="2147483944" r:id="rId2"/>
    <p:sldLayoutId id="2147483946" r:id="rId3"/>
    <p:sldLayoutId id="2147483949" r:id="rId4"/>
    <p:sldLayoutId id="2147483950" r:id="rId5"/>
    <p:sldLayoutId id="2147483951" r:id="rId6"/>
  </p:sldLayoutIdLst>
  <p:transition spd="slow"/>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enefits@ucf.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mybenefits.myflorida.com/health/health_insurance_plans/health_plans_by_region"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wmf"/><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sunlife.com/us/Microsites/State+of+Florida/Insured+Plan?vgnLocale=en_CA" TargetMode="External"/><Relationship Id="rId3" Type="http://schemas.openxmlformats.org/officeDocument/2006/relationships/hyperlink" Target="http://www.mybenefits.myflorida.com/content/download/129082/802880/CIGNAdental2016_Final.pdf" TargetMode="External"/><Relationship Id="rId7" Type="http://schemas.openxmlformats.org/officeDocument/2006/relationships/hyperlink" Target="http://mybenefits.myflorida.com/content/download/132842/826519/MetLife_Benefits_Brochure.pdf"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mybenefits.myflorida.com/content/download/132828/826477/Ameritas_State_of_Florida_Brochure_Final_updated_09-20-17.pdf" TargetMode="External"/><Relationship Id="rId5" Type="http://schemas.openxmlformats.org/officeDocument/2006/relationships/hyperlink" Target="http://www.mybenefits.myflorida.com/content/download/118506/650678/Humana_Dental_Brochure.pdf" TargetMode="External"/><Relationship Id="rId4" Type="http://schemas.openxmlformats.org/officeDocument/2006/relationships/hyperlink" Target="http://www.mybenefits.myflorida.com/content/download/118502/650666/Assurant_Brochure.pdf" TargetMode="External"/><Relationship Id="rId9" Type="http://schemas.openxmlformats.org/officeDocument/2006/relationships/hyperlink" Target="http://www.compbenefits.com/custom/stateofflorida/pdfs/Schedule-B-Indemnity_Sched-Lim_Exc.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www.myfloridadeferredcomp.com/"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mailto:benefits@ucf.edu" TargetMode="External"/><Relationship Id="rId5" Type="http://schemas.openxmlformats.org/officeDocument/2006/relationships/hyperlink" Target="http://hr.ucf.edu/files/SRA.pdf" TargetMode="External"/><Relationship Id="rId4" Type="http://schemas.openxmlformats.org/officeDocument/2006/relationships/hyperlink" Target="http://hr.ucf.edu/current-employees/retirement/#retire1d"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captrustadvice.co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tmp"/></Relationships>
</file>

<file path=ppt/slides/_rels/slide3.xml.rels><?xml version="1.0" encoding="UTF-8" standalone="yes"?>
<Relationships xmlns="http://schemas.openxmlformats.org/package/2006/relationships"><Relationship Id="rId3" Type="http://schemas.openxmlformats.org/officeDocument/2006/relationships/hyperlink" Target="https://hr.ucf.edu/files/OPSEligibilityMeasurementPeriodsReferenceGuide.pdf"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s://ucf.abenity.com/login" TargetMode="External"/><Relationship Id="rId7" Type="http://schemas.openxmlformats.org/officeDocument/2006/relationships/image" Target="../media/image33.gif"/><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hyperlink" Target="http://hr.ucf.edu/current-employees/benefits/additional-employee-benefits/" TargetMode="External"/><Relationship Id="rId10" Type="http://schemas.openxmlformats.org/officeDocument/2006/relationships/image" Target="../media/image36.jpeg"/><Relationship Id="rId4" Type="http://schemas.openxmlformats.org/officeDocument/2006/relationships/image" Target="../media/image31.tmp"/><Relationship Id="rId9" Type="http://schemas.openxmlformats.org/officeDocument/2006/relationships/image" Target="../media/image35.png"/></Relationships>
</file>

<file path=ppt/slides/_rels/slide34.xml.rels><?xml version="1.0" encoding="UTF-8" standalone="yes"?>
<Relationships xmlns="http://schemas.openxmlformats.org/package/2006/relationships"><Relationship Id="rId8" Type="http://schemas.openxmlformats.org/officeDocument/2006/relationships/hyperlink" Target="http://hr.ucf.edu/current-employees/retirement/" TargetMode="External"/><Relationship Id="rId3" Type="http://schemas.openxmlformats.org/officeDocument/2006/relationships/hyperlink" Target="http://hr.ucf.edu/" TargetMode="External"/><Relationship Id="rId7" Type="http://schemas.openxmlformats.org/officeDocument/2006/relationships/hyperlink" Target="http://hr.ucf.edu/current-employees/insurance/"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mybenefits.myflorida.com/health/contact_information" TargetMode="External"/><Relationship Id="rId5" Type="http://schemas.openxmlformats.org/officeDocument/2006/relationships/hyperlink" Target="https://peoplefirst.myflorida.com/" TargetMode="External"/><Relationship Id="rId4" Type="http://schemas.openxmlformats.org/officeDocument/2006/relationships/hyperlink" Target="http://mybenefits.myflorida.com/" TargetMode="External"/><Relationship Id="rId9" Type="http://schemas.openxmlformats.org/officeDocument/2006/relationships/image" Target="../media/image37.jpg"/></Relationships>
</file>

<file path=ppt/slides/_rels/slide35.xml.rels><?xml version="1.0" encoding="UTF-8" standalone="yes"?>
<Relationships xmlns="http://schemas.openxmlformats.org/package/2006/relationships"><Relationship Id="rId3" Type="http://schemas.openxmlformats.org/officeDocument/2006/relationships/hyperlink" Target="mailto:Benefits@ucf.edu"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mybenefits.myflorida.com/health/eligibility/spouse_progra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hyperlink" Target="http://mybenefits.myflorida.com/health/dependent_eligibility_verification"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peoplefirst.myflorida.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6531" y="770930"/>
            <a:ext cx="9144000" cy="1805170"/>
          </a:xfrm>
        </p:spPr>
        <p:txBody>
          <a:bodyPr anchor="ctr" anchorCtr="0"/>
          <a:lstStyle/>
          <a:p>
            <a:pPr algn="ctr" fontAlgn="auto">
              <a:spcAft>
                <a:spcPts val="0"/>
              </a:spcAft>
              <a:defRPr/>
            </a:pPr>
            <a:r>
              <a:rPr lang="en-US" sz="4500" cap="none" dirty="0">
                <a:latin typeface="Candara" panose="020E0502030303020204" pitchFamily="34" charset="0"/>
                <a:ea typeface="Tahoma" panose="020B0604030504040204" pitchFamily="34" charset="0"/>
                <a:cs typeface="Calibri" panose="020F0502020204030204" pitchFamily="34" charset="0"/>
              </a:rPr>
              <a:t>OPS Employee Benefits Orientation</a:t>
            </a:r>
            <a:br>
              <a:rPr lang="en-US" sz="5000" cap="none" dirty="0">
                <a:latin typeface="Candara" panose="020E0502030303020204" pitchFamily="34" charset="0"/>
                <a:ea typeface="Tahoma" panose="020B0604030504040204" pitchFamily="34" charset="0"/>
                <a:cs typeface="Calibri" panose="020F0502020204030204" pitchFamily="34" charset="0"/>
              </a:rPr>
            </a:br>
            <a:r>
              <a:rPr lang="en-US" sz="3000" cap="none" dirty="0">
                <a:latin typeface="Candara" panose="020E0502030303020204" pitchFamily="34" charset="0"/>
                <a:ea typeface="Tahoma" panose="020B0604030504040204" pitchFamily="34" charset="0"/>
                <a:cs typeface="Calibri" panose="020F0502020204030204" pitchFamily="34" charset="0"/>
              </a:rPr>
              <a:t>Course # OPS02</a:t>
            </a:r>
          </a:p>
        </p:txBody>
      </p:sp>
      <p:sp>
        <p:nvSpPr>
          <p:cNvPr id="17412" name="Text Box 5"/>
          <p:cNvSpPr txBox="1">
            <a:spLocks noChangeArrowheads="1"/>
          </p:cNvSpPr>
          <p:nvPr/>
        </p:nvSpPr>
        <p:spPr bwMode="auto">
          <a:xfrm>
            <a:off x="29457" y="3276600"/>
            <a:ext cx="9144001" cy="923330"/>
          </a:xfrm>
          <a:prstGeom prst="rect">
            <a:avLst/>
          </a:prstGeom>
          <a:noFill/>
          <a:ln w="9525">
            <a:noFill/>
            <a:miter lim="800000"/>
            <a:headEnd/>
            <a:tailEnd/>
          </a:ln>
        </p:spPr>
        <p:txBody>
          <a:bodyPr wrap="square">
            <a:spAutoFit/>
          </a:bodyPr>
          <a:lstStyle/>
          <a:p>
            <a:pPr algn="ctr" eaLnBrk="0" hangingPunct="0">
              <a:spcBef>
                <a:spcPts val="0"/>
              </a:spcBef>
            </a:pPr>
            <a:r>
              <a:rPr lang="en-US" b="1" i="1" dirty="0">
                <a:latin typeface="Candara" panose="020E0502030303020204" pitchFamily="34" charset="0"/>
                <a:cs typeface="Calibri" panose="020F0502020204030204" pitchFamily="34" charset="0"/>
              </a:rPr>
              <a:t>UCF Human Resources Benefits Section </a:t>
            </a:r>
          </a:p>
          <a:p>
            <a:pPr algn="ctr" eaLnBrk="0" hangingPunct="0">
              <a:spcBef>
                <a:spcPts val="0"/>
              </a:spcBef>
            </a:pPr>
            <a:r>
              <a:rPr lang="en-US" b="1" i="1" dirty="0">
                <a:latin typeface="Candara" panose="020E0502030303020204" pitchFamily="34" charset="0"/>
                <a:cs typeface="Calibri" panose="020F0502020204030204" pitchFamily="34" charset="0"/>
              </a:rPr>
              <a:t>(407) 823-2771 </a:t>
            </a:r>
          </a:p>
          <a:p>
            <a:pPr algn="ctr" eaLnBrk="0" hangingPunct="0">
              <a:spcBef>
                <a:spcPts val="0"/>
              </a:spcBef>
            </a:pPr>
            <a:r>
              <a:rPr lang="en-US" b="1" i="1" dirty="0">
                <a:latin typeface="Candara" panose="020E0502030303020204" pitchFamily="34" charset="0"/>
                <a:cs typeface="Calibri" panose="020F0502020204030204" pitchFamily="34" charset="0"/>
                <a:hlinkClick r:id="rId3"/>
              </a:rPr>
              <a:t>Benefits@ucf.edu</a:t>
            </a:r>
            <a:r>
              <a:rPr lang="en-US" b="1" i="1" dirty="0">
                <a:latin typeface="Candara" panose="020E0502030303020204" pitchFamily="34" charset="0"/>
                <a:cs typeface="Calibri" panose="020F0502020204030204" pitchFamily="34" charset="0"/>
              </a:rPr>
              <a:t> </a:t>
            </a:r>
            <a:r>
              <a:rPr lang="en-US" b="1" i="1" u="sng" dirty="0">
                <a:latin typeface="Candara" panose="020E0502030303020204" pitchFamily="34" charset="0"/>
                <a:cs typeface="Calibri" panose="020F0502020204030204" pitchFamily="34" charset="0"/>
              </a:rPr>
              <a:t> </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6654" y="4128734"/>
            <a:ext cx="3889609" cy="2576866"/>
          </a:xfrm>
          <a:prstGeom prst="rect">
            <a:avLst/>
          </a:prstGeom>
          <a:ln>
            <a:noFill/>
          </a:ln>
          <a:effectLst>
            <a:softEdge rad="112500"/>
          </a:effectLst>
        </p:spPr>
      </p:pic>
    </p:spTree>
    <p:extLst>
      <p:ext uri="{BB962C8B-B14F-4D97-AF65-F5344CB8AC3E}">
        <p14:creationId xmlns:p14="http://schemas.microsoft.com/office/powerpoint/2010/main" val="3612927769"/>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351601"/>
            <a:ext cx="8382000" cy="3823514"/>
          </a:xfrm>
          <a:prstGeom prst="rect">
            <a:avLst/>
          </a:prstGeom>
          <a:ln>
            <a:solidFill>
              <a:schemeClr val="tx1"/>
            </a:solidFill>
          </a:ln>
        </p:spPr>
      </p:pic>
      <p:sp>
        <p:nvSpPr>
          <p:cNvPr id="157699" name="Rectangle 3"/>
          <p:cNvSpPr>
            <a:spLocks noGrp="1" noChangeArrowheads="1"/>
          </p:cNvSpPr>
          <p:nvPr>
            <p:ph idx="1"/>
          </p:nvPr>
        </p:nvSpPr>
        <p:spPr>
          <a:xfrm>
            <a:off x="-2895" y="412768"/>
            <a:ext cx="9097117" cy="549887"/>
          </a:xfrm>
        </p:spPr>
        <p:txBody>
          <a:bodyPr>
            <a:normAutofit/>
          </a:bodyPr>
          <a:lstStyle/>
          <a:p>
            <a:pPr marL="0" indent="0" algn="ctr" fontAlgn="auto">
              <a:spcAft>
                <a:spcPts val="0"/>
              </a:spcAft>
              <a:buNone/>
              <a:defRPr/>
            </a:pPr>
            <a:r>
              <a:rPr lang="en-US" sz="3000" dirty="0">
                <a:solidFill>
                  <a:schemeClr val="tx1">
                    <a:lumMod val="95000"/>
                    <a:lumOff val="5000"/>
                  </a:schemeClr>
                </a:solidFill>
                <a:latin typeface="Candara" panose="020E0502030303020204" pitchFamily="34" charset="0"/>
                <a:cs typeface="Calibri" panose="020F0502020204030204" pitchFamily="34" charset="0"/>
              </a:rPr>
              <a:t>Default password: </a:t>
            </a:r>
            <a:r>
              <a:rPr lang="en-US" sz="3000" i="1" dirty="0">
                <a:solidFill>
                  <a:srgbClr val="FF0000"/>
                </a:solidFill>
                <a:latin typeface="Candara" panose="020E0502030303020204" pitchFamily="34" charset="0"/>
                <a:cs typeface="Calibri" panose="020F0502020204030204" pitchFamily="34" charset="0"/>
              </a:rPr>
              <a:t>Pf + Birth date (</a:t>
            </a:r>
            <a:r>
              <a:rPr lang="en-US" sz="3000" i="1" dirty="0" err="1">
                <a:solidFill>
                  <a:srgbClr val="FF0000"/>
                </a:solidFill>
                <a:latin typeface="Candara" panose="020E0502030303020204" pitchFamily="34" charset="0"/>
                <a:cs typeface="Calibri" panose="020F0502020204030204" pitchFamily="34" charset="0"/>
              </a:rPr>
              <a:t>PfMMDDYY</a:t>
            </a:r>
            <a:r>
              <a:rPr lang="en-US" sz="3000" i="1" dirty="0">
                <a:solidFill>
                  <a:srgbClr val="FF0000"/>
                </a:solidFill>
                <a:latin typeface="Candara" panose="020E0502030303020204" pitchFamily="34" charset="0"/>
                <a:cs typeface="Calibri" panose="020F0502020204030204" pitchFamily="34" charset="0"/>
              </a:rPr>
              <a:t>)</a:t>
            </a:r>
          </a:p>
        </p:txBody>
      </p:sp>
      <p:pic>
        <p:nvPicPr>
          <p:cNvPr id="4098" name="Picture 2" descr="C:\Users\as089772\AppData\Local\Microsoft\Windows\Temporary Internet Files\Content.IE5\HDQM7Z89\dglxasset[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0689" y="-119255"/>
            <a:ext cx="1063534" cy="1070624"/>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3693554" y="2286000"/>
            <a:ext cx="1716646"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p:cNvCxnSpPr/>
          <p:nvPr/>
        </p:nvCxnSpPr>
        <p:spPr>
          <a:xfrm flipH="1" flipV="1">
            <a:off x="5410200" y="2945867"/>
            <a:ext cx="370006" cy="48637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5780206" y="3189055"/>
            <a:ext cx="1143000" cy="430887"/>
          </a:xfrm>
          <a:prstGeom prst="rect">
            <a:avLst/>
          </a:prstGeom>
          <a:noFill/>
          <a:ln w="38100">
            <a:solidFill>
              <a:srgbClr val="FF0000"/>
            </a:solidFill>
          </a:ln>
        </p:spPr>
        <p:txBody>
          <a:bodyPr wrap="square" rtlCol="0">
            <a:spAutoFit/>
          </a:bodyPr>
          <a:lstStyle/>
          <a:p>
            <a:pPr algn="ctr"/>
            <a:r>
              <a:rPr lang="en-US" sz="1100" b="1" dirty="0">
                <a:solidFill>
                  <a:srgbClr val="FF0000"/>
                </a:solidFill>
                <a:latin typeface="Candara" panose="020E0502030303020204" pitchFamily="34" charset="0"/>
              </a:rPr>
              <a:t>Enter ID and Password</a:t>
            </a:r>
          </a:p>
        </p:txBody>
      </p:sp>
    </p:spTree>
    <p:extLst>
      <p:ext uri="{BB962C8B-B14F-4D97-AF65-F5344CB8AC3E}">
        <p14:creationId xmlns:p14="http://schemas.microsoft.com/office/powerpoint/2010/main" val="2178818120"/>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4176" y="533400"/>
            <a:ext cx="9129824" cy="609600"/>
          </a:xfrm>
        </p:spPr>
        <p:txBody>
          <a:bodyPr/>
          <a:lstStyle/>
          <a:p>
            <a:pPr algn="ctr" fontAlgn="auto">
              <a:spcAft>
                <a:spcPts val="0"/>
              </a:spcAft>
              <a:defRPr/>
            </a:pPr>
            <a:r>
              <a:rPr lang="en-US" sz="4000" b="1" cap="none" dirty="0">
                <a:latin typeface="Candara" panose="020E0502030303020204" pitchFamily="34" charset="0"/>
                <a:cs typeface="Calibri" panose="020F0502020204030204" pitchFamily="34" charset="0"/>
              </a:rPr>
              <a:t>Changing Insurance</a:t>
            </a:r>
          </a:p>
        </p:txBody>
      </p:sp>
      <p:sp>
        <p:nvSpPr>
          <p:cNvPr id="133123" name="Rectangle 3"/>
          <p:cNvSpPr>
            <a:spLocks noGrp="1" noChangeArrowheads="1"/>
          </p:cNvSpPr>
          <p:nvPr>
            <p:ph idx="1"/>
          </p:nvPr>
        </p:nvSpPr>
        <p:spPr>
          <a:xfrm>
            <a:off x="14176" y="1219200"/>
            <a:ext cx="9129823" cy="5638800"/>
          </a:xfrm>
        </p:spPr>
        <p:txBody>
          <a:bodyPr>
            <a:noAutofit/>
          </a:bodyPr>
          <a:lstStyle/>
          <a:p>
            <a:pPr marL="0" indent="0">
              <a:buNone/>
            </a:pPr>
            <a:r>
              <a:rPr lang="en-US" sz="3000" dirty="0">
                <a:solidFill>
                  <a:schemeClr val="tx1">
                    <a:lumMod val="95000"/>
                    <a:lumOff val="5000"/>
                  </a:schemeClr>
                </a:solidFill>
                <a:latin typeface="Candara" panose="020E0502030303020204" pitchFamily="34" charset="0"/>
                <a:cs typeface="Calibri" panose="020F0502020204030204" pitchFamily="34" charset="0"/>
              </a:rPr>
              <a:t>Employees have two ways to change insurance elections after 60-day new hire enrollment window:</a:t>
            </a:r>
          </a:p>
          <a:p>
            <a:pPr>
              <a:buFont typeface="Wingdings 2" pitchFamily="18" charset="2"/>
              <a:buNone/>
            </a:pPr>
            <a:endParaRPr lang="en-US" sz="1200" b="1" dirty="0">
              <a:solidFill>
                <a:schemeClr val="tx1">
                  <a:lumMod val="95000"/>
                  <a:lumOff val="5000"/>
                </a:schemeClr>
              </a:solidFill>
              <a:latin typeface="Candara" panose="020E0502030303020204" pitchFamily="34" charset="0"/>
              <a:cs typeface="Calibri" panose="020F0502020204030204" pitchFamily="34" charset="0"/>
            </a:endParaRPr>
          </a:p>
          <a:p>
            <a:pPr marL="514350" indent="-514350">
              <a:buFont typeface="+mj-lt"/>
              <a:buAutoNum type="arabicPeriod"/>
            </a:pPr>
            <a:r>
              <a:rPr lang="en-US" sz="3000" b="1" dirty="0">
                <a:solidFill>
                  <a:schemeClr val="tx1">
                    <a:lumMod val="95000"/>
                    <a:lumOff val="5000"/>
                  </a:schemeClr>
                </a:solidFill>
                <a:latin typeface="Candara" panose="020E0502030303020204" pitchFamily="34" charset="0"/>
                <a:cs typeface="Calibri" panose="020F0502020204030204" pitchFamily="34" charset="0"/>
              </a:rPr>
              <a:t>Qualifying Status Change (QSC)</a:t>
            </a:r>
          </a:p>
          <a:p>
            <a:pPr lvl="1">
              <a:buClrTx/>
              <a:buFont typeface="Wingdings" pitchFamily="2" charset="2"/>
              <a:buChar char="§"/>
            </a:pPr>
            <a:r>
              <a:rPr lang="en-US" sz="2500" dirty="0">
                <a:solidFill>
                  <a:schemeClr val="tx1">
                    <a:lumMod val="95000"/>
                    <a:lumOff val="5000"/>
                  </a:schemeClr>
                </a:solidFill>
                <a:latin typeface="Candara" panose="020E0502030303020204" pitchFamily="34" charset="0"/>
                <a:cs typeface="Calibri" panose="020F0502020204030204" pitchFamily="34" charset="0"/>
              </a:rPr>
              <a:t>Marriage, divorce, birth of child, spouse insurance termination, etc.</a:t>
            </a:r>
          </a:p>
          <a:p>
            <a:pPr lvl="1">
              <a:buClrTx/>
              <a:buFont typeface="Wingdings" pitchFamily="2" charset="2"/>
              <a:buChar char="§"/>
            </a:pPr>
            <a:r>
              <a:rPr lang="en-US" sz="2500" dirty="0">
                <a:solidFill>
                  <a:schemeClr val="tx1">
                    <a:lumMod val="95000"/>
                    <a:lumOff val="5000"/>
                  </a:schemeClr>
                </a:solidFill>
                <a:latin typeface="Candara" panose="020E0502030303020204" pitchFamily="34" charset="0"/>
                <a:cs typeface="Calibri" panose="020F0502020204030204" pitchFamily="34" charset="0"/>
              </a:rPr>
              <a:t>Employees have </a:t>
            </a:r>
            <a:r>
              <a:rPr lang="en-US" sz="2500" u="sng" dirty="0">
                <a:solidFill>
                  <a:schemeClr val="tx1">
                    <a:lumMod val="95000"/>
                    <a:lumOff val="5000"/>
                  </a:schemeClr>
                </a:solidFill>
                <a:latin typeface="Candara" panose="020E0502030303020204" pitchFamily="34" charset="0"/>
                <a:cs typeface="Calibri" panose="020F0502020204030204" pitchFamily="34" charset="0"/>
              </a:rPr>
              <a:t>60 days</a:t>
            </a:r>
            <a:r>
              <a:rPr lang="en-US" sz="2500" dirty="0">
                <a:solidFill>
                  <a:schemeClr val="tx1">
                    <a:lumMod val="95000"/>
                    <a:lumOff val="5000"/>
                  </a:schemeClr>
                </a:solidFill>
                <a:latin typeface="Candara" panose="020E0502030303020204" pitchFamily="34" charset="0"/>
                <a:cs typeface="Calibri" panose="020F0502020204030204" pitchFamily="34" charset="0"/>
              </a:rPr>
              <a:t> from event to contact People First.</a:t>
            </a:r>
          </a:p>
          <a:p>
            <a:pPr marL="457200" lvl="1" indent="0">
              <a:buClrTx/>
              <a:buNone/>
            </a:pPr>
            <a:endParaRPr lang="en-US" sz="2500" dirty="0">
              <a:solidFill>
                <a:schemeClr val="tx1">
                  <a:lumMod val="95000"/>
                  <a:lumOff val="5000"/>
                </a:schemeClr>
              </a:solidFill>
              <a:latin typeface="Candara" panose="020E0502030303020204" pitchFamily="34" charset="0"/>
              <a:cs typeface="Calibri" panose="020F0502020204030204" pitchFamily="34" charset="0"/>
            </a:endParaRPr>
          </a:p>
          <a:p>
            <a:pPr marL="514350" indent="-514350">
              <a:buFont typeface="+mj-lt"/>
              <a:buAutoNum type="arabicPeriod"/>
            </a:pPr>
            <a:r>
              <a:rPr lang="en-US" sz="3000" b="1" dirty="0">
                <a:solidFill>
                  <a:schemeClr val="tx1">
                    <a:lumMod val="95000"/>
                    <a:lumOff val="5000"/>
                  </a:schemeClr>
                </a:solidFill>
                <a:latin typeface="Candara" panose="020E0502030303020204" pitchFamily="34" charset="0"/>
                <a:cs typeface="Calibri" panose="020F0502020204030204" pitchFamily="34" charset="0"/>
              </a:rPr>
              <a:t>Open Enrollment</a:t>
            </a:r>
          </a:p>
          <a:p>
            <a:pPr lvl="1">
              <a:buClrTx/>
              <a:buFont typeface="Wingdings" pitchFamily="2" charset="2"/>
              <a:buChar char="§"/>
            </a:pPr>
            <a:r>
              <a:rPr lang="en-US" sz="2500" dirty="0">
                <a:solidFill>
                  <a:schemeClr val="tx1">
                    <a:lumMod val="95000"/>
                    <a:lumOff val="5000"/>
                  </a:schemeClr>
                </a:solidFill>
                <a:latin typeface="Candara" panose="020E0502030303020204" pitchFamily="34" charset="0"/>
                <a:cs typeface="Calibri" panose="020F0502020204030204" pitchFamily="34" charset="0"/>
              </a:rPr>
              <a:t>Held each fall </a:t>
            </a:r>
          </a:p>
          <a:p>
            <a:pPr lvl="1">
              <a:buClrTx/>
              <a:buFont typeface="Wingdings" pitchFamily="2" charset="2"/>
              <a:buChar char="§"/>
            </a:pPr>
            <a:r>
              <a:rPr lang="en-US" sz="2500" dirty="0">
                <a:solidFill>
                  <a:schemeClr val="tx1">
                    <a:lumMod val="95000"/>
                    <a:lumOff val="5000"/>
                  </a:schemeClr>
                </a:solidFill>
                <a:latin typeface="Candara" panose="020E0502030303020204" pitchFamily="34" charset="0"/>
                <a:cs typeface="Calibri" panose="020F0502020204030204" pitchFamily="34" charset="0"/>
              </a:rPr>
              <a:t>Coverage effective January 1</a:t>
            </a:r>
            <a:r>
              <a:rPr lang="en-US" sz="2500" baseline="30000" dirty="0">
                <a:solidFill>
                  <a:schemeClr val="tx1">
                    <a:lumMod val="95000"/>
                    <a:lumOff val="5000"/>
                  </a:schemeClr>
                </a:solidFill>
                <a:latin typeface="Candara" panose="020E0502030303020204" pitchFamily="34" charset="0"/>
                <a:cs typeface="Calibri" panose="020F0502020204030204" pitchFamily="34" charset="0"/>
              </a:rPr>
              <a:t>st</a:t>
            </a:r>
            <a:r>
              <a:rPr lang="en-US" sz="2500" dirty="0">
                <a:solidFill>
                  <a:schemeClr val="tx1">
                    <a:lumMod val="95000"/>
                    <a:lumOff val="5000"/>
                  </a:schemeClr>
                </a:solidFill>
                <a:latin typeface="Candara" panose="020E0502030303020204" pitchFamily="34" charset="0"/>
                <a:cs typeface="Calibri" panose="020F0502020204030204" pitchFamily="34" charset="0"/>
              </a:rPr>
              <a:t> of following year</a:t>
            </a:r>
          </a:p>
        </p:txBody>
      </p:sp>
    </p:spTree>
    <p:extLst>
      <p:ext uri="{BB962C8B-B14F-4D97-AF65-F5344CB8AC3E}">
        <p14:creationId xmlns:p14="http://schemas.microsoft.com/office/powerpoint/2010/main" val="1241479925"/>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9538"/>
            <a:ext cx="9144000" cy="441960"/>
          </a:xfrm>
        </p:spPr>
        <p:txBody>
          <a:bodyPr>
            <a:normAutofit fontScale="90000"/>
          </a:bodyPr>
          <a:lstStyle/>
          <a:p>
            <a:pPr algn="ctr"/>
            <a:r>
              <a:rPr lang="en-US" sz="4000" b="1" dirty="0">
                <a:latin typeface="Candara" panose="020E0502030303020204" pitchFamily="34" charset="0"/>
              </a:rPr>
              <a:t>OPS With Graduate Assistantships</a:t>
            </a:r>
          </a:p>
        </p:txBody>
      </p:sp>
      <p:sp>
        <p:nvSpPr>
          <p:cNvPr id="6" name="Content Placeholder 5"/>
          <p:cNvSpPr>
            <a:spLocks noGrp="1"/>
          </p:cNvSpPr>
          <p:nvPr>
            <p:ph sz="half" idx="1"/>
          </p:nvPr>
        </p:nvSpPr>
        <p:spPr>
          <a:xfrm>
            <a:off x="152400" y="1135380"/>
            <a:ext cx="4343400" cy="3581399"/>
          </a:xfrm>
          <a:ln>
            <a:solidFill>
              <a:schemeClr val="tx1"/>
            </a:solidFill>
          </a:ln>
        </p:spPr>
        <p:txBody>
          <a:bodyPr/>
          <a:lstStyle/>
          <a:p>
            <a:pPr marL="0" indent="0" algn="ctr">
              <a:buNone/>
            </a:pPr>
            <a:r>
              <a:rPr lang="en-US" sz="1800" b="1" cap="small" dirty="0">
                <a:latin typeface="Candara" panose="020E0502030303020204" pitchFamily="34" charset="0"/>
              </a:rPr>
              <a:t>UCF student health  plan </a:t>
            </a:r>
          </a:p>
          <a:p>
            <a:pPr>
              <a:buFont typeface="Wingdings" panose="05000000000000000000" pitchFamily="2" charset="2"/>
              <a:buChar char="q"/>
            </a:pPr>
            <a:r>
              <a:rPr lang="en-US" sz="1400" dirty="0">
                <a:latin typeface="Candara" panose="020E0502030303020204" pitchFamily="34" charset="0"/>
              </a:rPr>
              <a:t>The College of Graduate Studies provides health insurance coverage for all university fellows and graduate assistants with appointments totaling 20 hours per week</a:t>
            </a:r>
          </a:p>
          <a:p>
            <a:pPr lvl="1">
              <a:buClrTx/>
              <a:buFont typeface="Wingdings" panose="05000000000000000000" pitchFamily="2" charset="2"/>
              <a:buChar char="§"/>
            </a:pPr>
            <a:r>
              <a:rPr lang="en-US" sz="1200" dirty="0">
                <a:latin typeface="Candara" panose="020E0502030303020204" pitchFamily="34" charset="0"/>
              </a:rPr>
              <a:t>Coordinated through College of Graduate Studies</a:t>
            </a:r>
          </a:p>
          <a:p>
            <a:pPr lvl="1">
              <a:buClrTx/>
              <a:buFont typeface="Wingdings" panose="05000000000000000000" pitchFamily="2" charset="2"/>
              <a:buChar char="§"/>
            </a:pPr>
            <a:r>
              <a:rPr lang="en-US" sz="1200" dirty="0">
                <a:latin typeface="Candara" panose="020E0502030303020204" pitchFamily="34" charset="0"/>
              </a:rPr>
              <a:t>Administered by Gallagher Koster</a:t>
            </a:r>
          </a:p>
          <a:p>
            <a:pPr lvl="1">
              <a:buClrTx/>
              <a:buFont typeface="Wingdings" panose="05000000000000000000" pitchFamily="2" charset="2"/>
              <a:buChar char="§"/>
            </a:pPr>
            <a:r>
              <a:rPr lang="en-US" sz="1200" dirty="0">
                <a:latin typeface="Candara" panose="020E0502030303020204" pitchFamily="34" charset="0"/>
              </a:rPr>
              <a:t>Underwritten by UnitedHealthcare</a:t>
            </a:r>
          </a:p>
          <a:p>
            <a:pPr lvl="1">
              <a:buClrTx/>
              <a:buFont typeface="Wingdings" panose="05000000000000000000" pitchFamily="2" charset="2"/>
              <a:buChar char="§"/>
            </a:pPr>
            <a:r>
              <a:rPr lang="en-US" sz="1200" dirty="0">
                <a:latin typeface="Candara" panose="020E0502030303020204" pitchFamily="34" charset="0"/>
              </a:rPr>
              <a:t>Individual coverage provided at no cost</a:t>
            </a:r>
          </a:p>
          <a:p>
            <a:pPr marL="457200" lvl="1" indent="0" defTabSz="369888">
              <a:buClrTx/>
              <a:buNone/>
            </a:pPr>
            <a:r>
              <a:rPr lang="en-US" sz="1200" dirty="0">
                <a:latin typeface="Candara" panose="020E0502030303020204" pitchFamily="34" charset="0"/>
              </a:rPr>
              <a:t>	</a:t>
            </a:r>
            <a:r>
              <a:rPr lang="en-US" sz="1200" i="1" dirty="0">
                <a:latin typeface="Candara" panose="020E0502030303020204" pitchFamily="34" charset="0"/>
              </a:rPr>
              <a:t>*Family coverage available for purchase</a:t>
            </a:r>
          </a:p>
          <a:p>
            <a:pPr lvl="1">
              <a:buClrTx/>
              <a:buFont typeface="Wingdings" panose="05000000000000000000" pitchFamily="2" charset="2"/>
              <a:buChar char="§"/>
            </a:pPr>
            <a:r>
              <a:rPr lang="en-US" sz="1200" dirty="0">
                <a:latin typeface="Candara" panose="020E0502030303020204" pitchFamily="34" charset="0"/>
              </a:rPr>
              <a:t>Eligibility based on working 20 hours per week</a:t>
            </a:r>
          </a:p>
          <a:p>
            <a:pPr lvl="1">
              <a:buClrTx/>
              <a:buFont typeface="Wingdings" panose="05000000000000000000" pitchFamily="2" charset="2"/>
              <a:buChar char="§"/>
            </a:pPr>
            <a:r>
              <a:rPr lang="en-US" sz="1200" dirty="0">
                <a:latin typeface="Candara" panose="020E0502030303020204" pitchFamily="34" charset="0"/>
              </a:rPr>
              <a:t>Coverage period is based on the academic term(s) that the student has a qualifying assistantship</a:t>
            </a:r>
            <a:endParaRPr lang="en-US" dirty="0"/>
          </a:p>
        </p:txBody>
      </p:sp>
      <p:sp>
        <p:nvSpPr>
          <p:cNvPr id="7" name="Content Placeholder 6"/>
          <p:cNvSpPr>
            <a:spLocks noGrp="1"/>
          </p:cNvSpPr>
          <p:nvPr>
            <p:ph sz="half" idx="2"/>
          </p:nvPr>
        </p:nvSpPr>
        <p:spPr>
          <a:xfrm>
            <a:off x="4572000" y="1116932"/>
            <a:ext cx="4434840" cy="3581399"/>
          </a:xfrm>
          <a:ln>
            <a:solidFill>
              <a:schemeClr val="tx1"/>
            </a:solidFill>
          </a:ln>
        </p:spPr>
        <p:txBody>
          <a:bodyPr/>
          <a:lstStyle/>
          <a:p>
            <a:pPr marL="0" indent="0" algn="ctr">
              <a:buNone/>
            </a:pPr>
            <a:r>
              <a:rPr lang="en-US" sz="1800" b="1" cap="small" dirty="0">
                <a:latin typeface="Candara" panose="020E0502030303020204" pitchFamily="34" charset="0"/>
              </a:rPr>
              <a:t>State Group Insurance </a:t>
            </a:r>
          </a:p>
          <a:p>
            <a:pPr>
              <a:buFont typeface="Wingdings" panose="05000000000000000000" pitchFamily="2" charset="2"/>
              <a:buChar char="q"/>
            </a:pPr>
            <a:r>
              <a:rPr lang="en-US" sz="1400" dirty="0">
                <a:latin typeface="Candara" panose="020E0502030303020204" pitchFamily="34" charset="0"/>
              </a:rPr>
              <a:t>OPS employees with a graduate assistantships that meet the eligibility criteria for state benefits will be offered coverage by People First</a:t>
            </a:r>
          </a:p>
          <a:p>
            <a:pPr marL="0" indent="0">
              <a:buNone/>
            </a:pPr>
            <a:endParaRPr lang="en-US" sz="800" dirty="0">
              <a:latin typeface="Candara" panose="020E0502030303020204" pitchFamily="34" charset="0"/>
            </a:endParaRPr>
          </a:p>
          <a:p>
            <a:pPr lvl="1">
              <a:buClrTx/>
              <a:buFont typeface="Wingdings" panose="05000000000000000000" pitchFamily="2" charset="2"/>
              <a:buChar char="§"/>
            </a:pPr>
            <a:r>
              <a:rPr lang="en-US" sz="1200" dirty="0">
                <a:latin typeface="Candara" panose="020E0502030303020204" pitchFamily="34" charset="0"/>
              </a:rPr>
              <a:t>Coordinated through UCF Human Resources</a:t>
            </a:r>
          </a:p>
          <a:p>
            <a:pPr lvl="1">
              <a:buClrTx/>
              <a:buFont typeface="Wingdings" panose="05000000000000000000" pitchFamily="2" charset="2"/>
              <a:buChar char="§"/>
            </a:pPr>
            <a:r>
              <a:rPr lang="en-US" sz="1200" dirty="0">
                <a:latin typeface="Candara" panose="020E0502030303020204" pitchFamily="34" charset="0"/>
              </a:rPr>
              <a:t>Administered by People First</a:t>
            </a:r>
          </a:p>
          <a:p>
            <a:pPr lvl="1">
              <a:buClrTx/>
              <a:buFont typeface="Wingdings" panose="05000000000000000000" pitchFamily="2" charset="2"/>
              <a:buChar char="§"/>
            </a:pPr>
            <a:r>
              <a:rPr lang="en-US" sz="1200" dirty="0">
                <a:latin typeface="Candara" panose="020E0502030303020204" pitchFamily="34" charset="0"/>
              </a:rPr>
              <a:t>Underwritten by various insurance carriers </a:t>
            </a:r>
          </a:p>
          <a:p>
            <a:pPr marL="741363" lvl="1" indent="0">
              <a:spcBef>
                <a:spcPts val="0"/>
              </a:spcBef>
              <a:buClrTx/>
              <a:buNone/>
            </a:pPr>
            <a:r>
              <a:rPr lang="en-US" sz="1200" dirty="0">
                <a:latin typeface="Candara" panose="020E0502030303020204" pitchFamily="34" charset="0"/>
              </a:rPr>
              <a:t>{in Central FL - Florida Blue, AvMed, Aetna}</a:t>
            </a:r>
          </a:p>
          <a:p>
            <a:pPr lvl="1">
              <a:buClrTx/>
              <a:buFont typeface="Wingdings" panose="05000000000000000000" pitchFamily="2" charset="2"/>
              <a:buChar char="§"/>
            </a:pPr>
            <a:r>
              <a:rPr lang="en-US" sz="1200" dirty="0">
                <a:latin typeface="Candara" panose="020E0502030303020204" pitchFamily="34" charset="0"/>
              </a:rPr>
              <a:t>Employees pay premiums for Individual and Family coverage</a:t>
            </a:r>
          </a:p>
          <a:p>
            <a:pPr lvl="1">
              <a:buClrTx/>
              <a:buFont typeface="Wingdings" panose="05000000000000000000" pitchFamily="2" charset="2"/>
              <a:buChar char="§"/>
            </a:pPr>
            <a:r>
              <a:rPr lang="en-US" sz="1200" dirty="0">
                <a:latin typeface="Candara" panose="020E0502030303020204" pitchFamily="34" charset="0"/>
              </a:rPr>
              <a:t>Eligibility based on working average of 30 hours per week</a:t>
            </a:r>
          </a:p>
          <a:p>
            <a:pPr lvl="1">
              <a:buClrTx/>
              <a:buFont typeface="Wingdings" panose="05000000000000000000" pitchFamily="2" charset="2"/>
              <a:buChar char="§"/>
            </a:pPr>
            <a:r>
              <a:rPr lang="en-US" sz="1200" dirty="0">
                <a:latin typeface="Candara" panose="020E0502030303020204" pitchFamily="34" charset="0"/>
              </a:rPr>
              <a:t>Coverage period is the calendar year</a:t>
            </a:r>
          </a:p>
          <a:p>
            <a:pPr marL="457200" lvl="1" indent="282575">
              <a:buClrTx/>
              <a:buNone/>
            </a:pPr>
            <a:r>
              <a:rPr lang="en-US" sz="1200" i="1" dirty="0">
                <a:latin typeface="Candara" panose="020E0502030303020204" pitchFamily="34" charset="0"/>
              </a:rPr>
              <a:t>(For example, 1/1/2018-12/31/2018)</a:t>
            </a:r>
          </a:p>
          <a:p>
            <a:pPr lvl="1">
              <a:buClrTx/>
              <a:buFont typeface="Wingdings" panose="05000000000000000000" pitchFamily="2" charset="2"/>
              <a:buChar char="§"/>
            </a:pPr>
            <a:endParaRPr lang="en-US" sz="1050" dirty="0">
              <a:solidFill>
                <a:schemeClr val="tx2"/>
              </a:solidFill>
            </a:endParaRPr>
          </a:p>
          <a:p>
            <a:pPr lvl="1">
              <a:buClrTx/>
              <a:buFont typeface="Wingdings" panose="05000000000000000000" pitchFamily="2" charset="2"/>
              <a:buChar char="§"/>
            </a:pPr>
            <a:endParaRPr lang="en-US" sz="1050" dirty="0">
              <a:solidFill>
                <a:schemeClr val="tx2"/>
              </a:solidFill>
            </a:endParaRPr>
          </a:p>
          <a:p>
            <a:pPr marL="0" indent="0">
              <a:buNone/>
            </a:pPr>
            <a:endParaRPr lang="en-US" sz="1200" dirty="0">
              <a:solidFill>
                <a:schemeClr val="tx2"/>
              </a:solidFill>
            </a:endParaRPr>
          </a:p>
        </p:txBody>
      </p:sp>
      <p:sp>
        <p:nvSpPr>
          <p:cNvPr id="10" name="Rectangle 9"/>
          <p:cNvSpPr/>
          <p:nvPr/>
        </p:nvSpPr>
        <p:spPr>
          <a:xfrm>
            <a:off x="65772" y="4863765"/>
            <a:ext cx="9078227" cy="1754326"/>
          </a:xfrm>
          <a:prstGeom prst="rect">
            <a:avLst/>
          </a:prstGeom>
        </p:spPr>
        <p:txBody>
          <a:bodyPr wrap="square">
            <a:spAutoFit/>
          </a:bodyPr>
          <a:lstStyle/>
          <a:p>
            <a:pPr marL="285750" indent="-285750">
              <a:buFont typeface="Wingdings" panose="05000000000000000000" pitchFamily="2" charset="2"/>
              <a:buChar char="v"/>
            </a:pPr>
            <a:r>
              <a:rPr lang="en-US" sz="1200" dirty="0">
                <a:latin typeface="Candara" panose="020E0502030303020204" pitchFamily="34" charset="0"/>
              </a:rPr>
              <a:t>Eligibility for the State Group Insurance will not have an impact on eligibility or enrollment in the UCF Student Health Plan.  Employees offered the State Group Insurance can elect coverage or choose to decline coverage without any changes to their current Student Health Plan. </a:t>
            </a:r>
          </a:p>
          <a:p>
            <a:pPr marL="285750" indent="-285750">
              <a:buFont typeface="Wingdings" panose="05000000000000000000" pitchFamily="2" charset="2"/>
              <a:buChar char="v"/>
            </a:pPr>
            <a:endParaRPr lang="en-US" sz="1200" dirty="0">
              <a:solidFill>
                <a:schemeClr val="tx2"/>
              </a:solidFill>
              <a:latin typeface="Candara" panose="020E0502030303020204" pitchFamily="34" charset="0"/>
            </a:endParaRPr>
          </a:p>
          <a:p>
            <a:pPr marL="285750" indent="-285750">
              <a:buFont typeface="Wingdings" panose="05000000000000000000" pitchFamily="2" charset="2"/>
              <a:buChar char="v"/>
            </a:pPr>
            <a:r>
              <a:rPr lang="en-US" sz="1200" b="1" dirty="0">
                <a:solidFill>
                  <a:srgbClr val="C00000"/>
                </a:solidFill>
                <a:latin typeface="Candara" panose="020E0502030303020204" pitchFamily="34" charset="0"/>
              </a:rPr>
              <a:t>Please Note: International Students with F-1 or J-1 Visas and their accompanying dependents are required to have health (medical) insurance coverage for their entire duration of studies at UCF that meets </a:t>
            </a:r>
            <a:r>
              <a:rPr lang="en-US" sz="1200" b="1" u="sng" dirty="0">
                <a:solidFill>
                  <a:srgbClr val="C00000"/>
                </a:solidFill>
                <a:latin typeface="Candara" panose="020E0502030303020204" pitchFamily="34" charset="0"/>
              </a:rPr>
              <a:t>all</a:t>
            </a:r>
            <a:r>
              <a:rPr lang="en-US" sz="1200" b="1" dirty="0">
                <a:solidFill>
                  <a:srgbClr val="C00000"/>
                </a:solidFill>
                <a:latin typeface="Candara" panose="020E0502030303020204" pitchFamily="34" charset="0"/>
              </a:rPr>
              <a:t> the State of Florida Board of Governors regulations.  The state’s health plans offered by the Div. of State Group Insurance </a:t>
            </a:r>
            <a:r>
              <a:rPr lang="en-US" sz="1200" b="1" u="sng" dirty="0">
                <a:solidFill>
                  <a:srgbClr val="C00000"/>
                </a:solidFill>
                <a:latin typeface="Candara" panose="020E0502030303020204" pitchFamily="34" charset="0"/>
              </a:rPr>
              <a:t>do not meet </a:t>
            </a:r>
            <a:r>
              <a:rPr lang="en-US" sz="1200" b="1" dirty="0">
                <a:solidFill>
                  <a:srgbClr val="C00000"/>
                </a:solidFill>
                <a:latin typeface="Candara" panose="020E0502030303020204" pitchFamily="34" charset="0"/>
              </a:rPr>
              <a:t>all of the State of Florida Board of Governors regulations.  Additionally, to continue State Group Insurance coverage OPS employees must continue to meet the state’s eligibility criteria on an annual basis.  </a:t>
            </a:r>
          </a:p>
        </p:txBody>
      </p:sp>
    </p:spTree>
    <p:extLst>
      <p:ext uri="{BB962C8B-B14F-4D97-AF65-F5344CB8AC3E}">
        <p14:creationId xmlns:p14="http://schemas.microsoft.com/office/powerpoint/2010/main" val="252597990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
            <a:ext cx="9144000" cy="476250"/>
          </a:xfrm>
        </p:spPr>
        <p:txBody>
          <a:bodyPr>
            <a:normAutofit fontScale="90000"/>
          </a:bodyPr>
          <a:lstStyle/>
          <a:p>
            <a:pPr algn="ctr"/>
            <a:r>
              <a:rPr lang="en-US" b="1" dirty="0">
                <a:latin typeface="Candara" panose="020E0502030303020204" pitchFamily="34" charset="0"/>
              </a:rPr>
              <a:t>International Employees With J-1 Visas</a:t>
            </a:r>
          </a:p>
        </p:txBody>
      </p:sp>
      <p:sp>
        <p:nvSpPr>
          <p:cNvPr id="6" name="Content Placeholder 5"/>
          <p:cNvSpPr>
            <a:spLocks noGrp="1"/>
          </p:cNvSpPr>
          <p:nvPr>
            <p:ph sz="half" idx="1"/>
          </p:nvPr>
        </p:nvSpPr>
        <p:spPr>
          <a:xfrm>
            <a:off x="0" y="1524000"/>
            <a:ext cx="9144000" cy="4876800"/>
          </a:xfrm>
        </p:spPr>
        <p:txBody>
          <a:bodyPr/>
          <a:lstStyle/>
          <a:p>
            <a:pPr marL="0" indent="0">
              <a:buNone/>
            </a:pPr>
            <a:r>
              <a:rPr lang="en-US" sz="1800" dirty="0">
                <a:latin typeface="Candara" panose="020E0502030303020204" pitchFamily="34" charset="0"/>
              </a:rPr>
              <a:t>U.S. federal regulations require J-1 Exchange Visitors and J-2 dependents to carry health (medical) insurance during the entire length of their program that meet minimum required health insurance coverage as per Federal Regulations</a:t>
            </a:r>
            <a:r>
              <a:rPr lang="en-US" sz="2000" dirty="0">
                <a:latin typeface="Candara" panose="020E0502030303020204" pitchFamily="34" charset="0"/>
              </a:rPr>
              <a:t> </a:t>
            </a:r>
            <a:r>
              <a:rPr lang="en-US" sz="1200" i="1" dirty="0">
                <a:latin typeface="Candara" panose="020E0502030303020204" pitchFamily="34" charset="0"/>
              </a:rPr>
              <a:t>(see below).</a:t>
            </a:r>
          </a:p>
          <a:p>
            <a:pPr>
              <a:buFont typeface="Arial" panose="020B0604020202020204" pitchFamily="34" charset="0"/>
              <a:buChar char="•"/>
            </a:pPr>
            <a:r>
              <a:rPr lang="en-US" sz="1200" dirty="0">
                <a:latin typeface="Candara" panose="020E0502030303020204" pitchFamily="34" charset="0"/>
              </a:rPr>
              <a:t>Medical benefits of at least $50,000 per accident or illness </a:t>
            </a:r>
          </a:p>
          <a:p>
            <a:pPr>
              <a:buFont typeface="Arial" panose="020B0604020202020204" pitchFamily="34" charset="0"/>
              <a:buChar char="•"/>
            </a:pPr>
            <a:r>
              <a:rPr lang="en-US" sz="1200" dirty="0">
                <a:latin typeface="Candara" panose="020E0502030303020204" pitchFamily="34" charset="0"/>
              </a:rPr>
              <a:t>Repatriation of remains (preparation and transportation of remains to home country) in the amount of $7,500 </a:t>
            </a:r>
          </a:p>
          <a:p>
            <a:pPr>
              <a:buFont typeface="Arial" panose="020B0604020202020204" pitchFamily="34" charset="0"/>
              <a:buChar char="•"/>
            </a:pPr>
            <a:r>
              <a:rPr lang="en-US" sz="1200" dirty="0">
                <a:latin typeface="Candara" panose="020E0502030303020204" pitchFamily="34" charset="0"/>
              </a:rPr>
              <a:t>Expenses associated with the medical evacuation (transportation to home country when directed by attending physician) of the exchange visitor in the amount of $10,000 </a:t>
            </a:r>
          </a:p>
          <a:p>
            <a:pPr>
              <a:buFont typeface="Arial" panose="020B0604020202020204" pitchFamily="34" charset="0"/>
              <a:buChar char="•"/>
            </a:pPr>
            <a:r>
              <a:rPr lang="en-US" sz="1200" dirty="0">
                <a:latin typeface="Candara" panose="020E0502030303020204" pitchFamily="34" charset="0"/>
              </a:rPr>
              <a:t>A deductible not to exceed $500 per accident or illness </a:t>
            </a:r>
          </a:p>
          <a:p>
            <a:pPr>
              <a:buFont typeface="Arial" panose="020B0604020202020204" pitchFamily="34" charset="0"/>
              <a:buChar char="•"/>
            </a:pPr>
            <a:r>
              <a:rPr lang="en-US" sz="1200" dirty="0">
                <a:latin typeface="Candara" panose="020E0502030303020204" pitchFamily="34" charset="0"/>
              </a:rPr>
              <a:t>Coverage for pre-existing conditions after a reasonable time period (as per industry standards) </a:t>
            </a:r>
          </a:p>
          <a:p>
            <a:pPr>
              <a:buFont typeface="Arial" panose="020B0604020202020204" pitchFamily="34" charset="0"/>
              <a:buChar char="•"/>
            </a:pPr>
            <a:r>
              <a:rPr lang="en-US" sz="1200" dirty="0">
                <a:latin typeface="Candara" panose="020E0502030303020204" pitchFamily="34" charset="0"/>
              </a:rPr>
              <a:t>Covered benefits must be paid at 75% or more per accident or illness </a:t>
            </a:r>
          </a:p>
          <a:p>
            <a:pPr>
              <a:buFont typeface="Arial" panose="020B0604020202020204" pitchFamily="34" charset="0"/>
              <a:buChar char="•"/>
            </a:pPr>
            <a:r>
              <a:rPr lang="en-US" sz="1200" dirty="0">
                <a:latin typeface="Candara" panose="020E0502030303020204" pitchFamily="34" charset="0"/>
              </a:rPr>
              <a:t>Policy must not unreasonably exclude coverage for perils inherent to the exchange visitor’s program </a:t>
            </a:r>
          </a:p>
          <a:p>
            <a:pPr>
              <a:buFont typeface="Arial" panose="020B0604020202020204" pitchFamily="34" charset="0"/>
              <a:buChar char="•"/>
            </a:pPr>
            <a:r>
              <a:rPr lang="en-US" sz="1200" dirty="0">
                <a:latin typeface="Candara" panose="020E0502030303020204" pitchFamily="34" charset="0"/>
              </a:rPr>
              <a:t>Insurance carrier must have an approval rating that is accepted as per Part 62.14 (c)(1) of Section 22 of the Federal Code of Regulations </a:t>
            </a:r>
          </a:p>
          <a:p>
            <a:pPr marL="0" indent="0">
              <a:buNone/>
            </a:pPr>
            <a:endParaRPr lang="en-US" sz="1200" dirty="0">
              <a:solidFill>
                <a:schemeClr val="tx2"/>
              </a:solidFill>
              <a:latin typeface="Candara" panose="020E0502030303020204" pitchFamily="34" charset="0"/>
            </a:endParaRPr>
          </a:p>
          <a:p>
            <a:pPr>
              <a:buClr>
                <a:srgbClr val="C00000"/>
              </a:buClr>
              <a:buFont typeface="Wingdings" panose="05000000000000000000" pitchFamily="2" charset="2"/>
              <a:buChar char="Ø"/>
            </a:pPr>
            <a:r>
              <a:rPr lang="en-US" sz="1300" b="1" i="1" dirty="0">
                <a:solidFill>
                  <a:srgbClr val="C00000"/>
                </a:solidFill>
                <a:latin typeface="Candara" panose="020E0502030303020204" pitchFamily="34" charset="0"/>
              </a:rPr>
              <a:t>The State Group Insurance health insurance plans meet the federal requirements  with the exception  for repatriation and medical evacuation which are required to be in compliance with federal health insurance requirements</a:t>
            </a:r>
          </a:p>
          <a:p>
            <a:pPr marL="0" indent="0">
              <a:buClr>
                <a:srgbClr val="C00000"/>
              </a:buClr>
              <a:buNone/>
            </a:pPr>
            <a:endParaRPr lang="en-US" sz="1300" b="1" i="1" dirty="0">
              <a:solidFill>
                <a:srgbClr val="C00000"/>
              </a:solidFill>
              <a:latin typeface="Candara" panose="020E0502030303020204" pitchFamily="34" charset="0"/>
            </a:endParaRPr>
          </a:p>
          <a:p>
            <a:pPr marL="292100" lvl="1" indent="0" algn="ctr">
              <a:buClrTx/>
              <a:buNone/>
            </a:pPr>
            <a:r>
              <a:rPr lang="en-US" sz="1050" i="1" dirty="0">
                <a:latin typeface="Candara" panose="020E0502030303020204" pitchFamily="34" charset="0"/>
              </a:rPr>
              <a:t>Contact UCF Global 407-823-2337 for additional information on health insurance requirements.</a:t>
            </a:r>
          </a:p>
          <a:p>
            <a:pPr>
              <a:buClr>
                <a:srgbClr val="C00000"/>
              </a:buClr>
              <a:buFont typeface="Wingdings" panose="05000000000000000000" pitchFamily="2" charset="2"/>
              <a:buChar char="Ø"/>
            </a:pPr>
            <a:endParaRPr lang="en-US" sz="1300" b="1" i="1" dirty="0">
              <a:solidFill>
                <a:srgbClr val="C00000"/>
              </a:solidFill>
            </a:endParaRPr>
          </a:p>
        </p:txBody>
      </p:sp>
    </p:spTree>
    <p:extLst>
      <p:ext uri="{BB962C8B-B14F-4D97-AF65-F5344CB8AC3E}">
        <p14:creationId xmlns:p14="http://schemas.microsoft.com/office/powerpoint/2010/main" val="2112402997"/>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14438" y="2476500"/>
            <a:ext cx="9144000" cy="1447800"/>
          </a:xfrm>
          <a:ln>
            <a:miter lim="800000"/>
            <a:headEnd/>
            <a:tailEnd/>
          </a:ln>
          <a:extLst/>
        </p:spPr>
        <p:txBody>
          <a:bodyPr>
            <a:normAutofit fontScale="85000" lnSpcReduction="1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indent="0" algn="ctr" eaLnBrk="1" fontAlgn="auto" hangingPunct="1">
              <a:lnSpc>
                <a:spcPct val="150000"/>
              </a:lnSpc>
              <a:spcBef>
                <a:spcPts val="0"/>
              </a:spcBef>
              <a:spcAft>
                <a:spcPts val="0"/>
              </a:spcAft>
              <a:buNone/>
              <a:defRPr/>
            </a:pPr>
            <a:r>
              <a:rPr lang="en-US" sz="7000" b="1" dirty="0">
                <a:ln w="12700">
                  <a:solidFill>
                    <a:schemeClr val="tx1"/>
                  </a:solidFill>
                  <a:prstDash val="solid"/>
                </a:ln>
                <a:latin typeface="Candara" panose="020E0502030303020204" pitchFamily="34" charset="0"/>
              </a:rPr>
              <a:t>Benefit Coverage Options</a:t>
            </a:r>
          </a:p>
          <a:p>
            <a:pPr marL="274320" indent="-274320" eaLnBrk="1" fontAlgn="auto" hangingPunct="1">
              <a:lnSpc>
                <a:spcPct val="90000"/>
              </a:lnSpc>
              <a:spcAft>
                <a:spcPts val="0"/>
              </a:spcAft>
              <a:buFontTx/>
              <a:buNone/>
              <a:defRPr/>
            </a:pP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414925544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idx="1"/>
          </p:nvPr>
        </p:nvSpPr>
        <p:spPr>
          <a:xfrm>
            <a:off x="0" y="1437166"/>
            <a:ext cx="9144000" cy="5344633"/>
          </a:xfrm>
        </p:spPr>
        <p:txBody>
          <a:bodyPr>
            <a:normAutofit/>
          </a:bodyPr>
          <a:lstStyle/>
          <a:p>
            <a:pPr fontAlgn="auto">
              <a:spcAft>
                <a:spcPts val="0"/>
              </a:spcAft>
              <a:buFont typeface="Wingdings" panose="05000000000000000000" pitchFamily="2" charset="2"/>
              <a:buChar char="§"/>
              <a:defRPr/>
            </a:pPr>
            <a:r>
              <a:rPr lang="en-US" sz="2400" dirty="0">
                <a:solidFill>
                  <a:schemeClr val="tx1">
                    <a:lumMod val="95000"/>
                    <a:lumOff val="5000"/>
                  </a:schemeClr>
                </a:solidFill>
                <a:latin typeface="Candara" panose="020E0502030303020204" pitchFamily="34" charset="0"/>
                <a:cs typeface="Calibri" panose="020F0502020204030204" pitchFamily="34" charset="0"/>
              </a:rPr>
              <a:t>Employees have </a:t>
            </a:r>
            <a:r>
              <a:rPr lang="en-US" sz="2400" u="sng" dirty="0">
                <a:solidFill>
                  <a:srgbClr val="FF0000"/>
                </a:solidFill>
                <a:latin typeface="Candara" panose="020E0502030303020204" pitchFamily="34" charset="0"/>
                <a:cs typeface="Calibri" panose="020F0502020204030204" pitchFamily="34" charset="0"/>
              </a:rPr>
              <a:t>60 days</a:t>
            </a:r>
            <a:r>
              <a:rPr lang="en-US" sz="2400" dirty="0">
                <a:solidFill>
                  <a:srgbClr val="FF0000"/>
                </a:solidFill>
                <a:latin typeface="Candara" panose="020E0502030303020204" pitchFamily="34" charset="0"/>
                <a:cs typeface="Calibri" panose="020F0502020204030204" pitchFamily="34" charset="0"/>
              </a:rPr>
              <a:t> </a:t>
            </a:r>
            <a:r>
              <a:rPr lang="en-US" sz="2400" dirty="0">
                <a:solidFill>
                  <a:schemeClr val="tx1">
                    <a:lumMod val="95000"/>
                    <a:lumOff val="5000"/>
                  </a:schemeClr>
                </a:solidFill>
                <a:latin typeface="Candara" panose="020E0502030303020204" pitchFamily="34" charset="0"/>
                <a:cs typeface="Calibri" panose="020F0502020204030204" pitchFamily="34" charset="0"/>
              </a:rPr>
              <a:t>from hire date to enroll in insurance</a:t>
            </a:r>
          </a:p>
          <a:p>
            <a:pPr marL="0" indent="0" fontAlgn="auto">
              <a:spcAft>
                <a:spcPts val="0"/>
              </a:spcAft>
              <a:buNone/>
              <a:defRPr/>
            </a:pPr>
            <a:endParaRPr lang="en-US" sz="2400" dirty="0">
              <a:solidFill>
                <a:schemeClr val="tx1">
                  <a:lumMod val="95000"/>
                  <a:lumOff val="5000"/>
                </a:schemeClr>
              </a:solidFill>
              <a:latin typeface="Candara" panose="020E0502030303020204" pitchFamily="34" charset="0"/>
              <a:cs typeface="Calibri" panose="020F0502020204030204" pitchFamily="34" charset="0"/>
            </a:endParaRPr>
          </a:p>
          <a:p>
            <a:pPr fontAlgn="auto">
              <a:spcAft>
                <a:spcPts val="0"/>
              </a:spcAft>
              <a:buFont typeface="Wingdings" panose="05000000000000000000" pitchFamily="2" charset="2"/>
              <a:buChar char="§"/>
              <a:defRPr/>
            </a:pPr>
            <a:r>
              <a:rPr lang="en-US" sz="2400" dirty="0">
                <a:solidFill>
                  <a:schemeClr val="tx1">
                    <a:lumMod val="95000"/>
                    <a:lumOff val="5000"/>
                  </a:schemeClr>
                </a:solidFill>
                <a:latin typeface="Candara" panose="020E0502030303020204" pitchFamily="34" charset="0"/>
                <a:cs typeface="Calibri" panose="020F0502020204030204" pitchFamily="34" charset="0"/>
              </a:rPr>
              <a:t>Employees may elect </a:t>
            </a:r>
            <a:r>
              <a:rPr lang="en-US" sz="2400" b="1" dirty="0">
                <a:solidFill>
                  <a:schemeClr val="tx1">
                    <a:lumMod val="95000"/>
                    <a:lumOff val="5000"/>
                  </a:schemeClr>
                </a:solidFill>
                <a:latin typeface="Candara" panose="020E0502030303020204" pitchFamily="34" charset="0"/>
                <a:cs typeface="Calibri" panose="020F0502020204030204" pitchFamily="34" charset="0"/>
              </a:rPr>
              <a:t>health insurance </a:t>
            </a:r>
            <a:r>
              <a:rPr lang="en-US" sz="2400" dirty="0">
                <a:solidFill>
                  <a:schemeClr val="tx1">
                    <a:lumMod val="95000"/>
                    <a:lumOff val="5000"/>
                  </a:schemeClr>
                </a:solidFill>
                <a:latin typeface="Candara" panose="020E0502030303020204" pitchFamily="34" charset="0"/>
                <a:cs typeface="Calibri" panose="020F0502020204030204" pitchFamily="34" charset="0"/>
              </a:rPr>
              <a:t>to begin the month after they are hired – this is called an </a:t>
            </a:r>
            <a:r>
              <a:rPr lang="en-US" sz="2400" b="1" u="sng" dirty="0">
                <a:solidFill>
                  <a:schemeClr val="tx1">
                    <a:lumMod val="95000"/>
                    <a:lumOff val="5000"/>
                  </a:schemeClr>
                </a:solidFill>
                <a:latin typeface="Candara" panose="020E0502030303020204" pitchFamily="34" charset="0"/>
                <a:cs typeface="Calibri" panose="020F0502020204030204" pitchFamily="34" charset="0"/>
              </a:rPr>
              <a:t>early effective date</a:t>
            </a:r>
            <a:r>
              <a:rPr lang="en-US" sz="2400" dirty="0">
                <a:solidFill>
                  <a:schemeClr val="tx1">
                    <a:lumMod val="95000"/>
                    <a:lumOff val="5000"/>
                  </a:schemeClr>
                </a:solidFill>
                <a:latin typeface="Candara" panose="020E0502030303020204" pitchFamily="34" charset="0"/>
                <a:cs typeface="Calibri" panose="020F0502020204030204" pitchFamily="34" charset="0"/>
              </a:rPr>
              <a:t> </a:t>
            </a:r>
          </a:p>
          <a:p>
            <a:pPr lvl="1" fontAlgn="auto">
              <a:spcAft>
                <a:spcPts val="0"/>
              </a:spcAft>
              <a:buFont typeface="Wingdings" panose="05000000000000000000" pitchFamily="2" charset="2"/>
              <a:buChar char="§"/>
              <a:defRPr/>
            </a:pPr>
            <a:r>
              <a:rPr lang="en-US" sz="2400" i="1" dirty="0">
                <a:solidFill>
                  <a:schemeClr val="tx1">
                    <a:lumMod val="95000"/>
                    <a:lumOff val="5000"/>
                  </a:schemeClr>
                </a:solidFill>
                <a:latin typeface="Candara" panose="020E0502030303020204" pitchFamily="34" charset="0"/>
                <a:cs typeface="Calibri" panose="020F0502020204030204" pitchFamily="34" charset="0"/>
              </a:rPr>
              <a:t>For example, if you are hired in June, you can start your health insurance July 1. </a:t>
            </a:r>
          </a:p>
          <a:p>
            <a:pPr marL="457200" lvl="1" indent="0" fontAlgn="auto">
              <a:spcAft>
                <a:spcPts val="0"/>
              </a:spcAft>
              <a:buNone/>
              <a:defRPr/>
            </a:pPr>
            <a:endParaRPr lang="en-US" sz="2400" i="1" dirty="0">
              <a:solidFill>
                <a:schemeClr val="tx1">
                  <a:lumMod val="95000"/>
                  <a:lumOff val="5000"/>
                </a:schemeClr>
              </a:solidFill>
              <a:latin typeface="Candara" panose="020E0502030303020204" pitchFamily="34" charset="0"/>
              <a:cs typeface="Calibri" panose="020F0502020204030204" pitchFamily="34" charset="0"/>
            </a:endParaRPr>
          </a:p>
          <a:p>
            <a:pPr fontAlgn="auto">
              <a:spcAft>
                <a:spcPts val="0"/>
              </a:spcAft>
              <a:buFont typeface="Wingdings" panose="05000000000000000000" pitchFamily="2" charset="2"/>
              <a:buChar char="§"/>
              <a:defRPr/>
            </a:pPr>
            <a:r>
              <a:rPr lang="en-US" sz="2400" dirty="0">
                <a:solidFill>
                  <a:schemeClr val="tx1">
                    <a:lumMod val="95000"/>
                    <a:lumOff val="5000"/>
                  </a:schemeClr>
                </a:solidFill>
                <a:latin typeface="Candara" panose="020E0502030303020204" pitchFamily="34" charset="0"/>
                <a:cs typeface="Calibri" panose="020F0502020204030204" pitchFamily="34" charset="0"/>
              </a:rPr>
              <a:t>Insurance cards will be mailed </a:t>
            </a:r>
            <a:r>
              <a:rPr lang="en-US" sz="2400" u="sng" dirty="0">
                <a:solidFill>
                  <a:schemeClr val="tx1">
                    <a:lumMod val="95000"/>
                    <a:lumOff val="5000"/>
                  </a:schemeClr>
                </a:solidFill>
                <a:latin typeface="Candara" panose="020E0502030303020204" pitchFamily="34" charset="0"/>
                <a:cs typeface="Calibri" panose="020F0502020204030204" pitchFamily="34" charset="0"/>
              </a:rPr>
              <a:t>after</a:t>
            </a:r>
            <a:r>
              <a:rPr lang="en-US" sz="2400" dirty="0">
                <a:solidFill>
                  <a:schemeClr val="tx1">
                    <a:lumMod val="95000"/>
                    <a:lumOff val="5000"/>
                  </a:schemeClr>
                </a:solidFill>
                <a:latin typeface="Candara" panose="020E0502030303020204" pitchFamily="34" charset="0"/>
                <a:cs typeface="Calibri" panose="020F0502020204030204" pitchFamily="34" charset="0"/>
              </a:rPr>
              <a:t> effective date</a:t>
            </a:r>
          </a:p>
        </p:txBody>
      </p:sp>
      <p:sp>
        <p:nvSpPr>
          <p:cNvPr id="6" name="Rectangle 2"/>
          <p:cNvSpPr>
            <a:spLocks noGrp="1" noChangeArrowheads="1"/>
          </p:cNvSpPr>
          <p:nvPr>
            <p:ph type="title"/>
          </p:nvPr>
        </p:nvSpPr>
        <p:spPr>
          <a:xfrm>
            <a:off x="7088" y="522767"/>
            <a:ext cx="9136912" cy="544033"/>
          </a:xfrm>
        </p:spPr>
        <p:txBody>
          <a:bodyPr/>
          <a:lstStyle/>
          <a:p>
            <a:pPr fontAlgn="auto">
              <a:spcAft>
                <a:spcPts val="0"/>
              </a:spcAft>
              <a:defRPr/>
            </a:pPr>
            <a:r>
              <a:rPr lang="en-US" sz="4000" b="1" dirty="0">
                <a:latin typeface="Candara" panose="020E0502030303020204" pitchFamily="34" charset="0"/>
                <a:cs typeface="Calibri" panose="020F0502020204030204" pitchFamily="34" charset="0"/>
              </a:rPr>
              <a:t>Insurance Effective Dates</a:t>
            </a:r>
          </a:p>
        </p:txBody>
      </p:sp>
      <p:pic>
        <p:nvPicPr>
          <p:cNvPr id="1028" name="Picture 4" descr="C:\Users\as089772\AppData\Local\Microsoft\Windows\Temporary Internet Files\Content.IE5\I2P1OI73\MC9002900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152400"/>
            <a:ext cx="954465"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77350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0" y="457200"/>
            <a:ext cx="9144000" cy="484631"/>
          </a:xfrm>
        </p:spPr>
        <p:txBody>
          <a:bodyPr>
            <a:normAutofit fontScale="90000"/>
          </a:bodyPr>
          <a:lstStyle/>
          <a:p>
            <a:pPr algn="ctr" fontAlgn="auto">
              <a:spcAft>
                <a:spcPts val="0"/>
              </a:spcAft>
              <a:defRPr/>
            </a:pPr>
            <a:r>
              <a:rPr lang="en-US" sz="4000" b="1" cap="none" dirty="0">
                <a:latin typeface="Candara" panose="020E0502030303020204" pitchFamily="34" charset="0"/>
                <a:cs typeface="Calibri" panose="020F0502020204030204" pitchFamily="34" charset="0"/>
              </a:rPr>
              <a:t>Health Insurance Options</a:t>
            </a:r>
            <a:endParaRPr lang="en-US" sz="4000" b="1" cap="none" dirty="0">
              <a:solidFill>
                <a:srgbClr val="FF0000"/>
              </a:solidFill>
              <a:latin typeface="Candara" panose="020E0502030303020204" pitchFamily="34" charset="0"/>
              <a:cs typeface="Calibri" panose="020F0502020204030204" pitchFamily="34" charset="0"/>
            </a:endParaRPr>
          </a:p>
        </p:txBody>
      </p:sp>
      <p:graphicFrame>
        <p:nvGraphicFramePr>
          <p:cNvPr id="115746" name="Group 34"/>
          <p:cNvGraphicFramePr>
            <a:graphicFrameLocks noGrp="1"/>
          </p:cNvGraphicFramePr>
          <p:nvPr>
            <p:ph sz="half" idx="2"/>
            <p:extLst>
              <p:ext uri="{D42A27DB-BD31-4B8C-83A1-F6EECF244321}">
                <p14:modId xmlns:p14="http://schemas.microsoft.com/office/powerpoint/2010/main" val="1412787457"/>
              </p:ext>
            </p:extLst>
          </p:nvPr>
        </p:nvGraphicFramePr>
        <p:xfrm>
          <a:off x="76201" y="941831"/>
          <a:ext cx="8991600" cy="5667756"/>
        </p:xfrm>
        <a:graphic>
          <a:graphicData uri="http://schemas.openxmlformats.org/drawingml/2006/table">
            <a:tbl>
              <a:tblPr>
                <a:tableStyleId>{616DA210-FB5B-4158-B5E0-FEB733F419BA}</a:tableStyleId>
              </a:tblPr>
              <a:tblGrid>
                <a:gridCol w="2490154">
                  <a:extLst>
                    <a:ext uri="{9D8B030D-6E8A-4147-A177-3AD203B41FA5}">
                      <a16:colId xmlns:a16="http://schemas.microsoft.com/office/drawing/2014/main" val="20000"/>
                    </a:ext>
                  </a:extLst>
                </a:gridCol>
                <a:gridCol w="3250723">
                  <a:extLst>
                    <a:ext uri="{9D8B030D-6E8A-4147-A177-3AD203B41FA5}">
                      <a16:colId xmlns:a16="http://schemas.microsoft.com/office/drawing/2014/main" val="20001"/>
                    </a:ext>
                  </a:extLst>
                </a:gridCol>
                <a:gridCol w="3250723">
                  <a:extLst>
                    <a:ext uri="{9D8B030D-6E8A-4147-A177-3AD203B41FA5}">
                      <a16:colId xmlns:a16="http://schemas.microsoft.com/office/drawing/2014/main" val="20002"/>
                    </a:ext>
                  </a:extLst>
                </a:gridCol>
              </a:tblGrid>
              <a:tr h="4571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u="none" strike="noStrike" kern="1200" cap="none" normalizeH="0" baseline="0" dirty="0">
                          <a:ln>
                            <a:noFill/>
                          </a:ln>
                          <a:solidFill>
                            <a:schemeClr val="tx1"/>
                          </a:solidFill>
                          <a:effectLst/>
                          <a:latin typeface="Candara" panose="020E0502030303020204" pitchFamily="34" charset="0"/>
                          <a:ea typeface="+mn-ea"/>
                          <a:cs typeface="+mn-cs"/>
                        </a:rPr>
                        <a:t>2 Options Available: </a:t>
                      </a:r>
                    </a:p>
                  </a:txBody>
                  <a:tcP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u="none" strike="noStrike" kern="1200" cap="none" normalizeH="0" baseline="0" dirty="0">
                          <a:ln>
                            <a:noFill/>
                          </a:ln>
                          <a:solidFill>
                            <a:srgbClr val="FF0000"/>
                          </a:solidFill>
                          <a:effectLst/>
                          <a:latin typeface="Candara" panose="020E0502030303020204" pitchFamily="34" charset="0"/>
                          <a:ea typeface="+mn-ea"/>
                          <a:cs typeface="+mn-cs"/>
                        </a:rPr>
                        <a:t>Option 1: Standard Option</a:t>
                      </a:r>
                    </a:p>
                  </a:txBody>
                  <a:tcPr horzOverflow="overflow">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u="none" strike="noStrike" kern="1200" cap="none" normalizeH="0" baseline="0" dirty="0">
                          <a:ln>
                            <a:noFill/>
                          </a:ln>
                          <a:solidFill>
                            <a:srgbClr val="FF0000"/>
                          </a:solidFill>
                          <a:effectLst/>
                          <a:latin typeface="Candara" panose="020E0502030303020204" pitchFamily="34" charset="0"/>
                          <a:ea typeface="+mn-ea"/>
                          <a:cs typeface="+mn-cs"/>
                        </a:rPr>
                        <a:t>Option 2: HDHP Option</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1" u="none" strike="noStrike" kern="1200" cap="none" normalizeH="0" baseline="0" dirty="0">
                          <a:ln>
                            <a:noFill/>
                          </a:ln>
                          <a:solidFill>
                            <a:srgbClr val="FF0000"/>
                          </a:solidFill>
                          <a:effectLst/>
                          <a:latin typeface="Candara" panose="020E0502030303020204" pitchFamily="34" charset="0"/>
                          <a:ea typeface="+mn-ea"/>
                          <a:cs typeface="+mn-cs"/>
                        </a:rPr>
                        <a:t>(High Deductible Health Plan)</a:t>
                      </a:r>
                    </a:p>
                  </a:txBody>
                  <a:tcPr horzOverflow="overflow">
                    <a:solidFill>
                      <a:schemeClr val="bg1">
                        <a:lumMod val="85000"/>
                      </a:schemeClr>
                    </a:solidFill>
                  </a:tcPr>
                </a:tc>
                <a:extLst>
                  <a:ext uri="{0D108BD9-81ED-4DB2-BD59-A6C34878D82A}">
                    <a16:rowId xmlns:a16="http://schemas.microsoft.com/office/drawing/2014/main" val="10000"/>
                  </a:ext>
                </a:extLst>
              </a:tr>
              <a:tr h="22067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u="none" strike="noStrike" cap="none" normalizeH="0" baseline="0" dirty="0">
                          <a:ln>
                            <a:noFill/>
                          </a:ln>
                          <a:solidFill>
                            <a:schemeClr val="tx1"/>
                          </a:solidFill>
                          <a:effectLst/>
                          <a:latin typeface="Candara" panose="020E0502030303020204" pitchFamily="34" charset="0"/>
                        </a:rPr>
                        <a:t>2 Options Available</a:t>
                      </a:r>
                      <a:endParaRPr kumimoji="0" lang="en-US" sz="1250" b="1" i="0" u="none" strike="noStrike" cap="none" normalizeH="0" baseline="0" dirty="0">
                        <a:ln>
                          <a:noFill/>
                        </a:ln>
                        <a:solidFill>
                          <a:schemeClr val="tx1"/>
                        </a:solidFill>
                        <a:effectLst/>
                        <a:latin typeface="Candara" panose="020E0502030303020204" pitchFamily="34" charset="0"/>
                        <a:cs typeface="Calibri" panose="020F0502020204030204" pitchFamily="34" charset="0"/>
                      </a:endParaRPr>
                    </a:p>
                  </a:txBody>
                  <a:tcPr horzOverflow="overflow"/>
                </a:tc>
                <a:tc>
                  <a:txBody>
                    <a:bodyPr/>
                    <a:lstStyle/>
                    <a:p>
                      <a:pPr marL="233363" marR="0" lvl="0" indent="-233363"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00" b="1" i="0" u="none" strike="noStrike" cap="none" normalizeH="0" baseline="0" dirty="0">
                          <a:ln>
                            <a:noFill/>
                          </a:ln>
                          <a:solidFill>
                            <a:schemeClr val="tx1"/>
                          </a:solidFill>
                          <a:effectLst/>
                          <a:latin typeface="Candara" panose="020E0502030303020204" pitchFamily="34" charset="0"/>
                          <a:cs typeface="Calibri" panose="020F0502020204030204" pitchFamily="34" charset="0"/>
                        </a:rPr>
                        <a:t>Option A: HMO</a:t>
                      </a:r>
                    </a:p>
                    <a:p>
                      <a:pPr marL="457200" marR="0" lvl="1" indent="-11747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Reference map for specific providers by county: </a:t>
                      </a:r>
                      <a:r>
                        <a:rPr kumimoji="0" lang="en-US" sz="1200" b="0" i="0" u="none" strike="noStrike" cap="none" normalizeH="0" baseline="0" dirty="0">
                          <a:ln>
                            <a:noFill/>
                          </a:ln>
                          <a:solidFill>
                            <a:schemeClr val="tx1"/>
                          </a:solidFill>
                          <a:effectLst/>
                          <a:latin typeface="Candara" panose="020E0502030303020204" pitchFamily="34" charset="0"/>
                          <a:cs typeface="Calibri" panose="020F0502020204030204" pitchFamily="34" charset="0"/>
                          <a:hlinkClick r:id="rId3"/>
                        </a:rPr>
                        <a:t>https://www.mybenefits.myflorida.com/health/health_insurance_plans/health_plans_by_region</a:t>
                      </a:r>
                      <a:r>
                        <a:rPr kumimoji="0" lang="en-US" sz="12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 </a:t>
                      </a:r>
                    </a:p>
                    <a:p>
                      <a:pPr marL="457200" marR="0" lvl="1" indent="-11747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In-Network Only (Open Access)</a:t>
                      </a:r>
                    </a:p>
                    <a:p>
                      <a:pPr marL="457200" marR="0" lvl="1" indent="-11747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Copayments</a:t>
                      </a:r>
                    </a:p>
                    <a:p>
                      <a:pPr marL="233363" marR="0" lvl="0" indent="-233363"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00" b="1" i="0" u="none" strike="noStrike" cap="none" normalizeH="0" baseline="0" dirty="0">
                          <a:ln>
                            <a:noFill/>
                          </a:ln>
                          <a:solidFill>
                            <a:schemeClr val="tx1"/>
                          </a:solidFill>
                          <a:effectLst/>
                          <a:latin typeface="Candara" panose="020E0502030303020204" pitchFamily="34" charset="0"/>
                          <a:cs typeface="Calibri" panose="020F0502020204030204" pitchFamily="34" charset="0"/>
                        </a:rPr>
                        <a:t>Option B: PPO</a:t>
                      </a:r>
                    </a:p>
                    <a:p>
                      <a:pPr marL="457200" marR="0" lvl="1" indent="-11747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00" b="0" i="0" u="none" strike="noStrike" kern="1200" cap="none" normalizeH="0" baseline="0" dirty="0">
                          <a:ln>
                            <a:noFill/>
                          </a:ln>
                          <a:solidFill>
                            <a:schemeClr val="tx1"/>
                          </a:solidFill>
                          <a:effectLst/>
                          <a:latin typeface="Candara" panose="020E0502030303020204" pitchFamily="34" charset="0"/>
                          <a:ea typeface="+mn-ea"/>
                          <a:cs typeface="Calibri" panose="020F0502020204030204" pitchFamily="34" charset="0"/>
                        </a:rPr>
                        <a:t>Florida Blue (Blue Cross Blue Shield)</a:t>
                      </a:r>
                    </a:p>
                    <a:p>
                      <a:pPr marL="457200" marR="0" lvl="1" indent="-11747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00" b="0" i="0" u="none" strike="noStrike" kern="1200" cap="none" normalizeH="0" baseline="0" dirty="0">
                          <a:ln>
                            <a:noFill/>
                          </a:ln>
                          <a:solidFill>
                            <a:schemeClr val="tx1"/>
                          </a:solidFill>
                          <a:effectLst/>
                          <a:latin typeface="Candara" panose="020E0502030303020204" pitchFamily="34" charset="0"/>
                          <a:ea typeface="+mn-ea"/>
                          <a:cs typeface="Calibri" panose="020F0502020204030204" pitchFamily="34" charset="0"/>
                        </a:rPr>
                        <a:t>Choice of Network/Non-Network</a:t>
                      </a:r>
                    </a:p>
                    <a:p>
                      <a:pPr marL="457200" marR="0" lvl="1" indent="-11747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00" b="0" i="0" u="none" strike="noStrike" kern="1200" cap="none" normalizeH="0" baseline="0" dirty="0">
                          <a:ln>
                            <a:noFill/>
                          </a:ln>
                          <a:solidFill>
                            <a:schemeClr val="tx1"/>
                          </a:solidFill>
                          <a:effectLst/>
                          <a:latin typeface="Candara" panose="020E0502030303020204" pitchFamily="34" charset="0"/>
                          <a:ea typeface="+mn-ea"/>
                          <a:cs typeface="Calibri" panose="020F0502020204030204" pitchFamily="34" charset="0"/>
                        </a:rPr>
                        <a:t>Deductible, Copayments &amp; Coinsurance</a:t>
                      </a:r>
                    </a:p>
                  </a:txBody>
                  <a:tcPr horzOverflow="overflow"/>
                </a:tc>
                <a:tc>
                  <a:txBody>
                    <a:bodyPr/>
                    <a:lstStyle/>
                    <a:p>
                      <a:pPr marL="233363" marR="0" lvl="0" indent="-233363"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00" b="1" i="0" u="none" strike="noStrike" cap="none" normalizeH="0" baseline="0" dirty="0">
                          <a:ln>
                            <a:noFill/>
                          </a:ln>
                          <a:solidFill>
                            <a:schemeClr val="tx1"/>
                          </a:solidFill>
                          <a:effectLst/>
                          <a:latin typeface="Candara" panose="020E0502030303020204" pitchFamily="34" charset="0"/>
                          <a:cs typeface="Calibri" panose="020F0502020204030204" pitchFamily="34" charset="0"/>
                        </a:rPr>
                        <a:t>Option A: HMO</a:t>
                      </a:r>
                    </a:p>
                    <a:p>
                      <a:pPr marL="457200" marR="0" lvl="1" indent="-11747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Reference map for specific providers by county: </a:t>
                      </a:r>
                      <a:r>
                        <a:rPr kumimoji="0" lang="en-US" sz="1200" b="0" i="0" u="none" strike="noStrike" cap="none" normalizeH="0" baseline="0" dirty="0">
                          <a:ln>
                            <a:noFill/>
                          </a:ln>
                          <a:solidFill>
                            <a:schemeClr val="tx1"/>
                          </a:solidFill>
                          <a:effectLst/>
                          <a:latin typeface="Candara" panose="020E0502030303020204" pitchFamily="34" charset="0"/>
                          <a:cs typeface="Calibri" panose="020F0502020204030204" pitchFamily="34" charset="0"/>
                          <a:hlinkClick r:id="rId3"/>
                        </a:rPr>
                        <a:t>https://www.mybenefits.myflorida.com/health/health_insurance_plans/health_plans_by_region</a:t>
                      </a:r>
                      <a:r>
                        <a:rPr kumimoji="0" lang="en-US" sz="12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 </a:t>
                      </a:r>
                    </a:p>
                    <a:p>
                      <a:pPr marL="457200" marR="0" lvl="1" indent="-11747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In-Network Only (Open Access)</a:t>
                      </a:r>
                    </a:p>
                    <a:p>
                      <a:pPr marL="457200" marR="0" lvl="1" indent="-11747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Deductible &amp; Coinsurance</a:t>
                      </a:r>
                    </a:p>
                    <a:p>
                      <a:pPr marL="233363" marR="0" lvl="0" indent="-233363"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00" b="1" i="0" u="none" strike="noStrike" cap="none" normalizeH="0" baseline="0" dirty="0">
                          <a:ln>
                            <a:noFill/>
                          </a:ln>
                          <a:solidFill>
                            <a:schemeClr val="tx1"/>
                          </a:solidFill>
                          <a:effectLst/>
                          <a:latin typeface="Candara" panose="020E0502030303020204" pitchFamily="34" charset="0"/>
                          <a:cs typeface="Calibri" panose="020F0502020204030204" pitchFamily="34" charset="0"/>
                        </a:rPr>
                        <a:t>Option B: PPO</a:t>
                      </a:r>
                    </a:p>
                    <a:p>
                      <a:pPr marL="457200" marR="0" lvl="1" indent="-11747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00" b="0" i="0" u="none" strike="noStrike" kern="1200" cap="none" normalizeH="0" baseline="0" dirty="0">
                          <a:ln>
                            <a:noFill/>
                          </a:ln>
                          <a:solidFill>
                            <a:schemeClr val="tx1"/>
                          </a:solidFill>
                          <a:effectLst/>
                          <a:latin typeface="Candara" panose="020E0502030303020204" pitchFamily="34" charset="0"/>
                          <a:ea typeface="+mn-ea"/>
                          <a:cs typeface="Calibri" panose="020F0502020204030204" pitchFamily="34" charset="0"/>
                        </a:rPr>
                        <a:t>Florida Blue (Blue Cross Blue Shield)</a:t>
                      </a:r>
                    </a:p>
                    <a:p>
                      <a:pPr marL="457200" marR="0" lvl="1" indent="-11747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00" b="0" i="0" u="none" strike="noStrike" kern="1200" cap="none" normalizeH="0" baseline="0" dirty="0">
                          <a:ln>
                            <a:noFill/>
                          </a:ln>
                          <a:solidFill>
                            <a:schemeClr val="tx1"/>
                          </a:solidFill>
                          <a:effectLst/>
                          <a:latin typeface="Candara" panose="020E0502030303020204" pitchFamily="34" charset="0"/>
                          <a:ea typeface="+mn-ea"/>
                          <a:cs typeface="Calibri" panose="020F0502020204030204" pitchFamily="34" charset="0"/>
                        </a:rPr>
                        <a:t>Choice of Network/Non-Network</a:t>
                      </a:r>
                    </a:p>
                    <a:p>
                      <a:pPr marL="457200" marR="0" lvl="1" indent="-11747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00" b="0" i="0" u="none" strike="noStrike" kern="1200" cap="none" normalizeH="0" baseline="0" dirty="0">
                          <a:ln>
                            <a:noFill/>
                          </a:ln>
                          <a:solidFill>
                            <a:schemeClr val="tx1"/>
                          </a:solidFill>
                          <a:effectLst/>
                          <a:latin typeface="Candara" panose="020E0502030303020204" pitchFamily="34" charset="0"/>
                          <a:ea typeface="+mn-ea"/>
                          <a:cs typeface="Calibri" panose="020F0502020204030204" pitchFamily="34" charset="0"/>
                        </a:rPr>
                        <a:t>Deductible &amp; Coinsurance </a:t>
                      </a:r>
                    </a:p>
                  </a:txBody>
                  <a:tcPr horzOverflow="overflow"/>
                </a:tc>
                <a:extLst>
                  <a:ext uri="{0D108BD9-81ED-4DB2-BD59-A6C34878D82A}">
                    <a16:rowId xmlns:a16="http://schemas.microsoft.com/office/drawing/2014/main" val="10001"/>
                  </a:ext>
                </a:extLst>
              </a:tr>
              <a:tr h="90364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a:ln>
                            <a:noFill/>
                          </a:ln>
                          <a:solidFill>
                            <a:schemeClr val="tx1"/>
                          </a:solidFill>
                          <a:effectLst/>
                          <a:latin typeface="Candara" panose="020E0502030303020204" pitchFamily="34" charset="0"/>
                          <a:cs typeface="Calibri" panose="020F0502020204030204" pitchFamily="34" charset="0"/>
                        </a:rPr>
                        <a:t>Monthly Premium</a:t>
                      </a:r>
                    </a:p>
                    <a:p>
                      <a:pPr marL="171450" marR="0" lvl="0" indent="-17145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pPr>
                      <a:r>
                        <a:rPr kumimoji="0" lang="en-US" sz="1100" b="0" i="1" u="none" strike="noStrike" cap="none" normalizeH="0" baseline="0" dirty="0">
                          <a:ln>
                            <a:noFill/>
                          </a:ln>
                          <a:solidFill>
                            <a:schemeClr val="tx1"/>
                          </a:solidFill>
                          <a:effectLst/>
                          <a:latin typeface="Candara" panose="020E0502030303020204" pitchFamily="34" charset="0"/>
                          <a:cs typeface="Calibri" panose="020F0502020204030204" pitchFamily="34" charset="0"/>
                        </a:rPr>
                        <a:t>Premiums are listed for full time employees</a:t>
                      </a:r>
                    </a:p>
                    <a:p>
                      <a:pPr marL="171450" marR="0" lvl="0" indent="-17145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pPr>
                      <a:r>
                        <a:rPr kumimoji="0" lang="en-US" sz="1100" b="0" i="1" u="none" strike="noStrike" cap="none" normalizeH="0" baseline="0" dirty="0">
                          <a:ln>
                            <a:noFill/>
                          </a:ln>
                          <a:solidFill>
                            <a:schemeClr val="tx1"/>
                          </a:solidFill>
                          <a:effectLst/>
                          <a:latin typeface="Candara" panose="020E0502030303020204" pitchFamily="34" charset="0"/>
                          <a:cs typeface="Calibri" panose="020F0502020204030204" pitchFamily="34" charset="0"/>
                        </a:rPr>
                        <a:t>9-Month Faculty will be double deducted during Spring months to pay for Summer coverage</a:t>
                      </a:r>
                    </a:p>
                  </a:txBody>
                  <a:tcPr horzOverflow="overflow"/>
                </a:tc>
                <a:tc>
                  <a:txBody>
                    <a:bodyPr/>
                    <a:lstStyle/>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00" b="1" i="0" u="sng" strike="noStrike" cap="none" normalizeH="0" baseline="0" dirty="0">
                          <a:ln>
                            <a:noFill/>
                          </a:ln>
                          <a:solidFill>
                            <a:schemeClr val="tx1"/>
                          </a:solidFill>
                          <a:effectLst/>
                          <a:latin typeface="Candara" panose="020E0502030303020204" pitchFamily="34" charset="0"/>
                          <a:cs typeface="Calibri" panose="020F0502020204030204" pitchFamily="34" charset="0"/>
                        </a:rPr>
                        <a:t>Individual:</a:t>
                      </a:r>
                      <a:r>
                        <a:rPr kumimoji="0" lang="en-US" sz="1200" b="1" i="0" u="none" strike="noStrike" cap="none" normalizeH="0" baseline="0" dirty="0">
                          <a:ln>
                            <a:noFill/>
                          </a:ln>
                          <a:solidFill>
                            <a:schemeClr val="tx1"/>
                          </a:solidFill>
                          <a:effectLst/>
                          <a:latin typeface="Candara" panose="020E0502030303020204" pitchFamily="34" charset="0"/>
                          <a:cs typeface="Calibri" panose="020F0502020204030204" pitchFamily="34" charset="0"/>
                        </a:rPr>
                        <a:t> </a:t>
                      </a:r>
                      <a:r>
                        <a:rPr kumimoji="0" lang="en-US" sz="12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$50.00</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00" b="1" i="0" u="sng" strike="noStrike" cap="none" normalizeH="0" baseline="0" dirty="0">
                          <a:ln>
                            <a:noFill/>
                          </a:ln>
                          <a:solidFill>
                            <a:schemeClr val="tx1"/>
                          </a:solidFill>
                          <a:effectLst/>
                          <a:latin typeface="Candara" panose="020E0502030303020204" pitchFamily="34" charset="0"/>
                          <a:cs typeface="Calibri" panose="020F0502020204030204" pitchFamily="34" charset="0"/>
                        </a:rPr>
                        <a:t>Family:</a:t>
                      </a:r>
                      <a:r>
                        <a:rPr kumimoji="0" lang="en-US" sz="1200" b="1" i="0" u="none" strike="noStrike" cap="none" normalizeH="0" baseline="0" dirty="0">
                          <a:ln>
                            <a:noFill/>
                          </a:ln>
                          <a:solidFill>
                            <a:schemeClr val="tx1"/>
                          </a:solidFill>
                          <a:effectLst/>
                          <a:latin typeface="Candara" panose="020E0502030303020204" pitchFamily="34" charset="0"/>
                          <a:cs typeface="Calibri" panose="020F0502020204030204" pitchFamily="34" charset="0"/>
                        </a:rPr>
                        <a:t> </a:t>
                      </a:r>
                      <a:r>
                        <a:rPr kumimoji="0" lang="en-US" sz="12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$180.00</a:t>
                      </a:r>
                    </a:p>
                    <a:p>
                      <a:pPr marL="342900" marR="0" lvl="0" indent="-34290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00" b="1" i="0" u="sng" strike="noStrike" cap="none" normalizeH="0" baseline="0" dirty="0">
                          <a:ln>
                            <a:noFill/>
                          </a:ln>
                          <a:solidFill>
                            <a:schemeClr val="tx1"/>
                          </a:solidFill>
                          <a:effectLst/>
                          <a:latin typeface="Candara" panose="020E0502030303020204" pitchFamily="34" charset="0"/>
                          <a:cs typeface="Calibri" panose="020F0502020204030204" pitchFamily="34" charset="0"/>
                        </a:rPr>
                        <a:t>Spouse Program:</a:t>
                      </a:r>
                      <a:r>
                        <a:rPr kumimoji="0" lang="en-US" sz="1200" b="1" i="0" u="none" strike="noStrike" cap="none" normalizeH="0" baseline="0" dirty="0">
                          <a:ln>
                            <a:noFill/>
                          </a:ln>
                          <a:solidFill>
                            <a:schemeClr val="tx1"/>
                          </a:solidFill>
                          <a:effectLst/>
                          <a:latin typeface="Candara" panose="020E0502030303020204" pitchFamily="34" charset="0"/>
                          <a:cs typeface="Calibri" panose="020F0502020204030204" pitchFamily="34" charset="0"/>
                        </a:rPr>
                        <a:t> </a:t>
                      </a:r>
                      <a:r>
                        <a:rPr kumimoji="0" lang="en-US" sz="12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$15.00/Each Employee</a:t>
                      </a:r>
                    </a:p>
                  </a:txBody>
                  <a:tcPr horzOverflow="overflow"/>
                </a:tc>
                <a:tc>
                  <a:txBody>
                    <a:bodyPr/>
                    <a:lstStyle/>
                    <a:p>
                      <a:pPr marL="233363" marR="0" lvl="0" indent="-233363"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00" b="1" i="0" u="sng" strike="noStrike" cap="none" normalizeH="0" baseline="0" dirty="0">
                          <a:ln>
                            <a:noFill/>
                          </a:ln>
                          <a:solidFill>
                            <a:schemeClr val="tx1"/>
                          </a:solidFill>
                          <a:effectLst/>
                          <a:latin typeface="Candara" panose="020E0502030303020204" pitchFamily="34" charset="0"/>
                          <a:cs typeface="Calibri" panose="020F0502020204030204" pitchFamily="34" charset="0"/>
                        </a:rPr>
                        <a:t>Individual:</a:t>
                      </a:r>
                      <a:r>
                        <a:rPr kumimoji="0" lang="en-US" sz="1200" b="1" i="0" u="none" strike="noStrike" cap="none" normalizeH="0" baseline="0" dirty="0">
                          <a:ln>
                            <a:noFill/>
                          </a:ln>
                          <a:solidFill>
                            <a:schemeClr val="tx1"/>
                          </a:solidFill>
                          <a:effectLst/>
                          <a:latin typeface="Candara" panose="020E0502030303020204" pitchFamily="34" charset="0"/>
                          <a:cs typeface="Calibri" panose="020F0502020204030204" pitchFamily="34" charset="0"/>
                        </a:rPr>
                        <a:t> </a:t>
                      </a:r>
                      <a:r>
                        <a:rPr kumimoji="0" lang="en-US" sz="12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$15.00</a:t>
                      </a:r>
                    </a:p>
                    <a:p>
                      <a:pPr marL="233363" marR="0" lvl="0" indent="-233363"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00" b="1" i="0" u="sng" strike="noStrike" cap="none" normalizeH="0" baseline="0" dirty="0">
                          <a:ln>
                            <a:noFill/>
                          </a:ln>
                          <a:solidFill>
                            <a:schemeClr val="tx1"/>
                          </a:solidFill>
                          <a:effectLst/>
                          <a:latin typeface="Candara" panose="020E0502030303020204" pitchFamily="34" charset="0"/>
                          <a:cs typeface="Calibri" panose="020F0502020204030204" pitchFamily="34" charset="0"/>
                        </a:rPr>
                        <a:t>Family:</a:t>
                      </a:r>
                      <a:r>
                        <a:rPr kumimoji="0" lang="en-US" sz="1200" b="1" i="0" u="none" strike="noStrike" cap="none" normalizeH="0" baseline="0" dirty="0">
                          <a:ln>
                            <a:noFill/>
                          </a:ln>
                          <a:solidFill>
                            <a:schemeClr val="tx1"/>
                          </a:solidFill>
                          <a:effectLst/>
                          <a:latin typeface="Candara" panose="020E0502030303020204" pitchFamily="34" charset="0"/>
                          <a:cs typeface="Calibri" panose="020F0502020204030204" pitchFamily="34" charset="0"/>
                        </a:rPr>
                        <a:t> </a:t>
                      </a:r>
                      <a:r>
                        <a:rPr kumimoji="0" lang="en-US" sz="12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$64.30</a:t>
                      </a:r>
                    </a:p>
                    <a:p>
                      <a:pPr marL="233363" marR="0" lvl="0" indent="-233363"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00" b="1" i="0" u="sng" strike="noStrike" cap="none" normalizeH="0" baseline="0" dirty="0">
                          <a:ln>
                            <a:noFill/>
                          </a:ln>
                          <a:solidFill>
                            <a:schemeClr val="tx1"/>
                          </a:solidFill>
                          <a:effectLst/>
                          <a:latin typeface="Candara" panose="020E0502030303020204" pitchFamily="34" charset="0"/>
                          <a:cs typeface="Calibri" panose="020F0502020204030204" pitchFamily="34" charset="0"/>
                        </a:rPr>
                        <a:t>Spouse Program: </a:t>
                      </a:r>
                      <a:r>
                        <a:rPr kumimoji="0" lang="en-US" sz="12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$15.00/Each Employee</a:t>
                      </a:r>
                    </a:p>
                  </a:txBody>
                  <a:tcPr horzOverflow="overflow"/>
                </a:tc>
                <a:extLst>
                  <a:ext uri="{0D108BD9-81ED-4DB2-BD59-A6C34878D82A}">
                    <a16:rowId xmlns:a16="http://schemas.microsoft.com/office/drawing/2014/main" val="10002"/>
                  </a:ext>
                </a:extLst>
              </a:tr>
              <a:tr h="4617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a:ln>
                            <a:noFill/>
                          </a:ln>
                          <a:solidFill>
                            <a:schemeClr val="tx1"/>
                          </a:solidFill>
                          <a:effectLst/>
                          <a:latin typeface="Candara" panose="020E0502030303020204" pitchFamily="34" charset="0"/>
                          <a:cs typeface="Calibri" panose="020F0502020204030204" pitchFamily="34" charset="0"/>
                        </a:rPr>
                        <a:t>Deductible</a:t>
                      </a:r>
                    </a:p>
                  </a:txBody>
                  <a:tcPr horzOverflow="overflow"/>
                </a:tc>
                <a:tc>
                  <a:txBody>
                    <a:bodyPr/>
                    <a:lstStyle/>
                    <a:p>
                      <a:pPr marL="233363" marR="0" lvl="0" indent="-233363"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00" b="1" i="0" u="none" strike="noStrike" cap="none" normalizeH="0" baseline="0" dirty="0">
                          <a:ln>
                            <a:noFill/>
                          </a:ln>
                          <a:solidFill>
                            <a:schemeClr val="tx1"/>
                          </a:solidFill>
                          <a:effectLst/>
                          <a:latin typeface="Candara" panose="020E0502030303020204" pitchFamily="34" charset="0"/>
                          <a:cs typeface="Calibri" panose="020F0502020204030204" pitchFamily="34" charset="0"/>
                        </a:rPr>
                        <a:t>HMO: </a:t>
                      </a:r>
                      <a:r>
                        <a:rPr kumimoji="0" lang="en-US" sz="12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None</a:t>
                      </a:r>
                    </a:p>
                    <a:p>
                      <a:pPr marL="233363" marR="0" lvl="1" indent="-233363"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00" b="1" i="0" u="none" strike="noStrike" cap="none" normalizeH="0" baseline="0" dirty="0">
                          <a:ln>
                            <a:noFill/>
                          </a:ln>
                          <a:solidFill>
                            <a:schemeClr val="tx1"/>
                          </a:solidFill>
                          <a:effectLst/>
                          <a:latin typeface="Candara" panose="020E0502030303020204" pitchFamily="34" charset="0"/>
                          <a:cs typeface="Calibri" panose="020F0502020204030204" pitchFamily="34" charset="0"/>
                        </a:rPr>
                        <a:t>PPO: </a:t>
                      </a:r>
                      <a:r>
                        <a:rPr kumimoji="0" lang="en-US" sz="1200" b="0" i="0" u="none" strike="noStrike" kern="1200" cap="none" normalizeH="0" baseline="0" dirty="0">
                          <a:ln>
                            <a:noFill/>
                          </a:ln>
                          <a:solidFill>
                            <a:schemeClr val="tx1"/>
                          </a:solidFill>
                          <a:effectLst/>
                          <a:latin typeface="Candara" panose="020E0502030303020204" pitchFamily="34" charset="0"/>
                          <a:ea typeface="+mn-ea"/>
                          <a:cs typeface="Calibri" panose="020F0502020204030204" pitchFamily="34" charset="0"/>
                        </a:rPr>
                        <a:t>$250 Individual / $500 Family</a:t>
                      </a:r>
                    </a:p>
                  </a:txBody>
                  <a:tcPr horzOverflow="overflow"/>
                </a:tc>
                <a:tc>
                  <a:txBody>
                    <a:bodyPr/>
                    <a:lstStyle/>
                    <a:p>
                      <a:pPr marL="233363" marR="0" lvl="1" indent="-233363"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defRPr/>
                      </a:pPr>
                      <a:r>
                        <a:rPr kumimoji="0" lang="en-US" sz="1200" b="1" i="0" u="none" strike="noStrike" cap="none" normalizeH="0" baseline="0" dirty="0">
                          <a:ln>
                            <a:noFill/>
                          </a:ln>
                          <a:solidFill>
                            <a:schemeClr val="tx1"/>
                          </a:solidFill>
                          <a:effectLst/>
                          <a:latin typeface="Candara" panose="020E0502030303020204" pitchFamily="34" charset="0"/>
                          <a:cs typeface="Calibri" panose="020F0502020204030204" pitchFamily="34" charset="0"/>
                        </a:rPr>
                        <a:t>HMO: </a:t>
                      </a:r>
                      <a:r>
                        <a:rPr kumimoji="0" lang="en-US" sz="1200" b="0" i="0" u="none" strike="noStrike" kern="1200" cap="none" normalizeH="0" baseline="0" dirty="0">
                          <a:ln>
                            <a:noFill/>
                          </a:ln>
                          <a:solidFill>
                            <a:schemeClr val="tx1"/>
                          </a:solidFill>
                          <a:effectLst/>
                          <a:latin typeface="Candara" panose="020E0502030303020204" pitchFamily="34" charset="0"/>
                          <a:ea typeface="+mn-ea"/>
                          <a:cs typeface="Calibri" panose="020F0502020204030204" pitchFamily="34" charset="0"/>
                        </a:rPr>
                        <a:t>$1,350 Individual / $2,700 Family</a:t>
                      </a:r>
                    </a:p>
                    <a:p>
                      <a:pPr marL="233363" marR="0" lvl="1" indent="-233363"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00" b="1" i="0" u="none" strike="noStrike" cap="none" normalizeH="0" baseline="0" dirty="0">
                          <a:ln>
                            <a:noFill/>
                          </a:ln>
                          <a:solidFill>
                            <a:schemeClr val="tx1"/>
                          </a:solidFill>
                          <a:effectLst/>
                          <a:latin typeface="Candara" panose="020E0502030303020204" pitchFamily="34" charset="0"/>
                          <a:cs typeface="Calibri" panose="020F0502020204030204" pitchFamily="34" charset="0"/>
                        </a:rPr>
                        <a:t>PPO: </a:t>
                      </a:r>
                      <a:r>
                        <a:rPr kumimoji="0" lang="en-US" sz="1200" b="0" i="0" u="none" strike="noStrike" kern="1200" cap="none" normalizeH="0" baseline="0" dirty="0">
                          <a:ln>
                            <a:noFill/>
                          </a:ln>
                          <a:solidFill>
                            <a:schemeClr val="tx1"/>
                          </a:solidFill>
                          <a:effectLst/>
                          <a:latin typeface="Candara" panose="020E0502030303020204" pitchFamily="34" charset="0"/>
                          <a:ea typeface="+mn-ea"/>
                          <a:cs typeface="Calibri" panose="020F0502020204030204" pitchFamily="34" charset="0"/>
                        </a:rPr>
                        <a:t>$1,350 Individual / $2,700 Family</a:t>
                      </a:r>
                    </a:p>
                  </a:txBody>
                  <a:tcPr horzOverflow="overflow"/>
                </a:tc>
                <a:extLst>
                  <a:ext uri="{0D108BD9-81ED-4DB2-BD59-A6C34878D82A}">
                    <a16:rowId xmlns:a16="http://schemas.microsoft.com/office/drawing/2014/main" val="10003"/>
                  </a:ext>
                </a:extLst>
              </a:tr>
              <a:tr h="7511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1" i="0" u="none" strike="noStrike" cap="none" normalizeH="0" baseline="0" dirty="0">
                          <a:ln>
                            <a:noFill/>
                          </a:ln>
                          <a:solidFill>
                            <a:schemeClr val="tx1"/>
                          </a:solidFill>
                          <a:effectLst/>
                          <a:latin typeface="Candara" panose="020E0502030303020204" pitchFamily="34" charset="0"/>
                          <a:cs typeface="Calibri" panose="020F0502020204030204" pitchFamily="34" charset="0"/>
                        </a:rPr>
                        <a:t>Notes</a:t>
                      </a:r>
                    </a:p>
                  </a:txBody>
                  <a:tcPr horzOverflow="overflow"/>
                </a:tc>
                <a:tc>
                  <a:txBody>
                    <a:bodyPr/>
                    <a:lstStyle/>
                    <a:p>
                      <a:pPr marL="233363" marR="0" lvl="1" indent="-233363"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endParaRPr kumimoji="0" lang="en-US" sz="1200" b="0" i="0" u="none" strike="noStrike" kern="1200" cap="none" normalizeH="0" baseline="0" dirty="0">
                        <a:ln>
                          <a:noFill/>
                        </a:ln>
                        <a:solidFill>
                          <a:schemeClr val="tx1"/>
                        </a:solidFill>
                        <a:effectLst/>
                        <a:latin typeface="Candara" panose="020E0502030303020204" pitchFamily="34" charset="0"/>
                        <a:ea typeface="+mn-ea"/>
                        <a:cs typeface="Calibri" panose="020F0502020204030204" pitchFamily="34" charset="0"/>
                      </a:endParaRPr>
                    </a:p>
                  </a:txBody>
                  <a:tcPr horzOverflow="overflow"/>
                </a:tc>
                <a:tc>
                  <a:txBody>
                    <a:bodyPr/>
                    <a:lstStyle/>
                    <a:p>
                      <a:pPr marL="233363" marR="0" lvl="0" indent="-233363"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00" b="0" i="0" u="none" strike="noStrike" kern="1200" cap="none" normalizeH="0" baseline="0" dirty="0">
                          <a:ln>
                            <a:noFill/>
                          </a:ln>
                          <a:solidFill>
                            <a:schemeClr val="tx1"/>
                          </a:solidFill>
                          <a:effectLst/>
                          <a:latin typeface="Candara" panose="020E0502030303020204" pitchFamily="34" charset="0"/>
                          <a:ea typeface="+mn-ea"/>
                          <a:cs typeface="Calibri" panose="020F0502020204030204" pitchFamily="34" charset="0"/>
                        </a:rPr>
                        <a:t>Employee assumes greater responsibility with health care</a:t>
                      </a:r>
                    </a:p>
                    <a:p>
                      <a:pPr marL="233363" marR="0" lvl="0" indent="-233363"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00" b="0" i="0" u="none" strike="noStrike" kern="1200" cap="none" normalizeH="0" baseline="0" dirty="0">
                          <a:ln>
                            <a:noFill/>
                          </a:ln>
                          <a:solidFill>
                            <a:schemeClr val="tx1"/>
                          </a:solidFill>
                          <a:effectLst/>
                          <a:latin typeface="Candara" panose="020E0502030303020204" pitchFamily="34" charset="0"/>
                          <a:ea typeface="+mn-ea"/>
                          <a:cs typeface="Calibri" panose="020F0502020204030204" pitchFamily="34" charset="0"/>
                        </a:rPr>
                        <a:t>Participation in Health Savings Account (HSA) to offset out of pocket expenses</a:t>
                      </a:r>
                    </a:p>
                  </a:txBody>
                  <a:tcP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12363184"/>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0" y="293288"/>
            <a:ext cx="6324600" cy="1054776"/>
          </a:xfrm>
        </p:spPr>
        <p:txBody>
          <a:bodyPr>
            <a:normAutofit/>
          </a:bodyPr>
          <a:lstStyle/>
          <a:p>
            <a:pPr algn="ctr" fontAlgn="auto">
              <a:spcAft>
                <a:spcPts val="0"/>
              </a:spcAft>
              <a:defRPr/>
            </a:pPr>
            <a:r>
              <a:rPr lang="en-US" b="1" cap="none" dirty="0">
                <a:latin typeface="Candara" panose="020E0502030303020204" pitchFamily="34" charset="0"/>
                <a:cs typeface="Calibri" panose="020F0502020204030204" pitchFamily="34" charset="0"/>
              </a:rPr>
              <a:t>Prescription Drug Plan:</a:t>
            </a:r>
          </a:p>
        </p:txBody>
      </p:sp>
      <p:graphicFrame>
        <p:nvGraphicFramePr>
          <p:cNvPr id="120879" name="Group 47"/>
          <p:cNvGraphicFramePr>
            <a:graphicFrameLocks noGrp="1"/>
          </p:cNvGraphicFramePr>
          <p:nvPr>
            <p:ph type="tbl" idx="1"/>
            <p:extLst/>
          </p:nvPr>
        </p:nvGraphicFramePr>
        <p:xfrm>
          <a:off x="85061" y="1194147"/>
          <a:ext cx="8915399" cy="3254327"/>
        </p:xfrm>
        <a:graphic>
          <a:graphicData uri="http://schemas.openxmlformats.org/drawingml/2006/table">
            <a:tbl>
              <a:tblPr/>
              <a:tblGrid>
                <a:gridCol w="1676012">
                  <a:extLst>
                    <a:ext uri="{9D8B030D-6E8A-4147-A177-3AD203B41FA5}">
                      <a16:colId xmlns:a16="http://schemas.microsoft.com/office/drawing/2014/main" val="20000"/>
                    </a:ext>
                  </a:extLst>
                </a:gridCol>
                <a:gridCol w="1874039">
                  <a:extLst>
                    <a:ext uri="{9D8B030D-6E8A-4147-A177-3AD203B41FA5}">
                      <a16:colId xmlns:a16="http://schemas.microsoft.com/office/drawing/2014/main" val="20001"/>
                    </a:ext>
                  </a:extLst>
                </a:gridCol>
                <a:gridCol w="2372788">
                  <a:extLst>
                    <a:ext uri="{9D8B030D-6E8A-4147-A177-3AD203B41FA5}">
                      <a16:colId xmlns:a16="http://schemas.microsoft.com/office/drawing/2014/main" val="20002"/>
                    </a:ext>
                  </a:extLst>
                </a:gridCol>
                <a:gridCol w="2992560">
                  <a:extLst>
                    <a:ext uri="{9D8B030D-6E8A-4147-A177-3AD203B41FA5}">
                      <a16:colId xmlns:a16="http://schemas.microsoft.com/office/drawing/2014/main" val="20003"/>
                    </a:ext>
                  </a:extLst>
                </a:gridCol>
              </a:tblGrid>
              <a:tr h="4196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spc="0" normalizeH="0" baseline="0" dirty="0">
                        <a:ln w="12700">
                          <a:noFill/>
                          <a:prstDash val="solid"/>
                        </a:ln>
                        <a:solidFill>
                          <a:schemeClr val="tx1"/>
                        </a:solidFill>
                        <a:effectLst/>
                        <a:latin typeface="Candara" panose="020E050203030302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spc="0" normalizeH="0" baseline="0" dirty="0">
                          <a:ln w="12700">
                            <a:noFill/>
                            <a:prstDash val="solid"/>
                          </a:ln>
                          <a:solidFill>
                            <a:schemeClr val="tx1"/>
                          </a:solidFill>
                          <a:effectLst/>
                          <a:latin typeface="Candara" panose="020E0502030303020204" pitchFamily="34" charset="0"/>
                          <a:cs typeface="Calibri" panose="020F0502020204030204" pitchFamily="34" charset="0"/>
                        </a:rPr>
                        <a:t>Standard HMO &amp; Standard PPO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spc="0" normalizeH="0" baseline="0" dirty="0">
                        <a:ln w="12700">
                          <a:noFill/>
                          <a:prstDash val="solid"/>
                        </a:ln>
                        <a:solidFill>
                          <a:schemeClr val="tx2"/>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6">
                            <a:lumMod val="20000"/>
                            <a:lumOff val="80000"/>
                          </a:schemeClr>
                        </a:gs>
                        <a:gs pos="100000">
                          <a:schemeClr val="bg1">
                            <a:shade val="35000"/>
                            <a:satMod val="155000"/>
                          </a:schemeClr>
                        </a:gs>
                      </a:gsLst>
                      <a:path path="circl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spc="0" normalizeH="0" baseline="0" dirty="0">
                          <a:ln w="12700">
                            <a:noFill/>
                            <a:prstDash val="solid"/>
                          </a:ln>
                          <a:solidFill>
                            <a:schemeClr val="tx1"/>
                          </a:solidFill>
                          <a:effectLst/>
                          <a:latin typeface="Candara" panose="020E0502030303020204" pitchFamily="34" charset="0"/>
                          <a:cs typeface="Calibri" panose="020F0502020204030204" pitchFamily="34" charset="0"/>
                        </a:rPr>
                        <a:t>HDHP HMO &amp; PPO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0"/>
                  </a:ext>
                </a:extLst>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kern="1200" cap="none" spc="0" normalizeH="0" baseline="0" dirty="0">
                        <a:ln w="12700">
                          <a:noFill/>
                          <a:prstDash val="solid"/>
                        </a:ln>
                        <a:solidFill>
                          <a:schemeClr val="tx1"/>
                        </a:solidFill>
                        <a:effectLst/>
                        <a:latin typeface="Candara" panose="020E0502030303020204" pitchFamily="34" charset="0"/>
                        <a:ea typeface="+mn-ea"/>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spc="0" normalizeH="0" baseline="0" dirty="0">
                          <a:ln w="12700">
                            <a:noFill/>
                            <a:prstDash val="solid"/>
                          </a:ln>
                          <a:solidFill>
                            <a:schemeClr val="tx1"/>
                          </a:solidFill>
                          <a:effectLst/>
                          <a:latin typeface="Candara" panose="020E0502030303020204" pitchFamily="34" charset="0"/>
                          <a:ea typeface="+mn-ea"/>
                          <a:cs typeface="Calibri" panose="020F0502020204030204" pitchFamily="34" charset="0"/>
                        </a:rPr>
                        <a:t>Retail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spc="0" normalizeH="0" baseline="0" dirty="0">
                          <a:ln w="12700">
                            <a:noFill/>
                            <a:prstDash val="solid"/>
                          </a:ln>
                          <a:solidFill>
                            <a:schemeClr val="tx1"/>
                          </a:solidFill>
                          <a:effectLst/>
                          <a:latin typeface="Candara" panose="020E0502030303020204" pitchFamily="34" charset="0"/>
                          <a:ea typeface="+mn-ea"/>
                          <a:cs typeface="Calibri" panose="020F0502020204030204" pitchFamily="34" charset="0"/>
                        </a:rPr>
                        <a:t>(30 Day Supply)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spc="0" normalizeH="0" baseline="0" dirty="0">
                          <a:ln w="12700">
                            <a:noFill/>
                            <a:prstDash val="solid"/>
                          </a:ln>
                          <a:solidFill>
                            <a:schemeClr val="tx1"/>
                          </a:solidFill>
                          <a:effectLst/>
                          <a:latin typeface="Candara" panose="020E0502030303020204" pitchFamily="34" charset="0"/>
                          <a:ea typeface="+mn-ea"/>
                          <a:cs typeface="Calibri" panose="020F0502020204030204" pitchFamily="34" charset="0"/>
                        </a:rPr>
                        <a:t> Mail Order &amp; Retail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spc="0" normalizeH="0" baseline="0" dirty="0">
                          <a:ln w="12700">
                            <a:noFill/>
                            <a:prstDash val="solid"/>
                          </a:ln>
                          <a:solidFill>
                            <a:schemeClr val="tx1"/>
                          </a:solidFill>
                          <a:effectLst/>
                          <a:latin typeface="Candara" panose="020E0502030303020204" pitchFamily="34" charset="0"/>
                          <a:ea typeface="+mn-ea"/>
                          <a:cs typeface="Calibri" panose="020F0502020204030204" pitchFamily="34" charset="0"/>
                        </a:rPr>
                        <a:t>(90 Day Supply)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spc="0" normalizeH="0" baseline="0" dirty="0">
                          <a:ln w="12700">
                            <a:noFill/>
                            <a:prstDash val="solid"/>
                          </a:ln>
                          <a:solidFill>
                            <a:schemeClr val="tx1"/>
                          </a:solidFill>
                          <a:effectLst/>
                          <a:latin typeface="Candara" panose="020E0502030303020204" pitchFamily="34" charset="0"/>
                          <a:ea typeface="+mn-ea"/>
                          <a:cs typeface="Calibri" panose="020F0502020204030204" pitchFamily="34" charset="0"/>
                        </a:rPr>
                        <a:t>Retail (30 Day);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spc="0" normalizeH="0" baseline="0" dirty="0">
                          <a:ln w="12700">
                            <a:noFill/>
                            <a:prstDash val="solid"/>
                          </a:ln>
                          <a:solidFill>
                            <a:schemeClr val="tx1"/>
                          </a:solidFill>
                          <a:effectLst/>
                          <a:latin typeface="Candara" panose="020E0502030303020204" pitchFamily="34" charset="0"/>
                          <a:ea typeface="+mn-ea"/>
                          <a:cs typeface="Calibri" panose="020F0502020204030204" pitchFamily="34" charset="0"/>
                        </a:rPr>
                        <a:t>Mail Order (90-Day);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spc="0" normalizeH="0" baseline="0" dirty="0">
                          <a:ln w="12700">
                            <a:noFill/>
                            <a:prstDash val="solid"/>
                          </a:ln>
                          <a:solidFill>
                            <a:schemeClr val="tx1"/>
                          </a:solidFill>
                          <a:effectLst/>
                          <a:latin typeface="Candara" panose="020E0502030303020204" pitchFamily="34" charset="0"/>
                          <a:ea typeface="+mn-ea"/>
                          <a:cs typeface="Calibri" panose="020F0502020204030204" pitchFamily="34" charset="0"/>
                        </a:rPr>
                        <a:t>Retail (90-Day)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1" u="none" strike="noStrike" kern="1200" cap="none" spc="0" normalizeH="0" baseline="0" dirty="0">
                          <a:ln w="12700">
                            <a:noFill/>
                            <a:prstDash val="solid"/>
                          </a:ln>
                          <a:solidFill>
                            <a:schemeClr val="tx1"/>
                          </a:solidFill>
                          <a:effectLst/>
                          <a:latin typeface="Candara" panose="020E0502030303020204" pitchFamily="34" charset="0"/>
                          <a:ea typeface="+mn-ea"/>
                          <a:cs typeface="Calibri" panose="020F0502020204030204" pitchFamily="34" charset="0"/>
                        </a:rPr>
                        <a:t>*After deductible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24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Generic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Preferred Brand-Name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19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Non-Preferred Brand-Name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pic>
        <p:nvPicPr>
          <p:cNvPr id="1026" name="Picture 2" descr="C:\Program Files\Microsoft Office\MEDIA\CAGCAT10\j0199755.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76039" y="552073"/>
            <a:ext cx="526322" cy="537206"/>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327644" y="5859818"/>
            <a:ext cx="8511556" cy="810985"/>
            <a:chOff x="363024" y="5004549"/>
            <a:chExt cx="8511556" cy="810985"/>
          </a:xfrm>
        </p:grpSpPr>
        <p:sp>
          <p:nvSpPr>
            <p:cNvPr id="8" name="TextBox 7"/>
            <p:cNvSpPr txBox="1"/>
            <p:nvPr/>
          </p:nvSpPr>
          <p:spPr>
            <a:xfrm>
              <a:off x="914400" y="5056099"/>
              <a:ext cx="7960180" cy="70788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47650" lvl="1" fontAlgn="auto">
                <a:spcBef>
                  <a:spcPts val="500"/>
                </a:spcBef>
                <a:spcAft>
                  <a:spcPts val="0"/>
                </a:spcAft>
                <a:buClr>
                  <a:srgbClr val="F3E99E"/>
                </a:buClr>
                <a:buSzPct val="80000"/>
                <a:defRPr/>
              </a:pPr>
              <a:r>
                <a:rPr lang="en-US" sz="2000" dirty="0">
                  <a:solidFill>
                    <a:schemeClr val="tx1"/>
                  </a:solidFill>
                  <a:latin typeface="Candara" panose="020E0502030303020204" pitchFamily="34" charset="0"/>
                  <a:cs typeface="Calibri" panose="020F0502020204030204" pitchFamily="34" charset="0"/>
                </a:rPr>
                <a:t>Download CVS Caremark’s smartphone app to manage your account, see your ID card and more!</a:t>
              </a:r>
            </a:p>
          </p:txBody>
        </p:sp>
        <p:pic>
          <p:nvPicPr>
            <p:cNvPr id="9" name="Picture 2" descr="C:\Users\as089772\AppData\Local\Microsoft\Windows\Temporary Internet Files\Content.IE5\RS37165C\MC90044213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024" y="5004549"/>
              <a:ext cx="810985" cy="81098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p:cNvSpPr txBox="1"/>
          <p:nvPr/>
        </p:nvSpPr>
        <p:spPr>
          <a:xfrm>
            <a:off x="879020" y="4500023"/>
            <a:ext cx="8223341" cy="1400383"/>
          </a:xfrm>
          <a:prstGeom prst="rect">
            <a:avLst/>
          </a:prstGeom>
          <a:noFill/>
        </p:spPr>
        <p:txBody>
          <a:bodyPr wrap="square" rtlCol="0">
            <a:spAutoFit/>
          </a:bodyPr>
          <a:lstStyle/>
          <a:p>
            <a:pPr marL="342900" indent="-342900" fontAlgn="auto">
              <a:spcBef>
                <a:spcPts val="600"/>
              </a:spcBef>
              <a:spcAft>
                <a:spcPts val="0"/>
              </a:spcAft>
              <a:buClr>
                <a:srgbClr val="000000"/>
              </a:buClr>
              <a:buSzPct val="90000"/>
              <a:buFont typeface="Wingdings" panose="05000000000000000000" pitchFamily="2" charset="2"/>
              <a:buChar char="ü"/>
              <a:defRPr/>
            </a:pPr>
            <a:r>
              <a:rPr lang="en-US" sz="1600" dirty="0">
                <a:solidFill>
                  <a:srgbClr val="000000"/>
                </a:solidFill>
                <a:latin typeface="Candara" panose="020E0502030303020204" pitchFamily="34" charset="0"/>
                <a:cs typeface="Calibri" panose="020F0502020204030204" pitchFamily="34" charset="0"/>
              </a:rPr>
              <a:t>You will receive a </a:t>
            </a:r>
            <a:r>
              <a:rPr lang="en-US" sz="1600" u="sng" dirty="0">
                <a:solidFill>
                  <a:srgbClr val="000000"/>
                </a:solidFill>
                <a:latin typeface="Candara" panose="020E0502030303020204" pitchFamily="34" charset="0"/>
                <a:cs typeface="Calibri" panose="020F0502020204030204" pitchFamily="34" charset="0"/>
              </a:rPr>
              <a:t>separate</a:t>
            </a:r>
            <a:r>
              <a:rPr lang="en-US" sz="1600" dirty="0">
                <a:solidFill>
                  <a:srgbClr val="000000"/>
                </a:solidFill>
                <a:latin typeface="Candara" panose="020E0502030303020204" pitchFamily="34" charset="0"/>
                <a:cs typeface="Calibri" panose="020F0502020204030204" pitchFamily="34" charset="0"/>
              </a:rPr>
              <a:t> prescription card from CVS Caremark.</a:t>
            </a:r>
            <a:r>
              <a:rPr lang="en-US" sz="1600" dirty="0">
                <a:latin typeface="Candara" panose="020E0502030303020204" pitchFamily="34" charset="0"/>
              </a:rPr>
              <a:t> </a:t>
            </a:r>
            <a:r>
              <a:rPr lang="en-US" sz="1600" dirty="0">
                <a:solidFill>
                  <a:srgbClr val="000000"/>
                </a:solidFill>
                <a:latin typeface="Candara" panose="020E0502030303020204" pitchFamily="34" charset="0"/>
                <a:cs typeface="Calibri" panose="020F0502020204030204" pitchFamily="34" charset="0"/>
              </a:rPr>
              <a:t>Your health insurance card is not used for prescriptions. </a:t>
            </a:r>
          </a:p>
          <a:p>
            <a:pPr marL="342900" indent="-342900" fontAlgn="auto">
              <a:spcBef>
                <a:spcPts val="600"/>
              </a:spcBef>
              <a:spcAft>
                <a:spcPts val="0"/>
              </a:spcAft>
              <a:buClr>
                <a:srgbClr val="000000"/>
              </a:buClr>
              <a:buSzPct val="90000"/>
              <a:buFont typeface="Wingdings" panose="05000000000000000000" pitchFamily="2" charset="2"/>
              <a:buChar char="ü"/>
              <a:defRPr/>
            </a:pPr>
            <a:r>
              <a:rPr lang="en-US" sz="1600" dirty="0">
                <a:solidFill>
                  <a:srgbClr val="000000"/>
                </a:solidFill>
                <a:latin typeface="Candara" panose="020E0502030303020204" pitchFamily="34" charset="0"/>
              </a:rPr>
              <a:t>Medication Synchronization (Med Sync) allows prescriptions to be synchronized so they can be refilled on the same day. This is optional and only allowed once per year. If you are interested, speak to your pharmacist.</a:t>
            </a:r>
            <a:endParaRPr lang="en-US" sz="1600" dirty="0">
              <a:latin typeface="Candara" panose="020E0502030303020204" pitchFamily="34" charset="0"/>
            </a:endParaRPr>
          </a:p>
        </p:txBody>
      </p:sp>
      <p:pic>
        <p:nvPicPr>
          <p:cNvPr id="6" name="Picture 2" descr="C:\Users\as089772\AppData\Local\Microsoft\Windows\Temporary Internet Files\Content.IE5\F6H5CF8O\MC90029093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440" y="4604668"/>
            <a:ext cx="695920" cy="104570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Image result for cvs caremark"/>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64786" y="241739"/>
            <a:ext cx="2308454" cy="90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363020"/>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0" y="506704"/>
            <a:ext cx="7543800" cy="560096"/>
          </a:xfrm>
        </p:spPr>
        <p:txBody>
          <a:bodyPr/>
          <a:lstStyle/>
          <a:p>
            <a:pPr fontAlgn="auto">
              <a:spcAft>
                <a:spcPts val="0"/>
              </a:spcAft>
              <a:defRPr/>
            </a:pPr>
            <a:r>
              <a:rPr lang="en-US" sz="3000" b="1" cap="none" dirty="0">
                <a:latin typeface="Candara" panose="020E0502030303020204" pitchFamily="34" charset="0"/>
                <a:cs typeface="Calibri" panose="020F0502020204030204" pitchFamily="34" charset="0"/>
              </a:rPr>
              <a:t>HDHP: Health Savings Account</a:t>
            </a:r>
          </a:p>
        </p:txBody>
      </p:sp>
      <p:sp>
        <p:nvSpPr>
          <p:cNvPr id="125955" name="Rectangle 3"/>
          <p:cNvSpPr>
            <a:spLocks noGrp="1" noChangeArrowheads="1"/>
          </p:cNvSpPr>
          <p:nvPr>
            <p:ph idx="1"/>
          </p:nvPr>
        </p:nvSpPr>
        <p:spPr>
          <a:xfrm>
            <a:off x="1" y="990600"/>
            <a:ext cx="9144000" cy="5791200"/>
          </a:xfrm>
        </p:spPr>
        <p:txBody>
          <a:bodyPr>
            <a:noAutofit/>
          </a:bodyPr>
          <a:lstStyle/>
          <a:p>
            <a:pPr marL="274320" indent="-274320" fontAlgn="auto">
              <a:spcAft>
                <a:spcPts val="0"/>
              </a:spcAft>
              <a:buFont typeface="Wingdings" pitchFamily="2" charset="2"/>
              <a:buChar char="§"/>
              <a:defRPr/>
            </a:pPr>
            <a:r>
              <a:rPr lang="en-US" sz="1950" dirty="0">
                <a:latin typeface="Candara" panose="020E0502030303020204" pitchFamily="34" charset="0"/>
                <a:cs typeface="Calibri" panose="020F0502020204030204" pitchFamily="34" charset="0"/>
              </a:rPr>
              <a:t>Allows you to use pretax dollars to pay your share of the cost for eligible medical, prescription, dental or vision care services not covered by your insurance plans</a:t>
            </a:r>
          </a:p>
          <a:p>
            <a:pPr marL="274320" indent="-274320" fontAlgn="auto">
              <a:lnSpc>
                <a:spcPct val="90000"/>
              </a:lnSpc>
              <a:spcAft>
                <a:spcPts val="0"/>
              </a:spcAft>
              <a:buFont typeface="Wingdings" pitchFamily="2" charset="2"/>
              <a:buChar char="§"/>
              <a:defRPr/>
            </a:pPr>
            <a:r>
              <a:rPr lang="en-US" sz="1950" dirty="0">
                <a:latin typeface="Candara" panose="020E0502030303020204" pitchFamily="34" charset="0"/>
                <a:cs typeface="Calibri" panose="020F0502020204030204" pitchFamily="34" charset="0"/>
              </a:rPr>
              <a:t>You do not need to worry about “use it or lose it” rules because unused HSA account balances “carry forward”</a:t>
            </a:r>
          </a:p>
          <a:p>
            <a:pPr marL="274320" indent="-274320" fontAlgn="auto">
              <a:lnSpc>
                <a:spcPct val="90000"/>
              </a:lnSpc>
              <a:spcAft>
                <a:spcPts val="0"/>
              </a:spcAft>
              <a:buFont typeface="Wingdings" pitchFamily="2" charset="2"/>
              <a:buChar char="§"/>
              <a:defRPr/>
            </a:pPr>
            <a:r>
              <a:rPr lang="en-US" sz="1950" dirty="0">
                <a:latin typeface="Candara" panose="020E0502030303020204" pitchFamily="34" charset="0"/>
                <a:cs typeface="Calibri" panose="020F0502020204030204" pitchFamily="34" charset="0"/>
              </a:rPr>
              <a:t>Your account balance is yours if you leave UCF, and you can continue to use it tax-free for healthcare expenses or roll it over to another HSA. </a:t>
            </a:r>
          </a:p>
          <a:p>
            <a:pPr marL="274320" lvl="1" indent="-274320" fontAlgn="auto">
              <a:spcAft>
                <a:spcPts val="0"/>
              </a:spcAft>
              <a:buFont typeface="Wingdings" pitchFamily="2" charset="2"/>
              <a:buChar char="§"/>
              <a:defRPr/>
            </a:pPr>
            <a:r>
              <a:rPr lang="en-US" sz="1950" dirty="0">
                <a:latin typeface="Candara" panose="020E0502030303020204" pitchFamily="34" charset="0"/>
                <a:cs typeface="Calibri" panose="020F0502020204030204" pitchFamily="34" charset="0"/>
              </a:rPr>
              <a:t>2 Steps to open HSA Advantage</a:t>
            </a:r>
            <a:r>
              <a:rPr lang="en-US" sz="1950" baseline="60000" dirty="0">
                <a:latin typeface="Candara" panose="020E0502030303020204" pitchFamily="34" charset="0"/>
                <a:cs typeface="Calibri" panose="020F0502020204030204" pitchFamily="34" charset="0"/>
              </a:rPr>
              <a:t>TM</a:t>
            </a:r>
            <a:r>
              <a:rPr lang="en-US" sz="1950" dirty="0">
                <a:latin typeface="Candara" panose="020E0502030303020204" pitchFamily="34" charset="0"/>
                <a:cs typeface="Calibri" panose="020F0502020204030204" pitchFamily="34" charset="0"/>
              </a:rPr>
              <a:t> bank account: </a:t>
            </a:r>
          </a:p>
          <a:p>
            <a:pPr marL="288925" lvl="1" indent="0" fontAlgn="auto">
              <a:spcAft>
                <a:spcPts val="0"/>
              </a:spcAft>
              <a:buNone/>
              <a:defRPr/>
            </a:pPr>
            <a:endParaRPr lang="en-US" sz="2000" i="1" dirty="0">
              <a:latin typeface="Calibri" panose="020F0502020204030204" pitchFamily="34" charset="0"/>
              <a:cs typeface="Calibri" panose="020F0502020204030204" pitchFamily="34" charset="0"/>
            </a:endParaRPr>
          </a:p>
          <a:p>
            <a:pPr marL="288925" lvl="1" indent="0" fontAlgn="auto">
              <a:spcAft>
                <a:spcPts val="0"/>
              </a:spcAft>
              <a:buNone/>
              <a:defRPr/>
            </a:pPr>
            <a:endParaRPr lang="en-US" sz="2000" i="1" dirty="0">
              <a:latin typeface="Calibri" panose="020F0502020204030204" pitchFamily="34" charset="0"/>
              <a:cs typeface="Calibri" panose="020F0502020204030204" pitchFamily="34" charset="0"/>
            </a:endParaRPr>
          </a:p>
          <a:p>
            <a:pPr marL="0" lvl="1" indent="0" fontAlgn="auto">
              <a:spcAft>
                <a:spcPts val="0"/>
              </a:spcAft>
              <a:buNone/>
              <a:defRPr/>
            </a:pPr>
            <a:endParaRPr lang="en-US" sz="2100" b="1" dirty="0">
              <a:solidFill>
                <a:srgbClr val="FF0000"/>
              </a:solidFill>
              <a:latin typeface="Calibri" panose="020F0502020204030204" pitchFamily="34" charset="0"/>
              <a:cs typeface="Calibri" panose="020F0502020204030204" pitchFamily="34" charset="0"/>
            </a:endParaRPr>
          </a:p>
          <a:p>
            <a:pPr marL="0" lvl="1" indent="0" fontAlgn="auto">
              <a:spcAft>
                <a:spcPts val="0"/>
              </a:spcAft>
              <a:buNone/>
              <a:defRPr/>
            </a:pPr>
            <a:endParaRPr lang="en-US" sz="2100" b="1" dirty="0">
              <a:solidFill>
                <a:srgbClr val="FF0000"/>
              </a:solidFill>
              <a:latin typeface="Calibri" panose="020F0502020204030204" pitchFamily="34" charset="0"/>
              <a:cs typeface="Calibri" panose="020F0502020204030204" pitchFamily="34" charset="0"/>
            </a:endParaRPr>
          </a:p>
          <a:p>
            <a:pPr marL="0" indent="0" fontAlgn="auto">
              <a:spcAft>
                <a:spcPts val="0"/>
              </a:spcAft>
              <a:buNone/>
              <a:defRPr/>
            </a:pPr>
            <a:endParaRPr lang="en-US" sz="1200" dirty="0">
              <a:latin typeface="Calibri" panose="020F0502020204030204" pitchFamily="34" charset="0"/>
              <a:cs typeface="Calibri" panose="020F0502020204030204" pitchFamily="34" charset="0"/>
            </a:endParaRPr>
          </a:p>
        </p:txBody>
      </p:sp>
      <p:graphicFrame>
        <p:nvGraphicFramePr>
          <p:cNvPr id="6" name="Group 47"/>
          <p:cNvGraphicFramePr>
            <a:graphicFrameLocks/>
          </p:cNvGraphicFramePr>
          <p:nvPr>
            <p:extLst>
              <p:ext uri="{D42A27DB-BD31-4B8C-83A1-F6EECF244321}">
                <p14:modId xmlns:p14="http://schemas.microsoft.com/office/powerpoint/2010/main" val="2630077515"/>
              </p:ext>
            </p:extLst>
          </p:nvPr>
        </p:nvGraphicFramePr>
        <p:xfrm>
          <a:off x="152400" y="5044178"/>
          <a:ext cx="7190717" cy="1747932"/>
        </p:xfrm>
        <a:graphic>
          <a:graphicData uri="http://schemas.openxmlformats.org/drawingml/2006/table">
            <a:tbl>
              <a:tblPr>
                <a:tableStyleId>{5940675A-B579-460E-94D1-54222C63F5DA}</a:tableStyleId>
              </a:tblPr>
              <a:tblGrid>
                <a:gridCol w="16764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480162">
                  <a:extLst>
                    <a:ext uri="{9D8B030D-6E8A-4147-A177-3AD203B41FA5}">
                      <a16:colId xmlns:a16="http://schemas.microsoft.com/office/drawing/2014/main" val="20002"/>
                    </a:ext>
                  </a:extLst>
                </a:gridCol>
                <a:gridCol w="2662555">
                  <a:extLst>
                    <a:ext uri="{9D8B030D-6E8A-4147-A177-3AD203B41FA5}">
                      <a16:colId xmlns:a16="http://schemas.microsoft.com/office/drawing/2014/main" val="20003"/>
                    </a:ext>
                  </a:extLst>
                </a:gridCol>
              </a:tblGrid>
              <a:tr h="53259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spc="0" normalizeH="0" baseline="0" dirty="0">
                        <a:ln w="12700">
                          <a:noFill/>
                          <a:prstDash val="solid"/>
                        </a:ln>
                        <a:solidFill>
                          <a:schemeClr val="tx1"/>
                        </a:solidFill>
                        <a:effectLst/>
                        <a:latin typeface="Candara" panose="020E0502030303020204" pitchFamily="34" charset="0"/>
                        <a:cs typeface="Calibri" panose="020F0502020204030204" pitchFamily="34" charset="0"/>
                      </a:endParaRP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spc="0" normalizeH="0" baseline="0" dirty="0">
                          <a:ln w="12700">
                            <a:noFill/>
                            <a:prstDash val="solid"/>
                          </a:ln>
                          <a:solidFill>
                            <a:schemeClr val="tx1"/>
                          </a:solidFill>
                          <a:effectLst/>
                          <a:latin typeface="Candara" panose="020E0502030303020204" pitchFamily="34" charset="0"/>
                          <a:cs typeface="Calibri" panose="020F0502020204030204" pitchFamily="34" charset="0"/>
                        </a:rPr>
                        <a:t>UCF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spc="0" normalizeH="0" baseline="0" dirty="0">
                          <a:ln w="12700">
                            <a:noFill/>
                            <a:prstDash val="solid"/>
                          </a:ln>
                          <a:solidFill>
                            <a:schemeClr val="tx1"/>
                          </a:solidFill>
                          <a:effectLst/>
                          <a:latin typeface="Candara" panose="020E0502030303020204" pitchFamily="34" charset="0"/>
                          <a:cs typeface="Calibri" panose="020F0502020204030204" pitchFamily="34" charset="0"/>
                        </a:rPr>
                        <a:t>Contributes</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spc="0" normalizeH="0" baseline="0" dirty="0">
                          <a:ln w="12700">
                            <a:noFill/>
                            <a:prstDash val="solid"/>
                          </a:ln>
                          <a:solidFill>
                            <a:schemeClr val="tx1"/>
                          </a:solidFill>
                          <a:effectLst/>
                          <a:latin typeface="Candara" panose="020E0502030303020204" pitchFamily="34" charset="0"/>
                          <a:cs typeface="Calibri" panose="020F0502020204030204" pitchFamily="34" charset="0"/>
                        </a:rPr>
                        <a:t>Employee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spc="0" normalizeH="0" baseline="0" dirty="0">
                          <a:ln w="12700">
                            <a:noFill/>
                            <a:prstDash val="solid"/>
                          </a:ln>
                          <a:solidFill>
                            <a:schemeClr val="tx1"/>
                          </a:solidFill>
                          <a:effectLst/>
                          <a:latin typeface="Candara" panose="020E0502030303020204" pitchFamily="34" charset="0"/>
                          <a:cs typeface="Calibri" panose="020F0502020204030204" pitchFamily="34" charset="0"/>
                        </a:rPr>
                        <a:t>Can Add:</a:t>
                      </a:r>
                    </a:p>
                  </a:txBody>
                  <a:tcPr horzOverflow="overflow">
                    <a:solidFill>
                      <a:schemeClr val="bg1">
                        <a:lumMod val="7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spc="0" normalizeH="0" baseline="0" dirty="0">
                          <a:ln w="12700">
                            <a:noFill/>
                            <a:prstDash val="solid"/>
                          </a:ln>
                          <a:solidFill>
                            <a:schemeClr val="tx1"/>
                          </a:solidFill>
                          <a:effectLst/>
                          <a:latin typeface="Candara" panose="020E0502030303020204" pitchFamily="34" charset="0"/>
                          <a:cs typeface="Calibri" panose="020F0502020204030204" pitchFamily="34" charset="0"/>
                        </a:rPr>
                        <a:t>Total Contributions</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spc="0" normalizeH="0" baseline="0" dirty="0">
                          <a:ln w="12700">
                            <a:noFill/>
                            <a:prstDash val="solid"/>
                          </a:ln>
                          <a:solidFill>
                            <a:schemeClr val="tx1"/>
                          </a:solidFill>
                          <a:effectLst/>
                          <a:latin typeface="Candara" panose="020E0502030303020204" pitchFamily="34" charset="0"/>
                          <a:cs typeface="Calibri" panose="020F0502020204030204" pitchFamily="34" charset="0"/>
                        </a:rPr>
                        <a:t>(UCF + Employee Contributions)</a:t>
                      </a:r>
                    </a:p>
                  </a:txBody>
                  <a:tcPr horzOverflow="overflow">
                    <a:solidFill>
                      <a:schemeClr val="bg1">
                        <a:lumMod val="75000"/>
                      </a:schemeClr>
                    </a:solidFill>
                  </a:tcPr>
                </a:tc>
                <a:extLst>
                  <a:ext uri="{0D108BD9-81ED-4DB2-BD59-A6C34878D82A}">
                    <a16:rowId xmlns:a16="http://schemas.microsoft.com/office/drawing/2014/main" val="10000"/>
                  </a:ext>
                </a:extLst>
              </a:tr>
              <a:tr h="3508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Candara" panose="020E0502030303020204" pitchFamily="34" charset="0"/>
                          <a:cs typeface="Calibri" panose="020F0502020204030204" pitchFamily="34" charset="0"/>
                        </a:rPr>
                        <a:t>Employee Only</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2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Up to $500/Year</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2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Up to $3,000/Year Tax Free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2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…up to $3,500/Year</a:t>
                      </a:r>
                    </a:p>
                  </a:txBody>
                  <a:tcPr horzOverflow="overflow"/>
                </a:tc>
                <a:extLst>
                  <a:ext uri="{0D108BD9-81ED-4DB2-BD59-A6C34878D82A}">
                    <a16:rowId xmlns:a16="http://schemas.microsoft.com/office/drawing/2014/main" val="10001"/>
                  </a:ext>
                </a:extLst>
              </a:tr>
              <a:tr h="729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a:ln>
                            <a:noFill/>
                          </a:ln>
                          <a:solidFill>
                            <a:schemeClr val="tx1"/>
                          </a:solidFill>
                          <a:effectLst/>
                          <a:latin typeface="Candara" panose="020E0502030303020204" pitchFamily="34" charset="0"/>
                          <a:cs typeface="Calibri" panose="020F0502020204030204" pitchFamily="34" charset="0"/>
                        </a:rPr>
                        <a:t>Family Coverage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(Employee + Dependents)</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2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Up to $1,000/Year</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2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Up to $6,000/Year Tax Free</a:t>
                      </a: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2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…up to $7,000/Year</a:t>
                      </a:r>
                    </a:p>
                  </a:txBody>
                  <a:tcPr horzOverflow="overflow"/>
                </a:tc>
                <a:extLst>
                  <a:ext uri="{0D108BD9-81ED-4DB2-BD59-A6C34878D82A}">
                    <a16:rowId xmlns:a16="http://schemas.microsoft.com/office/drawing/2014/main" val="10002"/>
                  </a:ext>
                </a:extLst>
              </a:tr>
            </a:tbl>
          </a:graphicData>
        </a:graphic>
      </p:graphicFrame>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530" y="3352800"/>
            <a:ext cx="3711284" cy="1440200"/>
          </a:xfrm>
          <a:prstGeom prst="rect">
            <a:avLst/>
          </a:prstGeom>
          <a:ln>
            <a:solidFill>
              <a:schemeClr val="tx1"/>
            </a:solidFill>
          </a:ln>
        </p:spPr>
      </p:pic>
      <p:sp>
        <p:nvSpPr>
          <p:cNvPr id="9" name="TextBox 8"/>
          <p:cNvSpPr txBox="1"/>
          <p:nvPr/>
        </p:nvSpPr>
        <p:spPr>
          <a:xfrm>
            <a:off x="4096985" y="3310084"/>
            <a:ext cx="1770415" cy="1169551"/>
          </a:xfrm>
          <a:prstGeom prst="rect">
            <a:avLst/>
          </a:prstGeom>
          <a:noFill/>
        </p:spPr>
        <p:txBody>
          <a:bodyPr wrap="square" rtlCol="0">
            <a:spAutoFit/>
          </a:bodyPr>
          <a:lstStyle/>
          <a:p>
            <a:pPr marL="0" lvl="1"/>
            <a:r>
              <a:rPr lang="en-US" sz="1400" i="1" dirty="0">
                <a:latin typeface="Candara" panose="020E0502030303020204" pitchFamily="34" charset="0"/>
                <a:cs typeface="Calibri" panose="020F0502020204030204" pitchFamily="34" charset="0"/>
              </a:rPr>
              <a:t>*In some instances, Chard Snyder will request additional information to open your account. </a:t>
            </a:r>
          </a:p>
        </p:txBody>
      </p:sp>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9157" t="8485" r="8823" b="8225"/>
          <a:stretch/>
        </p:blipFill>
        <p:spPr>
          <a:xfrm>
            <a:off x="6096000" y="2762354"/>
            <a:ext cx="3021376" cy="2495446"/>
          </a:xfrm>
          <a:prstGeom prst="rect">
            <a:avLst/>
          </a:prstGeom>
        </p:spPr>
      </p:pic>
      <p:sp>
        <p:nvSpPr>
          <p:cNvPr id="11" name="Rectangle 3"/>
          <p:cNvSpPr txBox="1">
            <a:spLocks noChangeArrowheads="1"/>
          </p:cNvSpPr>
          <p:nvPr/>
        </p:nvSpPr>
        <p:spPr bwMode="auto">
          <a:xfrm>
            <a:off x="6398110" y="3767151"/>
            <a:ext cx="2133600" cy="142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74320" indent="-274320" algn="ctr" fontAlgn="auto">
              <a:spcAft>
                <a:spcPts val="0"/>
              </a:spcAft>
              <a:buFontTx/>
              <a:buNone/>
              <a:defRPr/>
            </a:pPr>
            <a:r>
              <a:rPr lang="en-US" sz="1200" b="1" dirty="0">
                <a:solidFill>
                  <a:schemeClr val="tx2">
                    <a:lumMod val="85000"/>
                    <a:lumOff val="15000"/>
                  </a:schemeClr>
                </a:solidFill>
                <a:latin typeface="Candara" panose="020E0502030303020204" pitchFamily="34" charset="0"/>
              </a:rPr>
              <a:t>	</a:t>
            </a:r>
            <a:r>
              <a:rPr lang="en-US" sz="1200" b="1" dirty="0">
                <a:latin typeface="Candara" panose="020E0502030303020204" pitchFamily="34" charset="0"/>
                <a:cs typeface="Calibri" panose="020F0502020204030204" pitchFamily="34" charset="0"/>
              </a:rPr>
              <a:t>Under “HDHP” plans, you are responsible for 100% of medical bills and prescription costs until annual deductible has been met.</a:t>
            </a:r>
          </a:p>
        </p:txBody>
      </p:sp>
      <p:pic>
        <p:nvPicPr>
          <p:cNvPr id="2052" name="Picture 4" descr="Image result for chard snyde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21333" b="25333"/>
          <a:stretch/>
        </p:blipFill>
        <p:spPr bwMode="auto">
          <a:xfrm>
            <a:off x="6400800" y="117191"/>
            <a:ext cx="1780517" cy="949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450113"/>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1"/>
            <a:ext cx="9144000" cy="533400"/>
          </a:xfrm>
        </p:spPr>
        <p:txBody>
          <a:bodyPr>
            <a:noAutofit/>
          </a:bodyPr>
          <a:lstStyle/>
          <a:p>
            <a:pPr algn="ctr"/>
            <a:r>
              <a:rPr lang="en-US" sz="3600" b="1" cap="none" dirty="0">
                <a:latin typeface="Candara" panose="020E0502030303020204" pitchFamily="34" charset="0"/>
              </a:rPr>
              <a:t>Spending Account Comparison</a:t>
            </a:r>
          </a:p>
        </p:txBody>
      </p:sp>
      <p:graphicFrame>
        <p:nvGraphicFramePr>
          <p:cNvPr id="4" name="Group 47"/>
          <p:cNvGraphicFramePr>
            <a:graphicFrameLocks/>
          </p:cNvGraphicFramePr>
          <p:nvPr>
            <p:extLst>
              <p:ext uri="{D42A27DB-BD31-4B8C-83A1-F6EECF244321}">
                <p14:modId xmlns:p14="http://schemas.microsoft.com/office/powerpoint/2010/main" val="3907358462"/>
              </p:ext>
            </p:extLst>
          </p:nvPr>
        </p:nvGraphicFramePr>
        <p:xfrm>
          <a:off x="99237" y="990601"/>
          <a:ext cx="8945528" cy="5693230"/>
        </p:xfrm>
        <a:graphic>
          <a:graphicData uri="http://schemas.openxmlformats.org/drawingml/2006/table">
            <a:tbl>
              <a:tblPr/>
              <a:tblGrid>
                <a:gridCol w="1513935">
                  <a:extLst>
                    <a:ext uri="{9D8B030D-6E8A-4147-A177-3AD203B41FA5}">
                      <a16:colId xmlns:a16="http://schemas.microsoft.com/office/drawing/2014/main" val="20000"/>
                    </a:ext>
                  </a:extLst>
                </a:gridCol>
                <a:gridCol w="2355013">
                  <a:extLst>
                    <a:ext uri="{9D8B030D-6E8A-4147-A177-3AD203B41FA5}">
                      <a16:colId xmlns:a16="http://schemas.microsoft.com/office/drawing/2014/main" val="20001"/>
                    </a:ext>
                  </a:extLst>
                </a:gridCol>
                <a:gridCol w="2355012">
                  <a:extLst>
                    <a:ext uri="{9D8B030D-6E8A-4147-A177-3AD203B41FA5}">
                      <a16:colId xmlns:a16="http://schemas.microsoft.com/office/drawing/2014/main" val="20002"/>
                    </a:ext>
                  </a:extLst>
                </a:gridCol>
                <a:gridCol w="2721568">
                  <a:extLst>
                    <a:ext uri="{9D8B030D-6E8A-4147-A177-3AD203B41FA5}">
                      <a16:colId xmlns:a16="http://schemas.microsoft.com/office/drawing/2014/main" val="20003"/>
                    </a:ext>
                  </a:extLst>
                </a:gridCol>
              </a:tblGrid>
              <a:tr h="3247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spc="0" normalizeH="0" baseline="0" dirty="0">
                        <a:ln w="12700">
                          <a:noFill/>
                          <a:prstDash val="solid"/>
                        </a:ln>
                        <a:solidFill>
                          <a:schemeClr val="tx1"/>
                        </a:solidFill>
                        <a:effectLst/>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spc="0" normalizeH="0" baseline="0" dirty="0">
                          <a:ln w="12700">
                            <a:noFill/>
                            <a:prstDash val="solid"/>
                          </a:ln>
                          <a:solidFill>
                            <a:schemeClr val="tx1"/>
                          </a:solidFill>
                          <a:effectLst/>
                          <a:latin typeface="Candara" panose="020E0502030303020204" pitchFamily="34" charset="0"/>
                          <a:cs typeface="Calibri" panose="020F0502020204030204" pitchFamily="34" charset="0"/>
                        </a:rPr>
                        <a:t>Health Care FSA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spc="0" normalizeH="0" baseline="0" dirty="0">
                          <a:ln w="12700">
                            <a:noFill/>
                            <a:prstDash val="solid"/>
                          </a:ln>
                          <a:solidFill>
                            <a:schemeClr val="tx1"/>
                          </a:solidFill>
                          <a:effectLst/>
                          <a:latin typeface="Candara" panose="020E0502030303020204" pitchFamily="34" charset="0"/>
                          <a:cs typeface="Calibri" panose="020F0502020204030204" pitchFamily="34" charset="0"/>
                        </a:rPr>
                        <a:t>LIMITED PURPOSE FSA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spc="0" normalizeH="0" baseline="0" dirty="0">
                          <a:ln w="12700">
                            <a:noFill/>
                            <a:prstDash val="solid"/>
                          </a:ln>
                          <a:solidFill>
                            <a:schemeClr val="tx1"/>
                          </a:solidFill>
                          <a:effectLst/>
                          <a:latin typeface="Candara" panose="020E0502030303020204" pitchFamily="34" charset="0"/>
                          <a:cs typeface="Calibri" panose="020F0502020204030204" pitchFamily="34" charset="0"/>
                        </a:rPr>
                        <a:t>Dependent Care FSA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0"/>
                  </a:ext>
                </a:extLst>
              </a:tr>
              <a:tr h="642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Candara" panose="020E0502030303020204" pitchFamily="34" charset="0"/>
                          <a:cs typeface="Calibri" panose="020F0502020204030204" pitchFamily="34" charset="0"/>
                        </a:rPr>
                        <a:t>Enroll if you have: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50" b="1" i="0" u="none" strike="noStrike" cap="none" normalizeH="0" baseline="0" dirty="0">
                          <a:ln>
                            <a:noFill/>
                          </a:ln>
                          <a:solidFill>
                            <a:schemeClr val="tx1"/>
                          </a:solidFill>
                          <a:effectLst/>
                          <a:latin typeface="Candara" panose="020E0502030303020204" pitchFamily="34" charset="0"/>
                          <a:cs typeface="Calibri" panose="020F0502020204030204" pitchFamily="34" charset="0"/>
                        </a:rPr>
                        <a:t>Standard PPO or HMO </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5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No health coverage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50" b="1" i="0" u="none" strike="noStrike" cap="none" normalizeH="0" baseline="0" dirty="0">
                          <a:ln>
                            <a:noFill/>
                          </a:ln>
                          <a:solidFill>
                            <a:schemeClr val="tx1"/>
                          </a:solidFill>
                          <a:effectLst/>
                          <a:latin typeface="Candara" panose="020E0502030303020204" pitchFamily="34" charset="0"/>
                          <a:cs typeface="Calibri" panose="020F0502020204030204" pitchFamily="34" charset="0"/>
                        </a:rPr>
                        <a:t>Any High Deductible Health Plan (HDHP)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25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Eligible expenses for “day care” for an eligible child or qualifying relative so you can work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430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Candara" panose="020E0502030303020204" pitchFamily="34" charset="0"/>
                          <a:cs typeface="Calibri" panose="020F0502020204030204" pitchFamily="34" charset="0"/>
                        </a:rPr>
                        <a:t>How much you can contribute (Pretax):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$60: Minimum/Year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$2,700: Maximum/Year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$60: Minimum/Year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$2,700: Maximum/Year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$60: Minimum/Year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$5,000: Maximum/Year Household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93387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Candara" panose="020E0502030303020204" pitchFamily="34" charset="0"/>
                          <a:cs typeface="Calibri" panose="020F0502020204030204" pitchFamily="34" charset="0"/>
                        </a:rPr>
                        <a:t>Use the account to pay yourself back for: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r>
                        <a:rPr kumimoji="0" lang="en-US" sz="125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Expenses not paid by insurance or reimbursed from any other source. Examples: </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Deductibles</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Copayments</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Dental &amp; Vision Expenses</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Orthodontia not covered by dental plan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250" b="1" i="0" u="sng" strike="noStrike" cap="none" normalizeH="0" baseline="0" dirty="0">
                          <a:ln>
                            <a:noFill/>
                          </a:ln>
                          <a:solidFill>
                            <a:schemeClr val="tx1"/>
                          </a:solidFill>
                          <a:effectLst/>
                          <a:latin typeface="Candara" panose="020E0502030303020204" pitchFamily="34" charset="0"/>
                          <a:cs typeface="Calibri" panose="020F0502020204030204" pitchFamily="34" charset="0"/>
                        </a:rPr>
                        <a:t>Not available for medical expenses.</a:t>
                      </a:r>
                      <a:r>
                        <a:rPr kumimoji="0" lang="en-US" sz="125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 Other expenses not paid by insurance or reimbursed from other source. Examples: </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Dental &amp; Vision Expenses</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Not paid by insurance or reimbursed from any other source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Care for a child, disabled spouse or qualifying relative who:</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0" i="0" u="none" strike="noStrike" kern="1200" cap="none" normalizeH="0" baseline="0" dirty="0">
                          <a:ln>
                            <a:noFill/>
                          </a:ln>
                          <a:solidFill>
                            <a:schemeClr val="tx1"/>
                          </a:solidFill>
                          <a:effectLst/>
                          <a:latin typeface="Candara" panose="020E0502030303020204" pitchFamily="34" charset="0"/>
                          <a:ea typeface="+mn-ea"/>
                          <a:cs typeface="Calibri" panose="020F0502020204030204" pitchFamily="34" charset="0"/>
                        </a:rPr>
                        <a:t>is dependent on you </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0" i="0" u="none" strike="noStrike" kern="1200" cap="none" normalizeH="0" baseline="0" dirty="0">
                          <a:ln>
                            <a:noFill/>
                          </a:ln>
                          <a:solidFill>
                            <a:schemeClr val="tx1"/>
                          </a:solidFill>
                          <a:effectLst/>
                          <a:latin typeface="Candara" panose="020E0502030303020204" pitchFamily="34" charset="0"/>
                          <a:ea typeface="+mn-ea"/>
                          <a:cs typeface="Calibri" panose="020F0502020204030204" pitchFamily="34" charset="0"/>
                        </a:rPr>
                        <a:t>needs care so that you (and your spouse if you're married) can work</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25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Examples: </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Daycare</a:t>
                      </a:r>
                    </a:p>
                    <a:p>
                      <a:pPr marL="285750" marR="0" lvl="0" indent="-285750" algn="l" defTabSz="914400" rtl="0" eaLnBrk="1" fontAlgn="base" latinLnBrk="0" hangingPunct="1">
                        <a:lnSpc>
                          <a:spcPct val="100000"/>
                        </a:lnSpc>
                        <a:spcBef>
                          <a:spcPct val="20000"/>
                        </a:spcBef>
                        <a:spcAft>
                          <a:spcPct val="0"/>
                        </a:spcAft>
                        <a:buClrTx/>
                        <a:buSzTx/>
                        <a:buFont typeface="Wingdings" panose="05000000000000000000" pitchFamily="2" charset="2"/>
                        <a:buChar char="ü"/>
                        <a:tabLst/>
                      </a:pPr>
                      <a:r>
                        <a:rPr kumimoji="0" lang="en-US" sz="125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Elder Care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239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300" b="1" i="0" u="none" strike="noStrike" cap="none" normalizeH="0" baseline="0" dirty="0">
                          <a:ln>
                            <a:noFill/>
                          </a:ln>
                          <a:solidFill>
                            <a:schemeClr val="tx1"/>
                          </a:solidFill>
                          <a:effectLst/>
                          <a:latin typeface="Candara" panose="020E0502030303020204" pitchFamily="34" charset="0"/>
                          <a:cs typeface="Calibri" panose="020F0502020204030204" pitchFamily="34" charset="0"/>
                        </a:rPr>
                        <a:t>Balance Information: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5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Full balance is available immediately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US" sz="125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Accumulated balance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92432">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1" i="0" u="none" strike="noStrike" cap="none" normalizeH="0" baseline="0" dirty="0">
                          <a:ln>
                            <a:noFill/>
                          </a:ln>
                          <a:solidFill>
                            <a:schemeClr val="tx1"/>
                          </a:solidFill>
                          <a:effectLst/>
                          <a:latin typeface="Candara" panose="020E0502030303020204" pitchFamily="34" charset="0"/>
                          <a:cs typeface="Calibri" panose="020F0502020204030204" pitchFamily="34" charset="0"/>
                        </a:rPr>
                        <a:t>Payment Card: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5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Benny© card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123265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300" b="1" i="0" u="none" strike="noStrike" kern="1200" cap="none" normalizeH="0" baseline="0" dirty="0">
                          <a:ln>
                            <a:noFill/>
                          </a:ln>
                          <a:solidFill>
                            <a:schemeClr val="tx1"/>
                          </a:solidFill>
                          <a:effectLst/>
                          <a:latin typeface="Candara" panose="020E0502030303020204" pitchFamily="34" charset="0"/>
                          <a:ea typeface="+mn-ea"/>
                          <a:cs typeface="Calibri" panose="020F0502020204030204" pitchFamily="34" charset="0"/>
                        </a:rPr>
                        <a:t>Deadline to Use Funds: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r>
                        <a:rPr kumimoji="0" lang="en-US" sz="1250" b="0" i="0" u="none" strike="noStrike" kern="1200" cap="none" normalizeH="0" baseline="0" dirty="0">
                          <a:ln>
                            <a:noFill/>
                          </a:ln>
                          <a:solidFill>
                            <a:schemeClr val="tx1"/>
                          </a:solidFill>
                          <a:effectLst/>
                          <a:latin typeface="Candara" panose="020E0502030303020204" pitchFamily="34" charset="0"/>
                          <a:ea typeface="+mn-ea"/>
                          <a:cs typeface="Calibri" panose="020F0502020204030204" pitchFamily="34" charset="0"/>
                        </a:rPr>
                        <a:t>December 31</a:t>
                      </a:r>
                      <a:r>
                        <a:rPr kumimoji="0" lang="en-US" sz="1250" b="0" i="0" u="none" strike="noStrike" kern="1200" cap="none" normalizeH="0" baseline="30000" dirty="0">
                          <a:ln>
                            <a:noFill/>
                          </a:ln>
                          <a:solidFill>
                            <a:schemeClr val="tx1"/>
                          </a:solidFill>
                          <a:effectLst/>
                          <a:latin typeface="Candara" panose="020E0502030303020204" pitchFamily="34" charset="0"/>
                          <a:ea typeface="+mn-ea"/>
                          <a:cs typeface="Calibri" panose="020F0502020204030204" pitchFamily="34" charset="0"/>
                        </a:rPr>
                        <a:t>st</a:t>
                      </a:r>
                      <a:r>
                        <a:rPr kumimoji="0" lang="en-US" sz="1250" b="0" i="0" u="none" strike="noStrike" kern="1200" cap="none" normalizeH="0" baseline="0" dirty="0">
                          <a:ln>
                            <a:noFill/>
                          </a:ln>
                          <a:solidFill>
                            <a:schemeClr val="tx1"/>
                          </a:solidFill>
                          <a:effectLst/>
                          <a:latin typeface="Candara" panose="020E0502030303020204" pitchFamily="34" charset="0"/>
                          <a:ea typeface="+mn-ea"/>
                          <a:cs typeface="Calibri" panose="020F0502020204030204" pitchFamily="34" charset="0"/>
                        </a:rPr>
                        <a:t> is the last day to incur claims for each plan year, and you must submit all claims by April 15</a:t>
                      </a:r>
                      <a:r>
                        <a:rPr kumimoji="0" lang="en-US" sz="1250" b="0" i="0" u="none" strike="noStrike" kern="1200" cap="none" normalizeH="0" baseline="30000" dirty="0">
                          <a:ln>
                            <a:noFill/>
                          </a:ln>
                          <a:solidFill>
                            <a:schemeClr val="tx1"/>
                          </a:solidFill>
                          <a:effectLst/>
                          <a:latin typeface="Candara" panose="020E0502030303020204" pitchFamily="34" charset="0"/>
                          <a:ea typeface="+mn-ea"/>
                          <a:cs typeface="Calibri" panose="020F0502020204030204" pitchFamily="34" charset="0"/>
                        </a:rPr>
                        <a:t>th</a:t>
                      </a:r>
                      <a:r>
                        <a:rPr kumimoji="0" lang="en-US" sz="1250" b="0" i="0" u="none" strike="noStrike" kern="1200" cap="none" normalizeH="0" baseline="0" dirty="0">
                          <a:ln>
                            <a:noFill/>
                          </a:ln>
                          <a:solidFill>
                            <a:schemeClr val="tx1"/>
                          </a:solidFill>
                          <a:effectLst/>
                          <a:latin typeface="Candara" panose="020E0502030303020204" pitchFamily="34" charset="0"/>
                          <a:ea typeface="+mn-ea"/>
                          <a:cs typeface="Calibri" panose="020F0502020204030204" pitchFamily="34" charset="0"/>
                        </a:rPr>
                        <a:t> of the following year. Otherwise, if you have funds remaining at the end of each plan year, a maximum of $500 will carry over to the next plan year while any funds in excess of $500 will be forfeited.</a:t>
                      </a:r>
                      <a:endParaRPr kumimoji="0" lang="en-US" sz="1250" b="1" i="0" u="none" strike="noStrike" cap="none" normalizeH="0" baseline="0" dirty="0">
                        <a:ln>
                          <a:noFill/>
                        </a:ln>
                        <a:solidFill>
                          <a:schemeClr val="tx1"/>
                        </a:solidFill>
                        <a:effectLst/>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anose="05000000000000000000" pitchFamily="2" charset="2"/>
                        <a:buNone/>
                        <a:tabLst/>
                        <a:defRPr/>
                      </a:pPr>
                      <a:r>
                        <a:rPr kumimoji="0" lang="en-US" sz="1250" b="0" i="0" u="none" strike="noStrike" kern="1200" cap="none" normalizeH="0" baseline="0" dirty="0">
                          <a:ln>
                            <a:noFill/>
                          </a:ln>
                          <a:solidFill>
                            <a:schemeClr val="tx1"/>
                          </a:solidFill>
                          <a:effectLst/>
                          <a:latin typeface="Candara" panose="020E0502030303020204" pitchFamily="34" charset="0"/>
                          <a:ea typeface="+mn-ea"/>
                          <a:cs typeface="Calibri" panose="020F0502020204030204" pitchFamily="34" charset="0"/>
                        </a:rPr>
                        <a:t>“USE IT OR LOSE IT” Rule: Grace period to use funds ends March 15</a:t>
                      </a:r>
                      <a:r>
                        <a:rPr kumimoji="0" lang="en-US" sz="1250" b="0" i="0" u="none" strike="noStrike" kern="1200" cap="none" normalizeH="0" baseline="30000" dirty="0">
                          <a:ln>
                            <a:noFill/>
                          </a:ln>
                          <a:solidFill>
                            <a:schemeClr val="tx1"/>
                          </a:solidFill>
                          <a:effectLst/>
                          <a:latin typeface="Candara" panose="020E0502030303020204" pitchFamily="34" charset="0"/>
                          <a:ea typeface="+mn-ea"/>
                          <a:cs typeface="Calibri" panose="020F0502020204030204" pitchFamily="34" charset="0"/>
                        </a:rPr>
                        <a:t>th</a:t>
                      </a:r>
                      <a:r>
                        <a:rPr kumimoji="0" lang="en-US" sz="1250" b="0" i="0" u="none" strike="noStrike" kern="1200" cap="none" normalizeH="0" baseline="0" dirty="0">
                          <a:ln>
                            <a:noFill/>
                          </a:ln>
                          <a:solidFill>
                            <a:schemeClr val="tx1"/>
                          </a:solidFill>
                          <a:effectLst/>
                          <a:latin typeface="Candara" panose="020E0502030303020204" pitchFamily="34" charset="0"/>
                          <a:ea typeface="+mn-ea"/>
                          <a:cs typeface="Calibri" panose="020F0502020204030204" pitchFamily="34" charset="0"/>
                        </a:rPr>
                        <a:t> and you must submit all claims by April 15</a:t>
                      </a:r>
                      <a:r>
                        <a:rPr kumimoji="0" lang="en-US" sz="1250" b="0" i="0" u="none" strike="noStrike" kern="1200" cap="none" normalizeH="0" baseline="30000" dirty="0">
                          <a:ln>
                            <a:noFill/>
                          </a:ln>
                          <a:solidFill>
                            <a:schemeClr val="tx1"/>
                          </a:solidFill>
                          <a:effectLst/>
                          <a:latin typeface="Candara" panose="020E0502030303020204" pitchFamily="34" charset="0"/>
                          <a:ea typeface="+mn-ea"/>
                          <a:cs typeface="Calibri" panose="020F0502020204030204" pitchFamily="34" charset="0"/>
                        </a:rPr>
                        <a:t>th</a:t>
                      </a:r>
                      <a:r>
                        <a:rPr kumimoji="0" lang="en-US" sz="1250" b="0" i="0" u="none" strike="noStrike" kern="1200" cap="none" normalizeH="0" baseline="0" dirty="0">
                          <a:ln>
                            <a:noFill/>
                          </a:ln>
                          <a:solidFill>
                            <a:schemeClr val="tx1"/>
                          </a:solidFill>
                          <a:effectLst/>
                          <a:latin typeface="Candara" panose="020E0502030303020204" pitchFamily="34" charset="0"/>
                          <a:ea typeface="+mn-ea"/>
                          <a:cs typeface="Calibri" panose="020F0502020204030204" pitchFamily="34" charset="0"/>
                        </a:rPr>
                        <a:t> of the next plan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2254951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14438" y="2476500"/>
            <a:ext cx="9144000" cy="1447800"/>
          </a:xfrm>
          <a:ln>
            <a:miter lim="800000"/>
            <a:headEnd/>
            <a:tailEnd/>
          </a:ln>
          <a:extLst/>
        </p:spPr>
        <p:txBody>
          <a:bodyPr>
            <a:normAutofit fontScale="92500" lnSpcReduction="2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indent="0" algn="ctr" eaLnBrk="1" fontAlgn="auto" hangingPunct="1">
              <a:lnSpc>
                <a:spcPct val="150000"/>
              </a:lnSpc>
              <a:spcBef>
                <a:spcPts val="0"/>
              </a:spcBef>
              <a:spcAft>
                <a:spcPts val="0"/>
              </a:spcAft>
              <a:buNone/>
              <a:defRPr/>
            </a:pPr>
            <a:r>
              <a:rPr lang="en-US" sz="7000" b="1" dirty="0">
                <a:ln w="12700">
                  <a:solidFill>
                    <a:schemeClr val="tx1"/>
                  </a:solidFill>
                  <a:prstDash val="solid"/>
                </a:ln>
                <a:solidFill>
                  <a:sysClr val="windowText" lastClr="000000"/>
                </a:solidFill>
                <a:latin typeface="Candara" panose="020E0502030303020204" pitchFamily="34" charset="0"/>
              </a:rPr>
              <a:t>Eligibility Information</a:t>
            </a:r>
          </a:p>
          <a:p>
            <a:pPr marL="274320" indent="-274320" eaLnBrk="1" fontAlgn="auto" hangingPunct="1">
              <a:lnSpc>
                <a:spcPct val="90000"/>
              </a:lnSpc>
              <a:spcAft>
                <a:spcPts val="0"/>
              </a:spcAft>
              <a:buFontTx/>
              <a:buNone/>
              <a:defRPr/>
            </a:pP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6593872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32367"/>
            <a:ext cx="8839200" cy="5513671"/>
          </a:xfrm>
        </p:spPr>
        <p:txBody>
          <a:bodyPr>
            <a:normAutofit fontScale="92500"/>
          </a:bodyPr>
          <a:lstStyle/>
          <a:p>
            <a:pPr marL="0" indent="0" fontAlgn="auto">
              <a:spcAft>
                <a:spcPts val="0"/>
              </a:spcAft>
              <a:buNone/>
              <a:defRPr/>
            </a:pPr>
            <a:r>
              <a:rPr lang="en-US" sz="2700" b="1" dirty="0">
                <a:latin typeface="Candara" panose="020E0502030303020204" pitchFamily="34" charset="0"/>
                <a:cs typeface="Calibri" panose="020F0502020204030204" pitchFamily="34" charset="0"/>
              </a:rPr>
              <a:t>To Choose a Dental Plan:</a:t>
            </a:r>
          </a:p>
          <a:p>
            <a:pPr marL="749808" lvl="1" indent="-514350" fontAlgn="auto">
              <a:spcAft>
                <a:spcPts val="0"/>
              </a:spcAft>
              <a:buClrTx/>
              <a:buFont typeface="+mj-lt"/>
              <a:buAutoNum type="arabicPeriod"/>
              <a:defRPr/>
            </a:pPr>
            <a:r>
              <a:rPr lang="en-US" sz="2700" dirty="0">
                <a:latin typeface="Candara" panose="020E0502030303020204" pitchFamily="34" charset="0"/>
                <a:cs typeface="Calibri" panose="020F0502020204030204" pitchFamily="34" charset="0"/>
              </a:rPr>
              <a:t>Compare the four dental plan options–Prepaid (HMO), Preventive PPO, Standard PPO, and Indemnity with PPO. </a:t>
            </a:r>
          </a:p>
          <a:p>
            <a:pPr marL="234950" lvl="1" indent="506413" fontAlgn="auto">
              <a:spcAft>
                <a:spcPts val="0"/>
              </a:spcAft>
              <a:buClrTx/>
              <a:buNone/>
              <a:defRPr/>
            </a:pPr>
            <a:r>
              <a:rPr lang="en-US" sz="2200" i="1" dirty="0">
                <a:latin typeface="Candara" panose="020E0502030303020204" pitchFamily="34" charset="0"/>
                <a:cs typeface="Calibri" panose="020F0502020204030204" pitchFamily="34" charset="0"/>
              </a:rPr>
              <a:t>*See chart on the next slide for a side-by-side comparison.</a:t>
            </a:r>
          </a:p>
          <a:p>
            <a:pPr marL="234950" lvl="1" indent="506413" fontAlgn="auto">
              <a:spcAft>
                <a:spcPts val="0"/>
              </a:spcAft>
              <a:buClrTx/>
              <a:buNone/>
              <a:defRPr/>
            </a:pPr>
            <a:endParaRPr lang="en-US" sz="1300" i="1" dirty="0">
              <a:latin typeface="Candara" panose="020E0502030303020204" pitchFamily="34" charset="0"/>
              <a:cs typeface="Calibri" panose="020F0502020204030204" pitchFamily="34" charset="0"/>
            </a:endParaRPr>
          </a:p>
          <a:p>
            <a:pPr marL="749808" lvl="1" indent="-514350" fontAlgn="auto">
              <a:spcAft>
                <a:spcPts val="0"/>
              </a:spcAft>
              <a:buClrTx/>
              <a:buFont typeface="+mj-lt"/>
              <a:buAutoNum type="arabicPeriod" startAt="2"/>
              <a:defRPr/>
            </a:pPr>
            <a:r>
              <a:rPr lang="en-US" sz="2700" dirty="0">
                <a:latin typeface="Candara" panose="020E0502030303020204" pitchFamily="34" charset="0"/>
                <a:cs typeface="Calibri" panose="020F0502020204030204" pitchFamily="34" charset="0"/>
              </a:rPr>
              <a:t>Confirm your dentist and dental specialists participate in your plan’s network and accept the specific plan. </a:t>
            </a:r>
          </a:p>
          <a:p>
            <a:pPr marL="235458" lvl="1" indent="0" fontAlgn="auto">
              <a:spcAft>
                <a:spcPts val="0"/>
              </a:spcAft>
              <a:buClrTx/>
              <a:buNone/>
              <a:defRPr/>
            </a:pPr>
            <a:endParaRPr lang="en-US" sz="1300" dirty="0">
              <a:latin typeface="Candara" panose="020E0502030303020204" pitchFamily="34" charset="0"/>
              <a:cs typeface="Calibri" panose="020F0502020204030204" pitchFamily="34" charset="0"/>
            </a:endParaRPr>
          </a:p>
          <a:p>
            <a:pPr marL="749808" lvl="1" indent="-514350" fontAlgn="auto">
              <a:spcAft>
                <a:spcPts val="0"/>
              </a:spcAft>
              <a:buClrTx/>
              <a:buFont typeface="+mj-lt"/>
              <a:buAutoNum type="arabicPeriod" startAt="3"/>
              <a:defRPr/>
            </a:pPr>
            <a:r>
              <a:rPr lang="en-US" sz="2700" dirty="0">
                <a:latin typeface="Candara" panose="020E0502030303020204" pitchFamily="34" charset="0"/>
                <a:cs typeface="Calibri" panose="020F0502020204030204" pitchFamily="34" charset="0"/>
              </a:rPr>
              <a:t>Think about your likely dental care needs for the coming year and compare your current costs for that care and your cost for coverage under the different plan options. </a:t>
            </a:r>
          </a:p>
          <a:p>
            <a:pPr marL="234950" lvl="1" indent="506413" fontAlgn="auto">
              <a:spcAft>
                <a:spcPts val="0"/>
              </a:spcAft>
              <a:buNone/>
              <a:defRPr/>
            </a:pPr>
            <a:endParaRPr lang="en-US" sz="1300" i="1" dirty="0">
              <a:latin typeface="Candara" panose="020E0502030303020204" pitchFamily="34" charset="0"/>
              <a:cs typeface="Calibri" panose="020F0502020204030204" pitchFamily="34" charset="0"/>
            </a:endParaRPr>
          </a:p>
          <a:p>
            <a:pPr marL="749808" lvl="1" indent="-514350" fontAlgn="auto">
              <a:spcAft>
                <a:spcPts val="0"/>
              </a:spcAft>
              <a:buClrTx/>
              <a:buFont typeface="+mj-lt"/>
              <a:buAutoNum type="arabicPeriod" startAt="4"/>
              <a:defRPr/>
            </a:pPr>
            <a:r>
              <a:rPr lang="en-US" sz="2700" dirty="0">
                <a:latin typeface="Candara" panose="020E0502030303020204" pitchFamily="34" charset="0"/>
                <a:cs typeface="Calibri" panose="020F0502020204030204" pitchFamily="34" charset="0"/>
              </a:rPr>
              <a:t>Read the dental plan documents or call the insurance companies for specific questions you have about coverage.</a:t>
            </a:r>
            <a:endParaRPr lang="en-US" sz="2500" dirty="0">
              <a:solidFill>
                <a:schemeClr val="tx2"/>
              </a:solidFill>
              <a:latin typeface="Candara" panose="020E0502030303020204" pitchFamily="34" charset="0"/>
              <a:cs typeface="Calibri" panose="020F0502020204030204" pitchFamily="34" charset="0"/>
            </a:endParaRPr>
          </a:p>
          <a:p>
            <a:pPr marL="0" indent="0" fontAlgn="auto">
              <a:spcAft>
                <a:spcPts val="0"/>
              </a:spcAft>
              <a:buNone/>
              <a:defRPr/>
            </a:pPr>
            <a:endParaRPr lang="en-US" sz="2500" dirty="0">
              <a:solidFill>
                <a:schemeClr val="tx2"/>
              </a:solidFill>
              <a:latin typeface="Calibri" panose="020F0502020204030204" pitchFamily="34" charset="0"/>
              <a:cs typeface="Calibri" panose="020F0502020204030204" pitchFamily="34" charset="0"/>
            </a:endParaRPr>
          </a:p>
          <a:p>
            <a:pPr marL="0" indent="0" fontAlgn="auto">
              <a:spcAft>
                <a:spcPts val="0"/>
              </a:spcAft>
              <a:buNone/>
              <a:defRPr/>
            </a:pPr>
            <a:endParaRPr lang="en-US" sz="2500" dirty="0">
              <a:solidFill>
                <a:schemeClr val="tx2"/>
              </a:solidFill>
              <a:latin typeface="Calibri" panose="020F0502020204030204" pitchFamily="34" charset="0"/>
              <a:cs typeface="Calibri" panose="020F0502020204030204" pitchFamily="34" charset="0"/>
            </a:endParaRPr>
          </a:p>
        </p:txBody>
      </p:sp>
      <p:sp>
        <p:nvSpPr>
          <p:cNvPr id="6" name="Rectangle 2"/>
          <p:cNvSpPr>
            <a:spLocks noGrp="1" noChangeArrowheads="1"/>
          </p:cNvSpPr>
          <p:nvPr>
            <p:ph type="title"/>
          </p:nvPr>
        </p:nvSpPr>
        <p:spPr>
          <a:xfrm>
            <a:off x="0" y="457199"/>
            <a:ext cx="9144000" cy="609600"/>
          </a:xfrm>
        </p:spPr>
        <p:txBody>
          <a:bodyPr>
            <a:noAutofit/>
          </a:bodyPr>
          <a:lstStyle/>
          <a:p>
            <a:pPr algn="ctr" fontAlgn="auto">
              <a:spcAft>
                <a:spcPts val="0"/>
              </a:spcAft>
              <a:defRPr/>
            </a:pPr>
            <a:r>
              <a:rPr lang="en-US" sz="4000" b="1" cap="none" dirty="0">
                <a:latin typeface="Candara" panose="020E0502030303020204" pitchFamily="34" charset="0"/>
                <a:cs typeface="Calibri" panose="020F0502020204030204" pitchFamily="34" charset="0"/>
              </a:rPr>
              <a:t>Dental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41767"/>
            <a:ext cx="990600" cy="990600"/>
          </a:xfrm>
          <a:prstGeom prst="rect">
            <a:avLst/>
          </a:prstGeom>
        </p:spPr>
      </p:pic>
    </p:spTree>
    <p:extLst>
      <p:ext uri="{BB962C8B-B14F-4D97-AF65-F5344CB8AC3E}">
        <p14:creationId xmlns:p14="http://schemas.microsoft.com/office/powerpoint/2010/main" val="320817826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0" y="0"/>
          <a:ext cx="9143999" cy="6769592"/>
        </p:xfrm>
        <a:graphic>
          <a:graphicData uri="http://schemas.openxmlformats.org/drawingml/2006/table">
            <a:tbl>
              <a:tblPr/>
              <a:tblGrid>
                <a:gridCol w="3886200">
                  <a:extLst>
                    <a:ext uri="{9D8B030D-6E8A-4147-A177-3AD203B41FA5}">
                      <a16:colId xmlns:a16="http://schemas.microsoft.com/office/drawing/2014/main" val="777515636"/>
                    </a:ext>
                  </a:extLst>
                </a:gridCol>
                <a:gridCol w="457200">
                  <a:extLst>
                    <a:ext uri="{9D8B030D-6E8A-4147-A177-3AD203B41FA5}">
                      <a16:colId xmlns:a16="http://schemas.microsoft.com/office/drawing/2014/main" val="3971943272"/>
                    </a:ext>
                  </a:extLst>
                </a:gridCol>
                <a:gridCol w="1387627">
                  <a:extLst>
                    <a:ext uri="{9D8B030D-6E8A-4147-A177-3AD203B41FA5}">
                      <a16:colId xmlns:a16="http://schemas.microsoft.com/office/drawing/2014/main" val="2407866109"/>
                    </a:ext>
                  </a:extLst>
                </a:gridCol>
                <a:gridCol w="853243">
                  <a:extLst>
                    <a:ext uri="{9D8B030D-6E8A-4147-A177-3AD203B41FA5}">
                      <a16:colId xmlns:a16="http://schemas.microsoft.com/office/drawing/2014/main" val="186927979"/>
                    </a:ext>
                  </a:extLst>
                </a:gridCol>
                <a:gridCol w="853243">
                  <a:extLst>
                    <a:ext uri="{9D8B030D-6E8A-4147-A177-3AD203B41FA5}">
                      <a16:colId xmlns:a16="http://schemas.microsoft.com/office/drawing/2014/main" val="1899594275"/>
                    </a:ext>
                  </a:extLst>
                </a:gridCol>
                <a:gridCol w="853243">
                  <a:extLst>
                    <a:ext uri="{9D8B030D-6E8A-4147-A177-3AD203B41FA5}">
                      <a16:colId xmlns:a16="http://schemas.microsoft.com/office/drawing/2014/main" val="307406041"/>
                    </a:ext>
                  </a:extLst>
                </a:gridCol>
                <a:gridCol w="853243">
                  <a:extLst>
                    <a:ext uri="{9D8B030D-6E8A-4147-A177-3AD203B41FA5}">
                      <a16:colId xmlns:a16="http://schemas.microsoft.com/office/drawing/2014/main" val="2847695868"/>
                    </a:ext>
                  </a:extLst>
                </a:gridCol>
              </a:tblGrid>
              <a:tr h="276146">
                <a:tc gridSpan="3">
                  <a:txBody>
                    <a:bodyPr/>
                    <a:lstStyle/>
                    <a:p>
                      <a:pPr>
                        <a:lnSpc>
                          <a:spcPct val="107000"/>
                        </a:lnSpc>
                      </a:pPr>
                      <a:endParaRPr lang="en-US" sz="120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c gridSpan="4">
                  <a:txBody>
                    <a:bodyPr/>
                    <a:lstStyle/>
                    <a:p>
                      <a:pPr algn="ctr">
                        <a:lnSpc>
                          <a:spcPct val="107000"/>
                        </a:lnSpc>
                        <a:spcAft>
                          <a:spcPts val="0"/>
                        </a:spcAft>
                      </a:pPr>
                      <a:r>
                        <a:rPr lang="en-US" sz="1200" b="1">
                          <a:effectLst/>
                          <a:latin typeface="Candara" panose="020E0502030303020204" pitchFamily="34" charset="0"/>
                        </a:rPr>
                        <a:t>Monthly Premiums</a:t>
                      </a:r>
                      <a:endParaRPr lang="en-US" sz="120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87588918"/>
                  </a:ext>
                </a:extLst>
              </a:tr>
              <a:tr h="564494">
                <a:tc>
                  <a:txBody>
                    <a:bodyPr/>
                    <a:lstStyle/>
                    <a:p>
                      <a:pPr algn="ctr">
                        <a:lnSpc>
                          <a:spcPct val="107000"/>
                        </a:lnSpc>
                        <a:spcAft>
                          <a:spcPts val="0"/>
                        </a:spcAft>
                      </a:pPr>
                      <a:r>
                        <a:rPr lang="en-US" sz="1200" b="1">
                          <a:effectLst/>
                          <a:latin typeface="Candara" panose="020E0502030303020204" pitchFamily="34" charset="0"/>
                        </a:rPr>
                        <a:t>Type of Dental Plan</a:t>
                      </a:r>
                      <a:endParaRPr lang="en-US" sz="120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en-US" sz="1200" b="1" dirty="0">
                          <a:effectLst/>
                          <a:latin typeface="Candara" panose="020E0502030303020204" pitchFamily="34" charset="0"/>
                        </a:rPr>
                        <a:t>Plan</a:t>
                      </a:r>
                      <a:endParaRPr lang="en-US" sz="1200" dirty="0">
                        <a:effectLst/>
                        <a:latin typeface="Candara" panose="020E0502030303020204" pitchFamily="34" charset="0"/>
                      </a:endParaRPr>
                    </a:p>
                    <a:p>
                      <a:pPr algn="ctr">
                        <a:lnSpc>
                          <a:spcPct val="107000"/>
                        </a:lnSpc>
                        <a:spcAft>
                          <a:spcPts val="0"/>
                        </a:spcAft>
                      </a:pPr>
                      <a:r>
                        <a:rPr lang="en-US" sz="1200" b="1" dirty="0">
                          <a:effectLst/>
                          <a:latin typeface="Candara" panose="020E0502030303020204" pitchFamily="34" charset="0"/>
                        </a:rPr>
                        <a:t>Code</a:t>
                      </a:r>
                      <a:endParaRPr lang="en-US" sz="1200" dirty="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en-US" sz="1200" b="1">
                          <a:effectLst/>
                          <a:latin typeface="Candara" panose="020E0502030303020204" pitchFamily="34" charset="0"/>
                        </a:rPr>
                        <a:t>Plan</a:t>
                      </a:r>
                      <a:endParaRPr lang="en-US" sz="1200">
                        <a:effectLst/>
                        <a:latin typeface="Candara" panose="020E0502030303020204" pitchFamily="34" charset="0"/>
                      </a:endParaRPr>
                    </a:p>
                    <a:p>
                      <a:pPr algn="ctr">
                        <a:lnSpc>
                          <a:spcPct val="107000"/>
                        </a:lnSpc>
                        <a:spcAft>
                          <a:spcPts val="0"/>
                        </a:spcAft>
                      </a:pPr>
                      <a:r>
                        <a:rPr lang="en-US" sz="1200" b="1">
                          <a:effectLst/>
                          <a:latin typeface="Candara" panose="020E0502030303020204" pitchFamily="34" charset="0"/>
                        </a:rPr>
                        <a:t>Name</a:t>
                      </a:r>
                      <a:endParaRPr lang="en-US" sz="120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en-US" sz="1200" b="1">
                          <a:effectLst/>
                          <a:latin typeface="Candara" panose="020E0502030303020204" pitchFamily="34" charset="0"/>
                        </a:rPr>
                        <a:t>Employee</a:t>
                      </a:r>
                      <a:endParaRPr lang="en-US" sz="1200">
                        <a:effectLst/>
                        <a:latin typeface="Candara" panose="020E0502030303020204" pitchFamily="34" charset="0"/>
                      </a:endParaRPr>
                    </a:p>
                    <a:p>
                      <a:pPr algn="ctr">
                        <a:lnSpc>
                          <a:spcPct val="107000"/>
                        </a:lnSpc>
                        <a:spcAft>
                          <a:spcPts val="0"/>
                        </a:spcAft>
                      </a:pPr>
                      <a:r>
                        <a:rPr lang="en-US" sz="1200" b="1">
                          <a:effectLst/>
                          <a:latin typeface="Candara" panose="020E0502030303020204" pitchFamily="34" charset="0"/>
                        </a:rPr>
                        <a:t>Only</a:t>
                      </a:r>
                      <a:endParaRPr lang="en-US" sz="120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en-US" sz="1200" b="1" dirty="0">
                          <a:effectLst/>
                          <a:latin typeface="Candara" panose="020E0502030303020204" pitchFamily="34" charset="0"/>
                        </a:rPr>
                        <a:t>Employee +</a:t>
                      </a:r>
                      <a:endParaRPr lang="en-US" sz="1200" dirty="0">
                        <a:effectLst/>
                        <a:latin typeface="Candara" panose="020E0502030303020204" pitchFamily="34" charset="0"/>
                      </a:endParaRPr>
                    </a:p>
                    <a:p>
                      <a:pPr algn="ctr">
                        <a:lnSpc>
                          <a:spcPct val="107000"/>
                        </a:lnSpc>
                        <a:spcAft>
                          <a:spcPts val="0"/>
                        </a:spcAft>
                      </a:pPr>
                      <a:r>
                        <a:rPr lang="en-US" sz="1200" b="1" dirty="0">
                          <a:effectLst/>
                          <a:latin typeface="Candara" panose="020E0502030303020204" pitchFamily="34" charset="0"/>
                        </a:rPr>
                        <a:t>Spouse</a:t>
                      </a:r>
                      <a:endParaRPr lang="en-US" sz="1200" dirty="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en-US" sz="1200" b="1">
                          <a:effectLst/>
                          <a:latin typeface="Candara" panose="020E0502030303020204" pitchFamily="34" charset="0"/>
                        </a:rPr>
                        <a:t>Employee +</a:t>
                      </a:r>
                      <a:endParaRPr lang="en-US" sz="1200">
                        <a:effectLst/>
                        <a:latin typeface="Candara" panose="020E0502030303020204" pitchFamily="34" charset="0"/>
                      </a:endParaRPr>
                    </a:p>
                    <a:p>
                      <a:pPr algn="ctr">
                        <a:lnSpc>
                          <a:spcPct val="107000"/>
                        </a:lnSpc>
                        <a:spcAft>
                          <a:spcPts val="0"/>
                        </a:spcAft>
                      </a:pPr>
                      <a:r>
                        <a:rPr lang="en-US" sz="1200" b="1">
                          <a:effectLst/>
                          <a:latin typeface="Candara" panose="020E0502030303020204" pitchFamily="34" charset="0"/>
                        </a:rPr>
                        <a:t>Child(ren)</a:t>
                      </a:r>
                      <a:endParaRPr lang="en-US" sz="120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7000"/>
                        </a:lnSpc>
                        <a:spcAft>
                          <a:spcPts val="0"/>
                        </a:spcAft>
                      </a:pPr>
                      <a:r>
                        <a:rPr lang="en-US" sz="1200" b="1">
                          <a:effectLst/>
                          <a:latin typeface="Candara" panose="020E0502030303020204" pitchFamily="34" charset="0"/>
                        </a:rPr>
                        <a:t>Employee +</a:t>
                      </a:r>
                      <a:endParaRPr lang="en-US" sz="1200">
                        <a:effectLst/>
                        <a:latin typeface="Candara" panose="020E0502030303020204" pitchFamily="34" charset="0"/>
                      </a:endParaRPr>
                    </a:p>
                    <a:p>
                      <a:pPr algn="ctr">
                        <a:lnSpc>
                          <a:spcPct val="107000"/>
                        </a:lnSpc>
                        <a:spcAft>
                          <a:spcPts val="0"/>
                        </a:spcAft>
                      </a:pPr>
                      <a:r>
                        <a:rPr lang="en-US" sz="1200" b="1">
                          <a:effectLst/>
                          <a:latin typeface="Candara" panose="020E0502030303020204" pitchFamily="34" charset="0"/>
                        </a:rPr>
                        <a:t>Family</a:t>
                      </a:r>
                      <a:endParaRPr lang="en-US" sz="120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987853075"/>
                  </a:ext>
                </a:extLst>
              </a:tr>
              <a:tr h="392117">
                <a:tc rowSpan="3">
                  <a:txBody>
                    <a:bodyPr/>
                    <a:lstStyle/>
                    <a:p>
                      <a:pPr>
                        <a:lnSpc>
                          <a:spcPct val="107000"/>
                        </a:lnSpc>
                        <a:spcAft>
                          <a:spcPts val="0"/>
                        </a:spcAft>
                      </a:pPr>
                      <a:r>
                        <a:rPr lang="en-US" sz="1200" b="1">
                          <a:effectLst/>
                          <a:latin typeface="Candara" panose="020E0502030303020204" pitchFamily="34" charset="0"/>
                        </a:rPr>
                        <a:t>Prepaid Dental Plan</a:t>
                      </a:r>
                      <a:endParaRPr lang="en-US" sz="1200">
                        <a:effectLst/>
                        <a:latin typeface="Candara" panose="020E0502030303020204" pitchFamily="34" charset="0"/>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Pays benefits only when you use network providers.</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No deductible or annual maximum</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Most preventive care at no charge</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You pay a fixed copayment for dental procedures listed on the copayment schedule.</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Orthodontia: Covered for adults and children. </a:t>
                      </a:r>
                    </a:p>
                  </a:txBody>
                  <a:tcPr marL="3592" marR="3592" marT="359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Candara" panose="020E0502030303020204" pitchFamily="34" charset="0"/>
                        </a:rPr>
                        <a:t>4034</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u="sng" dirty="0">
                          <a:solidFill>
                            <a:srgbClr val="0563C1"/>
                          </a:solidFill>
                          <a:effectLst/>
                          <a:latin typeface="Candara" panose="020E0502030303020204" pitchFamily="34" charset="0"/>
                          <a:hlinkClick r:id="rId3"/>
                        </a:rPr>
                        <a:t>CIGNA Prepaid Dental</a:t>
                      </a:r>
                      <a:endParaRPr lang="en-US" sz="1200" dirty="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$24.01</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$47.31</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$56.41</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$72.06</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5209921"/>
                  </a:ext>
                </a:extLst>
              </a:tr>
              <a:tr h="392117">
                <a:tc vMerge="1">
                  <a:txBody>
                    <a:bodyPr/>
                    <a:lstStyle/>
                    <a:p>
                      <a:endParaRPr lang="en-US"/>
                    </a:p>
                  </a:txBody>
                  <a:tcPr/>
                </a:tc>
                <a:tc>
                  <a:txBody>
                    <a:bodyPr/>
                    <a:lstStyle/>
                    <a:p>
                      <a:pPr>
                        <a:lnSpc>
                          <a:spcPct val="107000"/>
                        </a:lnSpc>
                        <a:spcAft>
                          <a:spcPts val="0"/>
                        </a:spcAft>
                      </a:pPr>
                      <a:r>
                        <a:rPr lang="en-US" sz="1200">
                          <a:effectLst/>
                          <a:latin typeface="Candara" panose="020E0502030303020204" pitchFamily="34" charset="0"/>
                        </a:rPr>
                        <a:t>4025</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u="sng">
                          <a:solidFill>
                            <a:srgbClr val="0563C1"/>
                          </a:solidFill>
                          <a:effectLst/>
                          <a:latin typeface="Candara" panose="020E0502030303020204" pitchFamily="34" charset="0"/>
                          <a:hlinkClick r:id="rId4"/>
                        </a:rPr>
                        <a:t>Sun Life Prepaid Dental</a:t>
                      </a:r>
                      <a:endParaRPr lang="en-US" sz="120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$14.93</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$25.17</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$33.26</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$43.54</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8726287"/>
                  </a:ext>
                </a:extLst>
              </a:tr>
              <a:tr h="875977">
                <a:tc vMerge="1">
                  <a:txBody>
                    <a:bodyPr/>
                    <a:lstStyle/>
                    <a:p>
                      <a:endParaRPr lang="en-US"/>
                    </a:p>
                  </a:txBody>
                  <a:tcPr/>
                </a:tc>
                <a:tc>
                  <a:txBody>
                    <a:bodyPr/>
                    <a:lstStyle/>
                    <a:p>
                      <a:pPr>
                        <a:lnSpc>
                          <a:spcPct val="107000"/>
                        </a:lnSpc>
                        <a:spcAft>
                          <a:spcPts val="0"/>
                        </a:spcAft>
                      </a:pPr>
                      <a:r>
                        <a:rPr lang="en-US" sz="1200">
                          <a:effectLst/>
                          <a:latin typeface="Candara" panose="020E0502030303020204" pitchFamily="34" charset="0"/>
                        </a:rPr>
                        <a:t>4044</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u="sng" dirty="0">
                          <a:solidFill>
                            <a:srgbClr val="0563C1"/>
                          </a:solidFill>
                          <a:effectLst/>
                          <a:latin typeface="Candara" panose="020E0502030303020204" pitchFamily="34" charset="0"/>
                          <a:hlinkClick r:id="rId5"/>
                        </a:rPr>
                        <a:t>Humana Select 15</a:t>
                      </a:r>
                      <a:r>
                        <a:rPr lang="en-US" sz="1200" u="sng" dirty="0">
                          <a:solidFill>
                            <a:srgbClr val="0563C1"/>
                          </a:solidFill>
                          <a:effectLst/>
                          <a:latin typeface="Candara" panose="020E0502030303020204" pitchFamily="34" charset="0"/>
                        </a:rPr>
                        <a:t> </a:t>
                      </a:r>
                      <a:r>
                        <a:rPr lang="en-US" sz="1200" u="sng" kern="1200" dirty="0">
                          <a:solidFill>
                            <a:srgbClr val="0563C1"/>
                          </a:solidFill>
                          <a:effectLst/>
                          <a:latin typeface="Candara" panose="020E0502030303020204" pitchFamily="34" charset="0"/>
                          <a:ea typeface="+mn-ea"/>
                          <a:cs typeface="+mn-cs"/>
                        </a:rPr>
                        <a:t>Prepaid Dental</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$12.64</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$21.20</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$23.00</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$32.98</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77168421"/>
                  </a:ext>
                </a:extLst>
              </a:tr>
              <a:tr h="411036">
                <a:tc rowSpan="4">
                  <a:txBody>
                    <a:bodyPr/>
                    <a:lstStyle/>
                    <a:p>
                      <a:pPr>
                        <a:lnSpc>
                          <a:spcPct val="107000"/>
                        </a:lnSpc>
                        <a:spcAft>
                          <a:spcPts val="0"/>
                        </a:spcAft>
                      </a:pPr>
                      <a:r>
                        <a:rPr lang="en-US" sz="1200" b="1">
                          <a:effectLst/>
                          <a:latin typeface="Candara" panose="020E0502030303020204" pitchFamily="34" charset="0"/>
                        </a:rPr>
                        <a:t>PPO Dental Plan</a:t>
                      </a:r>
                      <a:endParaRPr lang="en-US" sz="1200">
                        <a:effectLst/>
                        <a:latin typeface="Candara" panose="020E0502030303020204" pitchFamily="34" charset="0"/>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Receive care from any dentist</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Your cost is lower when you use network dentists</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You generally have an annual deductible to meet before the plan starts paying benefits, and then you pay part of the cost for the services you receive.</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Orthodontia: Covered for adults and children (excluding Preventive PPO).</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Candara" panose="020E0502030303020204" pitchFamily="34" charset="0"/>
                        </a:rPr>
                        <a:t>4023</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u="sng" dirty="0">
                          <a:solidFill>
                            <a:srgbClr val="0563C1"/>
                          </a:solidFill>
                          <a:effectLst/>
                          <a:latin typeface="Candara" panose="020E0502030303020204" pitchFamily="34" charset="0"/>
                          <a:hlinkClick r:id="rId6"/>
                        </a:rPr>
                        <a:t>Ameritas Preventive</a:t>
                      </a:r>
                      <a:r>
                        <a:rPr lang="en-US" sz="1200" dirty="0">
                          <a:effectLst/>
                          <a:latin typeface="Candara" panose="020E0502030303020204" pitchFamily="34" charset="0"/>
                        </a:rPr>
                        <a:t> </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Candara" panose="020E0502030303020204" pitchFamily="34" charset="0"/>
                        </a:rPr>
                        <a:t>$22.84</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$43.20</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$46.24</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$67.76</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749836"/>
                  </a:ext>
                </a:extLst>
              </a:tr>
              <a:tr h="411036">
                <a:tc vMerge="1">
                  <a:txBody>
                    <a:bodyPr/>
                    <a:lstStyle/>
                    <a:p>
                      <a:endParaRPr lang="en-US"/>
                    </a:p>
                  </a:txBody>
                  <a:tcPr/>
                </a:tc>
                <a:tc>
                  <a:txBody>
                    <a:bodyPr/>
                    <a:lstStyle/>
                    <a:p>
                      <a:pPr>
                        <a:lnSpc>
                          <a:spcPct val="107000"/>
                        </a:lnSpc>
                        <a:spcAft>
                          <a:spcPts val="0"/>
                        </a:spcAft>
                      </a:pPr>
                      <a:r>
                        <a:rPr lang="en-US" sz="1200">
                          <a:effectLst/>
                          <a:latin typeface="Candara" panose="020E0502030303020204" pitchFamily="34" charset="0"/>
                        </a:rPr>
                        <a:t>4033</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u="sng" dirty="0">
                          <a:solidFill>
                            <a:srgbClr val="0563C1"/>
                          </a:solidFill>
                          <a:effectLst/>
                          <a:latin typeface="Candara" panose="020E0502030303020204" pitchFamily="34" charset="0"/>
                          <a:hlinkClick r:id="rId7"/>
                        </a:rPr>
                        <a:t>Metlife Preventive</a:t>
                      </a:r>
                      <a:endParaRPr lang="en-US" sz="1200" dirty="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$21.98</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$40.64</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$45.42</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$65.94</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29283"/>
                  </a:ext>
                </a:extLst>
              </a:tr>
              <a:tr h="411036">
                <a:tc vMerge="1">
                  <a:txBody>
                    <a:bodyPr/>
                    <a:lstStyle/>
                    <a:p>
                      <a:endParaRPr lang="en-US"/>
                    </a:p>
                  </a:txBody>
                  <a:tcPr/>
                </a:tc>
                <a:tc>
                  <a:txBody>
                    <a:bodyPr/>
                    <a:lstStyle/>
                    <a:p>
                      <a:pPr>
                        <a:lnSpc>
                          <a:spcPct val="107000"/>
                        </a:lnSpc>
                        <a:spcAft>
                          <a:spcPts val="0"/>
                        </a:spcAft>
                      </a:pPr>
                      <a:r>
                        <a:rPr lang="en-US" sz="1200">
                          <a:effectLst/>
                          <a:latin typeface="Candara" panose="020E0502030303020204" pitchFamily="34" charset="0"/>
                        </a:rPr>
                        <a:t>4022</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u="sng" dirty="0">
                          <a:solidFill>
                            <a:srgbClr val="0563C1"/>
                          </a:solidFill>
                          <a:effectLst/>
                          <a:latin typeface="Candara" panose="020E0502030303020204" pitchFamily="34" charset="0"/>
                          <a:hlinkClick r:id="rId6"/>
                        </a:rPr>
                        <a:t>Ameritas Standard</a:t>
                      </a:r>
                      <a:endParaRPr lang="en-US" sz="1200" dirty="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$31.50</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$59.04</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$66.08</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$96.22</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5090202"/>
                  </a:ext>
                </a:extLst>
              </a:tr>
              <a:tr h="586555">
                <a:tc vMerge="1">
                  <a:txBody>
                    <a:bodyPr/>
                    <a:lstStyle/>
                    <a:p>
                      <a:endParaRPr lang="en-US"/>
                    </a:p>
                  </a:txBody>
                  <a:tcPr/>
                </a:tc>
                <a:tc>
                  <a:txBody>
                    <a:bodyPr/>
                    <a:lstStyle/>
                    <a:p>
                      <a:pPr>
                        <a:lnSpc>
                          <a:spcPct val="107000"/>
                        </a:lnSpc>
                        <a:spcAft>
                          <a:spcPts val="0"/>
                        </a:spcAft>
                      </a:pPr>
                      <a:r>
                        <a:rPr lang="en-US" sz="1200">
                          <a:effectLst/>
                          <a:latin typeface="Candara" panose="020E0502030303020204" pitchFamily="34" charset="0"/>
                        </a:rPr>
                        <a:t>4032</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u="sng" dirty="0">
                          <a:solidFill>
                            <a:srgbClr val="0563C1"/>
                          </a:solidFill>
                          <a:effectLst/>
                          <a:latin typeface="Candara" panose="020E0502030303020204" pitchFamily="34" charset="0"/>
                          <a:hlinkClick r:id="rId7"/>
                        </a:rPr>
                        <a:t>Metlife Standard</a:t>
                      </a:r>
                      <a:endParaRPr lang="en-US" sz="1200" dirty="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$32.08</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$59.34</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$66.32</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$96.28</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7329684"/>
                  </a:ext>
                </a:extLst>
              </a:tr>
              <a:tr h="456772">
                <a:tc rowSpan="3">
                  <a:txBody>
                    <a:bodyPr/>
                    <a:lstStyle/>
                    <a:p>
                      <a:pPr>
                        <a:lnSpc>
                          <a:spcPct val="107000"/>
                        </a:lnSpc>
                        <a:spcAft>
                          <a:spcPts val="0"/>
                        </a:spcAft>
                      </a:pPr>
                      <a:r>
                        <a:rPr lang="en-US" sz="1200" b="1">
                          <a:effectLst/>
                          <a:latin typeface="Candara" panose="020E0502030303020204" pitchFamily="34" charset="0"/>
                        </a:rPr>
                        <a:t>Indemnity with PPO Dental Plan</a:t>
                      </a:r>
                      <a:endParaRPr lang="en-US" sz="1200">
                        <a:effectLst/>
                        <a:latin typeface="Candara" panose="020E0502030303020204" pitchFamily="34" charset="0"/>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Receive care from any dentist</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Your cost is lower when you use network dentists</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You generally have an annual deductible to meet before the plan starts paying benefits, and then you pay a percentage of the cost for the care you receive.</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Orthodontia: Child only orthodontia covered by Sun Life.</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Candara" panose="020E0502030303020204" pitchFamily="34" charset="0"/>
                        </a:rPr>
                        <a:t>4021</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u="sng" dirty="0">
                          <a:solidFill>
                            <a:srgbClr val="0563C1"/>
                          </a:solidFill>
                          <a:effectLst/>
                          <a:latin typeface="Candara" panose="020E0502030303020204" pitchFamily="34" charset="0"/>
                          <a:hlinkClick r:id="rId6"/>
                        </a:rPr>
                        <a:t>Ameritas Indemnity</a:t>
                      </a:r>
                      <a:endParaRPr lang="en-US" sz="1200" dirty="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$37.96</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$70.40</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$80.16</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$115.76</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939921"/>
                  </a:ext>
                </a:extLst>
              </a:tr>
              <a:tr h="456772">
                <a:tc vMerge="1">
                  <a:txBody>
                    <a:bodyPr/>
                    <a:lstStyle/>
                    <a:p>
                      <a:endParaRPr lang="en-US"/>
                    </a:p>
                  </a:txBody>
                  <a:tcPr/>
                </a:tc>
                <a:tc>
                  <a:txBody>
                    <a:bodyPr/>
                    <a:lstStyle/>
                    <a:p>
                      <a:pPr>
                        <a:lnSpc>
                          <a:spcPct val="107000"/>
                        </a:lnSpc>
                        <a:spcAft>
                          <a:spcPts val="0"/>
                        </a:spcAft>
                      </a:pPr>
                      <a:r>
                        <a:rPr lang="en-US" sz="1200">
                          <a:effectLst/>
                          <a:latin typeface="Candara" panose="020E0502030303020204" pitchFamily="34" charset="0"/>
                        </a:rPr>
                        <a:t>4031</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u="sng" dirty="0">
                          <a:solidFill>
                            <a:srgbClr val="0563C1"/>
                          </a:solidFill>
                          <a:effectLst/>
                          <a:latin typeface="Candara" panose="020E0502030303020204" pitchFamily="34" charset="0"/>
                          <a:hlinkClick r:id="rId7"/>
                        </a:rPr>
                        <a:t>Metlife Indemnity</a:t>
                      </a:r>
                      <a:endParaRPr lang="en-US" sz="1200" dirty="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$45.50</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$84.16</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$94.04</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$136.52</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7696608"/>
                  </a:ext>
                </a:extLst>
              </a:tr>
              <a:tr h="709542">
                <a:tc vMerge="1">
                  <a:txBody>
                    <a:bodyPr/>
                    <a:lstStyle/>
                    <a:p>
                      <a:endParaRPr lang="en-US"/>
                    </a:p>
                  </a:txBody>
                  <a:tcPr/>
                </a:tc>
                <a:tc>
                  <a:txBody>
                    <a:bodyPr/>
                    <a:lstStyle/>
                    <a:p>
                      <a:pPr>
                        <a:lnSpc>
                          <a:spcPct val="107000"/>
                        </a:lnSpc>
                        <a:spcAft>
                          <a:spcPts val="0"/>
                        </a:spcAft>
                      </a:pPr>
                      <a:r>
                        <a:rPr lang="en-US" sz="1200">
                          <a:effectLst/>
                          <a:latin typeface="Candara" panose="020E0502030303020204" pitchFamily="34" charset="0"/>
                        </a:rPr>
                        <a:t>4074</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u="sng">
                          <a:solidFill>
                            <a:srgbClr val="0563C1"/>
                          </a:solidFill>
                          <a:effectLst/>
                          <a:latin typeface="Candara" panose="020E0502030303020204" pitchFamily="34" charset="0"/>
                          <a:hlinkClick r:id="rId8"/>
                        </a:rPr>
                        <a:t>Sun Life Freedom Advance</a:t>
                      </a:r>
                      <a:endParaRPr lang="en-US" sz="120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$43.55</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$83.61</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$98.83</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$130.35</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866156"/>
                  </a:ext>
                </a:extLst>
              </a:tr>
              <a:tr h="825992">
                <a:tc>
                  <a:txBody>
                    <a:bodyPr/>
                    <a:lstStyle/>
                    <a:p>
                      <a:pPr>
                        <a:lnSpc>
                          <a:spcPct val="107000"/>
                        </a:lnSpc>
                        <a:spcAft>
                          <a:spcPts val="0"/>
                        </a:spcAft>
                      </a:pPr>
                      <a:r>
                        <a:rPr lang="en-US" sz="1200" b="1">
                          <a:effectLst/>
                          <a:latin typeface="Candara" panose="020E0502030303020204" pitchFamily="34" charset="0"/>
                        </a:rPr>
                        <a:t>Indemnity Dental Plan</a:t>
                      </a:r>
                      <a:endParaRPr lang="en-US" sz="1200">
                        <a:effectLst/>
                        <a:latin typeface="Candara" panose="020E0502030303020204" pitchFamily="34" charset="0"/>
                      </a:endParaRP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Receive care from any dentist</a:t>
                      </a:r>
                    </a:p>
                    <a:p>
                      <a:pPr marL="342900" marR="0" lvl="0" indent="-342900">
                        <a:lnSpc>
                          <a:spcPct val="107000"/>
                        </a:lnSpc>
                        <a:spcBef>
                          <a:spcPts val="0"/>
                        </a:spcBef>
                        <a:spcAft>
                          <a:spcPts val="0"/>
                        </a:spcAft>
                        <a:buFont typeface="Wingdings" panose="05000000000000000000" pitchFamily="2" charset="2"/>
                        <a:buChar char=""/>
                        <a:tabLst>
                          <a:tab pos="457200" algn="l"/>
                        </a:tabLst>
                      </a:pPr>
                      <a:r>
                        <a:rPr lang="en-US" sz="1200">
                          <a:effectLst/>
                          <a:latin typeface="Candara" panose="020E0502030303020204" pitchFamily="34" charset="0"/>
                        </a:rPr>
                        <a:t>You have a deductible to meet and then pay part of the cost for the services you receive.</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a:effectLst/>
                          <a:latin typeface="Candara" panose="020E0502030303020204" pitchFamily="34" charset="0"/>
                        </a:rPr>
                        <a:t>4084</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u="sng" dirty="0">
                          <a:solidFill>
                            <a:srgbClr val="0563C1"/>
                          </a:solidFill>
                          <a:effectLst/>
                          <a:latin typeface="Candara" panose="020E0502030303020204" pitchFamily="34" charset="0"/>
                          <a:hlinkClick r:id="rId9"/>
                        </a:rPr>
                        <a:t>Humana Schedule B</a:t>
                      </a:r>
                      <a:endParaRPr lang="en-US" sz="1200" dirty="0">
                        <a:effectLst/>
                        <a:latin typeface="Candara" panose="020E0502030303020204" pitchFamily="34" charset="0"/>
                      </a:endParaRP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$14.74</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$21.96</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a:effectLst/>
                          <a:latin typeface="Candara" panose="020E0502030303020204" pitchFamily="34" charset="0"/>
                        </a:rPr>
                        <a:t>$23.30</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1200" dirty="0">
                          <a:effectLst/>
                          <a:latin typeface="Candara" panose="020E0502030303020204" pitchFamily="34" charset="0"/>
                        </a:rPr>
                        <a:t>$37.10</a:t>
                      </a:r>
                    </a:p>
                  </a:txBody>
                  <a:tcPr marL="3592" marR="3592" marT="35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386377"/>
                  </a:ext>
                </a:extLst>
              </a:tr>
            </a:tbl>
          </a:graphicData>
        </a:graphic>
      </p:graphicFrame>
    </p:spTree>
    <p:extLst>
      <p:ext uri="{BB962C8B-B14F-4D97-AF65-F5344CB8AC3E}">
        <p14:creationId xmlns:p14="http://schemas.microsoft.com/office/powerpoint/2010/main" val="915262943"/>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7314"/>
            <a:ext cx="7081284" cy="609600"/>
          </a:xfrm>
        </p:spPr>
        <p:txBody>
          <a:bodyPr/>
          <a:lstStyle/>
          <a:p>
            <a:pPr algn="ctr" fontAlgn="auto">
              <a:spcAft>
                <a:spcPts val="0"/>
              </a:spcAft>
              <a:defRPr/>
            </a:pPr>
            <a:r>
              <a:rPr lang="en-US" sz="4000" b="1" cap="none" dirty="0">
                <a:latin typeface="Candara" panose="020E0502030303020204" pitchFamily="34" charset="0"/>
                <a:cs typeface="Calibri" panose="020F0502020204030204" pitchFamily="34" charset="0"/>
              </a:rPr>
              <a:t>Vision:</a:t>
            </a:r>
            <a:endParaRPr lang="en-US" sz="4000" b="1" dirty="0">
              <a:latin typeface="Candara" panose="020E0502030303020204" pitchFamily="34" charset="0"/>
              <a:cs typeface="Calibri" panose="020F0502020204030204" pitchFamily="34" charset="0"/>
            </a:endParaRPr>
          </a:p>
        </p:txBody>
      </p:sp>
      <p:graphicFrame>
        <p:nvGraphicFramePr>
          <p:cNvPr id="8" name="Table Placeholder 7"/>
          <p:cNvGraphicFramePr>
            <a:graphicFrameLocks noGrp="1"/>
          </p:cNvGraphicFramePr>
          <p:nvPr>
            <p:ph type="tbl" idx="1"/>
            <p:extLst/>
          </p:nvPr>
        </p:nvGraphicFramePr>
        <p:xfrm>
          <a:off x="152401" y="1007696"/>
          <a:ext cx="8839199" cy="5753254"/>
        </p:xfrm>
        <a:graphic>
          <a:graphicData uri="http://schemas.openxmlformats.org/drawingml/2006/table">
            <a:tbl>
              <a:tblPr/>
              <a:tblGrid>
                <a:gridCol w="2256438">
                  <a:extLst>
                    <a:ext uri="{9D8B030D-6E8A-4147-A177-3AD203B41FA5}">
                      <a16:colId xmlns:a16="http://schemas.microsoft.com/office/drawing/2014/main" val="20000"/>
                    </a:ext>
                  </a:extLst>
                </a:gridCol>
                <a:gridCol w="2772761">
                  <a:extLst>
                    <a:ext uri="{9D8B030D-6E8A-4147-A177-3AD203B41FA5}">
                      <a16:colId xmlns:a16="http://schemas.microsoft.com/office/drawing/2014/main" val="20001"/>
                    </a:ext>
                  </a:extLst>
                </a:gridCol>
                <a:gridCol w="3810000">
                  <a:extLst>
                    <a:ext uri="{9D8B030D-6E8A-4147-A177-3AD203B41FA5}">
                      <a16:colId xmlns:a16="http://schemas.microsoft.com/office/drawing/2014/main" val="20002"/>
                    </a:ext>
                  </a:extLst>
                </a:gridCol>
              </a:tblGrid>
              <a:tr h="278929">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400" b="1" cap="none" spc="0" baseline="0" dirty="0">
                          <a:ln w="12700">
                            <a:noFill/>
                            <a:prstDash val="solid"/>
                          </a:ln>
                          <a:solidFill>
                            <a:schemeClr val="tx1"/>
                          </a:solidFill>
                          <a:effectLst/>
                          <a:latin typeface="Candara" panose="020E0502030303020204" pitchFamily="34" charset="0"/>
                          <a:cs typeface="Calibri" panose="020F0502020204030204" pitchFamily="34" charset="0"/>
                        </a:rPr>
                        <a:t>Plan Type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r>
                        <a:rPr lang="en-US" sz="1400" baseline="0" dirty="0">
                          <a:ln>
                            <a:solidFill>
                              <a:schemeClr val="tx1"/>
                            </a:solidFill>
                          </a:ln>
                          <a:solidFill>
                            <a:schemeClr val="tx1"/>
                          </a:solidFill>
                          <a:effectLst/>
                          <a:latin typeface="Candara" panose="020E0502030303020204" pitchFamily="34" charset="0"/>
                          <a:cs typeface="Calibri" panose="020F0502020204030204" pitchFamily="34" charset="0"/>
                        </a:rPr>
                        <a:t>In Network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r>
                        <a:rPr lang="en-US" sz="1400" dirty="0">
                          <a:ln>
                            <a:solidFill>
                              <a:schemeClr val="tx1"/>
                            </a:solidFill>
                          </a:ln>
                          <a:solidFill>
                            <a:schemeClr val="tx1"/>
                          </a:solidFill>
                          <a:effectLst/>
                          <a:latin typeface="Candara" panose="020E0502030303020204" pitchFamily="34" charset="0"/>
                          <a:cs typeface="Calibri" panose="020F0502020204030204" pitchFamily="34" charset="0"/>
                        </a:rPr>
                        <a:t>Out</a:t>
                      </a:r>
                      <a:r>
                        <a:rPr lang="en-US" sz="1400" baseline="0" dirty="0">
                          <a:ln>
                            <a:solidFill>
                              <a:schemeClr val="tx1"/>
                            </a:solidFill>
                          </a:ln>
                          <a:solidFill>
                            <a:schemeClr val="tx1"/>
                          </a:solidFill>
                          <a:effectLst/>
                          <a:latin typeface="Candara" panose="020E0502030303020204" pitchFamily="34" charset="0"/>
                          <a:cs typeface="Calibri" panose="020F0502020204030204" pitchFamily="34" charset="0"/>
                        </a:rPr>
                        <a:t> of Network</a:t>
                      </a:r>
                      <a:endParaRPr lang="en-US" sz="1400" dirty="0">
                        <a:ln>
                          <a:solidFill>
                            <a:schemeClr val="tx1"/>
                          </a:solidFill>
                        </a:ln>
                        <a:solidFill>
                          <a:schemeClr val="tx1"/>
                        </a:solidFill>
                        <a:effectLst/>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0"/>
                  </a:ext>
                </a:extLst>
              </a:tr>
              <a:tr h="330862">
                <a:tc>
                  <a:txBody>
                    <a:bodyPr/>
                    <a:lstStyle/>
                    <a:p>
                      <a:r>
                        <a:rPr lang="en-US" sz="1400" b="1" dirty="0">
                          <a:ln>
                            <a:noFill/>
                          </a:ln>
                          <a:solidFill>
                            <a:schemeClr val="tx1"/>
                          </a:solidFill>
                          <a:effectLst/>
                          <a:latin typeface="Candara" panose="020E0502030303020204" pitchFamily="34" charset="0"/>
                          <a:cs typeface="Calibri" panose="020F0502020204030204" pitchFamily="34" charset="0"/>
                        </a:rPr>
                        <a:t>Exams Every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gridSpan="2">
                  <a:txBody>
                    <a:bodyPr/>
                    <a:lstStyle/>
                    <a:p>
                      <a:pPr marL="285750" indent="-285750" algn="l">
                        <a:buFont typeface="Arial" panose="020B0604020202020204" pitchFamily="34" charset="0"/>
                        <a:buChar char="•"/>
                      </a:pPr>
                      <a:r>
                        <a:rPr lang="en-US" sz="1400" dirty="0">
                          <a:ln>
                            <a:noFill/>
                          </a:ln>
                          <a:solidFill>
                            <a:schemeClr val="tx1"/>
                          </a:solidFill>
                          <a:latin typeface="Candara" panose="020E0502030303020204" pitchFamily="34" charset="0"/>
                          <a:cs typeface="Calibri" panose="020F0502020204030204" pitchFamily="34" charset="0"/>
                        </a:rPr>
                        <a:t>12 months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hMerge="1">
                  <a:txBody>
                    <a:bodyPr/>
                    <a:lstStyle/>
                    <a:p>
                      <a:pPr marL="285750" indent="-285750" algn="l">
                        <a:buFont typeface="Arial" panose="020B0604020202020204" pitchFamily="34" charset="0"/>
                        <a:buChar char="•"/>
                      </a:pPr>
                      <a:endParaRPr lang="en-US" sz="1400" dirty="0">
                        <a:ln>
                          <a:noFill/>
                        </a:ln>
                        <a:solidFill>
                          <a:schemeClr val="tx1"/>
                        </a:solidFill>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1"/>
                  </a:ext>
                </a:extLst>
              </a:tr>
              <a:tr h="304800">
                <a:tc>
                  <a:txBody>
                    <a:bodyPr/>
                    <a:lstStyle/>
                    <a:p>
                      <a:r>
                        <a:rPr lang="en-US" sz="1400" b="1" dirty="0">
                          <a:ln>
                            <a:noFill/>
                          </a:ln>
                          <a:solidFill>
                            <a:schemeClr val="tx1"/>
                          </a:solidFill>
                          <a:latin typeface="Candara" panose="020E0502030303020204" pitchFamily="34" charset="0"/>
                          <a:cs typeface="Calibri" panose="020F0502020204030204" pitchFamily="34" charset="0"/>
                        </a:rPr>
                        <a:t>Lenses Every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gridSpan="2">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12 months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hMerge="1">
                  <a:txBody>
                    <a:bodyPr/>
                    <a:lstStyle/>
                    <a:p>
                      <a:pPr marL="285750" indent="-285750" algn="l">
                        <a:buFont typeface="Arial" panose="020B0604020202020204" pitchFamily="34" charset="0"/>
                        <a:buChar char="•"/>
                      </a:pPr>
                      <a:endParaRPr lang="en-US" sz="1400" dirty="0">
                        <a:ln>
                          <a:noFill/>
                        </a:ln>
                        <a:solidFill>
                          <a:schemeClr val="tx1"/>
                        </a:solidFill>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2"/>
                  </a:ext>
                </a:extLst>
              </a:tr>
              <a:tr h="304800">
                <a:tc>
                  <a:txBody>
                    <a:bodyPr/>
                    <a:lstStyle/>
                    <a:p>
                      <a:r>
                        <a:rPr lang="en-US" sz="1400" b="1" dirty="0">
                          <a:ln>
                            <a:noFill/>
                          </a:ln>
                          <a:solidFill>
                            <a:schemeClr val="tx1"/>
                          </a:solidFill>
                          <a:latin typeface="Candara" panose="020E0502030303020204" pitchFamily="34" charset="0"/>
                          <a:cs typeface="Calibri" panose="020F0502020204030204" pitchFamily="34" charset="0"/>
                        </a:rPr>
                        <a:t>Frames Every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gridSpan="2">
                  <a:txBody>
                    <a:bodyPr/>
                    <a:lstStyle/>
                    <a:p>
                      <a:pPr marL="288925" marR="0" lvl="1" indent="-28892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24 months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hMerge="1">
                  <a:txBody>
                    <a:bodyPr/>
                    <a:lstStyle/>
                    <a:p>
                      <a:pPr marL="742950" lvl="1" indent="-285750" algn="l">
                        <a:buFont typeface="Arial" panose="020B0604020202020204" pitchFamily="34" charset="0"/>
                        <a:buChar char="•"/>
                      </a:pPr>
                      <a:endParaRPr lang="en-US" sz="1400" dirty="0">
                        <a:ln>
                          <a:noFill/>
                        </a:ln>
                        <a:solidFill>
                          <a:schemeClr val="tx1"/>
                        </a:solidFill>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3"/>
                  </a:ext>
                </a:extLst>
              </a:tr>
              <a:tr h="304800">
                <a:tc>
                  <a:txBody>
                    <a:bodyPr/>
                    <a:lstStyle/>
                    <a:p>
                      <a:r>
                        <a:rPr lang="en-US" sz="1400" b="1" dirty="0">
                          <a:ln>
                            <a:noFill/>
                          </a:ln>
                          <a:solidFill>
                            <a:schemeClr val="tx1"/>
                          </a:solidFill>
                          <a:latin typeface="Candara" panose="020E0502030303020204" pitchFamily="34" charset="0"/>
                          <a:cs typeface="Calibri" panose="020F0502020204030204" pitchFamily="34" charset="0"/>
                        </a:rPr>
                        <a:t>Eye Exam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8925" marR="0" lvl="1" indent="-28892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400" b="0" i="0" u="none" strike="noStrike" kern="1200" cap="none" normalizeH="0" baseline="0" dirty="0">
                          <a:ln>
                            <a:noFill/>
                          </a:ln>
                          <a:solidFill>
                            <a:schemeClr val="tx1"/>
                          </a:solidFill>
                          <a:effectLst/>
                          <a:latin typeface="Candara" panose="020E0502030303020204" pitchFamily="34" charset="0"/>
                          <a:ea typeface="+mn-ea"/>
                          <a:cs typeface="Calibri" panose="020F0502020204030204" pitchFamily="34" charset="0"/>
                        </a:rPr>
                        <a:t>100% after you pay $10 copay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8925" lvl="1" indent="-288925" algn="l">
                        <a:buFont typeface="Arial" panose="020B0604020202020204" pitchFamily="34" charset="0"/>
                        <a:buChar char="•"/>
                      </a:pPr>
                      <a:r>
                        <a:rPr lang="en-US" sz="1400" dirty="0">
                          <a:ln>
                            <a:noFill/>
                          </a:ln>
                          <a:solidFill>
                            <a:schemeClr val="tx1"/>
                          </a:solidFill>
                          <a:latin typeface="Candara" panose="020E0502030303020204" pitchFamily="34" charset="0"/>
                          <a:cs typeface="Calibri" panose="020F0502020204030204" pitchFamily="34" charset="0"/>
                        </a:rPr>
                        <a:t>$40 allowance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4"/>
                  </a:ext>
                </a:extLst>
              </a:tr>
              <a:tr h="838200">
                <a:tc>
                  <a:txBody>
                    <a:bodyPr/>
                    <a:lstStyle/>
                    <a:p>
                      <a:r>
                        <a:rPr lang="en-US" sz="1400" b="1" dirty="0">
                          <a:ln>
                            <a:noFill/>
                          </a:ln>
                          <a:solidFill>
                            <a:schemeClr val="tx1"/>
                          </a:solidFill>
                          <a:latin typeface="Candara" panose="020E0502030303020204" pitchFamily="34" charset="0"/>
                          <a:cs typeface="Calibri" panose="020F0502020204030204" pitchFamily="34" charset="0"/>
                        </a:rPr>
                        <a:t>Lenses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8925" marR="0" lvl="1" indent="-28892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Single: 100% after $10 copay</a:t>
                      </a:r>
                    </a:p>
                    <a:p>
                      <a:pPr marL="288925" marR="0" lvl="1" indent="-28892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Bifocal: 100% after $10 copay</a:t>
                      </a:r>
                    </a:p>
                    <a:p>
                      <a:pPr marL="288925" marR="0" lvl="1" indent="-28892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4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Trifocal: 100% after $10 copay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8925" lvl="1" indent="-288925" algn="l">
                        <a:buFont typeface="Arial" panose="020B0604020202020204" pitchFamily="34" charset="0"/>
                        <a:buChar char="•"/>
                      </a:pPr>
                      <a:r>
                        <a:rPr lang="en-US" sz="1400" dirty="0">
                          <a:ln>
                            <a:noFill/>
                          </a:ln>
                          <a:solidFill>
                            <a:schemeClr val="tx1"/>
                          </a:solidFill>
                          <a:latin typeface="Candara" panose="020E0502030303020204" pitchFamily="34" charset="0"/>
                          <a:cs typeface="Calibri" panose="020F0502020204030204" pitchFamily="34" charset="0"/>
                        </a:rPr>
                        <a:t>Single: $40 allowance</a:t>
                      </a:r>
                    </a:p>
                    <a:p>
                      <a:pPr marL="288925" lvl="1" indent="-288925" algn="l">
                        <a:buFont typeface="Arial" panose="020B0604020202020204" pitchFamily="34" charset="0"/>
                        <a:buChar char="•"/>
                      </a:pPr>
                      <a:r>
                        <a:rPr lang="en-US" sz="1400" dirty="0">
                          <a:ln>
                            <a:noFill/>
                          </a:ln>
                          <a:solidFill>
                            <a:schemeClr val="tx1"/>
                          </a:solidFill>
                          <a:latin typeface="Candara" panose="020E0502030303020204" pitchFamily="34" charset="0"/>
                          <a:cs typeface="Calibri" panose="020F0502020204030204" pitchFamily="34" charset="0"/>
                        </a:rPr>
                        <a:t>Bifocal: $60 allowance</a:t>
                      </a:r>
                    </a:p>
                    <a:p>
                      <a:pPr marL="288925" lvl="1" indent="-288925" algn="l">
                        <a:buFont typeface="Arial" panose="020B0604020202020204" pitchFamily="34" charset="0"/>
                        <a:buChar char="•"/>
                      </a:pPr>
                      <a:r>
                        <a:rPr lang="en-US" sz="1400" dirty="0">
                          <a:ln>
                            <a:noFill/>
                          </a:ln>
                          <a:solidFill>
                            <a:schemeClr val="tx1"/>
                          </a:solidFill>
                          <a:latin typeface="Candara" panose="020E0502030303020204" pitchFamily="34" charset="0"/>
                          <a:cs typeface="Calibri" panose="020F0502020204030204" pitchFamily="34" charset="0"/>
                        </a:rPr>
                        <a:t>Trifocal:</a:t>
                      </a:r>
                      <a:r>
                        <a:rPr lang="en-US" sz="1400" baseline="0" dirty="0">
                          <a:ln>
                            <a:noFill/>
                          </a:ln>
                          <a:solidFill>
                            <a:schemeClr val="tx1"/>
                          </a:solidFill>
                          <a:latin typeface="Candara" panose="020E0502030303020204" pitchFamily="34" charset="0"/>
                          <a:cs typeface="Calibri" panose="020F0502020204030204" pitchFamily="34" charset="0"/>
                        </a:rPr>
                        <a:t> $80 allowance</a:t>
                      </a:r>
                      <a:endParaRPr lang="en-US" sz="1400" dirty="0">
                        <a:ln>
                          <a:noFill/>
                        </a:ln>
                        <a:solidFill>
                          <a:schemeClr val="tx1"/>
                        </a:solidFill>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5"/>
                  </a:ext>
                </a:extLst>
              </a:tr>
              <a:tr h="304800">
                <a:tc>
                  <a:txBody>
                    <a:bodyPr/>
                    <a:lstStyle/>
                    <a:p>
                      <a:r>
                        <a:rPr lang="en-US" sz="1400" b="1" dirty="0">
                          <a:ln>
                            <a:noFill/>
                          </a:ln>
                          <a:solidFill>
                            <a:schemeClr val="tx1"/>
                          </a:solidFill>
                          <a:latin typeface="Candara" panose="020E0502030303020204" pitchFamily="34" charset="0"/>
                          <a:cs typeface="Calibri" panose="020F0502020204030204" pitchFamily="34" charset="0"/>
                        </a:rPr>
                        <a:t>Scratch Resistant Lenses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8925" marR="0" lvl="1" indent="-28892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$25 allowance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8925" lvl="1" indent="-288925" algn="l">
                        <a:buFont typeface="Arial" panose="020B0604020202020204" pitchFamily="34" charset="0"/>
                        <a:buChar char="•"/>
                      </a:pPr>
                      <a:r>
                        <a:rPr lang="en-US" sz="1400" dirty="0">
                          <a:ln>
                            <a:noFill/>
                          </a:ln>
                          <a:solidFill>
                            <a:schemeClr val="tx1"/>
                          </a:solidFill>
                          <a:latin typeface="Candara" panose="020E0502030303020204" pitchFamily="34" charset="0"/>
                          <a:cs typeface="Calibri" panose="020F0502020204030204" pitchFamily="34" charset="0"/>
                        </a:rPr>
                        <a:t>Not Covered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6"/>
                  </a:ext>
                </a:extLst>
              </a:tr>
              <a:tr h="304800">
                <a:tc>
                  <a:txBody>
                    <a:bodyPr/>
                    <a:lstStyle/>
                    <a:p>
                      <a:r>
                        <a:rPr lang="en-US" sz="1400" b="1" dirty="0">
                          <a:ln>
                            <a:noFill/>
                          </a:ln>
                          <a:solidFill>
                            <a:schemeClr val="tx1"/>
                          </a:solidFill>
                          <a:latin typeface="Candara" panose="020E0502030303020204" pitchFamily="34" charset="0"/>
                          <a:cs typeface="Calibri" panose="020F0502020204030204" pitchFamily="34" charset="0"/>
                        </a:rPr>
                        <a:t>Anti-Reflective Lenses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8925" marR="0" lvl="1" indent="-288925"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400" b="0" i="0" u="none" strike="noStrike" kern="1200" cap="none" normalizeH="0" baseline="0" dirty="0">
                          <a:ln>
                            <a:noFill/>
                          </a:ln>
                          <a:solidFill>
                            <a:schemeClr val="tx1"/>
                          </a:solidFill>
                          <a:effectLst/>
                          <a:latin typeface="Candara" panose="020E0502030303020204" pitchFamily="34" charset="0"/>
                          <a:ea typeface="+mn-ea"/>
                          <a:cs typeface="Calibri" panose="020F0502020204030204" pitchFamily="34" charset="0"/>
                        </a:rPr>
                        <a:t>$50 allowance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8925" lvl="1" indent="-288925" algn="l" defTabSz="457200" rtl="0" eaLnBrk="1" latinLnBrk="0" hangingPunct="1">
                        <a:buFont typeface="Arial" panose="020B0604020202020204" pitchFamily="34" charset="0"/>
                        <a:buChar char="•"/>
                      </a:pPr>
                      <a:r>
                        <a:rPr lang="en-US" sz="1400" kern="1200" dirty="0">
                          <a:ln>
                            <a:noFill/>
                          </a:ln>
                          <a:solidFill>
                            <a:schemeClr val="tx1"/>
                          </a:solidFill>
                          <a:latin typeface="Candara" panose="020E0502030303020204" pitchFamily="34" charset="0"/>
                          <a:ea typeface="+mn-ea"/>
                          <a:cs typeface="Calibri" panose="020F0502020204030204" pitchFamily="34" charset="0"/>
                        </a:rPr>
                        <a:t>Not Covered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7"/>
                  </a:ext>
                </a:extLst>
              </a:tr>
              <a:tr h="304800">
                <a:tc>
                  <a:txBody>
                    <a:bodyPr/>
                    <a:lstStyle/>
                    <a:p>
                      <a:r>
                        <a:rPr lang="en-US" sz="1400" b="1" dirty="0">
                          <a:ln>
                            <a:noFill/>
                          </a:ln>
                          <a:solidFill>
                            <a:schemeClr val="tx1"/>
                          </a:solidFill>
                          <a:latin typeface="Candara" panose="020E0502030303020204" pitchFamily="34" charset="0"/>
                          <a:cs typeface="Calibri" panose="020F0502020204030204" pitchFamily="34" charset="0"/>
                        </a:rPr>
                        <a:t>Frames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$75 wholesale allowance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5750" indent="-285750" algn="l">
                        <a:buFont typeface="Arial" panose="020B0604020202020204" pitchFamily="34" charset="0"/>
                        <a:buChar char="•"/>
                      </a:pPr>
                      <a:r>
                        <a:rPr lang="en-US" sz="1400" dirty="0">
                          <a:ln>
                            <a:noFill/>
                          </a:ln>
                          <a:solidFill>
                            <a:schemeClr val="tx1"/>
                          </a:solidFill>
                          <a:latin typeface="Candara" panose="020E0502030303020204" pitchFamily="34" charset="0"/>
                          <a:cs typeface="Calibri" panose="020F0502020204030204" pitchFamily="34" charset="0"/>
                        </a:rPr>
                        <a:t>$60</a:t>
                      </a:r>
                      <a:r>
                        <a:rPr lang="en-US" sz="1400" baseline="0" dirty="0">
                          <a:ln>
                            <a:noFill/>
                          </a:ln>
                          <a:solidFill>
                            <a:schemeClr val="tx1"/>
                          </a:solidFill>
                          <a:latin typeface="Candara" panose="020E0502030303020204" pitchFamily="34" charset="0"/>
                          <a:cs typeface="Calibri" panose="020F0502020204030204" pitchFamily="34" charset="0"/>
                        </a:rPr>
                        <a:t> retail allowance</a:t>
                      </a:r>
                      <a:endParaRPr lang="en-US" sz="1400" dirty="0">
                        <a:ln>
                          <a:noFill/>
                        </a:ln>
                        <a:solidFill>
                          <a:schemeClr val="tx1"/>
                        </a:solidFill>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8"/>
                  </a:ext>
                </a:extLst>
              </a:tr>
              <a:tr h="457200">
                <a:tc>
                  <a:txBody>
                    <a:bodyPr/>
                    <a:lstStyle/>
                    <a:p>
                      <a:r>
                        <a:rPr lang="en-US" sz="1400" b="1" baseline="0" dirty="0">
                          <a:ln>
                            <a:noFill/>
                          </a:ln>
                          <a:solidFill>
                            <a:schemeClr val="tx1"/>
                          </a:solidFill>
                          <a:latin typeface="Candara" panose="020E0502030303020204" pitchFamily="34" charset="0"/>
                          <a:cs typeface="Calibri" panose="020F0502020204030204" pitchFamily="34" charset="0"/>
                        </a:rPr>
                        <a:t>Contact Lenses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5750" indent="-285750" algn="l">
                        <a:buFont typeface="Arial" panose="020B0604020202020204" pitchFamily="34" charset="0"/>
                        <a:buChar char="•"/>
                      </a:pPr>
                      <a:r>
                        <a:rPr lang="en-US" sz="1400" baseline="0" dirty="0">
                          <a:ln>
                            <a:noFill/>
                          </a:ln>
                          <a:solidFill>
                            <a:schemeClr val="tx1"/>
                          </a:solidFill>
                          <a:latin typeface="Candara" panose="020E0502030303020204" pitchFamily="34" charset="0"/>
                          <a:cs typeface="Calibri" panose="020F0502020204030204" pitchFamily="34" charset="0"/>
                        </a:rPr>
                        <a:t>Elective: $150 allowance</a:t>
                      </a:r>
                    </a:p>
                    <a:p>
                      <a:pPr marL="285750" indent="-285750" algn="l">
                        <a:buFont typeface="Arial" panose="020B0604020202020204" pitchFamily="34" charset="0"/>
                        <a:buChar char="•"/>
                      </a:pPr>
                      <a:r>
                        <a:rPr lang="en-US" sz="1400" baseline="0" dirty="0">
                          <a:ln>
                            <a:noFill/>
                          </a:ln>
                          <a:solidFill>
                            <a:schemeClr val="tx1"/>
                          </a:solidFill>
                          <a:latin typeface="Candara" panose="020E0502030303020204" pitchFamily="34" charset="0"/>
                          <a:cs typeface="Calibri" panose="020F0502020204030204" pitchFamily="34" charset="0"/>
                        </a:rPr>
                        <a:t>Medically Necessary: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Elective: $75 allowance</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400" b="0" i="0" u="none" strike="noStrike" cap="none" normalizeH="0" baseline="0" dirty="0">
                          <a:ln>
                            <a:noFill/>
                          </a:ln>
                          <a:solidFill>
                            <a:schemeClr val="tx1"/>
                          </a:solidFill>
                          <a:effectLst/>
                          <a:latin typeface="Candara" panose="020E0502030303020204" pitchFamily="34" charset="0"/>
                          <a:cs typeface="Calibri" panose="020F0502020204030204" pitchFamily="34" charset="0"/>
                        </a:rPr>
                        <a:t>Medically Necessary: $100 allowance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9"/>
                  </a:ext>
                </a:extLst>
              </a:tr>
              <a:tr h="457200">
                <a:tc>
                  <a:txBody>
                    <a:bodyPr/>
                    <a:lstStyle/>
                    <a:p>
                      <a:r>
                        <a:rPr lang="en-US" sz="1400" b="1" baseline="0" dirty="0">
                          <a:ln>
                            <a:noFill/>
                          </a:ln>
                          <a:solidFill>
                            <a:schemeClr val="tx1"/>
                          </a:solidFill>
                          <a:latin typeface="Candara" panose="020E0502030303020204" pitchFamily="34" charset="0"/>
                          <a:cs typeface="Calibri" panose="020F0502020204030204" pitchFamily="34" charset="0"/>
                        </a:rPr>
                        <a:t>LASIK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gridSpan="2">
                  <a:txBody>
                    <a:bodyPr/>
                    <a:lstStyle/>
                    <a:p>
                      <a:pPr marL="285750" indent="-285750" algn="l">
                        <a:buFont typeface="Arial" panose="020B0604020202020204" pitchFamily="34" charset="0"/>
                        <a:buChar char="•"/>
                      </a:pPr>
                      <a:r>
                        <a:rPr lang="en-US" sz="1400" baseline="0" dirty="0">
                          <a:ln>
                            <a:noFill/>
                          </a:ln>
                          <a:solidFill>
                            <a:schemeClr val="tx1"/>
                          </a:solidFill>
                          <a:latin typeface="Candara" panose="020E0502030303020204" pitchFamily="34" charset="0"/>
                          <a:cs typeface="Calibri" panose="020F0502020204030204" pitchFamily="34" charset="0"/>
                        </a:rPr>
                        <a:t>Receive a 25% discount off the usual and customary price or 5% off advertised promotions for LASIK services from in-network providers. Discount covers consultations, laser procedure, follow-up visits and any additional necessary corrective procedures.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hMerge="1">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endParaRPr kumimoji="0" lang="en-US"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10"/>
                  </a:ext>
                </a:extLst>
              </a:tr>
              <a:tr h="690370">
                <a:tc>
                  <a:txBody>
                    <a:bodyPr/>
                    <a:lstStyle/>
                    <a:p>
                      <a:r>
                        <a:rPr lang="en-US" sz="1400" b="1" baseline="0" dirty="0">
                          <a:ln>
                            <a:noFill/>
                          </a:ln>
                          <a:solidFill>
                            <a:schemeClr val="tx1"/>
                          </a:solidFill>
                          <a:latin typeface="Candara" panose="020E0502030303020204" pitchFamily="34" charset="0"/>
                          <a:cs typeface="Calibri" panose="020F0502020204030204" pitchFamily="34" charset="0"/>
                        </a:rPr>
                        <a:t>Monthly Premiums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gridSpan="2">
                  <a:txBody>
                    <a:bodyPr/>
                    <a:lstStyle/>
                    <a:p>
                      <a:pPr marL="285750" indent="-285750" algn="l">
                        <a:buFont typeface="Arial" panose="020B0604020202020204" pitchFamily="34" charset="0"/>
                        <a:buChar char="•"/>
                      </a:pPr>
                      <a:r>
                        <a:rPr lang="en-US" sz="1400" b="1" baseline="0" dirty="0">
                          <a:ln>
                            <a:noFill/>
                          </a:ln>
                          <a:solidFill>
                            <a:schemeClr val="tx1"/>
                          </a:solidFill>
                          <a:latin typeface="Candara" panose="020E0502030303020204" pitchFamily="34" charset="0"/>
                          <a:cs typeface="Calibri" panose="020F0502020204030204" pitchFamily="34" charset="0"/>
                        </a:rPr>
                        <a:t>Employee Only: </a:t>
                      </a:r>
                      <a:r>
                        <a:rPr lang="en-US" sz="1400" baseline="0" dirty="0">
                          <a:ln>
                            <a:noFill/>
                          </a:ln>
                          <a:solidFill>
                            <a:schemeClr val="tx1"/>
                          </a:solidFill>
                          <a:latin typeface="Candara" panose="020E0502030303020204" pitchFamily="34" charset="0"/>
                          <a:cs typeface="Calibri" panose="020F0502020204030204" pitchFamily="34" charset="0"/>
                        </a:rPr>
                        <a:t>$6.96</a:t>
                      </a:r>
                    </a:p>
                    <a:p>
                      <a:pPr marL="285750" indent="-285750" algn="l">
                        <a:buFont typeface="Arial" panose="020B0604020202020204" pitchFamily="34" charset="0"/>
                        <a:buChar char="•"/>
                      </a:pPr>
                      <a:r>
                        <a:rPr lang="en-US" sz="1400" b="1" baseline="0" dirty="0">
                          <a:ln>
                            <a:noFill/>
                          </a:ln>
                          <a:solidFill>
                            <a:schemeClr val="tx1"/>
                          </a:solidFill>
                          <a:latin typeface="Candara" panose="020E0502030303020204" pitchFamily="34" charset="0"/>
                          <a:cs typeface="Calibri" panose="020F0502020204030204" pitchFamily="34" charset="0"/>
                        </a:rPr>
                        <a:t>Employee + Spouse: </a:t>
                      </a:r>
                      <a:r>
                        <a:rPr lang="en-US" sz="1400" baseline="0" dirty="0">
                          <a:ln>
                            <a:noFill/>
                          </a:ln>
                          <a:solidFill>
                            <a:schemeClr val="tx1"/>
                          </a:solidFill>
                          <a:latin typeface="Candara" panose="020E0502030303020204" pitchFamily="34" charset="0"/>
                          <a:cs typeface="Calibri" panose="020F0502020204030204" pitchFamily="34" charset="0"/>
                        </a:rPr>
                        <a:t>$13.74</a:t>
                      </a:r>
                    </a:p>
                    <a:p>
                      <a:pPr marL="285750" indent="-285750" algn="l">
                        <a:buFont typeface="Arial" panose="020B0604020202020204" pitchFamily="34" charset="0"/>
                        <a:buChar char="•"/>
                      </a:pPr>
                      <a:r>
                        <a:rPr lang="en-US" sz="1400" b="1" baseline="0" dirty="0">
                          <a:ln>
                            <a:noFill/>
                          </a:ln>
                          <a:solidFill>
                            <a:schemeClr val="tx1"/>
                          </a:solidFill>
                          <a:latin typeface="Candara" panose="020E0502030303020204" pitchFamily="34" charset="0"/>
                          <a:cs typeface="Calibri" panose="020F0502020204030204" pitchFamily="34" charset="0"/>
                        </a:rPr>
                        <a:t>Employee + Children: </a:t>
                      </a:r>
                      <a:r>
                        <a:rPr lang="en-US" sz="1400" baseline="0" dirty="0">
                          <a:ln>
                            <a:noFill/>
                          </a:ln>
                          <a:solidFill>
                            <a:schemeClr val="tx1"/>
                          </a:solidFill>
                          <a:latin typeface="Candara" panose="020E0502030303020204" pitchFamily="34" charset="0"/>
                          <a:cs typeface="Calibri" panose="020F0502020204030204" pitchFamily="34" charset="0"/>
                        </a:rPr>
                        <a:t>$13.60</a:t>
                      </a:r>
                    </a:p>
                    <a:p>
                      <a:pPr marL="285750" indent="-285750" algn="l">
                        <a:buFont typeface="Arial" panose="020B0604020202020204" pitchFamily="34" charset="0"/>
                        <a:buChar char="•"/>
                      </a:pPr>
                      <a:r>
                        <a:rPr lang="en-US" sz="1400" b="1" baseline="0" dirty="0">
                          <a:ln>
                            <a:noFill/>
                          </a:ln>
                          <a:solidFill>
                            <a:schemeClr val="tx1"/>
                          </a:solidFill>
                          <a:latin typeface="Candara" panose="020E0502030303020204" pitchFamily="34" charset="0"/>
                          <a:cs typeface="Calibri" panose="020F0502020204030204" pitchFamily="34" charset="0"/>
                        </a:rPr>
                        <a:t>Family: </a:t>
                      </a:r>
                      <a:r>
                        <a:rPr lang="en-US" sz="1400" b="0" baseline="0" dirty="0">
                          <a:ln>
                            <a:noFill/>
                          </a:ln>
                          <a:solidFill>
                            <a:schemeClr val="tx1"/>
                          </a:solidFill>
                          <a:latin typeface="Candara" panose="020E0502030303020204" pitchFamily="34" charset="0"/>
                          <a:cs typeface="Calibri" panose="020F0502020204030204" pitchFamily="34" charset="0"/>
                        </a:rPr>
                        <a:t>$21.36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hMerge="1">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endParaRPr kumimoji="0" lang="en-US" sz="16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11"/>
                  </a:ext>
                </a:extLst>
              </a:tr>
            </a:tbl>
          </a:graphicData>
        </a:graphic>
      </p:graphicFrame>
      <p:pic>
        <p:nvPicPr>
          <p:cNvPr id="2050" name="Picture 2" descr="https://upload.wikimedia.org/wikipedia/en/9/9d/Humana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774" y="501035"/>
            <a:ext cx="2137611" cy="436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8301382"/>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0" y="533400"/>
            <a:ext cx="7239000" cy="419100"/>
          </a:xfrm>
        </p:spPr>
        <p:txBody>
          <a:bodyPr>
            <a:noAutofit/>
          </a:bodyPr>
          <a:lstStyle/>
          <a:p>
            <a:pPr algn="ctr" fontAlgn="auto">
              <a:spcAft>
                <a:spcPts val="0"/>
              </a:spcAft>
              <a:defRPr/>
            </a:pPr>
            <a:r>
              <a:rPr lang="en-US" sz="4000" b="1" cap="none" dirty="0">
                <a:latin typeface="Candara" panose="020E0502030303020204" pitchFamily="34" charset="0"/>
                <a:cs typeface="Calibri" panose="020F0502020204030204" pitchFamily="34" charset="0"/>
              </a:rPr>
              <a:t>State Life Insurance</a:t>
            </a:r>
            <a:r>
              <a:rPr lang="en-US" sz="4000" b="1" dirty="0">
                <a:latin typeface="Candara" panose="020E0502030303020204" pitchFamily="34" charset="0"/>
                <a:cs typeface="Calibri" panose="020F0502020204030204" pitchFamily="34" charset="0"/>
              </a:rPr>
              <a:t>:</a:t>
            </a:r>
            <a:endParaRPr lang="en-US" sz="4000" b="1" cap="none" dirty="0">
              <a:latin typeface="Candara" panose="020E0502030303020204" pitchFamily="34" charset="0"/>
              <a:cs typeface="Calibri" panose="020F0502020204030204" pitchFamily="34" charset="0"/>
            </a:endParaRPr>
          </a:p>
        </p:txBody>
      </p:sp>
      <p:graphicFrame>
        <p:nvGraphicFramePr>
          <p:cNvPr id="7" name="Table Placeholder 7"/>
          <p:cNvGraphicFramePr>
            <a:graphicFrameLocks/>
          </p:cNvGraphicFramePr>
          <p:nvPr>
            <p:extLst>
              <p:ext uri="{D42A27DB-BD31-4B8C-83A1-F6EECF244321}">
                <p14:modId xmlns:p14="http://schemas.microsoft.com/office/powerpoint/2010/main" val="2910089610"/>
              </p:ext>
            </p:extLst>
          </p:nvPr>
        </p:nvGraphicFramePr>
        <p:xfrm>
          <a:off x="128628" y="1524000"/>
          <a:ext cx="8786772" cy="2987038"/>
        </p:xfrm>
        <a:graphic>
          <a:graphicData uri="http://schemas.openxmlformats.org/drawingml/2006/table">
            <a:tbl>
              <a:tblPr/>
              <a:tblGrid>
                <a:gridCol w="1166772">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2209800">
                  <a:extLst>
                    <a:ext uri="{9D8B030D-6E8A-4147-A177-3AD203B41FA5}">
                      <a16:colId xmlns:a16="http://schemas.microsoft.com/office/drawing/2014/main" val="20003"/>
                    </a:ext>
                  </a:extLst>
                </a:gridCol>
              </a:tblGrid>
              <a:tr h="3809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1200" b="1" cap="none" spc="0" baseline="0" dirty="0">
                        <a:ln w="12700">
                          <a:noFill/>
                          <a:prstDash val="solid"/>
                        </a:ln>
                        <a:noFill/>
                        <a:effectLst/>
                        <a:latin typeface="Candara" panose="020E0502030303020204" pitchFamily="34" charset="0"/>
                        <a:cs typeface="Calibri" panose="020F050202020403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algn="ctr"/>
                      <a:r>
                        <a:rPr lang="en-US" sz="1600" b="1" kern="1200" dirty="0">
                          <a:ln>
                            <a:noFill/>
                          </a:ln>
                          <a:solidFill>
                            <a:srgbClr val="FF0000"/>
                          </a:solidFill>
                          <a:latin typeface="Candara" panose="020E0502030303020204" pitchFamily="34" charset="0"/>
                          <a:ea typeface="+mn-ea"/>
                          <a:cs typeface="Calibri" panose="020F0502020204030204" pitchFamily="34" charset="0"/>
                        </a:rPr>
                        <a:t>Employee</a:t>
                      </a:r>
                      <a:r>
                        <a:rPr lang="en-US" sz="1600" b="1" kern="1200" dirty="0">
                          <a:ln>
                            <a:noFill/>
                          </a:ln>
                          <a:solidFill>
                            <a:schemeClr val="tx1"/>
                          </a:solidFill>
                          <a:latin typeface="Candara" panose="020E0502030303020204" pitchFamily="34" charset="0"/>
                          <a:ea typeface="+mn-ea"/>
                          <a:cs typeface="Calibri" panose="020F0502020204030204" pitchFamily="34" charset="0"/>
                        </a:rPr>
                        <a:t> Life Insurance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gridSpan="2">
                  <a:txBody>
                    <a:bodyPr/>
                    <a:lstStyle/>
                    <a:p>
                      <a:pPr algn="ctr"/>
                      <a:r>
                        <a:rPr lang="en-US" sz="1600" b="1" kern="1200" dirty="0">
                          <a:ln>
                            <a:noFill/>
                          </a:ln>
                          <a:solidFill>
                            <a:srgbClr val="FF0000"/>
                          </a:solidFill>
                          <a:latin typeface="Candara" panose="020E0502030303020204" pitchFamily="34" charset="0"/>
                          <a:ea typeface="+mn-ea"/>
                          <a:cs typeface="Calibri" panose="020F0502020204030204" pitchFamily="34" charset="0"/>
                        </a:rPr>
                        <a:t>Dependent</a:t>
                      </a:r>
                      <a:r>
                        <a:rPr lang="en-US" sz="1600" b="1" kern="1200" dirty="0">
                          <a:ln>
                            <a:noFill/>
                          </a:ln>
                          <a:solidFill>
                            <a:schemeClr val="tx1"/>
                          </a:solidFill>
                          <a:latin typeface="Candara" panose="020E0502030303020204" pitchFamily="34" charset="0"/>
                          <a:ea typeface="+mn-ea"/>
                          <a:cs typeface="Calibri" panose="020F0502020204030204" pitchFamily="34" charset="0"/>
                        </a:rPr>
                        <a:t> Life Insurance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hMerge="1">
                  <a:txBody>
                    <a:bodyPr/>
                    <a:lstStyle/>
                    <a:p>
                      <a:endParaRPr lang="en-US" sz="1200" dirty="0">
                        <a:ln>
                          <a:solidFill>
                            <a:schemeClr val="tx1"/>
                          </a:solid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0"/>
                  </a:ext>
                </a:extLst>
              </a:tr>
              <a:tr h="380999">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lang="en-US" sz="1200" b="1" cap="none" spc="0" baseline="0" dirty="0">
                          <a:ln w="12700">
                            <a:noFill/>
                            <a:prstDash val="solid"/>
                          </a:ln>
                          <a:noFill/>
                          <a:effectLst/>
                          <a:latin typeface="Candara" panose="020E0502030303020204" pitchFamily="34" charset="0"/>
                          <a:cs typeface="Calibri" panose="020F0502020204030204" pitchFamily="34" charset="0"/>
                        </a:rPr>
                        <a:t>Plan Type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r>
                        <a:rPr lang="en-US" sz="1400" b="1" i="1" kern="1200" dirty="0">
                          <a:ln>
                            <a:noFill/>
                          </a:ln>
                          <a:solidFill>
                            <a:schemeClr val="tx1"/>
                          </a:solidFill>
                          <a:latin typeface="Candara" panose="020E0502030303020204" pitchFamily="34" charset="0"/>
                          <a:ea typeface="+mn-ea"/>
                          <a:cs typeface="Calibri" panose="020F0502020204030204" pitchFamily="34" charset="0"/>
                        </a:rPr>
                        <a:t>Basic Group Term Life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r>
                        <a:rPr lang="en-US" sz="1400" b="1" i="1" kern="1200" dirty="0">
                          <a:ln>
                            <a:noFill/>
                          </a:ln>
                          <a:solidFill>
                            <a:schemeClr val="tx1"/>
                          </a:solidFill>
                          <a:latin typeface="Candara" panose="020E0502030303020204" pitchFamily="34" charset="0"/>
                          <a:ea typeface="+mn-ea"/>
                          <a:cs typeface="Calibri" panose="020F0502020204030204" pitchFamily="34" charset="0"/>
                        </a:rPr>
                        <a:t>Dependent Spouse Life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r>
                        <a:rPr lang="en-US" sz="1400" b="1" i="1" kern="1200" dirty="0">
                          <a:ln>
                            <a:noFill/>
                          </a:ln>
                          <a:solidFill>
                            <a:schemeClr val="tx1"/>
                          </a:solidFill>
                          <a:latin typeface="Candara" panose="020E0502030303020204" pitchFamily="34" charset="0"/>
                          <a:ea typeface="+mn-ea"/>
                          <a:cs typeface="Calibri" panose="020F0502020204030204" pitchFamily="34" charset="0"/>
                        </a:rPr>
                        <a:t>Dependent Child Life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1"/>
                  </a:ext>
                </a:extLst>
              </a:tr>
              <a:tr h="533400">
                <a:tc>
                  <a:txBody>
                    <a:bodyPr/>
                    <a:lstStyle/>
                    <a:p>
                      <a:r>
                        <a:rPr lang="en-US" sz="1400" b="1" dirty="0">
                          <a:ln>
                            <a:noFill/>
                          </a:ln>
                          <a:solidFill>
                            <a:schemeClr val="tx1"/>
                          </a:solidFill>
                          <a:effectLst/>
                          <a:latin typeface="Candara" panose="020E0502030303020204" pitchFamily="34" charset="0"/>
                          <a:cs typeface="Calibri" panose="020F0502020204030204" pitchFamily="34" charset="0"/>
                        </a:rPr>
                        <a:t>Guaranteed</a:t>
                      </a:r>
                      <a:r>
                        <a:rPr lang="en-US" sz="1400" b="1" baseline="0" dirty="0">
                          <a:ln>
                            <a:noFill/>
                          </a:ln>
                          <a:solidFill>
                            <a:schemeClr val="tx1"/>
                          </a:solidFill>
                          <a:effectLst/>
                          <a:latin typeface="Candara" panose="020E0502030303020204" pitchFamily="34" charset="0"/>
                          <a:cs typeface="Calibri" panose="020F0502020204030204" pitchFamily="34" charset="0"/>
                        </a:rPr>
                        <a:t> Issue?</a:t>
                      </a:r>
                      <a:endParaRPr lang="en-US" sz="1400" b="1" dirty="0">
                        <a:ln>
                          <a:noFill/>
                        </a:ln>
                        <a:solidFill>
                          <a:schemeClr val="tx1"/>
                        </a:solidFill>
                        <a:effectLst/>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0" indent="0" algn="l">
                        <a:buFont typeface="Arial" panose="020B0604020202020204" pitchFamily="34" charset="0"/>
                        <a:buNone/>
                      </a:pPr>
                      <a:r>
                        <a:rPr lang="en-US" sz="1400" dirty="0">
                          <a:ln>
                            <a:noFill/>
                          </a:ln>
                          <a:solidFill>
                            <a:schemeClr val="tx1"/>
                          </a:solidFill>
                          <a:latin typeface="Candara" panose="020E0502030303020204" pitchFamily="34" charset="0"/>
                          <a:cs typeface="Calibri" panose="020F0502020204030204" pitchFamily="34"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171450" indent="-171450" algn="l">
                        <a:buFont typeface="Arial" panose="020B0604020202020204" pitchFamily="34" charset="0"/>
                        <a:buChar char="•"/>
                      </a:pPr>
                      <a:r>
                        <a:rPr lang="en-US" sz="1400" dirty="0">
                          <a:ln>
                            <a:noFill/>
                          </a:ln>
                          <a:solidFill>
                            <a:schemeClr val="tx1"/>
                          </a:solidFill>
                          <a:latin typeface="Candara" panose="020E0502030303020204" pitchFamily="34" charset="0"/>
                          <a:cs typeface="Calibri" panose="020F0502020204030204" pitchFamily="34" charset="0"/>
                        </a:rPr>
                        <a:t>If elected when spouse becomes eligible. </a:t>
                      </a:r>
                    </a:p>
                    <a:p>
                      <a:pPr marL="171450" indent="-171450" algn="l">
                        <a:buFont typeface="Arial" panose="020B0604020202020204" pitchFamily="34" charset="0"/>
                        <a:buChar char="•"/>
                      </a:pPr>
                      <a:r>
                        <a:rPr lang="en-US" sz="1400" dirty="0">
                          <a:ln>
                            <a:noFill/>
                          </a:ln>
                          <a:solidFill>
                            <a:schemeClr val="tx1"/>
                          </a:solidFill>
                          <a:latin typeface="Candara" panose="020E0502030303020204" pitchFamily="34" charset="0"/>
                          <a:cs typeface="Calibri" panose="020F0502020204030204" pitchFamily="34" charset="0"/>
                        </a:rPr>
                        <a:t>Medical Underwriting to elect or increase</a:t>
                      </a:r>
                      <a:r>
                        <a:rPr lang="en-US" sz="1400" baseline="0" dirty="0">
                          <a:ln>
                            <a:noFill/>
                          </a:ln>
                          <a:solidFill>
                            <a:schemeClr val="tx1"/>
                          </a:solidFill>
                          <a:latin typeface="Candara" panose="020E0502030303020204" pitchFamily="34" charset="0"/>
                          <a:cs typeface="Calibri" panose="020F0502020204030204" pitchFamily="34" charset="0"/>
                        </a:rPr>
                        <a:t> coverage after the initial eligibility period is required.</a:t>
                      </a:r>
                      <a:endParaRPr lang="en-US" sz="1400" dirty="0">
                        <a:ln>
                          <a:noFill/>
                        </a:ln>
                        <a:solidFill>
                          <a:schemeClr val="tx1"/>
                        </a:solidFill>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0" indent="0" algn="l">
                        <a:buFont typeface="Arial" panose="020B0604020202020204" pitchFamily="34" charset="0"/>
                        <a:buNone/>
                      </a:pPr>
                      <a:r>
                        <a:rPr lang="en-US" sz="1400" dirty="0">
                          <a:ln>
                            <a:noFill/>
                          </a:ln>
                          <a:solidFill>
                            <a:schemeClr val="tx1"/>
                          </a:solidFill>
                          <a:latin typeface="Candara" panose="020E0502030303020204" pitchFamily="34" charset="0"/>
                          <a:cs typeface="Calibri" panose="020F0502020204030204" pitchFamily="34" charset="0"/>
                        </a:rPr>
                        <a:t>Yes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2"/>
                  </a:ext>
                </a:extLst>
              </a:tr>
              <a:tr h="533400">
                <a:tc>
                  <a:txBody>
                    <a:bodyPr/>
                    <a:lstStyle/>
                    <a:p>
                      <a:r>
                        <a:rPr lang="en-US" sz="1400" b="1" dirty="0">
                          <a:ln>
                            <a:noFill/>
                          </a:ln>
                          <a:solidFill>
                            <a:schemeClr val="tx1"/>
                          </a:solidFill>
                          <a:effectLst/>
                          <a:latin typeface="Candara" panose="020E0502030303020204" pitchFamily="34" charset="0"/>
                          <a:cs typeface="Calibri" panose="020F0502020204030204" pitchFamily="34" charset="0"/>
                        </a:rPr>
                        <a:t>Value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0" indent="0" algn="l">
                        <a:buFont typeface="Arial" panose="020B0604020202020204" pitchFamily="34" charset="0"/>
                        <a:buNone/>
                      </a:pPr>
                      <a:r>
                        <a:rPr lang="en-US" sz="1400" dirty="0">
                          <a:ln>
                            <a:noFill/>
                          </a:ln>
                          <a:solidFill>
                            <a:schemeClr val="tx1"/>
                          </a:solidFill>
                          <a:latin typeface="Candara" panose="020E0502030303020204" pitchFamily="34" charset="0"/>
                          <a:cs typeface="Calibri" panose="020F0502020204030204" pitchFamily="34" charset="0"/>
                        </a:rPr>
                        <a:t>$25,000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0" indent="0" algn="l">
                        <a:buFont typeface="Arial" panose="020B0604020202020204" pitchFamily="34" charset="0"/>
                        <a:buNone/>
                      </a:pPr>
                      <a:r>
                        <a:rPr lang="en-US" sz="1400" dirty="0">
                          <a:ln>
                            <a:noFill/>
                          </a:ln>
                          <a:solidFill>
                            <a:schemeClr val="tx1"/>
                          </a:solidFill>
                          <a:latin typeface="Candara" panose="020E0502030303020204" pitchFamily="34" charset="0"/>
                          <a:cs typeface="Calibri" panose="020F0502020204030204" pitchFamily="34" charset="0"/>
                        </a:rPr>
                        <a:t>$15,000 or $20,000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0" indent="0" algn="l">
                        <a:buFont typeface="Arial" panose="020B0604020202020204" pitchFamily="34" charset="0"/>
                        <a:buNone/>
                      </a:pPr>
                      <a:r>
                        <a:rPr lang="en-US" sz="1400" dirty="0">
                          <a:ln>
                            <a:noFill/>
                          </a:ln>
                          <a:solidFill>
                            <a:schemeClr val="tx1"/>
                          </a:solidFill>
                          <a:latin typeface="Candara" panose="020E0502030303020204" pitchFamily="34" charset="0"/>
                          <a:cs typeface="Calibri" panose="020F0502020204030204" pitchFamily="34" charset="0"/>
                        </a:rPr>
                        <a:t>$10,000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3"/>
                  </a:ext>
                </a:extLst>
              </a:tr>
              <a:tr h="533400">
                <a:tc>
                  <a:txBody>
                    <a:bodyPr/>
                    <a:lstStyle/>
                    <a:p>
                      <a:r>
                        <a:rPr lang="en-US" sz="1400" b="1" dirty="0">
                          <a:ln>
                            <a:noFill/>
                          </a:ln>
                          <a:solidFill>
                            <a:schemeClr val="tx1"/>
                          </a:solidFill>
                          <a:effectLst/>
                          <a:latin typeface="Candara" panose="020E0502030303020204" pitchFamily="34" charset="0"/>
                          <a:cs typeface="Calibri" panose="020F0502020204030204" pitchFamily="34" charset="0"/>
                        </a:rPr>
                        <a:t>Premium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171450" indent="-171450" algn="l">
                        <a:buFont typeface="Arial" panose="020B0604020202020204" pitchFamily="34" charset="0"/>
                        <a:buChar char="•"/>
                      </a:pPr>
                      <a:r>
                        <a:rPr lang="en-US" sz="1400" baseline="0" dirty="0">
                          <a:ln>
                            <a:noFill/>
                          </a:ln>
                          <a:solidFill>
                            <a:schemeClr val="tx1"/>
                          </a:solidFill>
                          <a:latin typeface="Candara" panose="020E0502030303020204" pitchFamily="34" charset="0"/>
                          <a:cs typeface="Calibri" panose="020F0502020204030204" pitchFamily="34" charset="0"/>
                        </a:rPr>
                        <a:t>$3.58/month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171450" indent="-171450" algn="l">
                        <a:buFont typeface="Arial" panose="020B0604020202020204" pitchFamily="34" charset="0"/>
                        <a:buChar char="•"/>
                      </a:pPr>
                      <a:r>
                        <a:rPr lang="en-US" sz="1400" baseline="0" dirty="0">
                          <a:ln>
                            <a:noFill/>
                          </a:ln>
                          <a:solidFill>
                            <a:schemeClr val="tx1"/>
                          </a:solidFill>
                          <a:latin typeface="Candara" panose="020E0502030303020204" pitchFamily="34" charset="0"/>
                          <a:cs typeface="Calibri" panose="020F0502020204030204" pitchFamily="34" charset="0"/>
                        </a:rPr>
                        <a:t>$4.50/Month = $15k Coverage</a:t>
                      </a:r>
                    </a:p>
                    <a:p>
                      <a:pPr marL="171450" indent="-171450" algn="l">
                        <a:buFont typeface="Arial" panose="020B0604020202020204" pitchFamily="34" charset="0"/>
                        <a:buChar char="•"/>
                      </a:pPr>
                      <a:r>
                        <a:rPr lang="en-US" sz="1400" baseline="0" dirty="0">
                          <a:ln>
                            <a:noFill/>
                          </a:ln>
                          <a:solidFill>
                            <a:schemeClr val="tx1"/>
                          </a:solidFill>
                          <a:latin typeface="Candara" panose="020E0502030303020204" pitchFamily="34" charset="0"/>
                          <a:cs typeface="Calibri" panose="020F0502020204030204" pitchFamily="34" charset="0"/>
                        </a:rPr>
                        <a:t>$6.00/Month = $20k Coverage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ln>
                            <a:noFill/>
                          </a:ln>
                          <a:solidFill>
                            <a:schemeClr val="tx1"/>
                          </a:solidFill>
                          <a:latin typeface="Candara" panose="020E0502030303020204" pitchFamily="34" charset="0"/>
                          <a:cs typeface="Calibri" panose="020F0502020204030204" pitchFamily="34" charset="0"/>
                        </a:rPr>
                        <a:t>$0.85/Month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4"/>
                  </a:ext>
                </a:extLst>
              </a:tr>
            </a:tbl>
          </a:graphicData>
        </a:graphic>
      </p:graphicFrame>
      <p:sp>
        <p:nvSpPr>
          <p:cNvPr id="8" name="TextBox 7"/>
          <p:cNvSpPr txBox="1"/>
          <p:nvPr/>
        </p:nvSpPr>
        <p:spPr>
          <a:xfrm>
            <a:off x="1067380" y="5236204"/>
            <a:ext cx="7848019"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fontAlgn="auto">
              <a:spcBef>
                <a:spcPts val="600"/>
              </a:spcBef>
              <a:spcAft>
                <a:spcPts val="0"/>
              </a:spcAft>
              <a:buClr>
                <a:srgbClr val="000000"/>
              </a:buClr>
              <a:buSzPct val="73000"/>
              <a:defRPr/>
            </a:pPr>
            <a:r>
              <a:rPr lang="en-US" b="1" dirty="0">
                <a:solidFill>
                  <a:srgbClr val="000000"/>
                </a:solidFill>
                <a:latin typeface="Candara" panose="020E0502030303020204" pitchFamily="34" charset="0"/>
                <a:cs typeface="Calibri" panose="020F0502020204030204" pitchFamily="34" charset="0"/>
              </a:rPr>
              <a:t>Complete Beneficiary Designation Online (via People First website)</a:t>
            </a:r>
          </a:p>
        </p:txBody>
      </p:sp>
      <p:pic>
        <p:nvPicPr>
          <p:cNvPr id="3" name="Picture 2"/>
          <p:cNvPicPr>
            <a:picLocks noChangeAspect="1"/>
          </p:cNvPicPr>
          <p:nvPr/>
        </p:nvPicPr>
        <p:blipFill rotWithShape="1">
          <a:blip r:embed="rId3">
            <a:clrChange>
              <a:clrFrom>
                <a:srgbClr val="F9FFFB"/>
              </a:clrFrom>
              <a:clrTo>
                <a:srgbClr val="F9FFFB">
                  <a:alpha val="0"/>
                </a:srgbClr>
              </a:clrTo>
            </a:clrChange>
            <a:extLst>
              <a:ext uri="{28A0092B-C50C-407E-A947-70E740481C1C}">
                <a14:useLocalDpi xmlns:a14="http://schemas.microsoft.com/office/drawing/2010/main" val="0"/>
              </a:ext>
            </a:extLst>
          </a:blip>
          <a:srcRect l="15389" t="11111" r="15389" b="16667"/>
          <a:stretch/>
        </p:blipFill>
        <p:spPr>
          <a:xfrm>
            <a:off x="128628" y="5034591"/>
            <a:ext cx="974612" cy="772559"/>
          </a:xfrm>
          <a:prstGeom prst="rect">
            <a:avLst/>
          </a:prstGeom>
        </p:spPr>
      </p:pic>
      <p:pic>
        <p:nvPicPr>
          <p:cNvPr id="4098" name="Picture 2" descr="Image result for securian"/>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t="24000" b="26000"/>
          <a:stretch/>
        </p:blipFill>
        <p:spPr bwMode="auto">
          <a:xfrm>
            <a:off x="5943600" y="84921"/>
            <a:ext cx="1676400" cy="838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204495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0" y="533400"/>
            <a:ext cx="9143999" cy="304800"/>
          </a:xfrm>
        </p:spPr>
        <p:txBody>
          <a:bodyPr/>
          <a:lstStyle/>
          <a:p>
            <a:pPr algn="ctr" fontAlgn="auto">
              <a:spcAft>
                <a:spcPts val="0"/>
              </a:spcAft>
              <a:defRPr/>
            </a:pPr>
            <a:r>
              <a:rPr lang="en-US" sz="3000" cap="none" dirty="0">
                <a:latin typeface="Candara" panose="020E0502030303020204" pitchFamily="34" charset="0"/>
              </a:rPr>
              <a:t> </a:t>
            </a:r>
            <a:r>
              <a:rPr lang="en-US" sz="3000" b="1" cap="none" dirty="0">
                <a:latin typeface="Candara" panose="020E0502030303020204" pitchFamily="34" charset="0"/>
                <a:cs typeface="Calibri" panose="020F0502020204030204" pitchFamily="34" charset="0"/>
              </a:rPr>
              <a:t>Other Supplemental Plans</a:t>
            </a:r>
          </a:p>
        </p:txBody>
      </p:sp>
      <p:graphicFrame>
        <p:nvGraphicFramePr>
          <p:cNvPr id="5" name="Table Placeholder 7"/>
          <p:cNvGraphicFramePr>
            <a:graphicFrameLocks/>
          </p:cNvGraphicFramePr>
          <p:nvPr>
            <p:extLst/>
          </p:nvPr>
        </p:nvGraphicFramePr>
        <p:xfrm>
          <a:off x="161110" y="914400"/>
          <a:ext cx="8839199" cy="5218176"/>
        </p:xfrm>
        <a:graphic>
          <a:graphicData uri="http://schemas.openxmlformats.org/drawingml/2006/table">
            <a:tbl>
              <a:tblPr/>
              <a:tblGrid>
                <a:gridCol w="1523999">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2286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b="1" cap="none" spc="0" baseline="0" dirty="0">
                          <a:ln w="12700">
                            <a:noFill/>
                            <a:prstDash val="solid"/>
                          </a:ln>
                          <a:solidFill>
                            <a:schemeClr val="tx1"/>
                          </a:solidFill>
                          <a:effectLst/>
                          <a:latin typeface="Candara" panose="020E0502030303020204" pitchFamily="34" charset="0"/>
                          <a:cs typeface="Calibri" panose="020F0502020204030204" pitchFamily="34" charset="0"/>
                        </a:rPr>
                        <a:t>Plan Type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b="1" kern="1200" cap="none" spc="0" baseline="0" dirty="0">
                          <a:ln w="12700">
                            <a:noFill/>
                            <a:prstDash val="solid"/>
                          </a:ln>
                          <a:solidFill>
                            <a:schemeClr val="tx1"/>
                          </a:solidFill>
                          <a:effectLst/>
                          <a:latin typeface="Candara" panose="020E0502030303020204" pitchFamily="34" charset="0"/>
                          <a:ea typeface="+mn-ea"/>
                          <a:cs typeface="Calibri" panose="020F0502020204030204" pitchFamily="34" charset="0"/>
                        </a:rPr>
                        <a:t>Type of Benefit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200" b="1" kern="1200" cap="none" spc="0" baseline="0" dirty="0">
                          <a:ln w="12700">
                            <a:noFill/>
                            <a:prstDash val="solid"/>
                          </a:ln>
                          <a:solidFill>
                            <a:schemeClr val="tx1"/>
                          </a:solidFill>
                          <a:effectLst/>
                          <a:latin typeface="Candara" panose="020E0502030303020204" pitchFamily="34" charset="0"/>
                          <a:ea typeface="+mn-ea"/>
                          <a:cs typeface="Calibri" panose="020F0502020204030204" pitchFamily="34" charset="0"/>
                        </a:rPr>
                        <a:t>Offered Through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0"/>
                  </a:ext>
                </a:extLst>
              </a:tr>
              <a:tr h="533400">
                <a:tc>
                  <a:txBody>
                    <a:bodyPr/>
                    <a:lstStyle/>
                    <a:p>
                      <a:r>
                        <a:rPr lang="en-US" sz="1400" b="1" dirty="0">
                          <a:ln>
                            <a:noFill/>
                          </a:ln>
                          <a:solidFill>
                            <a:schemeClr val="tx1"/>
                          </a:solidFill>
                          <a:effectLst/>
                          <a:latin typeface="Candara" panose="020E0502030303020204" pitchFamily="34" charset="0"/>
                          <a:cs typeface="Calibri" panose="020F0502020204030204" pitchFamily="34" charset="0"/>
                        </a:rPr>
                        <a:t>Accident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171450" indent="-171450" algn="l">
                        <a:buFont typeface="Arial" panose="020B0604020202020204" pitchFamily="34" charset="0"/>
                        <a:buChar char="•"/>
                      </a:pPr>
                      <a:r>
                        <a:rPr lang="en-US" sz="1200" dirty="0">
                          <a:latin typeface="Candara" panose="020E0502030303020204" pitchFamily="34" charset="0"/>
                        </a:rPr>
                        <a:t>Specified benefit amount(s) payable directly to insured for covered accidents in which a doctor’s office or hospital is visited for treatment of an accidental injury.</a:t>
                      </a:r>
                    </a:p>
                    <a:p>
                      <a:pPr marL="171450" indent="-171450" algn="l">
                        <a:buFont typeface="Arial" panose="020B0604020202020204" pitchFamily="34" charset="0"/>
                        <a:buChar char="•"/>
                      </a:pPr>
                      <a:r>
                        <a:rPr lang="en-US" sz="1200" dirty="0">
                          <a:latin typeface="Candara" panose="020E0502030303020204" pitchFamily="34" charset="0"/>
                        </a:rPr>
                        <a:t>Additional payments for follow-up visits and when crutches, wheelchairs or other covered medical aids are needed for covered accidental injuries.</a:t>
                      </a:r>
                    </a:p>
                    <a:p>
                      <a:pPr marL="171450" indent="-171450" algn="l">
                        <a:buFont typeface="Arial" panose="020B0604020202020204" pitchFamily="34" charset="0"/>
                        <a:buChar char="•"/>
                      </a:pPr>
                      <a:r>
                        <a:rPr lang="en-US" sz="1200" dirty="0">
                          <a:latin typeface="Candara" panose="020E0502030303020204" pitchFamily="34" charset="0"/>
                        </a:rPr>
                        <a:t>Covers work and non-work related accidental injuries.</a:t>
                      </a:r>
                      <a:endParaRPr lang="en-US" sz="1200" dirty="0">
                        <a:ln>
                          <a:noFill/>
                        </a:ln>
                        <a:solidFill>
                          <a:schemeClr val="tx1"/>
                        </a:solidFill>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0" indent="0" algn="l">
                        <a:buFont typeface="Arial" panose="020B0604020202020204" pitchFamily="34" charset="0"/>
                        <a:buNone/>
                      </a:pPr>
                      <a:r>
                        <a:rPr lang="en-US" sz="1200" dirty="0">
                          <a:ln>
                            <a:noFill/>
                          </a:ln>
                          <a:solidFill>
                            <a:schemeClr val="tx1"/>
                          </a:solidFill>
                          <a:latin typeface="Candara" panose="020E0502030303020204" pitchFamily="34" charset="0"/>
                          <a:cs typeface="Calibri" panose="020F0502020204030204" pitchFamily="34" charset="0"/>
                        </a:rPr>
                        <a:t>Colonial Insurance Company</a:t>
                      </a:r>
                    </a:p>
                    <a:p>
                      <a:pPr marL="0" indent="0" algn="l">
                        <a:buFont typeface="Arial" panose="020B0604020202020204" pitchFamily="34" charset="0"/>
                        <a:buNone/>
                      </a:pPr>
                      <a:r>
                        <a:rPr lang="en-US" sz="1200" dirty="0">
                          <a:ln>
                            <a:noFill/>
                          </a:ln>
                          <a:solidFill>
                            <a:schemeClr val="tx1"/>
                          </a:solidFill>
                          <a:latin typeface="Candara" panose="020E0502030303020204" pitchFamily="34" charset="0"/>
                          <a:cs typeface="Calibri" panose="020F0502020204030204" pitchFamily="34" charset="0"/>
                        </a:rPr>
                        <a:t>(888) 756-6701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1"/>
                  </a:ext>
                </a:extLst>
              </a:tr>
              <a:tr h="640080">
                <a:tc>
                  <a:txBody>
                    <a:bodyPr/>
                    <a:lstStyle/>
                    <a:p>
                      <a:r>
                        <a:rPr lang="en-US" sz="1400" b="1" kern="1200" dirty="0">
                          <a:ln>
                            <a:noFill/>
                          </a:ln>
                          <a:solidFill>
                            <a:schemeClr val="tx1"/>
                          </a:solidFill>
                          <a:effectLst/>
                          <a:latin typeface="Candara" panose="020E0502030303020204" pitchFamily="34" charset="0"/>
                          <a:ea typeface="+mn-ea"/>
                          <a:cs typeface="Calibri" panose="020F0502020204030204" pitchFamily="34" charset="0"/>
                        </a:rPr>
                        <a:t>Cancer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171450" marR="0" lvl="0" indent="-1714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200" kern="1200" dirty="0">
                          <a:solidFill>
                            <a:schemeClr val="tx1"/>
                          </a:solidFill>
                          <a:latin typeface="Candara" panose="020E0502030303020204" pitchFamily="34" charset="0"/>
                          <a:ea typeface="+mn-ea"/>
                          <a:cs typeface="+mn-cs"/>
                        </a:rPr>
                        <a:t>Specified benefit amount(s) payable directly to insured for cancer screenings, diagnosis and treatment. </a:t>
                      </a:r>
                    </a:p>
                    <a:p>
                      <a:pPr marL="171450" marR="0" lvl="0" indent="-1714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200" kern="1200" dirty="0">
                          <a:solidFill>
                            <a:schemeClr val="tx1"/>
                          </a:solidFill>
                          <a:latin typeface="Candara" panose="020E0502030303020204" pitchFamily="34" charset="0"/>
                          <a:ea typeface="+mn-ea"/>
                          <a:cs typeface="+mn-cs"/>
                        </a:rPr>
                        <a:t>Utilize benefit payments as needed.</a:t>
                      </a:r>
                    </a:p>
                    <a:p>
                      <a:pPr marL="171450" marR="0" lvl="0" indent="-1714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200" kern="1200" dirty="0">
                          <a:solidFill>
                            <a:schemeClr val="tx1"/>
                          </a:solidFill>
                          <a:latin typeface="Candara" panose="020E0502030303020204" pitchFamily="34" charset="0"/>
                          <a:ea typeface="+mn-ea"/>
                          <a:cs typeface="+mn-cs"/>
                        </a:rPr>
                        <a:t>Benefit amounts dependent upon coverage level selected.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0" indent="0" algn="l">
                        <a:buFont typeface="Arial" panose="020B0604020202020204" pitchFamily="34" charset="0"/>
                        <a:buNone/>
                      </a:pPr>
                      <a:r>
                        <a:rPr lang="en-US" sz="1200" dirty="0">
                          <a:ln>
                            <a:noFill/>
                          </a:ln>
                          <a:solidFill>
                            <a:schemeClr val="tx1"/>
                          </a:solidFill>
                          <a:latin typeface="Candara" panose="020E0502030303020204" pitchFamily="34" charset="0"/>
                          <a:cs typeface="Calibri" panose="020F0502020204030204" pitchFamily="34" charset="0"/>
                        </a:rPr>
                        <a:t>AFLAC (through Capital</a:t>
                      </a:r>
                      <a:r>
                        <a:rPr lang="en-US" sz="1200" baseline="0" dirty="0">
                          <a:ln>
                            <a:noFill/>
                          </a:ln>
                          <a:solidFill>
                            <a:schemeClr val="tx1"/>
                          </a:solidFill>
                          <a:latin typeface="Candara" panose="020E0502030303020204" pitchFamily="34" charset="0"/>
                          <a:cs typeface="Calibri" panose="020F0502020204030204" pitchFamily="34" charset="0"/>
                        </a:rPr>
                        <a:t> Insurance Agency)</a:t>
                      </a:r>
                    </a:p>
                    <a:p>
                      <a:pPr marL="0" indent="0" algn="l">
                        <a:buFont typeface="Arial" panose="020B0604020202020204" pitchFamily="34" charset="0"/>
                        <a:buNone/>
                      </a:pPr>
                      <a:r>
                        <a:rPr lang="en-US" sz="1200" baseline="0" dirty="0">
                          <a:ln>
                            <a:noFill/>
                          </a:ln>
                          <a:solidFill>
                            <a:schemeClr val="tx1"/>
                          </a:solidFill>
                          <a:latin typeface="Candara" panose="020E0502030303020204" pitchFamily="34" charset="0"/>
                          <a:cs typeface="Calibri" panose="020F0502020204030204" pitchFamily="34" charset="0"/>
                        </a:rPr>
                        <a:t>(800) 780-3100</a:t>
                      </a:r>
                    </a:p>
                    <a:p>
                      <a:pPr marL="0" indent="0" algn="l">
                        <a:buFont typeface="Arial" panose="020B0604020202020204" pitchFamily="34" charset="0"/>
                        <a:buNone/>
                      </a:pPr>
                      <a:endParaRPr lang="en-US" sz="1200" baseline="0" dirty="0">
                        <a:ln>
                          <a:noFill/>
                        </a:ln>
                        <a:solidFill>
                          <a:schemeClr val="tx1"/>
                        </a:solidFill>
                        <a:latin typeface="Candara" panose="020E0502030303020204" pitchFamily="34" charset="0"/>
                        <a:cs typeface="Calibri" panose="020F0502020204030204" pitchFamily="34" charset="0"/>
                      </a:endParaRPr>
                    </a:p>
                    <a:p>
                      <a:pPr marL="0" indent="0" algn="l">
                        <a:buFont typeface="Arial" panose="020B0604020202020204" pitchFamily="34" charset="0"/>
                        <a:buNone/>
                      </a:pPr>
                      <a:r>
                        <a:rPr lang="en-US" sz="1200" baseline="0" dirty="0">
                          <a:ln>
                            <a:noFill/>
                          </a:ln>
                          <a:solidFill>
                            <a:schemeClr val="tx1"/>
                          </a:solidFill>
                          <a:latin typeface="Candara" panose="020E0502030303020204" pitchFamily="34" charset="0"/>
                          <a:cs typeface="Calibri" panose="020F0502020204030204" pitchFamily="34" charset="0"/>
                        </a:rPr>
                        <a:t>Colonial Insurance Company</a:t>
                      </a:r>
                    </a:p>
                    <a:p>
                      <a:pPr marL="0" indent="0" algn="l">
                        <a:buFont typeface="Arial" panose="020B0604020202020204" pitchFamily="34" charset="0"/>
                        <a:buNone/>
                      </a:pPr>
                      <a:r>
                        <a:rPr lang="en-US" sz="1200" baseline="0" dirty="0">
                          <a:ln>
                            <a:noFill/>
                          </a:ln>
                          <a:solidFill>
                            <a:schemeClr val="tx1"/>
                          </a:solidFill>
                          <a:latin typeface="Candara" panose="020E0502030303020204" pitchFamily="34" charset="0"/>
                          <a:cs typeface="Calibri" panose="020F0502020204030204" pitchFamily="34" charset="0"/>
                        </a:rPr>
                        <a:t>(888) 756-6701</a:t>
                      </a:r>
                      <a:endParaRPr lang="en-US" sz="1200" dirty="0">
                        <a:ln>
                          <a:noFill/>
                        </a:ln>
                        <a:solidFill>
                          <a:schemeClr val="tx1"/>
                        </a:solidFill>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2"/>
                  </a:ext>
                </a:extLst>
              </a:tr>
              <a:tr h="762000">
                <a:tc>
                  <a:txBody>
                    <a:bodyPr/>
                    <a:lstStyle/>
                    <a:p>
                      <a:r>
                        <a:rPr lang="en-US" sz="1400" b="1" kern="1200" dirty="0">
                          <a:ln>
                            <a:noFill/>
                          </a:ln>
                          <a:solidFill>
                            <a:schemeClr val="tx1"/>
                          </a:solidFill>
                          <a:effectLst/>
                          <a:latin typeface="Candara" panose="020E0502030303020204" pitchFamily="34" charset="0"/>
                          <a:ea typeface="+mn-ea"/>
                          <a:cs typeface="Calibri" panose="020F0502020204030204" pitchFamily="34" charset="0"/>
                        </a:rPr>
                        <a:t>Disability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171450" marR="0" lvl="0" indent="-1714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200" kern="1200" dirty="0">
                          <a:solidFill>
                            <a:schemeClr val="tx1"/>
                          </a:solidFill>
                          <a:latin typeface="Candara" panose="020E0502030303020204" pitchFamily="34" charset="0"/>
                          <a:ea typeface="+mn-ea"/>
                          <a:cs typeface="+mn-cs"/>
                        </a:rPr>
                        <a:t>Supplements income loss during short-term disability to help pay living expenses.</a:t>
                      </a:r>
                    </a:p>
                    <a:p>
                      <a:pPr marL="171450" marR="0" lvl="0" indent="-1714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200" kern="1200" dirty="0">
                          <a:solidFill>
                            <a:schemeClr val="tx1"/>
                          </a:solidFill>
                          <a:latin typeface="Candara" panose="020E0502030303020204" pitchFamily="34" charset="0"/>
                          <a:ea typeface="+mn-ea"/>
                          <a:cs typeface="+mn-cs"/>
                        </a:rPr>
                        <a:t>Can choose elimination period for accident and sickness related disabilities based upon need.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0" indent="0" algn="l">
                        <a:buFont typeface="Arial" panose="020B0604020202020204" pitchFamily="34" charset="0"/>
                        <a:buNone/>
                      </a:pPr>
                      <a:r>
                        <a:rPr lang="en-US" sz="1200" baseline="0" dirty="0">
                          <a:ln>
                            <a:noFill/>
                          </a:ln>
                          <a:solidFill>
                            <a:schemeClr val="tx1"/>
                          </a:solidFill>
                          <a:latin typeface="Candara" panose="020E0502030303020204" pitchFamily="34" charset="0"/>
                          <a:cs typeface="Calibri" panose="020F0502020204030204" pitchFamily="34" charset="0"/>
                        </a:rPr>
                        <a:t>Colonial Insurance Company</a:t>
                      </a:r>
                    </a:p>
                    <a:p>
                      <a:pPr marL="0" indent="0" algn="l">
                        <a:buFont typeface="Arial" panose="020B0604020202020204" pitchFamily="34" charset="0"/>
                        <a:buNone/>
                      </a:pPr>
                      <a:r>
                        <a:rPr lang="en-US" sz="1200" baseline="0" dirty="0">
                          <a:ln>
                            <a:noFill/>
                          </a:ln>
                          <a:solidFill>
                            <a:schemeClr val="tx1"/>
                          </a:solidFill>
                          <a:latin typeface="Candara" panose="020E0502030303020204" pitchFamily="34" charset="0"/>
                          <a:cs typeface="Calibri" panose="020F0502020204030204" pitchFamily="34" charset="0"/>
                        </a:rPr>
                        <a:t>(888) 756-6701</a:t>
                      </a:r>
                      <a:endParaRPr lang="en-US" sz="1200" dirty="0">
                        <a:ln>
                          <a:noFill/>
                        </a:ln>
                        <a:solidFill>
                          <a:schemeClr val="tx1"/>
                        </a:solidFill>
                        <a:latin typeface="Candara" panose="020E050203030302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n>
                          <a:noFill/>
                        </a:ln>
                        <a:solidFill>
                          <a:schemeClr val="tx1"/>
                        </a:solidFill>
                        <a:latin typeface="Candara" panose="020E050203030302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3"/>
                  </a:ext>
                </a:extLst>
              </a:tr>
              <a:tr h="762000">
                <a:tc>
                  <a:txBody>
                    <a:bodyPr/>
                    <a:lstStyle/>
                    <a:p>
                      <a:pPr marL="0" marR="0" lvl="0" indent="0" algn="l" defTabSz="457200" rtl="0" eaLnBrk="1" fontAlgn="base" latinLnBrk="0" hangingPunct="1">
                        <a:lnSpc>
                          <a:spcPct val="100000"/>
                        </a:lnSpc>
                        <a:spcBef>
                          <a:spcPct val="20000"/>
                        </a:spcBef>
                        <a:spcAft>
                          <a:spcPct val="0"/>
                        </a:spcAft>
                        <a:buClrTx/>
                        <a:buSzTx/>
                        <a:buFont typeface="Arial" panose="020B0604020202020204" pitchFamily="34" charset="0"/>
                        <a:buNone/>
                        <a:tabLst/>
                      </a:pPr>
                      <a:r>
                        <a:rPr lang="en-US" sz="1400" b="1" kern="1200" dirty="0">
                          <a:ln>
                            <a:noFill/>
                          </a:ln>
                          <a:solidFill>
                            <a:schemeClr val="tx1"/>
                          </a:solidFill>
                          <a:effectLst/>
                          <a:latin typeface="Candara" panose="020E0502030303020204" pitchFamily="34" charset="0"/>
                          <a:ea typeface="+mn-ea"/>
                          <a:cs typeface="Calibri" panose="020F0502020204030204" pitchFamily="34" charset="0"/>
                        </a:rPr>
                        <a:t>Hospitalization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171450" marR="0" lvl="0" indent="-1714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200" kern="1200" dirty="0">
                          <a:solidFill>
                            <a:schemeClr val="tx1"/>
                          </a:solidFill>
                          <a:latin typeface="Candara" panose="020E0502030303020204" pitchFamily="34" charset="0"/>
                          <a:ea typeface="+mn-ea"/>
                          <a:cs typeface="+mn-cs"/>
                        </a:rPr>
                        <a:t>Specified payment amounts directly to covered individual when hospitalized.</a:t>
                      </a:r>
                    </a:p>
                    <a:p>
                      <a:pPr marL="171450" marR="0" lvl="0" indent="-17145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pPr>
                      <a:r>
                        <a:rPr lang="en-US" sz="1200" kern="1200" dirty="0">
                          <a:solidFill>
                            <a:schemeClr val="tx1"/>
                          </a:solidFill>
                          <a:latin typeface="Candara" panose="020E0502030303020204" pitchFamily="34" charset="0"/>
                          <a:ea typeface="+mn-ea"/>
                          <a:cs typeface="+mn-cs"/>
                        </a:rPr>
                        <a:t>Additional payments, depending on coverage selected, for ancillary services related to hospitalization.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0" indent="0" algn="l">
                        <a:buFont typeface="Arial" panose="020B0604020202020204" pitchFamily="34" charset="0"/>
                        <a:buNone/>
                      </a:pPr>
                      <a:r>
                        <a:rPr lang="en-US" sz="1200" dirty="0">
                          <a:ln>
                            <a:noFill/>
                          </a:ln>
                          <a:solidFill>
                            <a:schemeClr val="tx1"/>
                          </a:solidFill>
                          <a:latin typeface="Candara" panose="020E0502030303020204" pitchFamily="34" charset="0"/>
                          <a:cs typeface="Calibri" panose="020F0502020204030204" pitchFamily="34" charset="0"/>
                        </a:rPr>
                        <a:t>Cigna Health &amp; Life Insurance Company (CHLIC), through Capital Insurance Agency</a:t>
                      </a:r>
                    </a:p>
                    <a:p>
                      <a:pPr marL="0" indent="0" algn="l">
                        <a:buFont typeface="Arial" panose="020B0604020202020204" pitchFamily="34" charset="0"/>
                        <a:buNone/>
                      </a:pPr>
                      <a:r>
                        <a:rPr lang="en-US" sz="1200" dirty="0">
                          <a:ln>
                            <a:noFill/>
                          </a:ln>
                          <a:solidFill>
                            <a:schemeClr val="tx1"/>
                          </a:solidFill>
                          <a:latin typeface="Candara" panose="020E0502030303020204" pitchFamily="34" charset="0"/>
                          <a:cs typeface="Calibri" panose="020F0502020204030204" pitchFamily="34" charset="0"/>
                        </a:rPr>
                        <a:t>(800) 780-3100</a:t>
                      </a:r>
                    </a:p>
                    <a:p>
                      <a:pPr marL="0" indent="0" algn="l">
                        <a:buFont typeface="Arial" panose="020B0604020202020204" pitchFamily="34" charset="0"/>
                        <a:buNone/>
                      </a:pPr>
                      <a:endParaRPr lang="en-US" sz="1200" dirty="0">
                        <a:ln>
                          <a:noFill/>
                        </a:ln>
                        <a:solidFill>
                          <a:schemeClr val="tx1"/>
                        </a:solidFill>
                        <a:latin typeface="Candara" panose="020E0502030303020204" pitchFamily="34" charset="0"/>
                        <a:cs typeface="Calibri" panose="020F0502020204030204" pitchFamily="34" charset="0"/>
                      </a:endParaRPr>
                    </a:p>
                    <a:p>
                      <a:pPr marL="0" indent="0" algn="l">
                        <a:buFont typeface="Arial" panose="020B0604020202020204" pitchFamily="34" charset="0"/>
                        <a:buNone/>
                      </a:pPr>
                      <a:r>
                        <a:rPr lang="en-US" sz="1200" dirty="0">
                          <a:ln>
                            <a:noFill/>
                          </a:ln>
                          <a:solidFill>
                            <a:schemeClr val="tx1"/>
                          </a:solidFill>
                          <a:latin typeface="Candara" panose="020E0502030303020204" pitchFamily="34" charset="0"/>
                          <a:cs typeface="Calibri" panose="020F0502020204030204" pitchFamily="34" charset="0"/>
                        </a:rPr>
                        <a:t>New Era</a:t>
                      </a:r>
                    </a:p>
                    <a:p>
                      <a:pPr marL="0" indent="0" algn="l">
                        <a:buFont typeface="Arial" panose="020B0604020202020204" pitchFamily="34" charset="0"/>
                        <a:buNone/>
                      </a:pPr>
                      <a:r>
                        <a:rPr lang="en-US" sz="1200" dirty="0">
                          <a:ln>
                            <a:noFill/>
                          </a:ln>
                          <a:solidFill>
                            <a:schemeClr val="tx1"/>
                          </a:solidFill>
                          <a:latin typeface="Candara" panose="020E0502030303020204" pitchFamily="34" charset="0"/>
                          <a:cs typeface="Calibri" panose="020F0502020204030204" pitchFamily="34" charset="0"/>
                        </a:rPr>
                        <a:t>(800) 277-2300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4"/>
                  </a:ext>
                </a:extLst>
              </a:tr>
              <a:tr h="457200">
                <a:tc>
                  <a:txBody>
                    <a:bodyPr/>
                    <a:lstStyle/>
                    <a:p>
                      <a:r>
                        <a:rPr lang="en-US" sz="1400" b="1" kern="1200" dirty="0">
                          <a:ln>
                            <a:noFill/>
                          </a:ln>
                          <a:solidFill>
                            <a:schemeClr val="tx1"/>
                          </a:solidFill>
                          <a:effectLst/>
                          <a:latin typeface="Candara" panose="020E0502030303020204" pitchFamily="34" charset="0"/>
                          <a:ea typeface="+mn-ea"/>
                          <a:cs typeface="Calibri" panose="020F0502020204030204" pitchFamily="34" charset="0"/>
                        </a:rPr>
                        <a:t>Hospital Intensive Care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0" indent="0" algn="l">
                        <a:buFont typeface="Arial" panose="020B0604020202020204" pitchFamily="34" charset="0"/>
                        <a:buNone/>
                      </a:pPr>
                      <a:r>
                        <a:rPr lang="en-US" sz="1200" baseline="0" dirty="0">
                          <a:ln>
                            <a:noFill/>
                          </a:ln>
                          <a:solidFill>
                            <a:schemeClr val="tx1"/>
                          </a:solidFill>
                          <a:latin typeface="Candara" panose="020E0502030303020204" pitchFamily="34" charset="0"/>
                          <a:cs typeface="Calibri" panose="020F0502020204030204" pitchFamily="34" charset="0"/>
                        </a:rPr>
                        <a:t>Daily benefit for confinement in a hospital intensive care or a sub-acute intensive care unit.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0" indent="0" algn="l">
                        <a:buFont typeface="Arial" panose="020B0604020202020204" pitchFamily="34" charset="0"/>
                        <a:buNone/>
                      </a:pPr>
                      <a:r>
                        <a:rPr lang="en-US" sz="1200" dirty="0">
                          <a:ln>
                            <a:noFill/>
                          </a:ln>
                          <a:solidFill>
                            <a:schemeClr val="tx1"/>
                          </a:solidFill>
                          <a:latin typeface="Candara" panose="020E0502030303020204" pitchFamily="34" charset="0"/>
                          <a:cs typeface="Calibri" panose="020F0502020204030204" pitchFamily="34" charset="0"/>
                        </a:rPr>
                        <a:t>AFLAC (through Capital</a:t>
                      </a:r>
                      <a:r>
                        <a:rPr lang="en-US" sz="1200" baseline="0" dirty="0">
                          <a:ln>
                            <a:noFill/>
                          </a:ln>
                          <a:solidFill>
                            <a:schemeClr val="tx1"/>
                          </a:solidFill>
                          <a:latin typeface="Candara" panose="020E0502030303020204" pitchFamily="34" charset="0"/>
                          <a:cs typeface="Calibri" panose="020F0502020204030204" pitchFamily="34" charset="0"/>
                        </a:rPr>
                        <a:t> Insurance Agency)</a:t>
                      </a:r>
                    </a:p>
                    <a:p>
                      <a:pPr marL="0" indent="0" algn="l">
                        <a:buFont typeface="Arial" panose="020B0604020202020204" pitchFamily="34" charset="0"/>
                        <a:buNone/>
                      </a:pPr>
                      <a:r>
                        <a:rPr lang="en-US" sz="1200" baseline="0" dirty="0">
                          <a:ln>
                            <a:noFill/>
                          </a:ln>
                          <a:solidFill>
                            <a:schemeClr val="tx1"/>
                          </a:solidFill>
                          <a:latin typeface="Candara" panose="020E0502030303020204" pitchFamily="34" charset="0"/>
                          <a:cs typeface="Calibri" panose="020F0502020204030204" pitchFamily="34" charset="0"/>
                        </a:rPr>
                        <a:t>(800) 780-3100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extLst>
                  <a:ext uri="{0D108BD9-81ED-4DB2-BD59-A6C34878D82A}">
                    <a16:rowId xmlns:a16="http://schemas.microsoft.com/office/drawing/2014/main" val="10005"/>
                  </a:ext>
                </a:extLst>
              </a:tr>
            </a:tbl>
          </a:graphicData>
        </a:graphic>
      </p:graphicFrame>
      <p:sp>
        <p:nvSpPr>
          <p:cNvPr id="6" name="TextBox 5"/>
          <p:cNvSpPr txBox="1"/>
          <p:nvPr/>
        </p:nvSpPr>
        <p:spPr>
          <a:xfrm>
            <a:off x="762001" y="6401176"/>
            <a:ext cx="8238308" cy="27699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fontAlgn="auto">
              <a:spcBef>
                <a:spcPts val="600"/>
              </a:spcBef>
              <a:spcAft>
                <a:spcPts val="0"/>
              </a:spcAft>
              <a:buClr>
                <a:srgbClr val="000000"/>
              </a:buClr>
              <a:buSzPct val="73000"/>
              <a:defRPr/>
            </a:pPr>
            <a:r>
              <a:rPr lang="en-US" sz="1200" b="1" dirty="0">
                <a:solidFill>
                  <a:srgbClr val="000000"/>
                </a:solidFill>
                <a:latin typeface="Candara" panose="020E0502030303020204" pitchFamily="34" charset="0"/>
                <a:cs typeface="Calibri" panose="020F0502020204030204" pitchFamily="34" charset="0"/>
              </a:rPr>
              <a:t>After People First enrollment, you must contact an agent to complete an application for your enrollment to be complete. </a:t>
            </a:r>
            <a:endParaRPr lang="en-US" sz="1200" b="1" dirty="0">
              <a:latin typeface="Candara" panose="020E0502030303020204" pitchFamily="34" charset="0"/>
            </a:endParaRPr>
          </a:p>
        </p:txBody>
      </p:sp>
      <p:pic>
        <p:nvPicPr>
          <p:cNvPr id="7" name="Picture 6"/>
          <p:cNvPicPr>
            <a:picLocks noChangeAspect="1"/>
          </p:cNvPicPr>
          <p:nvPr/>
        </p:nvPicPr>
        <p:blipFill rotWithShape="1">
          <a:blip r:embed="rId3">
            <a:clrChange>
              <a:clrFrom>
                <a:srgbClr val="F9FFFB"/>
              </a:clrFrom>
              <a:clrTo>
                <a:srgbClr val="F9FFFB">
                  <a:alpha val="0"/>
                </a:srgbClr>
              </a:clrTo>
            </a:clrChange>
            <a:extLst>
              <a:ext uri="{28A0092B-C50C-407E-A947-70E740481C1C}">
                <a14:useLocalDpi xmlns:a14="http://schemas.microsoft.com/office/drawing/2010/main" val="0"/>
              </a:ext>
            </a:extLst>
          </a:blip>
          <a:srcRect l="15389" t="11111" r="15389" b="16667"/>
          <a:stretch/>
        </p:blipFill>
        <p:spPr>
          <a:xfrm>
            <a:off x="76200" y="6246509"/>
            <a:ext cx="739682" cy="586334"/>
          </a:xfrm>
          <a:prstGeom prst="rect">
            <a:avLst/>
          </a:prstGeom>
        </p:spPr>
      </p:pic>
    </p:spTree>
    <p:extLst>
      <p:ext uri="{BB962C8B-B14F-4D97-AF65-F5344CB8AC3E}">
        <p14:creationId xmlns:p14="http://schemas.microsoft.com/office/powerpoint/2010/main" val="89035722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14438" y="2476500"/>
            <a:ext cx="9144000" cy="1447800"/>
          </a:xfrm>
          <a:ln>
            <a:miter lim="800000"/>
            <a:headEnd/>
            <a:tailEnd/>
          </a:ln>
          <a:extLst/>
        </p:spPr>
        <p:txBody>
          <a:bodyPr>
            <a:normAutofit fontScale="92500" lnSpcReduction="2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indent="0" algn="ctr" eaLnBrk="1" fontAlgn="auto" hangingPunct="1">
              <a:lnSpc>
                <a:spcPct val="150000"/>
              </a:lnSpc>
              <a:spcBef>
                <a:spcPts val="0"/>
              </a:spcBef>
              <a:spcAft>
                <a:spcPts val="0"/>
              </a:spcAft>
              <a:buNone/>
              <a:defRPr/>
            </a:pPr>
            <a:r>
              <a:rPr lang="en-US" sz="7000" b="1" dirty="0">
                <a:ln w="12700">
                  <a:noFill/>
                  <a:prstDash val="solid"/>
                </a:ln>
                <a:solidFill>
                  <a:sysClr val="windowText" lastClr="000000"/>
                </a:solidFill>
                <a:latin typeface="Candara" panose="020E0502030303020204" pitchFamily="34" charset="0"/>
              </a:rPr>
              <a:t>Retirement Plans</a:t>
            </a:r>
          </a:p>
          <a:p>
            <a:pPr marL="274320" indent="-274320" eaLnBrk="1" fontAlgn="auto" hangingPunct="1">
              <a:lnSpc>
                <a:spcPct val="90000"/>
              </a:lnSpc>
              <a:spcAft>
                <a:spcPts val="0"/>
              </a:spcAft>
              <a:buFontTx/>
              <a:buNone/>
              <a:defRPr/>
            </a:pP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33967588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0" y="457200"/>
            <a:ext cx="9144000" cy="626115"/>
          </a:xfrm>
        </p:spPr>
        <p:txBody>
          <a:bodyPr/>
          <a:lstStyle/>
          <a:p>
            <a:pPr algn="ctr" fontAlgn="auto">
              <a:spcAft>
                <a:spcPts val="0"/>
              </a:spcAft>
              <a:defRPr/>
            </a:pPr>
            <a:r>
              <a:rPr lang="en-US" sz="4000" b="1" cap="none" dirty="0">
                <a:latin typeface="Candara" panose="020E0502030303020204" pitchFamily="34" charset="0"/>
                <a:cs typeface="Calibri" panose="020F0502020204030204" pitchFamily="34" charset="0"/>
              </a:rPr>
              <a:t>FICA Alternative Plan (FAPLAN)</a:t>
            </a:r>
          </a:p>
        </p:txBody>
      </p:sp>
      <p:sp>
        <p:nvSpPr>
          <p:cNvPr id="101379" name="Rectangle 3"/>
          <p:cNvSpPr>
            <a:spLocks noGrp="1" noChangeArrowheads="1"/>
          </p:cNvSpPr>
          <p:nvPr>
            <p:ph idx="1"/>
          </p:nvPr>
        </p:nvSpPr>
        <p:spPr>
          <a:xfrm>
            <a:off x="12404" y="1083315"/>
            <a:ext cx="9119191" cy="4429914"/>
          </a:xfrm>
        </p:spPr>
        <p:txBody>
          <a:bodyPr>
            <a:normAutofit fontScale="92500" lnSpcReduction="10000"/>
          </a:bodyPr>
          <a:lstStyle/>
          <a:p>
            <a:pPr fontAlgn="auto">
              <a:spcAft>
                <a:spcPts val="0"/>
              </a:spcAft>
              <a:buClrTx/>
              <a:buFont typeface="Wingdings" pitchFamily="2" charset="2"/>
              <a:buChar char="§"/>
              <a:defRPr/>
            </a:pPr>
            <a:r>
              <a:rPr lang="en-US" sz="2500" dirty="0">
                <a:latin typeface="Candara" panose="020E0502030303020204" pitchFamily="34" charset="0"/>
                <a:cs typeface="Calibri" panose="020F0502020204030204" pitchFamily="34" charset="0"/>
              </a:rPr>
              <a:t>Enrollment is automatic and mandatory for: </a:t>
            </a:r>
          </a:p>
          <a:p>
            <a:pPr lvl="1" fontAlgn="auto">
              <a:spcAft>
                <a:spcPts val="0"/>
              </a:spcAft>
              <a:buClrTx/>
              <a:buFont typeface="Wingdings" panose="05000000000000000000" pitchFamily="2" charset="2"/>
              <a:buChar char="ü"/>
              <a:defRPr/>
            </a:pPr>
            <a:r>
              <a:rPr lang="en-US" sz="2500" dirty="0">
                <a:latin typeface="Candara" panose="020E0502030303020204" pitchFamily="34" charset="0"/>
                <a:cs typeface="Calibri" panose="020F0502020204030204" pitchFamily="34" charset="0"/>
              </a:rPr>
              <a:t>Post-Doctoral Associates</a:t>
            </a:r>
          </a:p>
          <a:p>
            <a:pPr lvl="1" fontAlgn="auto">
              <a:spcAft>
                <a:spcPts val="0"/>
              </a:spcAft>
              <a:buClrTx/>
              <a:buFont typeface="Wingdings" panose="05000000000000000000" pitchFamily="2" charset="2"/>
              <a:buChar char="ü"/>
              <a:defRPr/>
            </a:pPr>
            <a:r>
              <a:rPr lang="en-US" sz="2500" dirty="0">
                <a:latin typeface="Candara" panose="020E0502030303020204" pitchFamily="34" charset="0"/>
                <a:cs typeface="Calibri" panose="020F0502020204030204" pitchFamily="34" charset="0"/>
              </a:rPr>
              <a:t>OPS Non-Students</a:t>
            </a:r>
          </a:p>
          <a:p>
            <a:pPr lvl="1" fontAlgn="auto">
              <a:spcAft>
                <a:spcPts val="0"/>
              </a:spcAft>
              <a:buClrTx/>
              <a:buFont typeface="Wingdings" panose="05000000000000000000" pitchFamily="2" charset="2"/>
              <a:buChar char="ü"/>
              <a:defRPr/>
            </a:pPr>
            <a:r>
              <a:rPr lang="en-US" sz="2500" dirty="0">
                <a:latin typeface="Candara" panose="020E0502030303020204" pitchFamily="34" charset="0"/>
                <a:cs typeface="Calibri" panose="020F0502020204030204" pitchFamily="34" charset="0"/>
              </a:rPr>
              <a:t>Adjunct Faculty</a:t>
            </a:r>
          </a:p>
          <a:p>
            <a:pPr lvl="1" fontAlgn="auto">
              <a:spcAft>
                <a:spcPts val="0"/>
              </a:spcAft>
              <a:buClrTx/>
              <a:buFont typeface="Wingdings" panose="05000000000000000000" pitchFamily="2" charset="2"/>
              <a:buChar char="ü"/>
              <a:defRPr/>
            </a:pPr>
            <a:r>
              <a:rPr lang="en-US" sz="2500" dirty="0">
                <a:latin typeface="Candara" panose="020E0502030303020204" pitchFamily="34" charset="0"/>
                <a:cs typeface="Calibri" panose="020F0502020204030204" pitchFamily="34" charset="0"/>
              </a:rPr>
              <a:t>Medical Residents</a:t>
            </a:r>
          </a:p>
          <a:p>
            <a:pPr marL="292100" lvl="1" indent="0" fontAlgn="auto">
              <a:spcAft>
                <a:spcPts val="0"/>
              </a:spcAft>
              <a:buClrTx/>
              <a:buNone/>
              <a:defRPr/>
            </a:pPr>
            <a:endParaRPr lang="en-US" sz="1300" dirty="0">
              <a:latin typeface="Candara" panose="020E0502030303020204" pitchFamily="34" charset="0"/>
              <a:cs typeface="Calibri" panose="020F0502020204030204" pitchFamily="34" charset="0"/>
            </a:endParaRPr>
          </a:p>
          <a:p>
            <a:pPr fontAlgn="auto">
              <a:spcAft>
                <a:spcPts val="0"/>
              </a:spcAft>
              <a:buClrTx/>
              <a:buFont typeface="Wingdings" pitchFamily="2" charset="2"/>
              <a:buChar char="§"/>
              <a:defRPr/>
            </a:pPr>
            <a:r>
              <a:rPr lang="en-US" sz="2500" dirty="0">
                <a:latin typeface="Candara" panose="020E0502030303020204" pitchFamily="34" charset="0"/>
                <a:cs typeface="Calibri" panose="020F0502020204030204" pitchFamily="34" charset="0"/>
              </a:rPr>
              <a:t>Money is deposited into a private retirement plan instead of Social Security </a:t>
            </a:r>
          </a:p>
          <a:p>
            <a:pPr marL="0" indent="0" fontAlgn="auto">
              <a:spcAft>
                <a:spcPts val="0"/>
              </a:spcAft>
              <a:buClrTx/>
              <a:buNone/>
              <a:defRPr/>
            </a:pPr>
            <a:endParaRPr lang="en-US" sz="1300" dirty="0">
              <a:latin typeface="Candara" panose="020E0502030303020204" pitchFamily="34" charset="0"/>
              <a:cs typeface="Calibri" panose="020F0502020204030204" pitchFamily="34" charset="0"/>
            </a:endParaRPr>
          </a:p>
          <a:p>
            <a:pPr fontAlgn="auto">
              <a:spcAft>
                <a:spcPts val="0"/>
              </a:spcAft>
              <a:buClrTx/>
              <a:buFont typeface="Wingdings" pitchFamily="2" charset="2"/>
              <a:buChar char="§"/>
              <a:defRPr/>
            </a:pPr>
            <a:r>
              <a:rPr lang="en-US" sz="2500" dirty="0">
                <a:latin typeface="Candara" panose="020E0502030303020204" pitchFamily="34" charset="0"/>
                <a:cs typeface="Calibri" panose="020F0502020204030204" pitchFamily="34" charset="0"/>
              </a:rPr>
              <a:t>Participants contribute 7.5% of their compensation to an account in their name</a:t>
            </a:r>
          </a:p>
          <a:p>
            <a:pPr marL="0" indent="0" fontAlgn="auto">
              <a:spcAft>
                <a:spcPts val="0"/>
              </a:spcAft>
              <a:buClrTx/>
              <a:buNone/>
              <a:defRPr/>
            </a:pPr>
            <a:endParaRPr lang="en-US" sz="1300" dirty="0">
              <a:latin typeface="Candara" panose="020E0502030303020204" pitchFamily="34" charset="0"/>
              <a:cs typeface="Calibri" panose="020F0502020204030204" pitchFamily="34" charset="0"/>
            </a:endParaRPr>
          </a:p>
          <a:p>
            <a:pPr fontAlgn="auto">
              <a:spcAft>
                <a:spcPts val="0"/>
              </a:spcAft>
              <a:buClrTx/>
              <a:buFont typeface="Wingdings" pitchFamily="2" charset="2"/>
              <a:buChar char="§"/>
              <a:defRPr/>
            </a:pPr>
            <a:r>
              <a:rPr lang="en-US" sz="2500" dirty="0">
                <a:latin typeface="Candara" panose="020E0502030303020204" pitchFamily="34" charset="0"/>
                <a:cs typeface="Calibri" panose="020F0502020204030204" pitchFamily="34" charset="0"/>
              </a:rPr>
              <a:t>Annual Fee: $25 ($6.25 Quarterly)</a:t>
            </a:r>
          </a:p>
        </p:txBody>
      </p:sp>
      <p:pic>
        <p:nvPicPr>
          <p:cNvPr id="8195" name="Picture 3" descr="C:\Users\as089772\AppData\Local\Microsoft\Windows\Temporary Internet Files\Content.IE5\I2P1OI73\MC91021632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3562" y="152400"/>
            <a:ext cx="704953" cy="9746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638799" y="1693455"/>
            <a:ext cx="3339715"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fontAlgn="auto">
              <a:spcAft>
                <a:spcPts val="0"/>
              </a:spcAft>
              <a:buFontTx/>
              <a:buNone/>
              <a:defRPr/>
            </a:pPr>
            <a:r>
              <a:rPr lang="en-US" b="1" dirty="0">
                <a:latin typeface="Candara" panose="020E0502030303020204" pitchFamily="34" charset="0"/>
              </a:rPr>
              <a:t>TIAA is the record keeper for the FICA Alternative Plan. </a:t>
            </a:r>
          </a:p>
          <a:p>
            <a:pPr fontAlgn="auto">
              <a:spcAft>
                <a:spcPts val="0"/>
              </a:spcAft>
              <a:buFontTx/>
              <a:buNone/>
              <a:defRPr/>
            </a:pPr>
            <a:endParaRPr lang="en-US" b="1" dirty="0">
              <a:latin typeface="Candara" panose="020E0502030303020204" pitchFamily="34" charset="0"/>
            </a:endParaRPr>
          </a:p>
          <a:p>
            <a:pPr fontAlgn="auto">
              <a:spcAft>
                <a:spcPts val="0"/>
              </a:spcAft>
              <a:buFontTx/>
              <a:buNone/>
              <a:defRPr/>
            </a:pPr>
            <a:r>
              <a:rPr lang="en-US" b="1" dirty="0">
                <a:latin typeface="Candara" panose="020E0502030303020204" pitchFamily="34" charset="0"/>
              </a:rPr>
              <a:t>Telephone #: 800-842-2776</a:t>
            </a:r>
            <a:endParaRPr lang="en-US" b="1" dirty="0">
              <a:latin typeface="Candara" panose="020E0502030303020204" pitchFamily="34" charset="0"/>
              <a:cs typeface="Calibri" panose="020F0502020204030204" pitchFamily="34" charset="0"/>
            </a:endParaRPr>
          </a:p>
        </p:txBody>
      </p:sp>
    </p:spTree>
    <p:extLst>
      <p:ext uri="{BB962C8B-B14F-4D97-AF65-F5344CB8AC3E}">
        <p14:creationId xmlns:p14="http://schemas.microsoft.com/office/powerpoint/2010/main" val="225308466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0" y="533400"/>
            <a:ext cx="9144000" cy="762000"/>
          </a:xfrm>
        </p:spPr>
        <p:txBody>
          <a:bodyPr>
            <a:noAutofit/>
          </a:bodyPr>
          <a:lstStyle/>
          <a:p>
            <a:pPr algn="ctr" fontAlgn="auto">
              <a:spcAft>
                <a:spcPts val="0"/>
              </a:spcAft>
              <a:defRPr/>
            </a:pPr>
            <a:r>
              <a:rPr lang="en-US" sz="4000" b="1" cap="none" dirty="0">
                <a:solidFill>
                  <a:srgbClr val="FF0000"/>
                </a:solidFill>
                <a:latin typeface="Candara" panose="020E0502030303020204" pitchFamily="34" charset="0"/>
                <a:cs typeface="Calibri" panose="020F0502020204030204" pitchFamily="34" charset="0"/>
              </a:rPr>
              <a:t>Voluntary</a:t>
            </a:r>
            <a:r>
              <a:rPr lang="en-US" sz="4000" b="1" cap="none" dirty="0">
                <a:latin typeface="Candara" panose="020E0502030303020204" pitchFamily="34" charset="0"/>
                <a:cs typeface="Calibri" panose="020F0502020204030204" pitchFamily="34" charset="0"/>
              </a:rPr>
              <a:t> Retirement Options</a:t>
            </a:r>
          </a:p>
        </p:txBody>
      </p:sp>
      <p:sp>
        <p:nvSpPr>
          <p:cNvPr id="102403" name="Rectangle 3"/>
          <p:cNvSpPr>
            <a:spLocks noGrp="1" noChangeArrowheads="1"/>
          </p:cNvSpPr>
          <p:nvPr>
            <p:ph idx="1"/>
          </p:nvPr>
        </p:nvSpPr>
        <p:spPr>
          <a:xfrm>
            <a:off x="76200" y="1219200"/>
            <a:ext cx="8991600" cy="5576887"/>
          </a:xfrm>
        </p:spPr>
        <p:txBody>
          <a:bodyPr>
            <a:normAutofit lnSpcReduction="10000"/>
          </a:bodyPr>
          <a:lstStyle/>
          <a:p>
            <a:pPr marL="274320" indent="-274320" fontAlgn="auto">
              <a:spcAft>
                <a:spcPts val="0"/>
              </a:spcAft>
              <a:buFont typeface="Wingdings" pitchFamily="2" charset="2"/>
              <a:buChar char="§"/>
              <a:defRPr/>
            </a:pPr>
            <a:r>
              <a:rPr lang="en-US" sz="2500" dirty="0">
                <a:latin typeface="Candara" panose="020E0502030303020204" pitchFamily="34" charset="0"/>
                <a:cs typeface="Calibri" panose="020F0502020204030204" pitchFamily="34" charset="0"/>
              </a:rPr>
              <a:t>Employees who wish to make voluntary contributions may do so through the following options</a:t>
            </a:r>
            <a:r>
              <a:rPr lang="en-US" sz="2900" dirty="0">
                <a:latin typeface="Candara" panose="020E0502030303020204" pitchFamily="34" charset="0"/>
                <a:cs typeface="Calibri" panose="020F0502020204030204" pitchFamily="34" charset="0"/>
              </a:rPr>
              <a:t>:</a:t>
            </a:r>
          </a:p>
          <a:p>
            <a:pPr marL="0" indent="0" fontAlgn="auto">
              <a:spcAft>
                <a:spcPts val="0"/>
              </a:spcAft>
              <a:buNone/>
              <a:defRPr/>
            </a:pPr>
            <a:endParaRPr lang="en-US" sz="2900" dirty="0">
              <a:latin typeface="Candara" panose="020E0502030303020204" pitchFamily="34" charset="0"/>
              <a:cs typeface="Calibri" panose="020F0502020204030204" pitchFamily="34" charset="0"/>
            </a:endParaRPr>
          </a:p>
          <a:p>
            <a:pPr marL="0" indent="0" fontAlgn="auto">
              <a:spcAft>
                <a:spcPts val="0"/>
              </a:spcAft>
              <a:buNone/>
              <a:defRPr/>
            </a:pPr>
            <a:endParaRPr lang="en-US" sz="1200" dirty="0">
              <a:latin typeface="Candara" panose="020E0502030303020204" pitchFamily="34" charset="0"/>
              <a:cs typeface="Calibri" panose="020F0502020204030204" pitchFamily="34" charset="0"/>
            </a:endParaRPr>
          </a:p>
          <a:p>
            <a:pPr marL="274320" indent="-274320" fontAlgn="auto">
              <a:spcAft>
                <a:spcPts val="0"/>
              </a:spcAft>
              <a:buFont typeface="Wingdings" pitchFamily="2" charset="2"/>
              <a:buChar char="§"/>
              <a:defRPr/>
            </a:pPr>
            <a:endParaRPr lang="en-US" sz="2500" dirty="0">
              <a:latin typeface="Candara" panose="020E0502030303020204" pitchFamily="34" charset="0"/>
              <a:cs typeface="Calibri" panose="020F0502020204030204" pitchFamily="34" charset="0"/>
            </a:endParaRPr>
          </a:p>
          <a:p>
            <a:pPr marL="274320" indent="-274320" fontAlgn="auto">
              <a:spcAft>
                <a:spcPts val="0"/>
              </a:spcAft>
              <a:buFont typeface="Wingdings" pitchFamily="2" charset="2"/>
              <a:buChar char="§"/>
              <a:defRPr/>
            </a:pPr>
            <a:endParaRPr lang="en-US" sz="2500" dirty="0">
              <a:latin typeface="Candara" panose="020E0502030303020204" pitchFamily="34" charset="0"/>
              <a:cs typeface="Calibri" panose="020F0502020204030204" pitchFamily="34" charset="0"/>
            </a:endParaRPr>
          </a:p>
          <a:p>
            <a:pPr marL="0" indent="0" fontAlgn="auto">
              <a:spcAft>
                <a:spcPts val="0"/>
              </a:spcAft>
              <a:buNone/>
              <a:defRPr/>
            </a:pPr>
            <a:endParaRPr lang="en-US" sz="2500" dirty="0">
              <a:latin typeface="Candara" panose="020E0502030303020204" pitchFamily="34" charset="0"/>
              <a:cs typeface="Calibri" panose="020F0502020204030204" pitchFamily="34" charset="0"/>
            </a:endParaRPr>
          </a:p>
          <a:p>
            <a:pPr marL="274320" indent="-274320" fontAlgn="auto">
              <a:spcAft>
                <a:spcPts val="0"/>
              </a:spcAft>
              <a:buFont typeface="Wingdings" pitchFamily="2" charset="2"/>
              <a:buChar char="§"/>
              <a:defRPr/>
            </a:pPr>
            <a:endParaRPr lang="en-US" sz="2500" dirty="0">
              <a:latin typeface="Candara" panose="020E0502030303020204" pitchFamily="34" charset="0"/>
              <a:cs typeface="Calibri" panose="020F0502020204030204" pitchFamily="34" charset="0"/>
            </a:endParaRPr>
          </a:p>
          <a:p>
            <a:pPr marL="274320" indent="-274320" fontAlgn="auto">
              <a:spcAft>
                <a:spcPts val="0"/>
              </a:spcAft>
              <a:buFont typeface="Wingdings" pitchFamily="2" charset="2"/>
              <a:buChar char="§"/>
              <a:defRPr/>
            </a:pPr>
            <a:r>
              <a:rPr lang="en-US" sz="2500" dirty="0">
                <a:latin typeface="Candara" panose="020E0502030303020204" pitchFamily="34" charset="0"/>
                <a:cs typeface="Calibri" panose="020F0502020204030204" pitchFamily="34" charset="0"/>
              </a:rPr>
              <a:t>Voluntary Contributions are </a:t>
            </a:r>
            <a:r>
              <a:rPr lang="en-US" sz="2500" u="sng" dirty="0">
                <a:latin typeface="Candara" panose="020E0502030303020204" pitchFamily="34" charset="0"/>
                <a:cs typeface="Calibri" panose="020F0502020204030204" pitchFamily="34" charset="0"/>
              </a:rPr>
              <a:t>in addition to</a:t>
            </a:r>
            <a:r>
              <a:rPr lang="en-US" sz="2500" dirty="0">
                <a:latin typeface="Candara" panose="020E0502030303020204" pitchFamily="34" charset="0"/>
                <a:cs typeface="Calibri" panose="020F0502020204030204" pitchFamily="34" charset="0"/>
              </a:rPr>
              <a:t> FICA Alternative Plan</a:t>
            </a:r>
          </a:p>
          <a:p>
            <a:pPr marL="0" indent="0" fontAlgn="auto">
              <a:spcAft>
                <a:spcPts val="0"/>
              </a:spcAft>
              <a:buNone/>
              <a:defRPr/>
            </a:pPr>
            <a:endParaRPr lang="en-US" sz="2000" dirty="0">
              <a:latin typeface="Candara" panose="020E0502030303020204" pitchFamily="34" charset="0"/>
              <a:cs typeface="Calibri" panose="020F0502020204030204" pitchFamily="34" charset="0"/>
            </a:endParaRPr>
          </a:p>
          <a:p>
            <a:pPr marL="274320" indent="-274320" fontAlgn="auto">
              <a:spcAft>
                <a:spcPts val="0"/>
              </a:spcAft>
              <a:buFont typeface="Wingdings" pitchFamily="2" charset="2"/>
              <a:buChar char="§"/>
              <a:defRPr/>
            </a:pPr>
            <a:r>
              <a:rPr lang="en-US" sz="2500" dirty="0">
                <a:latin typeface="Candara" panose="020E0502030303020204" pitchFamily="34" charset="0"/>
                <a:cs typeface="Calibri" panose="020F0502020204030204" pitchFamily="34" charset="0"/>
              </a:rPr>
              <a:t>UCF does not match voluntary employee contributions</a:t>
            </a:r>
          </a:p>
          <a:p>
            <a:pPr marL="0" indent="0" fontAlgn="auto">
              <a:spcAft>
                <a:spcPts val="0"/>
              </a:spcAft>
              <a:buNone/>
              <a:defRPr/>
            </a:pPr>
            <a:endParaRPr lang="en-US" sz="2000" dirty="0">
              <a:latin typeface="Candara" panose="020E0502030303020204" pitchFamily="34" charset="0"/>
              <a:cs typeface="Calibri" panose="020F0502020204030204" pitchFamily="34" charset="0"/>
            </a:endParaRPr>
          </a:p>
          <a:p>
            <a:pPr marL="274320" indent="-274320" fontAlgn="auto">
              <a:spcAft>
                <a:spcPts val="0"/>
              </a:spcAft>
              <a:buFont typeface="Wingdings" pitchFamily="2" charset="2"/>
              <a:buChar char="§"/>
              <a:defRPr/>
            </a:pPr>
            <a:r>
              <a:rPr lang="en-US" sz="2500" dirty="0">
                <a:latin typeface="Candara" panose="020E0502030303020204" pitchFamily="34" charset="0"/>
                <a:cs typeface="Calibri" panose="020F0502020204030204" pitchFamily="34" charset="0"/>
              </a:rPr>
              <a:t>Enrollment/Changes can be made at any time during the year</a:t>
            </a:r>
          </a:p>
        </p:txBody>
      </p:sp>
      <p:graphicFrame>
        <p:nvGraphicFramePr>
          <p:cNvPr id="11" name="Group 76"/>
          <p:cNvGraphicFramePr>
            <a:graphicFrameLocks/>
          </p:cNvGraphicFramePr>
          <p:nvPr>
            <p:extLst>
              <p:ext uri="{D42A27DB-BD31-4B8C-83A1-F6EECF244321}">
                <p14:modId xmlns:p14="http://schemas.microsoft.com/office/powerpoint/2010/main" val="2473010341"/>
              </p:ext>
            </p:extLst>
          </p:nvPr>
        </p:nvGraphicFramePr>
        <p:xfrm>
          <a:off x="1905000" y="2153739"/>
          <a:ext cx="5105400" cy="1896799"/>
        </p:xfrm>
        <a:graphic>
          <a:graphicData uri="http://schemas.openxmlformats.org/drawingml/2006/table">
            <a:tbl>
              <a:tblPr>
                <a:effectLst>
                  <a:innerShdw blurRad="114300">
                    <a:prstClr val="black"/>
                  </a:innerShdw>
                </a:effectLst>
              </a:tblPr>
              <a:tblGrid>
                <a:gridCol w="24384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tblGrid>
              <a:tr h="765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b="1" i="0" u="none" strike="noStrike" kern="1200" cap="none" spc="0" normalizeH="0" baseline="0" dirty="0">
                          <a:ln w="12700">
                            <a:noFill/>
                            <a:prstDash val="solid"/>
                          </a:ln>
                          <a:solidFill>
                            <a:srgbClr val="FF0000"/>
                          </a:solidFill>
                          <a:effectLst/>
                          <a:latin typeface="Candara" panose="020E0502030303020204" pitchFamily="34" charset="0"/>
                          <a:ea typeface="+mn-ea"/>
                          <a:cs typeface="Calibri" panose="020F0502020204030204" pitchFamily="34" charset="0"/>
                        </a:rPr>
                        <a:t>Pre-Tax</a:t>
                      </a:r>
                      <a:r>
                        <a:rPr kumimoji="0" lang="en-US" sz="2500" b="1" i="0" u="none" strike="noStrike" kern="1200" cap="none" spc="0" normalizeH="0" baseline="0" dirty="0">
                          <a:ln w="12700">
                            <a:noFill/>
                            <a:prstDash val="solid"/>
                          </a:ln>
                          <a:solidFill>
                            <a:schemeClr val="tx1"/>
                          </a:solidFill>
                          <a:effectLst/>
                          <a:latin typeface="Candara" panose="020E0502030303020204" pitchFamily="34" charset="0"/>
                          <a:ea typeface="+mn-ea"/>
                          <a:cs typeface="Calibri" panose="020F0502020204030204" pitchFamily="34" charset="0"/>
                        </a:rPr>
                        <a:t> Investments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6">
                            <a:lumMod val="20000"/>
                            <a:lumOff val="80000"/>
                          </a:schemeClr>
                        </a:gs>
                        <a:gs pos="100000">
                          <a:schemeClr val="bg1">
                            <a:shade val="35000"/>
                            <a:satMod val="155000"/>
                          </a:schemeClr>
                        </a:gs>
                      </a:gsLst>
                      <a:path path="circle">
                        <a:fillToRect l="50000" t="50000" r="50000" b="50000"/>
                      </a:path>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b="1" i="0" u="none" strike="noStrike" kern="1200" cap="none" spc="0" normalizeH="0" baseline="0" dirty="0">
                          <a:ln w="12700">
                            <a:noFill/>
                            <a:prstDash val="solid"/>
                          </a:ln>
                          <a:solidFill>
                            <a:srgbClr val="FF0000"/>
                          </a:solidFill>
                          <a:effectLst/>
                          <a:latin typeface="Candara" panose="020E0502030303020204" pitchFamily="34" charset="0"/>
                          <a:ea typeface="+mn-ea"/>
                          <a:cs typeface="Calibri" panose="020F0502020204030204" pitchFamily="34" charset="0"/>
                        </a:rPr>
                        <a:t>Post-Tax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b="1" i="0" u="none" strike="noStrike" kern="1200" cap="none" spc="0" normalizeH="0" baseline="0" dirty="0">
                          <a:ln w="12700">
                            <a:noFill/>
                            <a:prstDash val="solid"/>
                          </a:ln>
                          <a:solidFill>
                            <a:schemeClr val="tx1"/>
                          </a:solidFill>
                          <a:effectLst/>
                          <a:latin typeface="Candara" panose="020E0502030303020204" pitchFamily="34" charset="0"/>
                          <a:ea typeface="+mn-ea"/>
                          <a:cs typeface="Calibri" panose="020F0502020204030204" pitchFamily="34" charset="0"/>
                        </a:rPr>
                        <a:t>Investments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6">
                            <a:lumMod val="20000"/>
                            <a:lumOff val="80000"/>
                          </a:schemeClr>
                        </a:gs>
                        <a:gs pos="100000">
                          <a:schemeClr val="bg1">
                            <a:shade val="35000"/>
                            <a:satMod val="155000"/>
                          </a:schemeClr>
                        </a:gs>
                      </a:gsLst>
                      <a:path path="circle">
                        <a:fillToRect l="50000" t="50000" r="50000" b="50000"/>
                      </a:path>
                    </a:gradFill>
                  </a:tcPr>
                </a:tc>
                <a:extLst>
                  <a:ext uri="{0D108BD9-81ED-4DB2-BD59-A6C34878D82A}">
                    <a16:rowId xmlns:a16="http://schemas.microsoft.com/office/drawing/2014/main" val="10000"/>
                  </a:ext>
                </a:extLst>
              </a:tr>
              <a:tr h="96715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ndara" panose="020E0502030303020204" pitchFamily="34" charset="0"/>
                          <a:cs typeface="Calibri" panose="020F0502020204030204" pitchFamily="34" charset="0"/>
                        </a:rPr>
                        <a:t>403(b)</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Candara" panose="020E0502030303020204" pitchFamily="34" charset="0"/>
                          <a:cs typeface="Calibri" panose="020F0502020204030204" pitchFamily="34" charset="0"/>
                        </a:rPr>
                        <a:t>457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flip="none" rotWithShape="1">
                      <a:gsLst>
                        <a:gs pos="0">
                          <a:schemeClr val="accent6">
                            <a:lumMod val="20000"/>
                            <a:lumOff val="80000"/>
                          </a:schemeClr>
                        </a:gs>
                        <a:gs pos="100000">
                          <a:schemeClr val="bg1">
                            <a:shade val="35000"/>
                            <a:satMod val="155000"/>
                          </a:schemeClr>
                        </a:gs>
                      </a:gsLst>
                      <a:path path="circle">
                        <a:fillToRect l="50000" t="50000" r="50000" b="50000"/>
                      </a:path>
                      <a:tileRect/>
                    </a:gra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kern="1200" cap="none" normalizeH="0" baseline="0" dirty="0">
                          <a:ln>
                            <a:noFill/>
                          </a:ln>
                          <a:solidFill>
                            <a:schemeClr val="tx1"/>
                          </a:solidFill>
                          <a:effectLst/>
                          <a:latin typeface="Candara" panose="020E0502030303020204" pitchFamily="34" charset="0"/>
                          <a:ea typeface="+mn-ea"/>
                          <a:cs typeface="Calibri" panose="020F0502020204030204" pitchFamily="34" charset="0"/>
                        </a:rPr>
                        <a:t>Roth 403(b)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a:gsLst>
                        <a:gs pos="0">
                          <a:schemeClr val="accent6">
                            <a:lumMod val="20000"/>
                            <a:lumOff val="80000"/>
                          </a:schemeClr>
                        </a:gs>
                        <a:gs pos="100000">
                          <a:schemeClr val="bg1">
                            <a:shade val="35000"/>
                            <a:satMod val="155000"/>
                          </a:schemeClr>
                        </a:gs>
                      </a:gsLst>
                      <a:path path="circle">
                        <a:fillToRect l="50000" t="50000" r="50000" b="50000"/>
                      </a:path>
                    </a:gradFill>
                  </a:tcPr>
                </a:tc>
                <a:extLst>
                  <a:ext uri="{0D108BD9-81ED-4DB2-BD59-A6C34878D82A}">
                    <a16:rowId xmlns:a16="http://schemas.microsoft.com/office/drawing/2014/main" val="10001"/>
                  </a:ext>
                </a:extLst>
              </a:tr>
            </a:tbl>
          </a:graphicData>
        </a:graphic>
      </p:graphicFrame>
      <p:pic>
        <p:nvPicPr>
          <p:cNvPr id="9220" name="Picture 4" descr="C:\Users\as089772\AppData\Local\Microsoft\Windows\Temporary Internet Files\Content.IE5\I2P1OI73\MC90044131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4800" y="228600"/>
            <a:ext cx="990600" cy="99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042668"/>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0" y="457200"/>
            <a:ext cx="9144000" cy="533400"/>
          </a:xfrm>
        </p:spPr>
        <p:txBody>
          <a:bodyPr/>
          <a:lstStyle/>
          <a:p>
            <a:pPr algn="ctr" fontAlgn="auto">
              <a:spcAft>
                <a:spcPts val="0"/>
              </a:spcAft>
              <a:defRPr/>
            </a:pPr>
            <a:r>
              <a:rPr lang="en-US" sz="3200" b="1" cap="none" dirty="0">
                <a:cs typeface="Calibri" panose="020F0502020204030204" pitchFamily="34" charset="0"/>
              </a:rPr>
              <a:t>How To Enroll In Voluntary Retirement Plans</a:t>
            </a:r>
          </a:p>
        </p:txBody>
      </p:sp>
      <p:pic>
        <p:nvPicPr>
          <p:cNvPr id="10" name="Picture 2" descr="C:\Users\as089772\AppData\Local\Microsoft\Windows\Temporary Internet Files\Content.IE5\RS37165C\MC90043383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8999" y="948432"/>
            <a:ext cx="2090181" cy="25349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Grp="1" noChangeArrowheads="1"/>
          </p:cNvSpPr>
          <p:nvPr>
            <p:ph idx="1"/>
          </p:nvPr>
        </p:nvSpPr>
        <p:spPr>
          <a:xfrm>
            <a:off x="7429881" y="1683848"/>
            <a:ext cx="1618489" cy="1474383"/>
          </a:xfrm>
        </p:spPr>
        <p:txBody>
          <a:bodyPr>
            <a:normAutofit fontScale="92500" lnSpcReduction="10000"/>
          </a:bodyPr>
          <a:lstStyle/>
          <a:p>
            <a:pPr marL="609600" indent="-609600" algn="ctr" fontAlgn="auto">
              <a:spcAft>
                <a:spcPts val="0"/>
              </a:spcAft>
              <a:buFont typeface="Wingdings 2"/>
              <a:buNone/>
              <a:defRPr/>
            </a:pPr>
            <a:r>
              <a:rPr lang="en-US" sz="1400" b="1" u="sng" dirty="0">
                <a:ln w="12700">
                  <a:noFill/>
                  <a:prstDash val="solid"/>
                </a:ln>
                <a:latin typeface="Candara" panose="020E0502030303020204" pitchFamily="34" charset="0"/>
                <a:cs typeface="Calibri" panose="020F0502020204030204" pitchFamily="34" charset="0"/>
              </a:rPr>
              <a:t>2019 IRS Max</a:t>
            </a:r>
            <a:endParaRPr lang="en-US" sz="1400" b="1" u="sng" dirty="0">
              <a:latin typeface="Candara" panose="020E0502030303020204" pitchFamily="34" charset="0"/>
              <a:cs typeface="Calibri" panose="020F0502020204030204" pitchFamily="34" charset="0"/>
            </a:endParaRPr>
          </a:p>
          <a:p>
            <a:pPr marL="117475" indent="-117475" fontAlgn="auto">
              <a:spcAft>
                <a:spcPts val="0"/>
              </a:spcAft>
              <a:buFont typeface="Wingdings 2"/>
              <a:buChar char=""/>
              <a:defRPr/>
            </a:pPr>
            <a:r>
              <a:rPr lang="en-US" sz="1400" dirty="0">
                <a:latin typeface="Candara" panose="020E0502030303020204" pitchFamily="34" charset="0"/>
                <a:cs typeface="Calibri" panose="020F0502020204030204" pitchFamily="34" charset="0"/>
              </a:rPr>
              <a:t>$19,000: Employees under age 50</a:t>
            </a:r>
          </a:p>
          <a:p>
            <a:pPr marL="117475" indent="-117475" fontAlgn="auto">
              <a:spcAft>
                <a:spcPts val="0"/>
              </a:spcAft>
              <a:buClrTx/>
              <a:buFont typeface="Wingdings 2"/>
              <a:buChar char=""/>
              <a:defRPr/>
            </a:pPr>
            <a:r>
              <a:rPr lang="en-US" sz="1400" dirty="0">
                <a:latin typeface="Candara" panose="020E0502030303020204" pitchFamily="34" charset="0"/>
                <a:cs typeface="Calibri" panose="020F0502020204030204" pitchFamily="34" charset="0"/>
              </a:rPr>
              <a:t>$25,000: Employees age 50 and older</a:t>
            </a:r>
          </a:p>
          <a:p>
            <a:pPr marL="990600" lvl="1" indent="-533400" fontAlgn="auto">
              <a:spcAft>
                <a:spcPts val="0"/>
              </a:spcAft>
              <a:buClrTx/>
              <a:buFont typeface="Wingdings 2"/>
              <a:buChar char=""/>
              <a:defRPr/>
            </a:pPr>
            <a:endParaRPr lang="en-US" sz="2500" dirty="0">
              <a:solidFill>
                <a:schemeClr val="tx2">
                  <a:lumMod val="85000"/>
                  <a:lumOff val="15000"/>
                </a:schemeClr>
              </a:solidFill>
              <a:latin typeface="Calibri" panose="020F0502020204030204" pitchFamily="34" charset="0"/>
              <a:cs typeface="Calibri" panose="020F0502020204030204" pitchFamily="34" charset="0"/>
            </a:endParaRPr>
          </a:p>
          <a:p>
            <a:pPr marL="990600" lvl="1" indent="-533400" fontAlgn="auto">
              <a:spcAft>
                <a:spcPts val="0"/>
              </a:spcAft>
              <a:buClrTx/>
              <a:buFont typeface="Wingdings 2"/>
              <a:buChar char=""/>
              <a:defRPr/>
            </a:pPr>
            <a:endParaRPr lang="en-US" dirty="0">
              <a:latin typeface="Arial" pitchFamily="34" charset="0"/>
              <a:cs typeface="Arial" pitchFamily="34" charset="0"/>
            </a:endParaRPr>
          </a:p>
          <a:p>
            <a:pPr marL="609600" indent="-609600" fontAlgn="auto">
              <a:spcAft>
                <a:spcPts val="0"/>
              </a:spcAft>
              <a:buFontTx/>
              <a:buNone/>
              <a:defRPr/>
            </a:pPr>
            <a:endParaRPr lang="en-US" dirty="0"/>
          </a:p>
        </p:txBody>
      </p:sp>
      <p:graphicFrame>
        <p:nvGraphicFramePr>
          <p:cNvPr id="4" name="Table 3"/>
          <p:cNvGraphicFramePr>
            <a:graphicFrameLocks noGrp="1"/>
          </p:cNvGraphicFramePr>
          <p:nvPr>
            <p:extLst/>
          </p:nvPr>
        </p:nvGraphicFramePr>
        <p:xfrm>
          <a:off x="76200" y="968629"/>
          <a:ext cx="7315200" cy="5790756"/>
        </p:xfrm>
        <a:graphic>
          <a:graphicData uri="http://schemas.openxmlformats.org/drawingml/2006/table">
            <a:tbl>
              <a:tblPr/>
              <a:tblGrid>
                <a:gridCol w="1556426">
                  <a:extLst>
                    <a:ext uri="{9D8B030D-6E8A-4147-A177-3AD203B41FA5}">
                      <a16:colId xmlns:a16="http://schemas.microsoft.com/office/drawing/2014/main" val="20000"/>
                    </a:ext>
                  </a:extLst>
                </a:gridCol>
                <a:gridCol w="1110574">
                  <a:extLst>
                    <a:ext uri="{9D8B030D-6E8A-4147-A177-3AD203B41FA5}">
                      <a16:colId xmlns:a16="http://schemas.microsoft.com/office/drawing/2014/main" val="20001"/>
                    </a:ext>
                  </a:extLst>
                </a:gridCol>
                <a:gridCol w="4648200">
                  <a:extLst>
                    <a:ext uri="{9D8B030D-6E8A-4147-A177-3AD203B41FA5}">
                      <a16:colId xmlns:a16="http://schemas.microsoft.com/office/drawing/2014/main" val="20002"/>
                    </a:ext>
                  </a:extLst>
                </a:gridCol>
              </a:tblGrid>
              <a:tr h="372364">
                <a:tc>
                  <a:txBody>
                    <a:bodyPr/>
                    <a:lstStyle/>
                    <a:p>
                      <a:pPr marL="0" marR="0" algn="ctr" fontAlgn="base">
                        <a:lnSpc>
                          <a:spcPct val="107000"/>
                        </a:lnSpc>
                        <a:spcBef>
                          <a:spcPts val="480"/>
                        </a:spcBef>
                        <a:spcAft>
                          <a:spcPts val="0"/>
                        </a:spcAft>
                      </a:pPr>
                      <a:r>
                        <a:rPr lang="en-US" sz="1400" b="1"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Retirement Plan</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53717" marR="53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ase">
                        <a:lnSpc>
                          <a:spcPct val="107000"/>
                        </a:lnSpc>
                        <a:spcBef>
                          <a:spcPts val="480"/>
                        </a:spcBef>
                        <a:spcAft>
                          <a:spcPts val="0"/>
                        </a:spcAft>
                      </a:pPr>
                      <a:r>
                        <a:rPr lang="en-US" sz="1400" b="1"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Enrollment Deadline</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53717" marR="53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fontAlgn="base">
                        <a:lnSpc>
                          <a:spcPct val="107000"/>
                        </a:lnSpc>
                        <a:spcBef>
                          <a:spcPts val="480"/>
                        </a:spcBef>
                        <a:spcAft>
                          <a:spcPts val="0"/>
                        </a:spcAft>
                      </a:pPr>
                      <a:r>
                        <a:rPr lang="en-US" sz="1400" b="1"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How to Enroll</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53717" marR="53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3604006">
                <a:tc>
                  <a:txBody>
                    <a:bodyPr/>
                    <a:lstStyle/>
                    <a:p>
                      <a:pPr marL="0" marR="0" fontAlgn="base">
                        <a:lnSpc>
                          <a:spcPct val="107000"/>
                        </a:lnSpc>
                        <a:spcBef>
                          <a:spcPts val="385"/>
                        </a:spcBef>
                        <a:spcAft>
                          <a:spcPts val="0"/>
                        </a:spcAft>
                      </a:pPr>
                      <a:r>
                        <a:rPr lang="en-US" sz="1400" b="1"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Voluntary 403(b) Plan</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0" marR="0" fontAlgn="base">
                        <a:lnSpc>
                          <a:spcPct val="107000"/>
                        </a:lnSpc>
                        <a:spcBef>
                          <a:spcPts val="385"/>
                        </a:spcBef>
                        <a:spcAft>
                          <a:spcPts val="0"/>
                        </a:spcAft>
                      </a:pPr>
                      <a:r>
                        <a:rPr lang="en-US" sz="1400" b="1"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(Pre-Tax &amp; ROTH)</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0" marR="0" fontAlgn="base">
                        <a:lnSpc>
                          <a:spcPct val="107000"/>
                        </a:lnSpc>
                        <a:spcBef>
                          <a:spcPts val="385"/>
                        </a:spcBef>
                        <a:spcAft>
                          <a:spcPts val="0"/>
                        </a:spcAft>
                      </a:pPr>
                      <a:r>
                        <a:rPr lang="en-US" sz="1400" b="1"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 </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0" marR="0" fontAlgn="base">
                        <a:lnSpc>
                          <a:spcPct val="107000"/>
                        </a:lnSpc>
                        <a:spcBef>
                          <a:spcPts val="385"/>
                        </a:spcBef>
                        <a:spcAft>
                          <a:spcPts val="0"/>
                        </a:spcAft>
                      </a:pPr>
                      <a:r>
                        <a:rPr lang="en-US" sz="1400" b="1"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Eligible: </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385"/>
                        </a:spcBef>
                        <a:spcAft>
                          <a:spcPts val="0"/>
                        </a:spcAft>
                        <a:buFont typeface="Wingdings" panose="05000000000000000000" pitchFamily="2" charset="2"/>
                        <a:buChar char=""/>
                      </a:pPr>
                      <a:r>
                        <a:rPr lang="en-US" sz="14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All employee classes including OPS. </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457200" marR="0" fontAlgn="base">
                        <a:lnSpc>
                          <a:spcPct val="107000"/>
                        </a:lnSpc>
                        <a:spcBef>
                          <a:spcPts val="385"/>
                        </a:spcBef>
                        <a:spcAft>
                          <a:spcPts val="0"/>
                        </a:spcAft>
                      </a:pPr>
                      <a:r>
                        <a:rPr lang="en-US" sz="1400" dirty="0">
                          <a:solidFill>
                            <a:schemeClr val="tx1"/>
                          </a:solidFill>
                          <a:effectLst/>
                          <a:latin typeface="Candara" panose="020E0502030303020204" pitchFamily="34" charset="0"/>
                          <a:ea typeface="Times New Roman" panose="02020603050405020304" pitchFamily="18" charset="0"/>
                          <a:cs typeface="Times New Roman" panose="02020603050405020304" pitchFamily="18" charset="0"/>
                        </a:rPr>
                        <a:t> </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53717" marR="53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07000"/>
                        </a:lnSpc>
                        <a:spcBef>
                          <a:spcPts val="385"/>
                        </a:spcBef>
                        <a:spcAft>
                          <a:spcPts val="0"/>
                        </a:spcAft>
                      </a:pPr>
                      <a:r>
                        <a:rPr lang="en-US" sz="14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No enrollment deadline – can enroll any time.</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53717" marR="53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lvl="0" indent="-115888" fontAlgn="base">
                        <a:spcBef>
                          <a:spcPts val="0"/>
                        </a:spcBef>
                        <a:spcAft>
                          <a:spcPts val="0"/>
                        </a:spcAft>
                        <a:buFont typeface="Arial" panose="020B0604020202020204" pitchFamily="34" charset="0"/>
                        <a:buChar char="•"/>
                        <a:tabLst>
                          <a:tab pos="457200" algn="l"/>
                        </a:tabLst>
                      </a:pPr>
                      <a:r>
                        <a:rPr lang="en-US" sz="1400"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Open a voluntary retirement account with one of the three voluntary 403(b) companies: </a:t>
                      </a:r>
                      <a:endParaRPr lang="en-US" sz="1400" dirty="0">
                        <a:solidFill>
                          <a:schemeClr val="tx1"/>
                        </a:solidFill>
                        <a:effectLst/>
                        <a:latin typeface="Candara" panose="020E0502030303020204" pitchFamily="34" charset="0"/>
                        <a:cs typeface="Times New Roman" panose="02020603050405020304" pitchFamily="18" charset="0"/>
                      </a:endParaRPr>
                    </a:p>
                    <a:p>
                      <a:pPr marL="288925" marR="0" lvl="1" indent="168275" fontAlgn="base">
                        <a:spcBef>
                          <a:spcPts val="0"/>
                        </a:spcBef>
                        <a:spcAft>
                          <a:spcPts val="0"/>
                        </a:spcAft>
                        <a:buFont typeface="Wingdings" panose="05000000000000000000" pitchFamily="2" charset="2"/>
                        <a:buChar char=""/>
                        <a:tabLst>
                          <a:tab pos="671195" algn="l"/>
                        </a:tabLst>
                      </a:pPr>
                      <a:r>
                        <a:rPr lang="en-US" sz="1400"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Fidelity</a:t>
                      </a:r>
                      <a:endParaRPr lang="en-US" sz="1400" dirty="0">
                        <a:solidFill>
                          <a:schemeClr val="tx1"/>
                        </a:solidFill>
                        <a:effectLst/>
                        <a:latin typeface="Candara" panose="020E0502030303020204" pitchFamily="34" charset="0"/>
                        <a:cs typeface="Times New Roman" panose="02020603050405020304" pitchFamily="18" charset="0"/>
                      </a:endParaRPr>
                    </a:p>
                    <a:p>
                      <a:pPr marL="288925" marR="0" lvl="1" indent="168275" fontAlgn="base">
                        <a:spcBef>
                          <a:spcPts val="0"/>
                        </a:spcBef>
                        <a:spcAft>
                          <a:spcPts val="0"/>
                        </a:spcAft>
                        <a:buFont typeface="Wingdings" panose="05000000000000000000" pitchFamily="2" charset="2"/>
                        <a:buChar char=""/>
                        <a:tabLst>
                          <a:tab pos="671195" algn="l"/>
                        </a:tabLst>
                      </a:pPr>
                      <a:r>
                        <a:rPr lang="en-US" sz="1400"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TIAA</a:t>
                      </a:r>
                      <a:endParaRPr lang="en-US" sz="1400" dirty="0">
                        <a:solidFill>
                          <a:schemeClr val="tx1"/>
                        </a:solidFill>
                        <a:effectLst/>
                        <a:latin typeface="Candara" panose="020E0502030303020204" pitchFamily="34" charset="0"/>
                        <a:cs typeface="Times New Roman" panose="02020603050405020304" pitchFamily="18" charset="0"/>
                      </a:endParaRPr>
                    </a:p>
                    <a:p>
                      <a:pPr marL="288925" marR="0" lvl="1" indent="168275" fontAlgn="base">
                        <a:spcBef>
                          <a:spcPts val="0"/>
                        </a:spcBef>
                        <a:spcAft>
                          <a:spcPts val="0"/>
                        </a:spcAft>
                        <a:buFont typeface="Wingdings" panose="05000000000000000000" pitchFamily="2" charset="2"/>
                        <a:buChar char=""/>
                        <a:tabLst>
                          <a:tab pos="671195" algn="l"/>
                        </a:tabLst>
                      </a:pPr>
                      <a:r>
                        <a:rPr lang="en-US" sz="1400"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VALIC</a:t>
                      </a:r>
                      <a:endParaRPr lang="en-US" sz="1400" dirty="0">
                        <a:solidFill>
                          <a:schemeClr val="tx1"/>
                        </a:solidFill>
                        <a:effectLst/>
                        <a:latin typeface="Candara" panose="020E0502030303020204" pitchFamily="34" charset="0"/>
                        <a:cs typeface="Times New Roman" panose="02020603050405020304" pitchFamily="18" charset="0"/>
                      </a:endParaRPr>
                    </a:p>
                    <a:p>
                      <a:pPr marL="287338" marR="0" indent="1588" fontAlgn="base">
                        <a:spcBef>
                          <a:spcPts val="0"/>
                        </a:spcBef>
                        <a:spcAft>
                          <a:spcPts val="0"/>
                        </a:spcAft>
                      </a:pPr>
                      <a:r>
                        <a:rPr lang="en-US" sz="1400" i="1"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*You can enroll online or by contacting a local representative. The online enrollment links and local contact information can be found</a:t>
                      </a:r>
                      <a:r>
                        <a:rPr lang="en-US" sz="1400" i="1" baseline="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 here: </a:t>
                      </a:r>
                      <a:r>
                        <a:rPr lang="en-US" sz="1400" i="1" baseline="0" dirty="0">
                          <a:effectLst/>
                          <a:latin typeface="Candara" panose="020E0502030303020204" pitchFamily="34" charset="0"/>
                          <a:ea typeface="Times New Roman" panose="02020603050405020304" pitchFamily="18" charset="0"/>
                          <a:cs typeface="Calibri" panose="020F0502020204030204" pitchFamily="34" charset="0"/>
                          <a:hlinkClick r:id="rId4"/>
                        </a:rPr>
                        <a:t>http://hr.ucf.edu/current-employees/retirement/#retire1d</a:t>
                      </a:r>
                      <a:r>
                        <a:rPr lang="en-US" sz="1400" i="1" baseline="0" dirty="0">
                          <a:effectLst/>
                          <a:latin typeface="Candara" panose="020E0502030303020204" pitchFamily="34" charset="0"/>
                          <a:ea typeface="Times New Roman" panose="02020603050405020304" pitchFamily="18" charset="0"/>
                          <a:cs typeface="Calibri" panose="020F0502020204030204" pitchFamily="34" charset="0"/>
                        </a:rPr>
                        <a:t>. </a:t>
                      </a:r>
                      <a:endParaRPr lang="en-US" sz="1400" dirty="0">
                        <a:effectLst/>
                        <a:latin typeface="Candara" panose="020E0502030303020204" pitchFamily="34" charset="0"/>
                        <a:cs typeface="Times New Roman" panose="02020603050405020304" pitchFamily="18" charset="0"/>
                      </a:endParaRPr>
                    </a:p>
                    <a:p>
                      <a:pPr marL="442595" marR="0" fontAlgn="base">
                        <a:spcBef>
                          <a:spcPts val="0"/>
                        </a:spcBef>
                        <a:spcAft>
                          <a:spcPts val="0"/>
                        </a:spcAft>
                      </a:pPr>
                      <a:r>
                        <a:rPr lang="en-US" sz="1400" i="1" dirty="0">
                          <a:effectLst/>
                          <a:latin typeface="Candara" panose="020E0502030303020204" pitchFamily="34" charset="0"/>
                          <a:ea typeface="Times New Roman" panose="02020603050405020304" pitchFamily="18" charset="0"/>
                          <a:cs typeface="Calibri" panose="020F0502020204030204" pitchFamily="34" charset="0"/>
                        </a:rPr>
                        <a:t> </a:t>
                      </a:r>
                      <a:endParaRPr lang="en-US" sz="1400" dirty="0">
                        <a:effectLst/>
                        <a:latin typeface="Candara" panose="020E0502030303020204" pitchFamily="34" charset="0"/>
                        <a:cs typeface="Times New Roman" panose="02020603050405020304" pitchFamily="18" charset="0"/>
                      </a:endParaRPr>
                    </a:p>
                    <a:p>
                      <a:pPr marL="115888" marR="0" lvl="0" indent="-115888" fontAlgn="base">
                        <a:spcBef>
                          <a:spcPts val="0"/>
                        </a:spcBef>
                        <a:spcAft>
                          <a:spcPts val="0"/>
                        </a:spcAft>
                        <a:buFont typeface="Arial" panose="020B0604020202020204" pitchFamily="34" charset="0"/>
                        <a:buChar char="•"/>
                        <a:tabLst>
                          <a:tab pos="457200" algn="l"/>
                        </a:tabLst>
                      </a:pPr>
                      <a:r>
                        <a:rPr lang="en-US" sz="14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Complete the </a:t>
                      </a:r>
                      <a:r>
                        <a:rPr lang="en-US" sz="1400" b="1" u="sng"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Salary Reduction Agreement (SRA)</a:t>
                      </a:r>
                      <a:r>
                        <a:rPr lang="en-US" sz="1400" u="sng"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 </a:t>
                      </a:r>
                      <a:r>
                        <a:rPr lang="en-US" sz="1400" u="sng" dirty="0">
                          <a:solidFill>
                            <a:srgbClr val="0563C1"/>
                          </a:solidFill>
                          <a:effectLst/>
                          <a:latin typeface="Candara" panose="020E0502030303020204" pitchFamily="34" charset="0"/>
                          <a:ea typeface="Times New Roman" panose="02020603050405020304" pitchFamily="18" charset="0"/>
                          <a:cs typeface="Calibri" panose="020F0502020204030204" pitchFamily="34" charset="0"/>
                        </a:rPr>
                        <a:t>(</a:t>
                      </a:r>
                      <a:r>
                        <a:rPr lang="en-US" sz="1400" u="sng" dirty="0">
                          <a:solidFill>
                            <a:srgbClr val="0563C1"/>
                          </a:solidFill>
                          <a:effectLst/>
                          <a:latin typeface="Candara" panose="020E0502030303020204" pitchFamily="34" charset="0"/>
                          <a:ea typeface="Times New Roman" panose="02020603050405020304" pitchFamily="18" charset="0"/>
                          <a:cs typeface="Calibri" panose="020F0502020204030204" pitchFamily="34" charset="0"/>
                          <a:hlinkClick r:id="rId5"/>
                        </a:rPr>
                        <a:t>http://hr.ucf.edu/files/SRA.pdf</a:t>
                      </a:r>
                      <a:r>
                        <a:rPr lang="en-US" sz="1400" u="sng" dirty="0">
                          <a:solidFill>
                            <a:srgbClr val="0563C1"/>
                          </a:solidFill>
                          <a:effectLst/>
                          <a:latin typeface="Candara" panose="020E0502030303020204" pitchFamily="34" charset="0"/>
                          <a:ea typeface="Times New Roman" panose="02020603050405020304" pitchFamily="18" charset="0"/>
                          <a:cs typeface="Calibri" panose="020F0502020204030204" pitchFamily="34" charset="0"/>
                        </a:rPr>
                        <a:t>)</a:t>
                      </a:r>
                      <a:endParaRPr lang="en-US" sz="1400" dirty="0">
                        <a:solidFill>
                          <a:schemeClr val="tx1"/>
                        </a:solidFill>
                        <a:effectLst/>
                        <a:latin typeface="Candara" panose="020E0502030303020204" pitchFamily="34" charset="0"/>
                        <a:cs typeface="Times New Roman" panose="02020603050405020304" pitchFamily="18" charset="0"/>
                      </a:endParaRPr>
                    </a:p>
                    <a:p>
                      <a:pPr marL="442595" marR="0" fontAlgn="base">
                        <a:spcBef>
                          <a:spcPts val="0"/>
                        </a:spcBef>
                        <a:spcAft>
                          <a:spcPts val="0"/>
                        </a:spcAft>
                      </a:pPr>
                      <a:r>
                        <a:rPr lang="en-US" sz="1400" dirty="0">
                          <a:effectLst/>
                          <a:latin typeface="Candara" panose="020E0502030303020204" pitchFamily="34" charset="0"/>
                          <a:ea typeface="Times New Roman" panose="02020603050405020304" pitchFamily="18" charset="0"/>
                          <a:cs typeface="Calibri" panose="020F0502020204030204" pitchFamily="34" charset="0"/>
                        </a:rPr>
                        <a:t> </a:t>
                      </a:r>
                      <a:endParaRPr lang="en-US" sz="1400" dirty="0">
                        <a:effectLst/>
                        <a:latin typeface="Candara" panose="020E0502030303020204" pitchFamily="34" charset="0"/>
                        <a:cs typeface="Times New Roman" panose="02020603050405020304" pitchFamily="18" charset="0"/>
                      </a:endParaRPr>
                    </a:p>
                    <a:p>
                      <a:pPr marL="115888" marR="0" lvl="0" indent="-115888" fontAlgn="base">
                        <a:spcBef>
                          <a:spcPts val="0"/>
                        </a:spcBef>
                        <a:spcAft>
                          <a:spcPts val="0"/>
                        </a:spcAft>
                        <a:buFont typeface="Arial" panose="020B0604020202020204" pitchFamily="34" charset="0"/>
                        <a:buChar char="•"/>
                        <a:tabLst>
                          <a:tab pos="457200" algn="l"/>
                        </a:tabLst>
                      </a:pPr>
                      <a:r>
                        <a:rPr lang="en-US" sz="14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Return the completed SRA to the Benefits Section via secure</a:t>
                      </a:r>
                      <a:r>
                        <a:rPr lang="en-US" sz="1400" baseline="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 eF</a:t>
                      </a:r>
                      <a:r>
                        <a:rPr lang="en-US" sz="14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ax (407-882-9022) or password protected email attachment</a:t>
                      </a:r>
                      <a:r>
                        <a:rPr lang="en-US" sz="1400" dirty="0">
                          <a:effectLst/>
                          <a:latin typeface="Candara" panose="020E0502030303020204" pitchFamily="34" charset="0"/>
                          <a:ea typeface="Times New Roman" panose="02020603050405020304" pitchFamily="18" charset="0"/>
                          <a:cs typeface="Calibri" panose="020F0502020204030204" pitchFamily="34" charset="0"/>
                        </a:rPr>
                        <a:t> (</a:t>
                      </a:r>
                      <a:r>
                        <a:rPr lang="en-US" sz="1400" u="sng" dirty="0">
                          <a:solidFill>
                            <a:srgbClr val="0563C1"/>
                          </a:solidFill>
                          <a:effectLst/>
                          <a:latin typeface="Candara" panose="020E0502030303020204" pitchFamily="34" charset="0"/>
                          <a:ea typeface="Times New Roman" panose="02020603050405020304" pitchFamily="18" charset="0"/>
                          <a:cs typeface="Calibri" panose="020F0502020204030204" pitchFamily="34" charset="0"/>
                          <a:hlinkClick r:id="rId6"/>
                        </a:rPr>
                        <a:t>benefits@ucf.edu</a:t>
                      </a:r>
                      <a:r>
                        <a:rPr lang="en-US" sz="1400" dirty="0">
                          <a:effectLst/>
                          <a:latin typeface="Candara" panose="020E0502030303020204" pitchFamily="34" charset="0"/>
                          <a:ea typeface="Times New Roman" panose="02020603050405020304" pitchFamily="18" charset="0"/>
                          <a:cs typeface="Calibri" panose="020F0502020204030204" pitchFamily="34" charset="0"/>
                        </a:rPr>
                        <a:t>). </a:t>
                      </a:r>
                      <a:endParaRPr lang="en-US" sz="1400" dirty="0">
                        <a:effectLst/>
                        <a:latin typeface="Candara" panose="020E0502030303020204" pitchFamily="34" charset="0"/>
                        <a:ea typeface="Times New Roman" panose="02020603050405020304" pitchFamily="18" charset="0"/>
                        <a:cs typeface="Times New Roman" panose="02020603050405020304" pitchFamily="18" charset="0"/>
                      </a:endParaRPr>
                    </a:p>
                  </a:txBody>
                  <a:tcPr marL="53717" marR="53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09158">
                <a:tc>
                  <a:txBody>
                    <a:bodyPr/>
                    <a:lstStyle/>
                    <a:p>
                      <a:pPr marL="0" marR="0" fontAlgn="base">
                        <a:lnSpc>
                          <a:spcPct val="107000"/>
                        </a:lnSpc>
                        <a:spcBef>
                          <a:spcPts val="385"/>
                        </a:spcBef>
                        <a:spcAft>
                          <a:spcPts val="0"/>
                        </a:spcAft>
                      </a:pPr>
                      <a:r>
                        <a:rPr lang="en-US" sz="1400" b="1"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457 Deferred Compensation</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0" marR="0" fontAlgn="base">
                        <a:lnSpc>
                          <a:spcPct val="107000"/>
                        </a:lnSpc>
                        <a:spcBef>
                          <a:spcPts val="385"/>
                        </a:spcBef>
                        <a:spcAft>
                          <a:spcPts val="0"/>
                        </a:spcAft>
                      </a:pPr>
                      <a:r>
                        <a:rPr lang="en-US" sz="1400" b="1"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 </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0" marR="0" fontAlgn="base">
                        <a:lnSpc>
                          <a:spcPct val="107000"/>
                        </a:lnSpc>
                        <a:spcBef>
                          <a:spcPts val="385"/>
                        </a:spcBef>
                        <a:spcAft>
                          <a:spcPts val="0"/>
                        </a:spcAft>
                      </a:pPr>
                      <a:r>
                        <a:rPr lang="en-US" sz="1400" b="1"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Eligible: </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p>
                      <a:pPr marL="342900" marR="0" lvl="0" indent="-342900" fontAlgn="base">
                        <a:lnSpc>
                          <a:spcPct val="107000"/>
                        </a:lnSpc>
                        <a:spcBef>
                          <a:spcPts val="385"/>
                        </a:spcBef>
                        <a:spcAft>
                          <a:spcPts val="0"/>
                        </a:spcAft>
                        <a:buFont typeface="Wingdings" panose="05000000000000000000" pitchFamily="2" charset="2"/>
                        <a:buChar char=""/>
                      </a:pPr>
                      <a:r>
                        <a:rPr lang="en-US" sz="14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All employee classes including OPS.</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53717" marR="53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fontAlgn="base">
                        <a:lnSpc>
                          <a:spcPct val="107000"/>
                        </a:lnSpc>
                        <a:spcBef>
                          <a:spcPts val="385"/>
                        </a:spcBef>
                        <a:spcAft>
                          <a:spcPts val="0"/>
                        </a:spcAft>
                      </a:pPr>
                      <a:r>
                        <a:rPr lang="en-US" sz="14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No enrollment deadline – can enroll any time.</a:t>
                      </a:r>
                      <a:endParaRPr lang="en-US" sz="1400" dirty="0">
                        <a:solidFill>
                          <a:schemeClr val="tx1"/>
                        </a:solidFill>
                        <a:effectLst/>
                        <a:latin typeface="Candara" panose="020E0502030303020204" pitchFamily="34" charset="0"/>
                        <a:ea typeface="Calibri" panose="020F0502020204030204" pitchFamily="34" charset="0"/>
                        <a:cs typeface="Times New Roman" panose="02020603050405020304" pitchFamily="18" charset="0"/>
                      </a:endParaRPr>
                    </a:p>
                  </a:txBody>
                  <a:tcPr marL="53717" marR="53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5888" marR="0" lvl="0" indent="-115888" fontAlgn="base">
                        <a:spcBef>
                          <a:spcPts val="0"/>
                        </a:spcBef>
                        <a:spcAft>
                          <a:spcPts val="0"/>
                        </a:spcAft>
                        <a:buFont typeface="Arial" panose="020B0604020202020204" pitchFamily="34" charset="0"/>
                        <a:buChar char="•"/>
                        <a:tabLst>
                          <a:tab pos="457200" algn="l"/>
                        </a:tabLst>
                      </a:pPr>
                      <a:r>
                        <a:rPr lang="en-US" sz="1400"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Contact the State Office of Deferred Compensation:</a:t>
                      </a:r>
                      <a:endParaRPr lang="en-US" sz="1400" dirty="0">
                        <a:solidFill>
                          <a:schemeClr val="tx1"/>
                        </a:solidFill>
                        <a:effectLst/>
                        <a:latin typeface="Candara" panose="020E0502030303020204" pitchFamily="34" charset="0"/>
                        <a:cs typeface="Times New Roman" panose="02020603050405020304" pitchFamily="18" charset="0"/>
                      </a:endParaRPr>
                    </a:p>
                    <a:p>
                      <a:pPr marL="288925" marR="0" lvl="1" indent="168275" fontAlgn="base">
                        <a:spcBef>
                          <a:spcPts val="0"/>
                        </a:spcBef>
                        <a:spcAft>
                          <a:spcPts val="0"/>
                        </a:spcAft>
                        <a:buFont typeface="Wingdings" panose="05000000000000000000" pitchFamily="2" charset="2"/>
                        <a:buChar char=""/>
                        <a:tabLst>
                          <a:tab pos="914400" algn="l"/>
                        </a:tabLst>
                      </a:pPr>
                      <a:r>
                        <a:rPr lang="en-US" sz="1400"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Telephone: (877) 299-8002</a:t>
                      </a:r>
                      <a:endParaRPr lang="en-US" sz="1400" dirty="0">
                        <a:solidFill>
                          <a:schemeClr val="tx1"/>
                        </a:solidFill>
                        <a:effectLst/>
                        <a:latin typeface="Candara" panose="020E0502030303020204" pitchFamily="34" charset="0"/>
                        <a:cs typeface="Times New Roman" panose="02020603050405020304" pitchFamily="18" charset="0"/>
                      </a:endParaRPr>
                    </a:p>
                    <a:p>
                      <a:pPr marL="288925" marR="0" lvl="1" indent="168275" fontAlgn="base">
                        <a:spcBef>
                          <a:spcPts val="0"/>
                        </a:spcBef>
                        <a:spcAft>
                          <a:spcPts val="0"/>
                        </a:spcAft>
                        <a:buFont typeface="Wingdings" panose="05000000000000000000" pitchFamily="2" charset="2"/>
                        <a:buChar char=""/>
                        <a:tabLst>
                          <a:tab pos="914400" algn="l"/>
                        </a:tabLst>
                      </a:pPr>
                      <a:r>
                        <a:rPr lang="en-US" sz="1400" kern="1200" dirty="0">
                          <a:solidFill>
                            <a:schemeClr val="tx1"/>
                          </a:solidFill>
                          <a:effectLst/>
                          <a:latin typeface="Candara" panose="020E0502030303020204" pitchFamily="34" charset="0"/>
                          <a:ea typeface="Times New Roman" panose="02020603050405020304" pitchFamily="18" charset="0"/>
                          <a:cs typeface="Calibri" panose="020F0502020204030204" pitchFamily="34" charset="0"/>
                        </a:rPr>
                        <a:t>Website: </a:t>
                      </a:r>
                      <a:r>
                        <a:rPr lang="en-US" sz="1400" u="sng" kern="1200" dirty="0">
                          <a:solidFill>
                            <a:srgbClr val="0563C1"/>
                          </a:solidFill>
                          <a:effectLst/>
                          <a:latin typeface="Candara" panose="020E0502030303020204" pitchFamily="34" charset="0"/>
                          <a:ea typeface="Times New Roman" panose="02020603050405020304" pitchFamily="18" charset="0"/>
                          <a:cs typeface="Calibri" panose="020F0502020204030204" pitchFamily="34" charset="0"/>
                          <a:hlinkClick r:id="rId7"/>
                        </a:rPr>
                        <a:t>www.myfloridadeferredcomp.com</a:t>
                      </a:r>
                      <a:r>
                        <a:rPr lang="en-US" sz="1400" kern="1200" dirty="0">
                          <a:solidFill>
                            <a:srgbClr val="262626"/>
                          </a:solidFill>
                          <a:effectLst/>
                          <a:latin typeface="Candara" panose="020E0502030303020204" pitchFamily="34" charset="0"/>
                          <a:ea typeface="Times New Roman" panose="02020603050405020304" pitchFamily="18" charset="0"/>
                          <a:cs typeface="Calibri" panose="020F0502020204030204" pitchFamily="34" charset="0"/>
                        </a:rPr>
                        <a:t> </a:t>
                      </a:r>
                      <a:endParaRPr lang="en-US" sz="1400" dirty="0">
                        <a:effectLst/>
                        <a:latin typeface="Candara" panose="020E0502030303020204" pitchFamily="34" charset="0"/>
                        <a:cs typeface="Times New Roman" panose="02020603050405020304" pitchFamily="18" charset="0"/>
                      </a:endParaRPr>
                    </a:p>
                  </a:txBody>
                  <a:tcPr marL="53717" marR="537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7023324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0" y="4572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pitchFamily="34"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2pPr>
            <a:lvl3pPr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3pPr>
            <a:lvl4pPr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4pPr>
            <a:lvl5pPr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ＭＳ Ｐゴシック" pitchFamily="34" charset="-128"/>
              </a:defRPr>
            </a:lvl9pPr>
          </a:lstStyle>
          <a:p>
            <a:pPr fontAlgn="auto">
              <a:spcAft>
                <a:spcPts val="0"/>
              </a:spcAft>
              <a:defRPr/>
            </a:pPr>
            <a:r>
              <a:rPr lang="en-US" sz="4000" b="1" dirty="0">
                <a:latin typeface="Candara" panose="020E0502030303020204" pitchFamily="34" charset="0"/>
                <a:cs typeface="Calibri" panose="020F0502020204030204" pitchFamily="34" charset="0"/>
              </a:rPr>
              <a:t>UCF 403(b) Plan Resources</a:t>
            </a:r>
            <a:endParaRPr lang="en-US" sz="2000" b="1" i="1" dirty="0">
              <a:latin typeface="Candara" panose="020E0502030303020204" pitchFamily="34" charset="0"/>
            </a:endParaRPr>
          </a:p>
        </p:txBody>
      </p:sp>
      <p:sp>
        <p:nvSpPr>
          <p:cNvPr id="6" name="Rectangle 3"/>
          <p:cNvSpPr txBox="1">
            <a:spLocks noChangeArrowheads="1"/>
          </p:cNvSpPr>
          <p:nvPr/>
        </p:nvSpPr>
        <p:spPr bwMode="auto">
          <a:xfrm>
            <a:off x="33214" y="5867400"/>
            <a:ext cx="913691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34"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34"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34"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charset="0"/>
              <a:buNone/>
            </a:pPr>
            <a:r>
              <a:rPr lang="en-US" sz="2400" b="1" dirty="0">
                <a:latin typeface="Candara" panose="020E0502030303020204" pitchFamily="34" charset="0"/>
              </a:rPr>
              <a:t>CAPTRUST Retirement Counselors</a:t>
            </a:r>
            <a:r>
              <a:rPr lang="en-US" sz="2400" dirty="0">
                <a:latin typeface="Candara" panose="020E0502030303020204" pitchFamily="34" charset="0"/>
              </a:rPr>
              <a:t>: 800-967-9948</a:t>
            </a:r>
          </a:p>
          <a:p>
            <a:pPr marL="0" indent="0" algn="ctr">
              <a:buFont typeface="Arial" charset="0"/>
              <a:buNone/>
            </a:pPr>
            <a:r>
              <a:rPr lang="en-US" sz="2400" b="1" dirty="0">
                <a:latin typeface="Candara" panose="020E0502030303020204" pitchFamily="34" charset="0"/>
                <a:cs typeface="Calibri" panose="020F0502020204030204" pitchFamily="34" charset="0"/>
              </a:rPr>
              <a:t>Website</a:t>
            </a:r>
            <a:r>
              <a:rPr lang="en-US" sz="2400" dirty="0">
                <a:latin typeface="Candara" panose="020E0502030303020204" pitchFamily="34" charset="0"/>
                <a:cs typeface="Calibri" panose="020F0502020204030204" pitchFamily="34" charset="0"/>
              </a:rPr>
              <a:t>: </a:t>
            </a:r>
            <a:r>
              <a:rPr lang="en-US" sz="2400" dirty="0">
                <a:latin typeface="Candara" panose="020E0502030303020204" pitchFamily="34" charset="0"/>
                <a:cs typeface="Calibri" panose="020F0502020204030204" pitchFamily="34" charset="0"/>
                <a:hlinkClick r:id="rId3"/>
              </a:rPr>
              <a:t>www.captrustadvice.com</a:t>
            </a:r>
            <a:endParaRPr lang="en-US" sz="2000" dirty="0">
              <a:latin typeface="Calibri" panose="020F0502020204030204" pitchFamily="34" charset="0"/>
              <a:cs typeface="Calibri" panose="020F0502020204030204" pitchFamily="34" charset="0"/>
            </a:endParaRPr>
          </a:p>
        </p:txBody>
      </p:sp>
      <p:pic>
        <p:nvPicPr>
          <p:cNvPr id="3" name="Picture 2" descr="Screen Clipping"/>
          <p:cNvPicPr>
            <a:picLocks noChangeAspect="1"/>
          </p:cNvPicPr>
          <p:nvPr/>
        </p:nvPicPr>
        <p:blipFill rotWithShape="1">
          <a:blip r:embed="rId4">
            <a:extLst>
              <a:ext uri="{28A0092B-C50C-407E-A947-70E740481C1C}">
                <a14:useLocalDpi xmlns:a14="http://schemas.microsoft.com/office/drawing/2010/main" val="0"/>
              </a:ext>
            </a:extLst>
          </a:blip>
          <a:srcRect l="2702" t="3009" r="3603"/>
          <a:stretch/>
        </p:blipFill>
        <p:spPr>
          <a:xfrm>
            <a:off x="1295400" y="1066801"/>
            <a:ext cx="6906869" cy="4800599"/>
          </a:xfrm>
          <a:prstGeom prst="rect">
            <a:avLst/>
          </a:prstGeom>
          <a:ln>
            <a:solidFill>
              <a:schemeClr val="tx1"/>
            </a:solidFill>
          </a:ln>
        </p:spPr>
      </p:pic>
    </p:spTree>
    <p:extLst>
      <p:ext uri="{BB962C8B-B14F-4D97-AF65-F5344CB8AC3E}">
        <p14:creationId xmlns:p14="http://schemas.microsoft.com/office/powerpoint/2010/main" val="822468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514350"/>
            <a:ext cx="9126354" cy="476250"/>
          </a:xfrm>
        </p:spPr>
        <p:txBody>
          <a:bodyPr>
            <a:noAutofit/>
          </a:bodyPr>
          <a:lstStyle/>
          <a:p>
            <a:pPr algn="ctr" eaLnBrk="1" hangingPunct="1">
              <a:defRPr/>
            </a:pPr>
            <a:r>
              <a:rPr lang="en-US" sz="3600" b="1" dirty="0">
                <a:latin typeface="Candara" panose="020E0502030303020204" pitchFamily="34" charset="0"/>
              </a:rPr>
              <a:t>Am I Eligible?</a:t>
            </a:r>
          </a:p>
        </p:txBody>
      </p:sp>
      <p:sp>
        <p:nvSpPr>
          <p:cNvPr id="10244" name="Content Placeholder 5"/>
          <p:cNvSpPr>
            <a:spLocks noGrp="1"/>
          </p:cNvSpPr>
          <p:nvPr>
            <p:ph sz="half" idx="1"/>
          </p:nvPr>
        </p:nvSpPr>
        <p:spPr>
          <a:xfrm>
            <a:off x="-27272" y="1409700"/>
            <a:ext cx="9126354" cy="5067300"/>
          </a:xfrm>
        </p:spPr>
        <p:txBody>
          <a:bodyPr/>
          <a:lstStyle/>
          <a:p>
            <a:pPr defTabSz="169863">
              <a:buFont typeface="Wingdings" panose="05000000000000000000" pitchFamily="2" charset="2"/>
              <a:buChar char="§"/>
              <a:tabLst>
                <a:tab pos="339725" algn="l"/>
              </a:tabLst>
              <a:defRPr/>
            </a:pPr>
            <a:r>
              <a:rPr lang="en-US" sz="2300" dirty="0">
                <a:latin typeface="Candara" panose="020E0502030303020204" pitchFamily="34" charset="0"/>
              </a:rPr>
              <a:t>People First determines an employee’s eligibility for state sponsored benefits offered through the Division of State Group Insurance (DSGI).</a:t>
            </a:r>
          </a:p>
          <a:p>
            <a:pPr marL="0" indent="0" defTabSz="169863">
              <a:buNone/>
              <a:tabLst>
                <a:tab pos="339725" algn="l"/>
              </a:tabLst>
              <a:defRPr/>
            </a:pPr>
            <a:endParaRPr lang="en-US" sz="800" dirty="0">
              <a:latin typeface="Candara" panose="020E0502030303020204" pitchFamily="34" charset="0"/>
            </a:endParaRPr>
          </a:p>
          <a:p>
            <a:pPr defTabSz="169863">
              <a:buFont typeface="Wingdings" panose="05000000000000000000" pitchFamily="2" charset="2"/>
              <a:buChar char="§"/>
              <a:tabLst>
                <a:tab pos="339725" algn="l"/>
              </a:tabLst>
              <a:defRPr/>
            </a:pPr>
            <a:r>
              <a:rPr lang="en-US" sz="2300" dirty="0">
                <a:latin typeface="Candara" panose="020E0502030303020204" pitchFamily="34" charset="0"/>
              </a:rPr>
              <a:t>An employee’s eligibility is based on their </a:t>
            </a:r>
            <a:r>
              <a:rPr lang="en-US" sz="2300" u="sng" dirty="0">
                <a:latin typeface="Candara" panose="020E0502030303020204" pitchFamily="34" charset="0"/>
              </a:rPr>
              <a:t>hire date</a:t>
            </a:r>
            <a:r>
              <a:rPr lang="en-US" sz="2300" dirty="0">
                <a:latin typeface="Candara" panose="020E0502030303020204" pitchFamily="34" charset="0"/>
              </a:rPr>
              <a:t> and </a:t>
            </a:r>
            <a:r>
              <a:rPr lang="en-US" sz="2300" u="sng" dirty="0">
                <a:latin typeface="Candara" panose="020E0502030303020204" pitchFamily="34" charset="0"/>
              </a:rPr>
              <a:t>hours worked</a:t>
            </a:r>
            <a:r>
              <a:rPr lang="en-US" sz="2300" dirty="0">
                <a:latin typeface="Candara" panose="020E0502030303020204" pitchFamily="34" charset="0"/>
              </a:rPr>
              <a:t> reported for defined measurement periods.</a:t>
            </a:r>
          </a:p>
          <a:p>
            <a:pPr marL="0" indent="0" defTabSz="169863">
              <a:buNone/>
              <a:tabLst>
                <a:tab pos="339725" algn="l"/>
              </a:tabLst>
              <a:defRPr/>
            </a:pPr>
            <a:endParaRPr lang="en-US" sz="800" dirty="0">
              <a:latin typeface="Candara" panose="020E0502030303020204" pitchFamily="34" charset="0"/>
            </a:endParaRPr>
          </a:p>
          <a:p>
            <a:pPr defTabSz="169863">
              <a:buFont typeface="Wingdings" panose="05000000000000000000" pitchFamily="2" charset="2"/>
              <a:buChar char="§"/>
              <a:tabLst>
                <a:tab pos="339725" algn="l"/>
              </a:tabLst>
              <a:defRPr/>
            </a:pPr>
            <a:r>
              <a:rPr lang="en-US" sz="2300" dirty="0">
                <a:latin typeface="Candara" panose="020E0502030303020204" pitchFamily="34" charset="0"/>
              </a:rPr>
              <a:t>Note: An employee’s hours worked concurrently with multiple state agencies or within the State University System (SUS) are combined to determine eligibility.</a:t>
            </a:r>
          </a:p>
          <a:p>
            <a:pPr marL="0" indent="0" defTabSz="169863">
              <a:buNone/>
              <a:tabLst>
                <a:tab pos="339725" algn="l"/>
              </a:tabLst>
              <a:defRPr/>
            </a:pPr>
            <a:endParaRPr lang="en-US" sz="800" dirty="0">
              <a:latin typeface="Candara" panose="020E0502030303020204" pitchFamily="34" charset="0"/>
            </a:endParaRPr>
          </a:p>
          <a:p>
            <a:pPr defTabSz="169863">
              <a:buFont typeface="Wingdings" panose="05000000000000000000" pitchFamily="2" charset="2"/>
              <a:buChar char="§"/>
              <a:tabLst>
                <a:tab pos="339725" algn="l"/>
              </a:tabLst>
              <a:defRPr/>
            </a:pPr>
            <a:r>
              <a:rPr lang="en-US" sz="2300" dirty="0">
                <a:latin typeface="Candara" panose="020E0502030303020204" pitchFamily="34" charset="0"/>
              </a:rPr>
              <a:t>For detailed information on the OPS Measurement Periods and Eligibility determination, please reference the OPS Healthcare Reference Guide here: </a:t>
            </a:r>
            <a:r>
              <a:rPr lang="en-US" sz="2000" dirty="0">
                <a:latin typeface="Candara" panose="020E0502030303020204" pitchFamily="34" charset="0"/>
                <a:hlinkClick r:id="rId3"/>
              </a:rPr>
              <a:t>https://hr.ucf.edu/files/OPSEligibilityMeasurementPeriodsReferenceGuide.pdf</a:t>
            </a:r>
            <a:r>
              <a:rPr lang="en-US" sz="2300" dirty="0">
                <a:latin typeface="Candara" panose="020E0502030303020204" pitchFamily="34" charset="0"/>
              </a:rPr>
              <a:t>. </a:t>
            </a:r>
            <a:endParaRPr lang="en-US" sz="2300" dirty="0">
              <a:solidFill>
                <a:schemeClr val="tx2"/>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1800" y="95250"/>
            <a:ext cx="1107282" cy="1181100"/>
          </a:xfrm>
          <a:prstGeom prst="rect">
            <a:avLst/>
          </a:prstGeom>
        </p:spPr>
      </p:pic>
    </p:spTree>
    <p:extLst>
      <p:ext uri="{BB962C8B-B14F-4D97-AF65-F5344CB8AC3E}">
        <p14:creationId xmlns:p14="http://schemas.microsoft.com/office/powerpoint/2010/main" val="1277310638"/>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14438" y="2476500"/>
            <a:ext cx="9144000" cy="1447800"/>
          </a:xfrm>
          <a:ln>
            <a:miter lim="800000"/>
            <a:headEnd/>
            <a:tailEnd/>
          </a:ln>
          <a:extLst/>
        </p:spPr>
        <p:txBody>
          <a:bodyPr>
            <a:normAutofit fontScale="92500" lnSpcReduction="2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indent="0" algn="ctr" eaLnBrk="1" fontAlgn="auto" hangingPunct="1">
              <a:lnSpc>
                <a:spcPct val="150000"/>
              </a:lnSpc>
              <a:spcBef>
                <a:spcPts val="0"/>
              </a:spcBef>
              <a:spcAft>
                <a:spcPts val="0"/>
              </a:spcAft>
              <a:buNone/>
              <a:defRPr/>
            </a:pPr>
            <a:r>
              <a:rPr lang="en-US" sz="7000" b="1" dirty="0">
                <a:ln w="12700">
                  <a:noFill/>
                  <a:prstDash val="solid"/>
                </a:ln>
                <a:solidFill>
                  <a:sysClr val="windowText" lastClr="000000"/>
                </a:solidFill>
                <a:latin typeface="Candara" panose="020E0502030303020204" pitchFamily="34" charset="0"/>
              </a:rPr>
              <a:t>Additional Information</a:t>
            </a:r>
          </a:p>
          <a:p>
            <a:pPr marL="274320" indent="-274320" eaLnBrk="1" fontAlgn="auto" hangingPunct="1">
              <a:lnSpc>
                <a:spcPct val="90000"/>
              </a:lnSpc>
              <a:spcAft>
                <a:spcPts val="0"/>
              </a:spcAft>
              <a:buFontTx/>
              <a:buNone/>
              <a:defRPr/>
            </a:pP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823349055"/>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p:cNvSpPr>
            <a:spLocks noGrp="1" noChangeArrowheads="1"/>
          </p:cNvSpPr>
          <p:nvPr>
            <p:ph idx="1"/>
          </p:nvPr>
        </p:nvSpPr>
        <p:spPr>
          <a:xfrm>
            <a:off x="133350" y="1513114"/>
            <a:ext cx="8782050" cy="5429693"/>
          </a:xfrm>
        </p:spPr>
        <p:txBody>
          <a:bodyPr>
            <a:normAutofit/>
          </a:bodyPr>
          <a:lstStyle/>
          <a:p>
            <a:pPr fontAlgn="auto">
              <a:lnSpc>
                <a:spcPct val="80000"/>
              </a:lnSpc>
              <a:spcAft>
                <a:spcPts val="0"/>
              </a:spcAft>
              <a:buClrTx/>
              <a:buFont typeface="Wingdings" pitchFamily="2" charset="2"/>
              <a:buChar char="§"/>
              <a:defRPr/>
            </a:pPr>
            <a:r>
              <a:rPr lang="en-US" sz="2300" dirty="0">
                <a:latin typeface="Candara" panose="020E0502030303020204" pitchFamily="34" charset="0"/>
                <a:cs typeface="Calibri" panose="020F0502020204030204" pitchFamily="34" charset="0"/>
              </a:rPr>
              <a:t>The UCF Human Resources Benefits section now offers an </a:t>
            </a:r>
            <a:r>
              <a:rPr lang="en-US" sz="2300" b="1" dirty="0">
                <a:latin typeface="Candara" panose="020E0502030303020204" pitchFamily="34" charset="0"/>
                <a:cs typeface="Calibri" panose="020F0502020204030204" pitchFamily="34" charset="0"/>
              </a:rPr>
              <a:t>insurance and retirement enrollment lab </a:t>
            </a:r>
            <a:r>
              <a:rPr lang="en-US" sz="2300" dirty="0">
                <a:latin typeface="Candara" panose="020E0502030303020204" pitchFamily="34" charset="0"/>
                <a:cs typeface="Calibri" panose="020F0502020204030204" pitchFamily="34" charset="0"/>
              </a:rPr>
              <a:t>to assist employees in completing their insurance and retirement enrollments. </a:t>
            </a:r>
          </a:p>
          <a:p>
            <a:pPr fontAlgn="auto">
              <a:lnSpc>
                <a:spcPct val="80000"/>
              </a:lnSpc>
              <a:spcAft>
                <a:spcPts val="0"/>
              </a:spcAft>
              <a:buClrTx/>
              <a:buFont typeface="Wingdings" pitchFamily="2" charset="2"/>
              <a:buChar char="§"/>
              <a:defRPr/>
            </a:pPr>
            <a:r>
              <a:rPr lang="en-US" sz="2300" dirty="0">
                <a:latin typeface="Candara" panose="020E0502030303020204" pitchFamily="34" charset="0"/>
                <a:cs typeface="Calibri" panose="020F0502020204030204" pitchFamily="34" charset="0"/>
              </a:rPr>
              <a:t>During these one-on-one sessions, key features of the benefits plans can be compared and issues can be addressed, which need to be considered when making election decisions. </a:t>
            </a:r>
          </a:p>
          <a:p>
            <a:pPr marL="0" indent="0" fontAlgn="auto">
              <a:lnSpc>
                <a:spcPct val="80000"/>
              </a:lnSpc>
              <a:spcAft>
                <a:spcPts val="0"/>
              </a:spcAft>
              <a:buClrTx/>
              <a:buNone/>
              <a:defRPr/>
            </a:pPr>
            <a:endParaRPr lang="en-US" sz="2300" dirty="0">
              <a:latin typeface="Candara" panose="020E0502030303020204" pitchFamily="34" charset="0"/>
              <a:cs typeface="Calibri" panose="020F0502020204030204" pitchFamily="34" charset="0"/>
            </a:endParaRPr>
          </a:p>
          <a:p>
            <a:pPr marL="0" indent="0" fontAlgn="auto">
              <a:lnSpc>
                <a:spcPct val="80000"/>
              </a:lnSpc>
              <a:spcAft>
                <a:spcPts val="0"/>
              </a:spcAft>
              <a:buClrTx/>
              <a:buNone/>
              <a:defRPr/>
            </a:pPr>
            <a:r>
              <a:rPr lang="en-US" sz="2300" b="1" dirty="0">
                <a:latin typeface="Candara" panose="020E0502030303020204" pitchFamily="34" charset="0"/>
                <a:cs typeface="Calibri" panose="020F0502020204030204" pitchFamily="34" charset="0"/>
              </a:rPr>
              <a:t>Assistance With: </a:t>
            </a:r>
          </a:p>
          <a:p>
            <a:pPr lvl="1" fontAlgn="auto">
              <a:lnSpc>
                <a:spcPct val="80000"/>
              </a:lnSpc>
              <a:spcAft>
                <a:spcPts val="0"/>
              </a:spcAft>
              <a:buFont typeface="Wingdings" pitchFamily="2" charset="2"/>
              <a:buChar char="§"/>
              <a:defRPr/>
            </a:pPr>
            <a:r>
              <a:rPr lang="en-US" sz="1900" dirty="0">
                <a:latin typeface="Candara" panose="020E0502030303020204" pitchFamily="34" charset="0"/>
                <a:cs typeface="Calibri" panose="020F0502020204030204" pitchFamily="34" charset="0"/>
              </a:rPr>
              <a:t>People First Sign-In &amp; Enrollment Process</a:t>
            </a:r>
          </a:p>
          <a:p>
            <a:pPr lvl="1" fontAlgn="auto">
              <a:lnSpc>
                <a:spcPct val="80000"/>
              </a:lnSpc>
              <a:spcAft>
                <a:spcPts val="0"/>
              </a:spcAft>
              <a:buFont typeface="Wingdings" pitchFamily="2" charset="2"/>
              <a:buChar char="§"/>
              <a:defRPr/>
            </a:pPr>
            <a:r>
              <a:rPr lang="en-US" sz="1900" dirty="0">
                <a:latin typeface="Candara" panose="020E0502030303020204" pitchFamily="34" charset="0"/>
                <a:cs typeface="Calibri" panose="020F0502020204030204" pitchFamily="34" charset="0"/>
              </a:rPr>
              <a:t>Voluntary Retirement Plan Enrollment Process</a:t>
            </a:r>
          </a:p>
          <a:p>
            <a:pPr marL="457200" lvl="1" indent="0" fontAlgn="auto">
              <a:lnSpc>
                <a:spcPct val="80000"/>
              </a:lnSpc>
              <a:spcAft>
                <a:spcPts val="0"/>
              </a:spcAft>
              <a:buNone/>
              <a:defRPr/>
            </a:pPr>
            <a:endParaRPr lang="en-US" sz="1900" dirty="0">
              <a:latin typeface="Candara" panose="020E0502030303020204" pitchFamily="34" charset="0"/>
              <a:cs typeface="Calibri" panose="020F0502020204030204" pitchFamily="34" charset="0"/>
            </a:endParaRPr>
          </a:p>
          <a:p>
            <a:pPr lvl="0" fontAlgn="auto">
              <a:lnSpc>
                <a:spcPct val="80000"/>
              </a:lnSpc>
              <a:spcAft>
                <a:spcPts val="0"/>
              </a:spcAft>
              <a:buClrTx/>
              <a:buFont typeface="Wingdings" pitchFamily="2" charset="2"/>
              <a:buChar char="§"/>
              <a:defRPr/>
            </a:pPr>
            <a:r>
              <a:rPr lang="en-US" sz="2300" b="1" dirty="0">
                <a:latin typeface="Candara" panose="020E0502030303020204" pitchFamily="34" charset="0"/>
                <a:cs typeface="Calibri" panose="020F0502020204030204" pitchFamily="34" charset="0"/>
              </a:rPr>
              <a:t>The sessions are available by appointment only</a:t>
            </a:r>
            <a:r>
              <a:rPr lang="en-US" sz="2300" dirty="0">
                <a:latin typeface="Candara" panose="020E0502030303020204" pitchFamily="34" charset="0"/>
                <a:cs typeface="Calibri" panose="020F0502020204030204" pitchFamily="34" charset="0"/>
              </a:rPr>
              <a:t>. To make an appointment, please call or email the UCF Benefits section: </a:t>
            </a:r>
          </a:p>
          <a:p>
            <a:pPr lvl="1" fontAlgn="auto">
              <a:lnSpc>
                <a:spcPct val="80000"/>
              </a:lnSpc>
              <a:spcAft>
                <a:spcPts val="0"/>
              </a:spcAft>
              <a:buClrTx/>
              <a:buFont typeface="Wingdings" pitchFamily="2" charset="2"/>
              <a:buChar char="§"/>
              <a:defRPr/>
            </a:pPr>
            <a:r>
              <a:rPr lang="en-US" sz="2000" dirty="0">
                <a:latin typeface="Candara" panose="020E0502030303020204" pitchFamily="34" charset="0"/>
                <a:cs typeface="Calibri" panose="020F0502020204030204" pitchFamily="34" charset="0"/>
              </a:rPr>
              <a:t>Call: 		(407) 823-2771</a:t>
            </a:r>
          </a:p>
          <a:p>
            <a:pPr lvl="1" fontAlgn="auto">
              <a:lnSpc>
                <a:spcPct val="80000"/>
              </a:lnSpc>
              <a:spcAft>
                <a:spcPts val="0"/>
              </a:spcAft>
              <a:buClrTx/>
              <a:buFont typeface="Wingdings" pitchFamily="2" charset="2"/>
              <a:buChar char="§"/>
              <a:defRPr/>
            </a:pPr>
            <a:r>
              <a:rPr lang="en-US" sz="2000" dirty="0">
                <a:latin typeface="Candara" panose="020E0502030303020204" pitchFamily="34" charset="0"/>
                <a:cs typeface="Calibri" panose="020F0502020204030204" pitchFamily="34" charset="0"/>
              </a:rPr>
              <a:t>Email: 	Benefits@ucf.edu</a:t>
            </a:r>
          </a:p>
          <a:p>
            <a:pPr marL="0" lvl="0" indent="0">
              <a:buNone/>
            </a:pPr>
            <a:endParaRPr lang="en-US" sz="2200" dirty="0">
              <a:solidFill>
                <a:schemeClr val="tx2"/>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6525" y="457200"/>
            <a:ext cx="3695700" cy="1055914"/>
          </a:xfrm>
          <a:prstGeom prst="rect">
            <a:avLst/>
          </a:prstGeom>
          <a:ln>
            <a:noFill/>
          </a:ln>
          <a:effectLst>
            <a:softEdge rad="112500"/>
          </a:effectLst>
        </p:spPr>
      </p:pic>
      <p:pic>
        <p:nvPicPr>
          <p:cNvPr id="1031" name="Picture 7" descr="C:\Users\as089772\AppData\Local\Microsoft\Windows\Temporary Internet Files\Content.IE5\HE55KCZZ\15160-illustration-of-a-gold-star-pv[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833257"/>
            <a:ext cx="544285" cy="544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0191577"/>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0" y="464768"/>
            <a:ext cx="9144000" cy="914400"/>
          </a:xfrm>
        </p:spPr>
        <p:txBody>
          <a:bodyPr/>
          <a:lstStyle/>
          <a:p>
            <a:pPr algn="ctr" fontAlgn="auto">
              <a:spcAft>
                <a:spcPts val="0"/>
              </a:spcAft>
              <a:defRPr/>
            </a:pPr>
            <a:r>
              <a:rPr lang="en-US" sz="4000" b="1" cap="none" dirty="0">
                <a:latin typeface="Candara" panose="020E0502030303020204" pitchFamily="34" charset="0"/>
                <a:cs typeface="Calibri" panose="020F0502020204030204" pitchFamily="34" charset="0"/>
              </a:rPr>
              <a:t>Annual Events</a:t>
            </a:r>
          </a:p>
        </p:txBody>
      </p:sp>
      <p:sp>
        <p:nvSpPr>
          <p:cNvPr id="152579" name="Rectangle 3"/>
          <p:cNvSpPr>
            <a:spLocks noGrp="1" noChangeArrowheads="1"/>
          </p:cNvSpPr>
          <p:nvPr>
            <p:ph idx="1"/>
          </p:nvPr>
        </p:nvSpPr>
        <p:spPr>
          <a:xfrm>
            <a:off x="0" y="1379167"/>
            <a:ext cx="9144000" cy="4800600"/>
          </a:xfrm>
        </p:spPr>
        <p:txBody>
          <a:bodyPr>
            <a:normAutofit/>
          </a:bodyPr>
          <a:lstStyle/>
          <a:p>
            <a:pPr marL="0" indent="0" fontAlgn="auto">
              <a:lnSpc>
                <a:spcPct val="90000"/>
              </a:lnSpc>
              <a:spcAft>
                <a:spcPts val="0"/>
              </a:spcAft>
              <a:buFont typeface="Wingdings 2"/>
              <a:buNone/>
              <a:defRPr/>
            </a:pPr>
            <a:endParaRPr lang="en-US" dirty="0">
              <a:ln w="12700">
                <a:noFill/>
                <a:prstDash val="solid"/>
              </a:ln>
              <a:solidFill>
                <a:srgbClr val="FF0000"/>
              </a:solidFill>
              <a:effectLst>
                <a:outerShdw blurRad="41275" dist="20320" dir="1800000" algn="tl" rotWithShape="0">
                  <a:srgbClr val="000000">
                    <a:alpha val="40000"/>
                  </a:srgbClr>
                </a:outerShdw>
              </a:effectLst>
              <a:latin typeface="Calibri" panose="020F0502020204030204" pitchFamily="34" charset="0"/>
              <a:cs typeface="Calibri" panose="020F0502020204030204" pitchFamily="34" charset="0"/>
            </a:endParaRPr>
          </a:p>
          <a:p>
            <a:pPr marL="274320" indent="-274320" fontAlgn="auto">
              <a:lnSpc>
                <a:spcPct val="90000"/>
              </a:lnSpc>
              <a:spcAft>
                <a:spcPts val="0"/>
              </a:spcAft>
              <a:buFont typeface="Wingdings" pitchFamily="2" charset="2"/>
              <a:buChar char="§"/>
              <a:defRPr/>
            </a:pPr>
            <a:r>
              <a:rPr lang="en-US" sz="3000" b="1" dirty="0">
                <a:latin typeface="Candara" panose="020E0502030303020204" pitchFamily="34" charset="0"/>
                <a:cs typeface="Calibri" panose="020F0502020204030204" pitchFamily="34" charset="0"/>
              </a:rPr>
              <a:t>Financial Wellness Series: Spring (April)</a:t>
            </a:r>
          </a:p>
          <a:p>
            <a:pPr marL="590550" lvl="1" indent="-342900" fontAlgn="auto">
              <a:lnSpc>
                <a:spcPct val="90000"/>
              </a:lnSpc>
              <a:spcAft>
                <a:spcPts val="0"/>
              </a:spcAft>
              <a:defRPr/>
            </a:pPr>
            <a:r>
              <a:rPr lang="en-US" sz="2500" dirty="0">
                <a:latin typeface="Candara" panose="020E0502030303020204" pitchFamily="34" charset="0"/>
                <a:cs typeface="Calibri" panose="020F0502020204030204" pitchFamily="34" charset="0"/>
              </a:rPr>
              <a:t>Presentations throughout the month</a:t>
            </a:r>
          </a:p>
          <a:p>
            <a:pPr marL="247650" lvl="1" indent="0" fontAlgn="auto">
              <a:lnSpc>
                <a:spcPct val="90000"/>
              </a:lnSpc>
              <a:spcAft>
                <a:spcPts val="0"/>
              </a:spcAft>
              <a:buNone/>
              <a:defRPr/>
            </a:pPr>
            <a:endParaRPr lang="en-US" sz="2200" dirty="0">
              <a:latin typeface="Candara" panose="020E0502030303020204" pitchFamily="34" charset="0"/>
              <a:cs typeface="Calibri" panose="020F0502020204030204" pitchFamily="34" charset="0"/>
            </a:endParaRPr>
          </a:p>
          <a:p>
            <a:pPr marL="274320" indent="-274320" fontAlgn="auto">
              <a:lnSpc>
                <a:spcPct val="90000"/>
              </a:lnSpc>
              <a:spcAft>
                <a:spcPts val="0"/>
              </a:spcAft>
              <a:buFont typeface="Wingdings" pitchFamily="2" charset="2"/>
              <a:buChar char="§"/>
              <a:defRPr/>
            </a:pPr>
            <a:r>
              <a:rPr lang="en-US" sz="3000" b="1" dirty="0">
                <a:latin typeface="Candara" panose="020E0502030303020204" pitchFamily="34" charset="0"/>
                <a:cs typeface="Calibri" panose="020F0502020204030204" pitchFamily="34" charset="0"/>
              </a:rPr>
              <a:t>Benefits Fair: Fall (October)</a:t>
            </a:r>
          </a:p>
          <a:p>
            <a:pPr marL="590550" lvl="1" indent="-342900" fontAlgn="auto">
              <a:lnSpc>
                <a:spcPct val="90000"/>
              </a:lnSpc>
              <a:spcAft>
                <a:spcPts val="0"/>
              </a:spcAft>
              <a:defRPr/>
            </a:pPr>
            <a:r>
              <a:rPr lang="en-US" sz="2500" dirty="0">
                <a:latin typeface="Candara" panose="020E0502030303020204" pitchFamily="34" charset="0"/>
                <a:cs typeface="Calibri" panose="020F0502020204030204" pitchFamily="34" charset="0"/>
              </a:rPr>
              <a:t>Insurance &amp; Retirement vendors available</a:t>
            </a:r>
          </a:p>
          <a:p>
            <a:pPr marL="590550" lvl="1" indent="-342900" fontAlgn="auto">
              <a:lnSpc>
                <a:spcPct val="90000"/>
              </a:lnSpc>
              <a:spcAft>
                <a:spcPts val="0"/>
              </a:spcAft>
              <a:defRPr/>
            </a:pPr>
            <a:r>
              <a:rPr lang="en-US" sz="2500" dirty="0">
                <a:latin typeface="Candara" panose="020E0502030303020204" pitchFamily="34" charset="0"/>
                <a:cs typeface="Calibri" panose="020F0502020204030204" pitchFamily="34" charset="0"/>
              </a:rPr>
              <a:t>Learn about benefit changes for the upcoming year</a:t>
            </a:r>
          </a:p>
          <a:p>
            <a:pPr marL="0" indent="0" fontAlgn="auto">
              <a:lnSpc>
                <a:spcPct val="90000"/>
              </a:lnSpc>
              <a:spcAft>
                <a:spcPts val="0"/>
              </a:spcAft>
              <a:buNone/>
              <a:defRPr/>
            </a:pPr>
            <a:endParaRPr lang="en-US" sz="2500" dirty="0">
              <a:solidFill>
                <a:schemeClr val="tx2">
                  <a:lumMod val="85000"/>
                  <a:lumOff val="15000"/>
                </a:schemeClr>
              </a:solidFill>
              <a:latin typeface="Candara" panose="020E0502030303020204" pitchFamily="34" charset="0"/>
              <a:cs typeface="Calibri" panose="020F0502020204030204" pitchFamily="34" charset="0"/>
            </a:endParaRPr>
          </a:p>
        </p:txBody>
      </p:sp>
      <p:pic>
        <p:nvPicPr>
          <p:cNvPr id="2" name="Picture 1"/>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7024036" y="609600"/>
            <a:ext cx="1843503" cy="122676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63004942"/>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34114" y="533400"/>
            <a:ext cx="9178113" cy="457200"/>
          </a:xfrm>
        </p:spPr>
        <p:txBody>
          <a:bodyPr>
            <a:normAutofit fontScale="90000"/>
          </a:bodyPr>
          <a:lstStyle/>
          <a:p>
            <a:pPr algn="ctr" fontAlgn="auto">
              <a:spcAft>
                <a:spcPts val="0"/>
              </a:spcAft>
              <a:defRPr/>
            </a:pPr>
            <a:r>
              <a:rPr lang="en-US" b="1" cap="none" dirty="0">
                <a:latin typeface="Candara" panose="020E0502030303020204" pitchFamily="34" charset="0"/>
                <a:cs typeface="Calibri" panose="020F0502020204030204" pitchFamily="34" charset="0"/>
              </a:rPr>
              <a:t>Additional Employee Benefits</a:t>
            </a:r>
          </a:p>
        </p:txBody>
      </p:sp>
      <p:graphicFrame>
        <p:nvGraphicFramePr>
          <p:cNvPr id="3" name="Table 2"/>
          <p:cNvGraphicFramePr>
            <a:graphicFrameLocks noGrp="1"/>
          </p:cNvGraphicFramePr>
          <p:nvPr>
            <p:extLst>
              <p:ext uri="{D42A27DB-BD31-4B8C-83A1-F6EECF244321}">
                <p14:modId xmlns:p14="http://schemas.microsoft.com/office/powerpoint/2010/main" val="214179772"/>
              </p:ext>
            </p:extLst>
          </p:nvPr>
        </p:nvGraphicFramePr>
        <p:xfrm>
          <a:off x="116958" y="1064121"/>
          <a:ext cx="8922488" cy="5365366"/>
        </p:xfrm>
        <a:graphic>
          <a:graphicData uri="http://schemas.openxmlformats.org/drawingml/2006/table">
            <a:tbl>
              <a:tblPr firstRow="1" bandRow="1">
                <a:tableStyleId>{5940675A-B579-460E-94D1-54222C63F5DA}</a:tableStyleId>
              </a:tblPr>
              <a:tblGrid>
                <a:gridCol w="4461244">
                  <a:extLst>
                    <a:ext uri="{9D8B030D-6E8A-4147-A177-3AD203B41FA5}">
                      <a16:colId xmlns:a16="http://schemas.microsoft.com/office/drawing/2014/main" val="20000"/>
                    </a:ext>
                  </a:extLst>
                </a:gridCol>
                <a:gridCol w="4461244">
                  <a:extLst>
                    <a:ext uri="{9D8B030D-6E8A-4147-A177-3AD203B41FA5}">
                      <a16:colId xmlns:a16="http://schemas.microsoft.com/office/drawing/2014/main" val="20001"/>
                    </a:ext>
                  </a:extLst>
                </a:gridCol>
              </a:tblGrid>
              <a:tr h="1313074">
                <a:tc>
                  <a:txBody>
                    <a:bodyPr/>
                    <a:lstStyle/>
                    <a:p>
                      <a:pPr marL="0" indent="0" algn="ctr" defTabSz="457200" rtl="0" eaLnBrk="1" latinLnBrk="0" hangingPunct="1">
                        <a:buFont typeface="Arial" panose="020B0604020202020204" pitchFamily="34" charset="0"/>
                        <a:buNone/>
                      </a:pPr>
                      <a:r>
                        <a:rPr lang="en-US" sz="1800" b="1" kern="1200" dirty="0">
                          <a:solidFill>
                            <a:schemeClr val="tx1"/>
                          </a:solidFill>
                          <a:latin typeface="Candara" panose="020E0502030303020204" pitchFamily="34" charset="0"/>
                          <a:ea typeface="+mn-ea"/>
                          <a:cs typeface="+mn-cs"/>
                        </a:rPr>
                        <a:t>Florida Pre-Paid College Plan</a:t>
                      </a:r>
                    </a:p>
                    <a:p>
                      <a:pPr marL="285750" indent="-285750" algn="l" defTabSz="457200" rtl="0" eaLnBrk="1" latinLnBrk="0" hangingPunct="1">
                        <a:buFont typeface="Arial" panose="020B0604020202020204" pitchFamily="34" charset="0"/>
                        <a:buChar char="•"/>
                      </a:pPr>
                      <a:r>
                        <a:rPr lang="en-US" sz="1400" kern="1200" dirty="0">
                          <a:solidFill>
                            <a:schemeClr val="tx1"/>
                          </a:solidFill>
                          <a:latin typeface="Candara" panose="020E0502030303020204" pitchFamily="34" charset="0"/>
                          <a:ea typeface="+mn-ea"/>
                          <a:cs typeface="+mn-cs"/>
                        </a:rPr>
                        <a:t>Available via Payroll Deduction Post-Tax</a:t>
                      </a:r>
                      <a:endParaRPr lang="en-US" sz="1400" dirty="0">
                        <a:latin typeface="Candara" panose="020E0502030303020204" pitchFamily="34" charset="0"/>
                      </a:endParaRPr>
                    </a:p>
                    <a:p>
                      <a:pPr marL="0" indent="0" algn="l">
                        <a:buFont typeface="Arial" panose="020B0604020202020204" pitchFamily="34" charset="0"/>
                        <a:buNone/>
                      </a:pPr>
                      <a:endParaRPr lang="en-US" sz="1400" dirty="0">
                        <a:latin typeface="Candara" panose="020E0502030303020204" pitchFamily="34" charset="0"/>
                      </a:endParaRPr>
                    </a:p>
                  </a:txBody>
                  <a:tcPr/>
                </a:tc>
                <a:tc>
                  <a:txBody>
                    <a:bodyPr/>
                    <a:lstStyle/>
                    <a:p>
                      <a:pPr marL="0" indent="0" algn="ctr" defTabSz="457200" rtl="0" eaLnBrk="1" latinLnBrk="0" hangingPunct="1">
                        <a:buFont typeface="Arial" panose="020B0604020202020204" pitchFamily="34" charset="0"/>
                        <a:buNone/>
                      </a:pPr>
                      <a:r>
                        <a:rPr lang="en-US" sz="1800" b="1" kern="1200" dirty="0">
                          <a:solidFill>
                            <a:schemeClr val="tx1"/>
                          </a:solidFill>
                          <a:latin typeface="Candara" panose="020E0502030303020204" pitchFamily="34" charset="0"/>
                          <a:ea typeface="+mn-ea"/>
                          <a:cs typeface="+mn-cs"/>
                        </a:rPr>
                        <a:t>Pegasus Perks Employee Discount Program</a:t>
                      </a:r>
                    </a:p>
                    <a:p>
                      <a:pPr marL="285750" indent="-285750" algn="l">
                        <a:buFont typeface="Arial" panose="020B0604020202020204" pitchFamily="34" charset="0"/>
                        <a:buChar char="•"/>
                      </a:pPr>
                      <a:r>
                        <a:rPr lang="en-US" sz="1400" dirty="0">
                          <a:latin typeface="Candara" panose="020E0502030303020204" pitchFamily="34" charset="0"/>
                        </a:rPr>
                        <a:t>Administered by</a:t>
                      </a:r>
                    </a:p>
                    <a:p>
                      <a:pPr marL="285750" indent="-285750" algn="l">
                        <a:buFont typeface="Arial" panose="020B0604020202020204" pitchFamily="34" charset="0"/>
                        <a:buChar char="•"/>
                      </a:pPr>
                      <a:r>
                        <a:rPr lang="en-US" sz="1400" dirty="0">
                          <a:latin typeface="Candara" panose="020E0502030303020204" pitchFamily="34" charset="0"/>
                        </a:rPr>
                        <a:t>Register online</a:t>
                      </a:r>
                      <a:r>
                        <a:rPr lang="en-US" sz="1400" baseline="0" dirty="0">
                          <a:latin typeface="Candara" panose="020E0502030303020204" pitchFamily="34" charset="0"/>
                        </a:rPr>
                        <a:t> with UCF email address: </a:t>
                      </a:r>
                      <a:r>
                        <a:rPr lang="en-US" sz="1400" baseline="0" dirty="0">
                          <a:latin typeface="Candara" panose="020E0502030303020204" pitchFamily="34" charset="0"/>
                          <a:hlinkClick r:id="rId3"/>
                        </a:rPr>
                        <a:t>https://ucf.abenity.com/login</a:t>
                      </a:r>
                      <a:r>
                        <a:rPr lang="en-US" sz="1400" baseline="0" dirty="0">
                          <a:latin typeface="Candara" panose="020E0502030303020204" pitchFamily="34" charset="0"/>
                        </a:rPr>
                        <a:t> </a:t>
                      </a:r>
                      <a:endParaRPr lang="en-US" sz="1400" dirty="0">
                        <a:latin typeface="Candara" panose="020E0502030303020204" pitchFamily="34" charset="0"/>
                      </a:endParaRPr>
                    </a:p>
                    <a:p>
                      <a:pPr algn="l"/>
                      <a:endParaRPr lang="en-US" dirty="0">
                        <a:latin typeface="Candara" panose="020E0502030303020204" pitchFamily="34" charset="0"/>
                      </a:endParaRPr>
                    </a:p>
                  </a:txBody>
                  <a:tcPr/>
                </a:tc>
                <a:extLst>
                  <a:ext uri="{0D108BD9-81ED-4DB2-BD59-A6C34878D82A}">
                    <a16:rowId xmlns:a16="http://schemas.microsoft.com/office/drawing/2014/main" val="10000"/>
                  </a:ext>
                </a:extLst>
              </a:tr>
              <a:tr h="1164901">
                <a:tc>
                  <a:txBody>
                    <a:bodyPr/>
                    <a:lstStyle/>
                    <a:p>
                      <a:pPr marL="0" indent="0" algn="ctr" defTabSz="457200" rtl="0" eaLnBrk="1" latinLnBrk="0" hangingPunct="1">
                        <a:buFont typeface="Arial" panose="020B0604020202020204" pitchFamily="34" charset="0"/>
                        <a:buNone/>
                      </a:pPr>
                      <a:r>
                        <a:rPr lang="en-US" sz="1800" b="1" kern="1200" dirty="0">
                          <a:solidFill>
                            <a:schemeClr val="tx1"/>
                          </a:solidFill>
                          <a:latin typeface="Candara" panose="020E0502030303020204" pitchFamily="34" charset="0"/>
                          <a:ea typeface="+mn-ea"/>
                          <a:cs typeface="+mn-cs"/>
                        </a:rPr>
                        <a:t>SAFE Escort Patrol Services</a:t>
                      </a:r>
                    </a:p>
                    <a:p>
                      <a:pPr marL="285750" indent="-285750" algn="l" defTabSz="457200" rtl="0" eaLnBrk="1" latinLnBrk="0" hangingPunct="1">
                        <a:buFont typeface="Arial" panose="020B0604020202020204" pitchFamily="34" charset="0"/>
                        <a:buChar char="•"/>
                      </a:pPr>
                      <a:r>
                        <a:rPr lang="en-US" sz="1400" kern="1200" dirty="0">
                          <a:solidFill>
                            <a:schemeClr val="tx1"/>
                          </a:solidFill>
                          <a:latin typeface="Candara" panose="020E0502030303020204" pitchFamily="34" charset="0"/>
                          <a:ea typeface="+mn-ea"/>
                          <a:cs typeface="+mn-cs"/>
                        </a:rPr>
                        <a:t>Free service of the police department</a:t>
                      </a:r>
                    </a:p>
                    <a:p>
                      <a:pPr marL="285750" indent="-285750" algn="l" defTabSz="457200" rtl="0" eaLnBrk="1" latinLnBrk="0" hangingPunct="1">
                        <a:buFont typeface="Arial" panose="020B0604020202020204" pitchFamily="34" charset="0"/>
                        <a:buChar char="•"/>
                      </a:pPr>
                      <a:r>
                        <a:rPr lang="en-US" sz="1400" kern="1200" dirty="0">
                          <a:solidFill>
                            <a:schemeClr val="tx1"/>
                          </a:solidFill>
                          <a:latin typeface="Candara" panose="020E0502030303020204" pitchFamily="34" charset="0"/>
                          <a:ea typeface="+mn-ea"/>
                          <a:cs typeface="+mn-cs"/>
                        </a:rPr>
                        <a:t>7:00pm – 1:00am</a:t>
                      </a:r>
                    </a:p>
                    <a:p>
                      <a:pPr marL="0" indent="0" algn="ctr" defTabSz="457200" rtl="0" eaLnBrk="1" latinLnBrk="0" hangingPunct="1">
                        <a:buFont typeface="Arial" panose="020B0604020202020204" pitchFamily="34" charset="0"/>
                        <a:buNone/>
                      </a:pPr>
                      <a:endParaRPr lang="en-US" dirty="0">
                        <a:latin typeface="Candara" panose="020E0502030303020204" pitchFamily="34" charset="0"/>
                      </a:endParaRPr>
                    </a:p>
                  </a:txBody>
                  <a:tcPr/>
                </a:tc>
                <a:tc>
                  <a:txBody>
                    <a:bodyPr/>
                    <a:lstStyle/>
                    <a:p>
                      <a:pPr marL="0" indent="0" algn="ctr" defTabSz="457200" rtl="0" eaLnBrk="1" latinLnBrk="0" hangingPunct="1">
                        <a:buFont typeface="Arial" panose="020B0604020202020204" pitchFamily="34" charset="0"/>
                        <a:buNone/>
                      </a:pPr>
                      <a:r>
                        <a:rPr lang="en-US" sz="1800" b="1" kern="1200" dirty="0">
                          <a:solidFill>
                            <a:schemeClr val="tx1"/>
                          </a:solidFill>
                          <a:latin typeface="Candara" panose="020E0502030303020204" pitchFamily="34" charset="0"/>
                          <a:ea typeface="+mn-ea"/>
                          <a:cs typeface="+mn-cs"/>
                        </a:rPr>
                        <a:t>Public Service Loan Forgiveness Program</a:t>
                      </a:r>
                    </a:p>
                    <a:p>
                      <a:pPr marL="285750" indent="-285750" algn="l" defTabSz="457200" rtl="0" eaLnBrk="1" latinLnBrk="0" hangingPunct="1">
                        <a:buFont typeface="Arial" panose="020B0604020202020204" pitchFamily="34" charset="0"/>
                        <a:buChar char="•"/>
                      </a:pPr>
                      <a:r>
                        <a:rPr lang="en-US" sz="1400" kern="1200" dirty="0">
                          <a:solidFill>
                            <a:schemeClr val="tx1"/>
                          </a:solidFill>
                          <a:latin typeface="Candara" panose="020E0502030303020204" pitchFamily="34" charset="0"/>
                          <a:ea typeface="+mn-ea"/>
                          <a:cs typeface="+mn-cs"/>
                        </a:rPr>
                        <a:t>Administered through the U.S. Department of Education</a:t>
                      </a:r>
                      <a:endParaRPr lang="en-US" sz="1400" dirty="0">
                        <a:latin typeface="Candara" panose="020E0502030303020204" pitchFamily="34" charset="0"/>
                      </a:endParaRPr>
                    </a:p>
                  </a:txBody>
                  <a:tcPr/>
                </a:tc>
                <a:extLst>
                  <a:ext uri="{0D108BD9-81ED-4DB2-BD59-A6C34878D82A}">
                    <a16:rowId xmlns:a16="http://schemas.microsoft.com/office/drawing/2014/main" val="10001"/>
                  </a:ext>
                </a:extLst>
              </a:tr>
              <a:tr h="1576756">
                <a:tc>
                  <a:txBody>
                    <a:bodyPr/>
                    <a:lstStyle/>
                    <a:p>
                      <a:pPr marL="0" indent="0" algn="ctr" defTabSz="457200" rtl="0" eaLnBrk="1" latinLnBrk="0" hangingPunct="1">
                        <a:buFont typeface="Arial" panose="020B0604020202020204" pitchFamily="34" charset="0"/>
                        <a:buNone/>
                      </a:pPr>
                      <a:r>
                        <a:rPr lang="en-US" sz="1800" b="1" kern="1200" dirty="0">
                          <a:solidFill>
                            <a:schemeClr val="tx1"/>
                          </a:solidFill>
                          <a:latin typeface="Candara" panose="020E0502030303020204" pitchFamily="34" charset="0"/>
                          <a:ea typeface="+mn-ea"/>
                          <a:cs typeface="+mn-cs"/>
                        </a:rPr>
                        <a:t>UCF Purchasing Contracts</a:t>
                      </a:r>
                    </a:p>
                    <a:p>
                      <a:pPr marL="285750" indent="-285750" algn="l" defTabSz="457200" rtl="0" eaLnBrk="1" latinLnBrk="0" hangingPunct="1">
                        <a:buFont typeface="Arial" panose="020B0604020202020204" pitchFamily="34" charset="0"/>
                        <a:buChar char="•"/>
                      </a:pPr>
                      <a:r>
                        <a:rPr lang="en-US" sz="1400" kern="1200" dirty="0">
                          <a:solidFill>
                            <a:schemeClr val="tx1"/>
                          </a:solidFill>
                          <a:latin typeface="Candara" panose="020E0502030303020204" pitchFamily="34" charset="0"/>
                          <a:ea typeface="+mn-ea"/>
                          <a:cs typeface="+mn-cs"/>
                        </a:rPr>
                        <a:t>Certain UCF negotiated contracts extend discounts to UCF employees for leisure use or personal purchases. </a:t>
                      </a:r>
                    </a:p>
                    <a:p>
                      <a:pPr marL="285750" indent="-285750" algn="l" defTabSz="457200" rtl="0" eaLnBrk="1" latinLnBrk="0" hangingPunct="1">
                        <a:buFont typeface="Arial" panose="020B0604020202020204" pitchFamily="34" charset="0"/>
                        <a:buChar char="•"/>
                      </a:pPr>
                      <a:r>
                        <a:rPr lang="en-US" sz="1400" kern="1200" dirty="0">
                          <a:solidFill>
                            <a:schemeClr val="tx1"/>
                          </a:solidFill>
                          <a:latin typeface="Candara" panose="020E0502030303020204" pitchFamily="34" charset="0"/>
                          <a:ea typeface="+mn-ea"/>
                          <a:cs typeface="+mn-cs"/>
                        </a:rPr>
                        <a:t>Please check UCF Purchasing website for specific discounts through our vendors that may be extended to UCF employees.</a:t>
                      </a:r>
                      <a:endParaRPr lang="en-US" sz="1400" dirty="0">
                        <a:latin typeface="Candara" panose="020E0502030303020204" pitchFamily="34" charset="0"/>
                      </a:endParaRPr>
                    </a:p>
                  </a:txBody>
                  <a:tcPr/>
                </a:tc>
                <a:tc>
                  <a:txBody>
                    <a:bodyPr/>
                    <a:lstStyle/>
                    <a:p>
                      <a:pPr marL="0" indent="0" algn="ctr" defTabSz="457200" rtl="0" eaLnBrk="1" latinLnBrk="0" hangingPunct="1">
                        <a:buFont typeface="Arial" panose="020B0604020202020204" pitchFamily="34" charset="0"/>
                        <a:buNone/>
                      </a:pPr>
                      <a:r>
                        <a:rPr lang="en-US" sz="1800" b="1" kern="1200" dirty="0">
                          <a:solidFill>
                            <a:schemeClr val="tx1"/>
                          </a:solidFill>
                          <a:latin typeface="Candara" panose="020E0502030303020204" pitchFamily="34" charset="0"/>
                          <a:ea typeface="+mn-ea"/>
                          <a:cs typeface="+mn-cs"/>
                        </a:rPr>
                        <a:t>Creative School for Children</a:t>
                      </a:r>
                    </a:p>
                    <a:p>
                      <a:pPr marL="285750" indent="-285750" algn="l" defTabSz="457200" rtl="0" eaLnBrk="1" latinLnBrk="0" hangingPunct="1">
                        <a:buFont typeface="Arial" panose="020B0604020202020204" pitchFamily="34" charset="0"/>
                        <a:buChar char="•"/>
                      </a:pPr>
                      <a:r>
                        <a:rPr lang="en-US" sz="1400" kern="1200" baseline="0" dirty="0">
                          <a:solidFill>
                            <a:schemeClr val="tx1"/>
                          </a:solidFill>
                          <a:latin typeface="Candara" panose="020E0502030303020204" pitchFamily="34" charset="0"/>
                          <a:ea typeface="+mn-ea"/>
                          <a:cs typeface="+mn-cs"/>
                        </a:rPr>
                        <a:t>Infant to Age 5</a:t>
                      </a:r>
                    </a:p>
                    <a:p>
                      <a:pPr marL="285750" indent="-285750" algn="l" defTabSz="457200" rtl="0" eaLnBrk="1" latinLnBrk="0" hangingPunct="1">
                        <a:buFont typeface="Arial" panose="020B0604020202020204" pitchFamily="34" charset="0"/>
                        <a:buChar char="•"/>
                      </a:pPr>
                      <a:r>
                        <a:rPr lang="en-US" sz="1400" kern="1200" baseline="0" dirty="0">
                          <a:solidFill>
                            <a:schemeClr val="tx1"/>
                          </a:solidFill>
                          <a:latin typeface="Candara" panose="020E0502030303020204" pitchFamily="34" charset="0"/>
                          <a:ea typeface="+mn-ea"/>
                          <a:cs typeface="+mn-cs"/>
                        </a:rPr>
                        <a:t>Contact for more information</a:t>
                      </a:r>
                    </a:p>
                    <a:p>
                      <a:pPr marL="0" indent="0" algn="ctr" defTabSz="457200" rtl="0" eaLnBrk="1" latinLnBrk="0" hangingPunct="1">
                        <a:buFont typeface="Arial" panose="020B0604020202020204" pitchFamily="34" charset="0"/>
                        <a:buNone/>
                      </a:pPr>
                      <a:endParaRPr lang="en-US" sz="1400" kern="1200" dirty="0">
                        <a:solidFill>
                          <a:schemeClr val="tx1"/>
                        </a:solidFill>
                        <a:latin typeface="Candara" panose="020E0502030303020204" pitchFamily="34" charset="0"/>
                        <a:ea typeface="+mn-ea"/>
                        <a:cs typeface="+mn-cs"/>
                      </a:endParaRPr>
                    </a:p>
                  </a:txBody>
                  <a:tcPr/>
                </a:tc>
                <a:extLst>
                  <a:ext uri="{0D108BD9-81ED-4DB2-BD59-A6C34878D82A}">
                    <a16:rowId xmlns:a16="http://schemas.microsoft.com/office/drawing/2014/main" val="10002"/>
                  </a:ext>
                </a:extLst>
              </a:tr>
              <a:tr h="1241471">
                <a:tc>
                  <a:txBody>
                    <a:bodyPr/>
                    <a:lstStyle/>
                    <a:p>
                      <a:pPr marL="0" indent="0" algn="ctr" defTabSz="457200" rtl="0" eaLnBrk="1" latinLnBrk="0" hangingPunct="1">
                        <a:buFont typeface="Arial" panose="020B0604020202020204" pitchFamily="34" charset="0"/>
                        <a:buNone/>
                      </a:pPr>
                      <a:r>
                        <a:rPr lang="en-US" sz="1800" b="1" kern="1200" dirty="0">
                          <a:solidFill>
                            <a:schemeClr val="tx1"/>
                          </a:solidFill>
                          <a:latin typeface="Candara" panose="020E0502030303020204" pitchFamily="34" charset="0"/>
                          <a:ea typeface="+mn-ea"/>
                          <a:cs typeface="+mn-cs"/>
                        </a:rPr>
                        <a:t>Privacy Lactation Rooms</a:t>
                      </a:r>
                    </a:p>
                    <a:p>
                      <a:pPr marL="285750" indent="-285750" algn="l" defTabSz="457200" rtl="0" eaLnBrk="1" latinLnBrk="0" hangingPunct="1">
                        <a:buFont typeface="Arial" panose="020B0604020202020204" pitchFamily="34" charset="0"/>
                        <a:buChar char="•"/>
                      </a:pPr>
                      <a:r>
                        <a:rPr lang="en-US" sz="1400" kern="1200" dirty="0">
                          <a:solidFill>
                            <a:schemeClr val="tx1"/>
                          </a:solidFill>
                          <a:latin typeface="Candara" panose="020E0502030303020204" pitchFamily="34" charset="0"/>
                          <a:ea typeface="+mn-ea"/>
                          <a:cs typeface="+mn-cs"/>
                        </a:rPr>
                        <a:t>These secure locations provide UCF mothers the ability to ease back into work or school without having to sacrifice the healthy practice of expressing their milk.</a:t>
                      </a:r>
                    </a:p>
                  </a:txBody>
                  <a:tcPr/>
                </a:tc>
                <a:tc>
                  <a:txBody>
                    <a:bodyPr/>
                    <a:lstStyle/>
                    <a:p>
                      <a:pPr marL="0" indent="0" algn="ctr" defTabSz="457200" rtl="0" eaLnBrk="1" latinLnBrk="0" hangingPunct="1">
                        <a:buFont typeface="Arial" panose="020B0604020202020204" pitchFamily="34" charset="0"/>
                        <a:buNone/>
                      </a:pPr>
                      <a:r>
                        <a:rPr lang="en-US" sz="1800" b="1" kern="1200" dirty="0">
                          <a:solidFill>
                            <a:schemeClr val="tx1"/>
                          </a:solidFill>
                          <a:latin typeface="Candara" panose="020E0502030303020204" pitchFamily="34" charset="0"/>
                          <a:ea typeface="+mn-ea"/>
                          <a:cs typeface="+mn-cs"/>
                        </a:rPr>
                        <a:t>Expectant Mothers Parking Program</a:t>
                      </a:r>
                    </a:p>
                    <a:p>
                      <a:pPr marL="285750" indent="-285750" algn="l">
                        <a:buFont typeface="Arial" panose="020B0604020202020204" pitchFamily="34" charset="0"/>
                        <a:buChar char="•"/>
                      </a:pPr>
                      <a:r>
                        <a:rPr lang="en-US" sz="1400" baseline="0" dirty="0">
                          <a:latin typeface="Candara" panose="020E0502030303020204" pitchFamily="34" charset="0"/>
                        </a:rPr>
                        <a:t>Faculty and staff permit holders in their third trimester of pregnancy (or high risk) may elect to reserve an expectant mother space in their permitted lot.</a:t>
                      </a:r>
                    </a:p>
                  </a:txBody>
                  <a:tcPr/>
                </a:tc>
                <a:extLst>
                  <a:ext uri="{0D108BD9-81ED-4DB2-BD59-A6C34878D82A}">
                    <a16:rowId xmlns:a16="http://schemas.microsoft.com/office/drawing/2014/main" val="10003"/>
                  </a:ext>
                </a:extLst>
              </a:tr>
            </a:tbl>
          </a:graphicData>
        </a:graphic>
      </p:graphicFrame>
      <p:pic>
        <p:nvPicPr>
          <p:cNvPr id="8" name="Picture 7" descr="Screen Clippi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48400" y="1314327"/>
            <a:ext cx="990600" cy="350265"/>
          </a:xfrm>
          <a:prstGeom prst="rect">
            <a:avLst/>
          </a:prstGeom>
        </p:spPr>
      </p:pic>
      <p:sp>
        <p:nvSpPr>
          <p:cNvPr id="2" name="TextBox 1"/>
          <p:cNvSpPr txBox="1"/>
          <p:nvPr/>
        </p:nvSpPr>
        <p:spPr>
          <a:xfrm>
            <a:off x="0" y="6581001"/>
            <a:ext cx="9039446" cy="276999"/>
          </a:xfrm>
          <a:prstGeom prst="rect">
            <a:avLst/>
          </a:prstGeom>
          <a:noFill/>
        </p:spPr>
        <p:txBody>
          <a:bodyPr wrap="square" rtlCol="0">
            <a:spAutoFit/>
          </a:bodyPr>
          <a:lstStyle/>
          <a:p>
            <a:r>
              <a:rPr lang="en-US" sz="1200" i="1" dirty="0">
                <a:latin typeface="Candara" panose="020E0502030303020204" pitchFamily="34" charset="0"/>
              </a:rPr>
              <a:t>For additional information: </a:t>
            </a:r>
            <a:r>
              <a:rPr lang="en-US" sz="1200" i="1" dirty="0">
                <a:latin typeface="Candara" panose="020E0502030303020204" pitchFamily="34" charset="0"/>
                <a:hlinkClick r:id="rId5"/>
              </a:rPr>
              <a:t>http://hr.ucf.edu/current-employees/benefits/additional-employee-benefits/</a:t>
            </a:r>
            <a:r>
              <a:rPr lang="en-US" sz="1200" i="1" dirty="0">
                <a:latin typeface="Candara" panose="020E0502030303020204" pitchFamily="34" charset="0"/>
              </a:rPr>
              <a:t> </a:t>
            </a:r>
          </a:p>
        </p:txBody>
      </p:sp>
      <p:pic>
        <p:nvPicPr>
          <p:cNvPr id="1026" name="Picture 2" descr="https://customeraccess.myfloridaprepaid.com/img/logo.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76400" y="1809387"/>
            <a:ext cx="1292888" cy="4769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myparkingsign.com/img/lg/K/Reserved-For-Expectant-Mothers-Sign-K-9517.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2563" y="5889436"/>
            <a:ext cx="320501" cy="4730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myfedloan.org/images/marketing/public-service-loan-forgiveness.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19800" y="2986640"/>
            <a:ext cx="2704642" cy="42795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childcare.oregonstate.edu/files/cfr_lactation_image.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60372" y="5022639"/>
            <a:ext cx="481123" cy="47088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https://pbs.twimg.com/profile_images/700031937751068672/hF5Xkql9_400x40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02609" y="2672170"/>
            <a:ext cx="742420" cy="742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998105"/>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idx="1"/>
          </p:nvPr>
        </p:nvSpPr>
        <p:spPr>
          <a:xfrm>
            <a:off x="0" y="609600"/>
            <a:ext cx="9144000" cy="6172200"/>
          </a:xfrm>
        </p:spPr>
        <p:txBody>
          <a:bodyPr>
            <a:normAutofit fontScale="77500" lnSpcReduction="20000"/>
          </a:bodyPr>
          <a:lstStyle/>
          <a:p>
            <a:pPr marL="0" indent="0">
              <a:buNone/>
            </a:pPr>
            <a:r>
              <a:rPr lang="en-US" sz="2800" b="1" dirty="0">
                <a:latin typeface="Candara" panose="020E0502030303020204" pitchFamily="34" charset="0"/>
              </a:rPr>
              <a:t>UCF Human Resources </a:t>
            </a:r>
            <a:endParaRPr lang="en-US" sz="2800" dirty="0">
              <a:latin typeface="Candara" panose="020E0502030303020204" pitchFamily="34" charset="0"/>
            </a:endParaRPr>
          </a:p>
          <a:p>
            <a:pPr>
              <a:buFont typeface="Wingdings" panose="05000000000000000000" pitchFamily="2" charset="2"/>
              <a:buChar char="Ø"/>
            </a:pPr>
            <a:r>
              <a:rPr lang="en-US" sz="2800" dirty="0">
                <a:latin typeface="Candara" panose="020E0502030303020204" pitchFamily="34" charset="0"/>
                <a:hlinkClick r:id="rId3"/>
              </a:rPr>
              <a:t>http://hr.ucf.edu/</a:t>
            </a:r>
            <a:r>
              <a:rPr lang="en-US" sz="2800" dirty="0">
                <a:latin typeface="Candara" panose="020E0502030303020204" pitchFamily="34" charset="0"/>
              </a:rPr>
              <a:t>  </a:t>
            </a:r>
          </a:p>
          <a:p>
            <a:endParaRPr lang="en-US" sz="2800" dirty="0">
              <a:latin typeface="Candara" panose="020E0502030303020204" pitchFamily="34" charset="0"/>
            </a:endParaRPr>
          </a:p>
          <a:p>
            <a:pPr marL="0" indent="0">
              <a:buNone/>
            </a:pPr>
            <a:r>
              <a:rPr lang="en-US" sz="2700" b="1" dirty="0">
                <a:latin typeface="Candara" panose="020E0502030303020204" pitchFamily="34" charset="0"/>
              </a:rPr>
              <a:t>Insurance </a:t>
            </a:r>
          </a:p>
          <a:p>
            <a:pPr>
              <a:buFont typeface="Wingdings" panose="05000000000000000000" pitchFamily="2" charset="2"/>
              <a:buChar char="Ø"/>
            </a:pPr>
            <a:r>
              <a:rPr lang="en-US" sz="2800" dirty="0">
                <a:latin typeface="Candara" panose="020E0502030303020204" pitchFamily="34" charset="0"/>
              </a:rPr>
              <a:t>State of Florida myBenefits Website: </a:t>
            </a:r>
          </a:p>
          <a:p>
            <a:pPr marL="0" indent="339725">
              <a:buNone/>
            </a:pPr>
            <a:r>
              <a:rPr lang="en-US" sz="2800" dirty="0">
                <a:latin typeface="Candara" panose="020E0502030303020204" pitchFamily="34" charset="0"/>
                <a:hlinkClick r:id="rId4"/>
              </a:rPr>
              <a:t>http://mybenefits.myflorida.com/</a:t>
            </a:r>
            <a:endParaRPr lang="en-US" sz="2800" dirty="0">
              <a:latin typeface="Candara" panose="020E0502030303020204" pitchFamily="34" charset="0"/>
            </a:endParaRPr>
          </a:p>
          <a:p>
            <a:pPr>
              <a:buFont typeface="Wingdings" panose="05000000000000000000" pitchFamily="2" charset="2"/>
              <a:buChar char="Ø"/>
            </a:pPr>
            <a:r>
              <a:rPr lang="en-US" sz="2800" dirty="0">
                <a:latin typeface="Candara" panose="020E0502030303020204" pitchFamily="34" charset="0"/>
              </a:rPr>
              <a:t>People First Website: </a:t>
            </a:r>
          </a:p>
          <a:p>
            <a:pPr marL="0" indent="339725">
              <a:buNone/>
            </a:pPr>
            <a:r>
              <a:rPr lang="en-US" sz="2800" dirty="0">
                <a:latin typeface="Candara" panose="020E0502030303020204" pitchFamily="34" charset="0"/>
                <a:hlinkClick r:id="rId5"/>
              </a:rPr>
              <a:t>https://peoplefirst.myflorida.com/</a:t>
            </a:r>
            <a:r>
              <a:rPr lang="en-US" sz="2800" dirty="0">
                <a:latin typeface="Candara" panose="020E0502030303020204" pitchFamily="34" charset="0"/>
              </a:rPr>
              <a:t> </a:t>
            </a:r>
          </a:p>
          <a:p>
            <a:pPr>
              <a:buFont typeface="Wingdings" panose="05000000000000000000" pitchFamily="2" charset="2"/>
              <a:buChar char="Ø"/>
            </a:pPr>
            <a:r>
              <a:rPr lang="fr-FR" sz="2900" dirty="0">
                <a:latin typeface="Candara" panose="020E0502030303020204" pitchFamily="34" charset="0"/>
              </a:rPr>
              <a:t>Insurance</a:t>
            </a:r>
            <a:r>
              <a:rPr lang="fr-FR" sz="2800" dirty="0">
                <a:latin typeface="Candara" panose="020E0502030303020204" pitchFamily="34" charset="0"/>
              </a:rPr>
              <a:t> Carrier Contact Information: </a:t>
            </a:r>
            <a:r>
              <a:rPr lang="fr-FR" sz="2800" dirty="0">
                <a:latin typeface="Candara" panose="020E0502030303020204" pitchFamily="34" charset="0"/>
                <a:hlinkClick r:id="rId6"/>
              </a:rPr>
              <a:t>http://mybenefits.myflorida.com/health/contact_information</a:t>
            </a:r>
            <a:r>
              <a:rPr lang="fr-FR" sz="2800" dirty="0">
                <a:latin typeface="Candara" panose="020E0502030303020204" pitchFamily="34" charset="0"/>
              </a:rPr>
              <a:t>  </a:t>
            </a:r>
          </a:p>
          <a:p>
            <a:pPr>
              <a:buFont typeface="Wingdings" panose="05000000000000000000" pitchFamily="2" charset="2"/>
              <a:buChar char="Ø"/>
            </a:pPr>
            <a:r>
              <a:rPr lang="en-US" sz="2800" dirty="0">
                <a:latin typeface="Candara" panose="020E0502030303020204" pitchFamily="34" charset="0"/>
              </a:rPr>
              <a:t>Information on plans, premiums, brochures, dependent information and how to enroll through the People First system: </a:t>
            </a:r>
          </a:p>
          <a:p>
            <a:pPr marL="0" indent="339725">
              <a:buNone/>
            </a:pPr>
            <a:r>
              <a:rPr lang="en-US" sz="2900" dirty="0">
                <a:latin typeface="Candara" panose="020E0502030303020204" pitchFamily="34" charset="0"/>
                <a:hlinkClick r:id="rId7"/>
              </a:rPr>
              <a:t>http</a:t>
            </a:r>
            <a:r>
              <a:rPr lang="en-US" sz="2800" dirty="0">
                <a:latin typeface="Candara" panose="020E0502030303020204" pitchFamily="34" charset="0"/>
                <a:hlinkClick r:id="rId7"/>
              </a:rPr>
              <a:t>://hr.ucf.edu/current-employees/insurance/</a:t>
            </a:r>
            <a:r>
              <a:rPr lang="en-US" sz="2800" dirty="0">
                <a:latin typeface="Candara" panose="020E0502030303020204" pitchFamily="34" charset="0"/>
              </a:rPr>
              <a:t>  </a:t>
            </a:r>
          </a:p>
          <a:p>
            <a:pPr marL="0" indent="0">
              <a:buNone/>
            </a:pPr>
            <a:endParaRPr lang="en-US" sz="2800" b="1" dirty="0">
              <a:latin typeface="Candara" panose="020E0502030303020204" pitchFamily="34" charset="0"/>
            </a:endParaRPr>
          </a:p>
          <a:p>
            <a:pPr marL="0" indent="0">
              <a:buNone/>
            </a:pPr>
            <a:r>
              <a:rPr lang="en-US" sz="2800" b="1" dirty="0">
                <a:latin typeface="Candara" panose="020E0502030303020204" pitchFamily="34" charset="0"/>
              </a:rPr>
              <a:t>Retirement </a:t>
            </a:r>
            <a:endParaRPr lang="en-US" sz="2800" dirty="0">
              <a:latin typeface="Candara" panose="020E0502030303020204" pitchFamily="34" charset="0"/>
            </a:endParaRPr>
          </a:p>
          <a:p>
            <a:pPr>
              <a:buFont typeface="Wingdings" panose="05000000000000000000" pitchFamily="2" charset="2"/>
              <a:buChar char="Ø"/>
            </a:pPr>
            <a:r>
              <a:rPr lang="en-US" sz="2800" dirty="0">
                <a:latin typeface="Candara" panose="020E0502030303020204" pitchFamily="34" charset="0"/>
              </a:rPr>
              <a:t>Information on how to enroll, plan comparisons, provider contact information and miscellaneous links for Medicare and Social Security: </a:t>
            </a:r>
          </a:p>
          <a:p>
            <a:pPr marL="0" indent="339725">
              <a:buNone/>
            </a:pPr>
            <a:r>
              <a:rPr lang="en-US" sz="2800" dirty="0">
                <a:latin typeface="Candara" panose="020E0502030303020204" pitchFamily="34" charset="0"/>
                <a:hlinkClick r:id="rId8"/>
              </a:rPr>
              <a:t>http://hr.ucf.edu/current-employees/retirement/</a:t>
            </a:r>
            <a:endParaRPr lang="en-US" sz="2500" dirty="0">
              <a:solidFill>
                <a:schemeClr val="tx2">
                  <a:lumMod val="85000"/>
                  <a:lumOff val="15000"/>
                </a:schemeClr>
              </a:solidFill>
              <a:cs typeface="Arial" pitchFamily="34" charset="0"/>
            </a:endParaRPr>
          </a:p>
          <a:p>
            <a:pPr marL="274320" indent="-274320" eaLnBrk="1" fontAlgn="auto" hangingPunct="1">
              <a:spcAft>
                <a:spcPts val="0"/>
              </a:spcAft>
              <a:buFontTx/>
              <a:buNone/>
              <a:defRPr/>
            </a:pPr>
            <a:endParaRPr lang="en-US" sz="2500" dirty="0">
              <a:solidFill>
                <a:schemeClr val="tx2">
                  <a:lumMod val="85000"/>
                  <a:lumOff val="15000"/>
                </a:schemeClr>
              </a:solidFill>
              <a:latin typeface="Arial" pitchFamily="34" charset="0"/>
              <a:cs typeface="Arial" pitchFamily="34" charset="0"/>
            </a:endParaRPr>
          </a:p>
        </p:txBody>
      </p:sp>
      <p:pic>
        <p:nvPicPr>
          <p:cNvPr id="2" name="Picture 1"/>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31600" y="609600"/>
            <a:ext cx="1773943" cy="1905000"/>
          </a:xfrm>
          <a:prstGeom prst="rect">
            <a:avLst/>
          </a:prstGeom>
        </p:spPr>
      </p:pic>
    </p:spTree>
    <p:extLst>
      <p:ext uri="{BB962C8B-B14F-4D97-AF65-F5344CB8AC3E}">
        <p14:creationId xmlns:p14="http://schemas.microsoft.com/office/powerpoint/2010/main" val="764533061"/>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667000"/>
            <a:ext cx="8991599" cy="3124200"/>
          </a:xfrm>
        </p:spPr>
        <p:txBody>
          <a:bodyPr/>
          <a:lstStyle/>
          <a:p>
            <a:pPr algn="ctr" eaLnBrk="0" hangingPunct="0">
              <a:spcBef>
                <a:spcPct val="50000"/>
              </a:spcBef>
            </a:pPr>
            <a:r>
              <a:rPr lang="en-US" sz="3600" cap="none" dirty="0">
                <a:latin typeface="Calibri" panose="020F0502020204030204" pitchFamily="34" charset="0"/>
                <a:cs typeface="Calibri" panose="020F0502020204030204" pitchFamily="34" charset="0"/>
              </a:rPr>
              <a:t>UCF Human Resources Benefits Section </a:t>
            </a:r>
            <a:br>
              <a:rPr lang="en-US" sz="3600" dirty="0">
                <a:latin typeface="Calibri" panose="020F0502020204030204" pitchFamily="34" charset="0"/>
                <a:cs typeface="Calibri" panose="020F0502020204030204" pitchFamily="34" charset="0"/>
              </a:rPr>
            </a:br>
            <a:r>
              <a:rPr lang="en-US" sz="3600" dirty="0">
                <a:latin typeface="Calibri" panose="020F0502020204030204" pitchFamily="34" charset="0"/>
                <a:cs typeface="Calibri" panose="020F0502020204030204" pitchFamily="34" charset="0"/>
              </a:rPr>
              <a:t>(407) 823-2771 </a:t>
            </a:r>
            <a:br>
              <a:rPr lang="en-US" sz="3600" dirty="0">
                <a:latin typeface="Calibri" panose="020F0502020204030204" pitchFamily="34" charset="0"/>
                <a:cs typeface="Calibri" panose="020F0502020204030204" pitchFamily="34" charset="0"/>
              </a:rPr>
            </a:br>
            <a:r>
              <a:rPr lang="en-US" sz="3600" cap="none" dirty="0">
                <a:latin typeface="Calibri" panose="020F0502020204030204" pitchFamily="34" charset="0"/>
                <a:cs typeface="Calibri" panose="020F0502020204030204" pitchFamily="34" charset="0"/>
                <a:hlinkClick r:id="rId3"/>
              </a:rPr>
              <a:t>benefits@ucf.edu</a:t>
            </a:r>
            <a:endParaRPr lang="en-US" sz="3600" u="sng" cap="none" dirty="0">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28999" y="675249"/>
            <a:ext cx="2133600" cy="1600200"/>
          </a:xfrm>
          <a:prstGeom prst="rect">
            <a:avLst/>
          </a:prstGeom>
          <a:noFill/>
          <a:ln>
            <a:noFill/>
          </a:ln>
        </p:spPr>
      </p:pic>
    </p:spTree>
    <p:extLst>
      <p:ext uri="{BB962C8B-B14F-4D97-AF65-F5344CB8AC3E}">
        <p14:creationId xmlns:p14="http://schemas.microsoft.com/office/powerpoint/2010/main" val="701162775"/>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667" y="2895600"/>
            <a:ext cx="9144000" cy="3554819"/>
          </a:xfrm>
          <a:prstGeom prst="rect">
            <a:avLst/>
          </a:prstGeom>
        </p:spPr>
        <p:txBody>
          <a:bodyPr wrap="square">
            <a:spAutoFit/>
          </a:bodyPr>
          <a:lstStyle/>
          <a:p>
            <a:pPr algn="ctr" eaLnBrk="1" fontAlgn="auto" hangingPunct="1">
              <a:spcAft>
                <a:spcPts val="0"/>
              </a:spcAft>
              <a:defRPr/>
            </a:pPr>
            <a:r>
              <a:rPr lang="en-US" sz="4500" dirty="0">
                <a:ln w="12700">
                  <a:noFill/>
                  <a:prstDash val="solid"/>
                </a:ln>
                <a:latin typeface="Candara" panose="020E0502030303020204" pitchFamily="34" charset="0"/>
                <a:cs typeface="Arial" pitchFamily="34" charset="0"/>
              </a:rPr>
              <a:t>Complete Quiz Module to conclude your online course OPS02 </a:t>
            </a:r>
            <a:r>
              <a:rPr lang="en-US" sz="4500" i="1" dirty="0">
                <a:ln w="12700">
                  <a:noFill/>
                  <a:prstDash val="solid"/>
                </a:ln>
                <a:latin typeface="Candara" panose="020E0502030303020204" pitchFamily="34" charset="0"/>
                <a:cs typeface="Arial" pitchFamily="34" charset="0"/>
              </a:rPr>
              <a:t>OPS Benefits Orientation</a:t>
            </a:r>
          </a:p>
          <a:p>
            <a:pPr algn="ctr" eaLnBrk="1" fontAlgn="auto" hangingPunct="1">
              <a:spcAft>
                <a:spcPts val="0"/>
              </a:spcAft>
              <a:defRPr/>
            </a:pPr>
            <a:endParaRPr lang="en-US" sz="4500" i="1" dirty="0">
              <a:ln w="12700">
                <a:noFill/>
                <a:prstDash val="solid"/>
              </a:ln>
              <a:solidFill>
                <a:schemeClr val="tx2"/>
              </a:solidFill>
              <a:latin typeface="Candara" panose="020E0502030303020204" pitchFamily="34" charset="0"/>
              <a:cs typeface="Arial" pitchFamily="34" charset="0"/>
            </a:endParaRPr>
          </a:p>
          <a:p>
            <a:pPr algn="ctr" eaLnBrk="1" fontAlgn="auto" hangingPunct="1">
              <a:spcAft>
                <a:spcPts val="0"/>
              </a:spcAft>
              <a:defRPr/>
            </a:pPr>
            <a:r>
              <a:rPr lang="en-US" sz="4500" b="1" dirty="0">
                <a:ln w="12700">
                  <a:noFill/>
                  <a:prstDash val="solid"/>
                </a:ln>
                <a:solidFill>
                  <a:srgbClr val="FF0000"/>
                </a:solidFill>
                <a:latin typeface="Candara" panose="020E0502030303020204" pitchFamily="34" charset="0"/>
                <a:cs typeface="Arial" pitchFamily="34" charset="0"/>
              </a:rPr>
              <a:t>Thank You!</a:t>
            </a:r>
          </a:p>
        </p:txBody>
      </p:sp>
      <p:pic>
        <p:nvPicPr>
          <p:cNvPr id="3"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24200" y="685800"/>
            <a:ext cx="2400300" cy="2006600"/>
          </a:xfrm>
          <a:prstGeom prst="rect">
            <a:avLst/>
          </a:prstGeom>
        </p:spPr>
      </p:pic>
    </p:spTree>
    <p:extLst>
      <p:ext uri="{BB962C8B-B14F-4D97-AF65-F5344CB8AC3E}">
        <p14:creationId xmlns:p14="http://schemas.microsoft.com/office/powerpoint/2010/main" val="92079107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0" y="1371600"/>
            <a:ext cx="9144000" cy="5133975"/>
          </a:xfrm>
        </p:spPr>
        <p:txBody>
          <a:bodyPr/>
          <a:lstStyle/>
          <a:p>
            <a:pPr marL="0" indent="0">
              <a:buClr>
                <a:schemeClr val="accent4"/>
              </a:buClr>
              <a:buNone/>
              <a:defRPr/>
            </a:pPr>
            <a:r>
              <a:rPr lang="en-US" sz="2800" b="1" dirty="0">
                <a:latin typeface="Candara" panose="020E0502030303020204" pitchFamily="34" charset="0"/>
              </a:rPr>
              <a:t>People First will mail eligible OPS employees an enrollment packet containing detailed information</a:t>
            </a:r>
          </a:p>
          <a:p>
            <a:pPr marL="0" indent="0">
              <a:buClr>
                <a:schemeClr val="accent4"/>
              </a:buClr>
              <a:buNone/>
              <a:defRPr/>
            </a:pPr>
            <a:endParaRPr lang="en-US" sz="800" b="1" dirty="0">
              <a:latin typeface="Candara" panose="020E0502030303020204" pitchFamily="34" charset="0"/>
            </a:endParaRPr>
          </a:p>
          <a:p>
            <a:pPr marL="457200" indent="-457200">
              <a:buFont typeface="Wingdings" pitchFamily="2" charset="2"/>
              <a:buChar char="ü"/>
              <a:defRPr/>
            </a:pPr>
            <a:r>
              <a:rPr lang="en-US" sz="2400" dirty="0">
                <a:latin typeface="Candara" panose="020E0502030303020204" pitchFamily="34" charset="0"/>
              </a:rPr>
              <a:t>Confirming eligibility </a:t>
            </a:r>
          </a:p>
          <a:p>
            <a:pPr marL="457200" indent="-457200">
              <a:buFont typeface="Wingdings" pitchFamily="2" charset="2"/>
              <a:buChar char="ü"/>
              <a:defRPr/>
            </a:pPr>
            <a:r>
              <a:rPr lang="en-US" sz="2400" dirty="0">
                <a:latin typeface="Candara" panose="020E0502030303020204" pitchFamily="34" charset="0"/>
              </a:rPr>
              <a:t>Information on benefit options </a:t>
            </a:r>
          </a:p>
          <a:p>
            <a:pPr marL="457200" indent="-457200">
              <a:buFont typeface="Wingdings" pitchFamily="2" charset="2"/>
              <a:buChar char="ü"/>
              <a:defRPr/>
            </a:pPr>
            <a:r>
              <a:rPr lang="en-US" sz="2400" dirty="0">
                <a:latin typeface="Candara" panose="020E0502030303020204" pitchFamily="34" charset="0"/>
              </a:rPr>
              <a:t>Enrollment process</a:t>
            </a:r>
          </a:p>
          <a:p>
            <a:pPr marL="457200" indent="-457200">
              <a:buFont typeface="Wingdings" pitchFamily="2" charset="2"/>
              <a:buChar char="ü"/>
              <a:defRPr/>
            </a:pPr>
            <a:r>
              <a:rPr lang="en-US" sz="2400" dirty="0">
                <a:latin typeface="Candara" panose="020E0502030303020204" pitchFamily="34" charset="0"/>
              </a:rPr>
              <a:t>Enrollment deadlines</a:t>
            </a:r>
          </a:p>
          <a:p>
            <a:pPr marL="457200" indent="-457200">
              <a:buFont typeface="Wingdings" pitchFamily="2" charset="2"/>
              <a:buChar char="ü"/>
              <a:defRPr/>
            </a:pPr>
            <a:endParaRPr lang="en-US" sz="2400" dirty="0">
              <a:latin typeface="Candara" panose="020E0502030303020204" pitchFamily="34" charset="0"/>
            </a:endParaRPr>
          </a:p>
          <a:p>
            <a:pPr marL="457200" indent="-457200">
              <a:buFont typeface="Wingdings 2" pitchFamily="18" charset="2"/>
              <a:buNone/>
              <a:defRPr/>
            </a:pPr>
            <a:endParaRPr lang="en-US" sz="800" b="1" dirty="0">
              <a:solidFill>
                <a:schemeClr val="tx2"/>
              </a:solidFill>
              <a:effectLst>
                <a:outerShdw blurRad="38100" dist="38100" dir="2700000" algn="tl">
                  <a:srgbClr val="000000">
                    <a:alpha val="43137"/>
                  </a:srgbClr>
                </a:outerShdw>
              </a:effectLst>
              <a:latin typeface="Candara" panose="020E0502030303020204" pitchFamily="34" charset="0"/>
            </a:endParaRPr>
          </a:p>
          <a:p>
            <a:pPr marL="457200">
              <a:buClrTx/>
              <a:buSzPct val="100000"/>
              <a:buFont typeface="Wingdings" pitchFamily="2" charset="2"/>
              <a:buChar char="§"/>
              <a:defRPr/>
            </a:pPr>
            <a:r>
              <a:rPr lang="en-US" sz="2400" b="1" dirty="0">
                <a:solidFill>
                  <a:srgbClr val="FF0000"/>
                </a:solidFill>
                <a:latin typeface="Candara" panose="020E0502030303020204" pitchFamily="34" charset="0"/>
              </a:rPr>
              <a:t>You must keep your mailing address updated in my.ucf.edu/Employee Self Service.</a:t>
            </a:r>
          </a:p>
        </p:txBody>
      </p:sp>
      <p:sp>
        <p:nvSpPr>
          <p:cNvPr id="2" name="Title 1"/>
          <p:cNvSpPr>
            <a:spLocks noGrp="1"/>
          </p:cNvSpPr>
          <p:nvPr>
            <p:ph type="title"/>
          </p:nvPr>
        </p:nvSpPr>
        <p:spPr>
          <a:xfrm>
            <a:off x="0" y="553151"/>
            <a:ext cx="9144000" cy="437449"/>
          </a:xfrm>
        </p:spPr>
        <p:txBody>
          <a:bodyPr>
            <a:normAutofit fontScale="90000"/>
          </a:bodyPr>
          <a:lstStyle/>
          <a:p>
            <a:pPr algn="ctr">
              <a:defRPr/>
            </a:pPr>
            <a:r>
              <a:rPr lang="en-US" sz="4000" b="1" dirty="0">
                <a:latin typeface="Candara" panose="020E0502030303020204" pitchFamily="34" charset="0"/>
              </a:rPr>
              <a:t>Notification Of Eligibility</a:t>
            </a:r>
          </a:p>
        </p:txBody>
      </p:sp>
      <p:pic>
        <p:nvPicPr>
          <p:cNvPr id="5" name="Picture 3" descr="C:\Users\as089772\AppData\Local\Microsoft\Windows\Temporary Internet Files\Content.IE5\2S37960G\gold-star[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06" y="4789940"/>
            <a:ext cx="457200" cy="4358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48600" y="28574"/>
            <a:ext cx="1404486" cy="1123589"/>
          </a:xfrm>
          <a:prstGeom prst="rect">
            <a:avLst/>
          </a:prstGeom>
        </p:spPr>
      </p:pic>
    </p:spTree>
    <p:extLst>
      <p:ext uri="{BB962C8B-B14F-4D97-AF65-F5344CB8AC3E}">
        <p14:creationId xmlns:p14="http://schemas.microsoft.com/office/powerpoint/2010/main" val="454248295"/>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idx="1"/>
          </p:nvPr>
        </p:nvSpPr>
        <p:spPr>
          <a:xfrm>
            <a:off x="76200" y="1371600"/>
            <a:ext cx="8001000" cy="4724400"/>
          </a:xfrm>
        </p:spPr>
        <p:txBody>
          <a:bodyPr>
            <a:normAutofit/>
          </a:bodyPr>
          <a:lstStyle/>
          <a:p>
            <a:pPr marL="0" indent="0" fontAlgn="auto">
              <a:spcAft>
                <a:spcPts val="0"/>
              </a:spcAft>
              <a:buNone/>
              <a:defRPr/>
            </a:pPr>
            <a:endParaRPr lang="en-US" sz="2500" dirty="0">
              <a:ln w="12700">
                <a:noFill/>
                <a:prstDash val="solid"/>
              </a:ln>
              <a:solidFill>
                <a:schemeClr val="tx2"/>
              </a:solidFill>
              <a:latin typeface="Calibri" panose="020F0502020204030204" pitchFamily="34" charset="0"/>
              <a:cs typeface="Calibri" panose="020F0502020204030204" pitchFamily="34" charset="0"/>
            </a:endParaRPr>
          </a:p>
          <a:p>
            <a:pPr marL="0" indent="0" fontAlgn="auto">
              <a:spcAft>
                <a:spcPts val="0"/>
              </a:spcAft>
              <a:buNone/>
              <a:defRPr/>
            </a:pPr>
            <a:endParaRPr lang="en-US" sz="2500" b="1" u="sng" dirty="0">
              <a:ln w="12700">
                <a:noFill/>
                <a:prstDash val="solid"/>
              </a:ln>
              <a:solidFill>
                <a:schemeClr val="tx2"/>
              </a:solidFill>
              <a:latin typeface="Calibri" panose="020F0502020204030204" pitchFamily="34" charset="0"/>
              <a:cs typeface="Calibri" panose="020F0502020204030204" pitchFamily="34" charset="0"/>
            </a:endParaRPr>
          </a:p>
        </p:txBody>
      </p:sp>
      <p:sp>
        <p:nvSpPr>
          <p:cNvPr id="6" name="Rectangle 2"/>
          <p:cNvSpPr>
            <a:spLocks noGrp="1" noChangeArrowheads="1"/>
          </p:cNvSpPr>
          <p:nvPr>
            <p:ph type="title"/>
          </p:nvPr>
        </p:nvSpPr>
        <p:spPr>
          <a:xfrm>
            <a:off x="38100" y="575953"/>
            <a:ext cx="9105900" cy="652153"/>
          </a:xfrm>
        </p:spPr>
        <p:txBody>
          <a:bodyPr>
            <a:normAutofit fontScale="90000"/>
          </a:bodyPr>
          <a:lstStyle/>
          <a:p>
            <a:pPr algn="ctr" fontAlgn="auto">
              <a:spcAft>
                <a:spcPts val="0"/>
              </a:spcAft>
              <a:defRPr/>
            </a:pPr>
            <a:r>
              <a:rPr lang="en-US" b="1" cap="none" dirty="0">
                <a:ln w="500">
                  <a:noFill/>
                </a:ln>
                <a:solidFill>
                  <a:schemeClr val="tx1">
                    <a:lumMod val="95000"/>
                    <a:lumOff val="5000"/>
                  </a:schemeClr>
                </a:solidFill>
                <a:latin typeface="Candara" panose="020E0502030303020204" pitchFamily="34" charset="0"/>
                <a:cs typeface="Calibri" panose="020F0502020204030204" pitchFamily="34" charset="0"/>
              </a:rPr>
              <a:t>Rehire/Transfer Employees</a:t>
            </a:r>
          </a:p>
        </p:txBody>
      </p:sp>
      <p:sp>
        <p:nvSpPr>
          <p:cNvPr id="7" name="Rectangle 3"/>
          <p:cNvSpPr txBox="1">
            <a:spLocks noChangeArrowheads="1"/>
          </p:cNvSpPr>
          <p:nvPr/>
        </p:nvSpPr>
        <p:spPr bwMode="auto">
          <a:xfrm>
            <a:off x="38100" y="1371600"/>
            <a:ext cx="9105900" cy="54191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73050" indent="-273050" algn="l" rtl="0" fontAlgn="base">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3E99E"/>
              </a:buClr>
              <a:buSzPct val="80000"/>
              <a:buFont typeface="Wingdings 2" pitchFamily="18" charset="2"/>
              <a:buChar char=""/>
              <a:defRPr sz="2300" kern="1200">
                <a:solidFill>
                  <a:srgbClr val="FCFBEE"/>
                </a:solidFill>
                <a:latin typeface="+mn-lt"/>
                <a:ea typeface="+mn-ea"/>
                <a:cs typeface="+mn-cs"/>
              </a:defRPr>
            </a:lvl2pPr>
            <a:lvl3pPr marL="758825" indent="-228600" algn="l" rtl="0" fontAlgn="base">
              <a:spcBef>
                <a:spcPts val="400"/>
              </a:spcBef>
              <a:spcAft>
                <a:spcPct val="0"/>
              </a:spcAft>
              <a:buClr>
                <a:srgbClr val="F3E99E"/>
              </a:buClr>
              <a:buSzPct val="60000"/>
              <a:buFont typeface="Wingdings"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3E99E"/>
              </a:buClr>
              <a:buSzPct val="80000"/>
              <a:buFont typeface="Wingdings 2" pitchFamily="18" charset="2"/>
              <a:buChar char=""/>
              <a:defRPr sz="2000" kern="1200">
                <a:solidFill>
                  <a:srgbClr val="FCFBEE"/>
                </a:solidFill>
                <a:latin typeface="+mn-lt"/>
                <a:ea typeface="+mn-ea"/>
                <a:cs typeface="+mn-cs"/>
              </a:defRPr>
            </a:lvl4pPr>
            <a:lvl5pPr marL="1279525" indent="-228600" algn="l" rtl="0" fontAlgn="base">
              <a:spcBef>
                <a:spcPts val="400"/>
              </a:spcBef>
              <a:spcAft>
                <a:spcPct val="0"/>
              </a:spcAft>
              <a:buClr>
                <a:srgbClr val="F3E99E"/>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342900" lvl="1" indent="-342900" fontAlgn="auto">
              <a:spcBef>
                <a:spcPts val="600"/>
              </a:spcBef>
              <a:spcAft>
                <a:spcPts val="0"/>
              </a:spcAft>
              <a:buClrTx/>
              <a:buSzPct val="73000"/>
              <a:defRPr/>
            </a:pPr>
            <a:r>
              <a:rPr lang="en-US" sz="2500" dirty="0">
                <a:solidFill>
                  <a:schemeClr val="tx1">
                    <a:lumMod val="95000"/>
                    <a:lumOff val="5000"/>
                  </a:schemeClr>
                </a:solidFill>
                <a:latin typeface="Candara" panose="020E0502030303020204" pitchFamily="34" charset="0"/>
                <a:cs typeface="Calibri" panose="020F0502020204030204" pitchFamily="34" charset="0"/>
              </a:rPr>
              <a:t>If you are rehired or transferring from </a:t>
            </a:r>
            <a:r>
              <a:rPr lang="en-US" sz="2500" u="sng" dirty="0">
                <a:solidFill>
                  <a:schemeClr val="tx1">
                    <a:lumMod val="95000"/>
                    <a:lumOff val="5000"/>
                  </a:schemeClr>
                </a:solidFill>
                <a:latin typeface="Candara" panose="020E0502030303020204" pitchFamily="34" charset="0"/>
                <a:cs typeface="Calibri" panose="020F0502020204030204" pitchFamily="34" charset="0"/>
              </a:rPr>
              <a:t>another State University within 26 weeks</a:t>
            </a:r>
            <a:r>
              <a:rPr lang="en-US" sz="2500" dirty="0">
                <a:solidFill>
                  <a:schemeClr val="tx1">
                    <a:lumMod val="95000"/>
                    <a:lumOff val="5000"/>
                  </a:schemeClr>
                </a:solidFill>
                <a:latin typeface="Candara" panose="020E0502030303020204" pitchFamily="34" charset="0"/>
                <a:cs typeface="Calibri" panose="020F0502020204030204" pitchFamily="34" charset="0"/>
              </a:rPr>
              <a:t>; or</a:t>
            </a:r>
          </a:p>
          <a:p>
            <a:pPr marL="0" lvl="1" indent="0" fontAlgn="auto">
              <a:spcBef>
                <a:spcPts val="600"/>
              </a:spcBef>
              <a:spcAft>
                <a:spcPts val="0"/>
              </a:spcAft>
              <a:buClrTx/>
              <a:buSzPct val="73000"/>
              <a:buNone/>
              <a:defRPr/>
            </a:pPr>
            <a:endParaRPr lang="en-US" sz="2500" dirty="0">
              <a:solidFill>
                <a:schemeClr val="tx1">
                  <a:lumMod val="95000"/>
                  <a:lumOff val="5000"/>
                </a:schemeClr>
              </a:solidFill>
              <a:latin typeface="Candara" panose="020E0502030303020204" pitchFamily="34" charset="0"/>
              <a:cs typeface="Calibri" panose="020F0502020204030204" pitchFamily="34" charset="0"/>
            </a:endParaRPr>
          </a:p>
          <a:p>
            <a:pPr marL="342900" lvl="1" indent="-342900" fontAlgn="auto">
              <a:spcBef>
                <a:spcPts val="600"/>
              </a:spcBef>
              <a:spcAft>
                <a:spcPts val="0"/>
              </a:spcAft>
              <a:buClrTx/>
              <a:buSzPct val="73000"/>
              <a:defRPr/>
            </a:pPr>
            <a:r>
              <a:rPr lang="en-US" sz="2500" dirty="0">
                <a:solidFill>
                  <a:schemeClr val="tx1">
                    <a:lumMod val="95000"/>
                    <a:lumOff val="5000"/>
                  </a:schemeClr>
                </a:solidFill>
                <a:latin typeface="Candara" panose="020E0502030303020204" pitchFamily="34" charset="0"/>
                <a:cs typeface="Calibri" panose="020F0502020204030204" pitchFamily="34" charset="0"/>
              </a:rPr>
              <a:t>Are rehired/transferring from another </a:t>
            </a:r>
            <a:r>
              <a:rPr lang="en-US" sz="2500" u="sng" dirty="0">
                <a:solidFill>
                  <a:schemeClr val="tx1">
                    <a:lumMod val="95000"/>
                    <a:lumOff val="5000"/>
                  </a:schemeClr>
                </a:solidFill>
                <a:latin typeface="Candara" panose="020E0502030303020204" pitchFamily="34" charset="0"/>
                <a:cs typeface="Calibri" panose="020F0502020204030204" pitchFamily="34" charset="0"/>
              </a:rPr>
              <a:t>non-university State agency within 13 weeks</a:t>
            </a:r>
            <a:r>
              <a:rPr lang="en-US" sz="2500" dirty="0">
                <a:solidFill>
                  <a:schemeClr val="tx1">
                    <a:lumMod val="95000"/>
                    <a:lumOff val="5000"/>
                  </a:schemeClr>
                </a:solidFill>
                <a:latin typeface="Candara" panose="020E0502030303020204" pitchFamily="34" charset="0"/>
                <a:cs typeface="Calibri" panose="020F0502020204030204" pitchFamily="34" charset="0"/>
              </a:rPr>
              <a:t>:</a:t>
            </a:r>
          </a:p>
          <a:p>
            <a:pPr lvl="1" fontAlgn="auto">
              <a:spcAft>
                <a:spcPts val="0"/>
              </a:spcAft>
              <a:buClrTx/>
              <a:buFont typeface="Arial" panose="020B0604020202020204" pitchFamily="34" charset="0"/>
              <a:buChar char="•"/>
              <a:defRPr/>
            </a:pPr>
            <a:r>
              <a:rPr lang="en-US" sz="2200" dirty="0">
                <a:solidFill>
                  <a:schemeClr val="tx1">
                    <a:lumMod val="95000"/>
                    <a:lumOff val="5000"/>
                  </a:schemeClr>
                </a:solidFill>
                <a:latin typeface="Candara" panose="020E0502030303020204" pitchFamily="34" charset="0"/>
                <a:cs typeface="Calibri" panose="020F0502020204030204" pitchFamily="34" charset="0"/>
              </a:rPr>
              <a:t>You are not considered a new employee in terms of benefits enrollment by the State. </a:t>
            </a:r>
          </a:p>
          <a:p>
            <a:pPr lvl="1" fontAlgn="auto">
              <a:spcAft>
                <a:spcPts val="0"/>
              </a:spcAft>
              <a:buClrTx/>
              <a:buFont typeface="Arial" panose="020B0604020202020204" pitchFamily="34" charset="0"/>
              <a:buChar char="•"/>
              <a:defRPr/>
            </a:pPr>
            <a:r>
              <a:rPr lang="en-US" sz="2200" dirty="0">
                <a:solidFill>
                  <a:schemeClr val="tx1">
                    <a:lumMod val="95000"/>
                    <a:lumOff val="5000"/>
                  </a:schemeClr>
                </a:solidFill>
                <a:latin typeface="Candara" panose="020E0502030303020204" pitchFamily="34" charset="0"/>
                <a:cs typeface="Calibri" panose="020F0502020204030204" pitchFamily="34" charset="0"/>
              </a:rPr>
              <a:t>The benefits that you were previously enrolled in will be reinstated upon your rehire without a Qualified Status Change event to cancel or change benefits. </a:t>
            </a:r>
          </a:p>
        </p:txBody>
      </p:sp>
    </p:spTree>
    <p:extLst>
      <p:ext uri="{BB962C8B-B14F-4D97-AF65-F5344CB8AC3E}">
        <p14:creationId xmlns:p14="http://schemas.microsoft.com/office/powerpoint/2010/main" val="347849301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0" y="538162"/>
            <a:ext cx="9144000" cy="657053"/>
          </a:xfrm>
        </p:spPr>
        <p:txBody>
          <a:bodyPr/>
          <a:lstStyle/>
          <a:p>
            <a:pPr algn="ctr" fontAlgn="auto">
              <a:spcAft>
                <a:spcPts val="0"/>
              </a:spcAft>
              <a:defRPr/>
            </a:pPr>
            <a:r>
              <a:rPr lang="en-US" sz="4000" b="1" cap="none" dirty="0">
                <a:latin typeface="Candara" panose="020E0502030303020204" pitchFamily="34" charset="0"/>
                <a:cs typeface="Calibri" panose="020F0502020204030204" pitchFamily="34" charset="0"/>
              </a:rPr>
              <a:t>Eligible Dependents</a:t>
            </a:r>
          </a:p>
        </p:txBody>
      </p:sp>
      <p:sp>
        <p:nvSpPr>
          <p:cNvPr id="133123" name="Rectangle 3"/>
          <p:cNvSpPr>
            <a:spLocks noGrp="1" noChangeArrowheads="1"/>
          </p:cNvSpPr>
          <p:nvPr>
            <p:ph idx="1"/>
          </p:nvPr>
        </p:nvSpPr>
        <p:spPr>
          <a:xfrm>
            <a:off x="0" y="1195214"/>
            <a:ext cx="9009494" cy="5662785"/>
          </a:xfrm>
        </p:spPr>
        <p:txBody>
          <a:bodyPr>
            <a:normAutofit fontScale="92500" lnSpcReduction="20000"/>
          </a:bodyPr>
          <a:lstStyle/>
          <a:p>
            <a:pPr lvl="1">
              <a:lnSpc>
                <a:spcPct val="90000"/>
              </a:lnSpc>
              <a:buClrTx/>
              <a:buFont typeface="Wingdings" pitchFamily="2" charset="2"/>
              <a:buChar char="§"/>
            </a:pPr>
            <a:r>
              <a:rPr lang="en-US" sz="3000" b="1" dirty="0">
                <a:latin typeface="Candara" panose="020E0502030303020204" pitchFamily="34" charset="0"/>
                <a:cs typeface="Calibri" panose="020F0502020204030204" pitchFamily="34" charset="0"/>
              </a:rPr>
              <a:t>Spouse</a:t>
            </a:r>
          </a:p>
          <a:p>
            <a:pPr marL="1146175" lvl="3" indent="0">
              <a:lnSpc>
                <a:spcPct val="90000"/>
              </a:lnSpc>
              <a:buNone/>
            </a:pPr>
            <a:endParaRPr lang="en-US" sz="900" i="1" dirty="0">
              <a:latin typeface="Candara" panose="020E0502030303020204" pitchFamily="34" charset="0"/>
              <a:cs typeface="Calibri" panose="020F0502020204030204" pitchFamily="34" charset="0"/>
            </a:endParaRPr>
          </a:p>
          <a:p>
            <a:pPr marL="1146175" lvl="3" indent="0">
              <a:lnSpc>
                <a:spcPct val="90000"/>
              </a:lnSpc>
              <a:buNone/>
            </a:pPr>
            <a:r>
              <a:rPr lang="en-US" i="1" dirty="0">
                <a:latin typeface="Candara" panose="020E0502030303020204" pitchFamily="34" charset="0"/>
                <a:cs typeface="Calibri" panose="020F0502020204030204" pitchFamily="34" charset="0"/>
              </a:rPr>
              <a:t>If you and your spouse are state employees, you can participate in the </a:t>
            </a:r>
            <a:r>
              <a:rPr lang="en-US" b="1" i="1" dirty="0">
                <a:latin typeface="Candara" panose="020E0502030303020204" pitchFamily="34" charset="0"/>
                <a:cs typeface="Calibri" panose="020F0502020204030204" pitchFamily="34" charset="0"/>
              </a:rPr>
              <a:t>Spouse Program </a:t>
            </a:r>
            <a:r>
              <a:rPr lang="en-US" i="1" dirty="0">
                <a:latin typeface="Candara" panose="020E0502030303020204" pitchFamily="34" charset="0"/>
                <a:cs typeface="Calibri" panose="020F0502020204030204" pitchFamily="34" charset="0"/>
              </a:rPr>
              <a:t>and pay less for health insurance at a reduced premium. To enroll in the Spouse Program, you must complete and sign the </a:t>
            </a:r>
            <a:r>
              <a:rPr lang="en-US" b="1" i="1" dirty="0">
                <a:latin typeface="Candara" panose="020E0502030303020204" pitchFamily="34" charset="0"/>
                <a:cs typeface="Calibri" panose="020F0502020204030204" pitchFamily="34" charset="0"/>
              </a:rPr>
              <a:t>Spouse Program Election Form </a:t>
            </a:r>
            <a:r>
              <a:rPr lang="en-US" i="1" dirty="0">
                <a:latin typeface="Candara" panose="020E0502030303020204" pitchFamily="34" charset="0"/>
                <a:cs typeface="Calibri" panose="020F0502020204030204" pitchFamily="34" charset="0"/>
              </a:rPr>
              <a:t>within 60 days of becoming eligible.</a:t>
            </a:r>
          </a:p>
          <a:p>
            <a:pPr marL="1146175" lvl="3" indent="0">
              <a:lnSpc>
                <a:spcPct val="90000"/>
              </a:lnSpc>
              <a:buNone/>
            </a:pPr>
            <a:r>
              <a:rPr lang="en-US" sz="1500" i="1" dirty="0">
                <a:solidFill>
                  <a:srgbClr val="262626"/>
                </a:solidFill>
                <a:latin typeface="Candara" panose="020E0502030303020204" pitchFamily="34" charset="0"/>
                <a:cs typeface="Calibri" panose="020F0502020204030204" pitchFamily="34" charset="0"/>
              </a:rPr>
              <a:t>*Form available here: </a:t>
            </a:r>
            <a:r>
              <a:rPr lang="en-US" sz="1500" i="1" dirty="0">
                <a:solidFill>
                  <a:srgbClr val="262626"/>
                </a:solidFill>
                <a:latin typeface="Candara" panose="020E0502030303020204" pitchFamily="34" charset="0"/>
                <a:cs typeface="Calibri" panose="020F0502020204030204" pitchFamily="34" charset="0"/>
                <a:hlinkClick r:id="rId3"/>
              </a:rPr>
              <a:t>http://mybenefits.myflorida.com/health/eligibility/spouse_program</a:t>
            </a:r>
            <a:r>
              <a:rPr lang="en-US" sz="1500" i="1" dirty="0">
                <a:solidFill>
                  <a:srgbClr val="262626"/>
                </a:solidFill>
                <a:latin typeface="Candara" panose="020E0502030303020204" pitchFamily="34" charset="0"/>
                <a:cs typeface="Calibri" panose="020F0502020204030204" pitchFamily="34" charset="0"/>
              </a:rPr>
              <a:t> </a:t>
            </a:r>
          </a:p>
          <a:p>
            <a:pPr lvl="1">
              <a:lnSpc>
                <a:spcPct val="90000"/>
              </a:lnSpc>
              <a:buClrTx/>
              <a:buFont typeface="Wingdings" pitchFamily="2" charset="2"/>
              <a:buChar char="§"/>
            </a:pPr>
            <a:endParaRPr lang="en-US" sz="3000" dirty="0">
              <a:solidFill>
                <a:srgbClr val="262626"/>
              </a:solidFill>
              <a:latin typeface="Candara" panose="020E0502030303020204" pitchFamily="34" charset="0"/>
              <a:cs typeface="Calibri" panose="020F0502020204030204" pitchFamily="34" charset="0"/>
            </a:endParaRPr>
          </a:p>
          <a:p>
            <a:pPr lvl="1">
              <a:lnSpc>
                <a:spcPct val="90000"/>
              </a:lnSpc>
              <a:buClrTx/>
              <a:buFont typeface="Wingdings" pitchFamily="2" charset="2"/>
              <a:buChar char="§"/>
            </a:pPr>
            <a:r>
              <a:rPr lang="en-US" sz="3000" b="1" dirty="0">
                <a:latin typeface="Candara" panose="020E0502030303020204" pitchFamily="34" charset="0"/>
                <a:cs typeface="Calibri" panose="020F0502020204030204" pitchFamily="34" charset="0"/>
              </a:rPr>
              <a:t>Children (up to age 26)</a:t>
            </a:r>
          </a:p>
          <a:p>
            <a:pPr lvl="2">
              <a:lnSpc>
                <a:spcPct val="90000"/>
              </a:lnSpc>
              <a:buClrTx/>
              <a:buFont typeface="Wingdings" pitchFamily="2" charset="2"/>
              <a:buChar char="§"/>
            </a:pPr>
            <a:r>
              <a:rPr lang="en-US" sz="2400" dirty="0">
                <a:latin typeface="Candara" panose="020E0502030303020204" pitchFamily="34" charset="0"/>
                <a:cs typeface="Calibri" panose="020F0502020204030204" pitchFamily="34" charset="0"/>
              </a:rPr>
              <a:t>May be eligible until 30 if they meet certain criteria: Unmarried, no dependents of their own, are dependent on you for financial support, live in Florida or attend school in another state and have no other health insurance. </a:t>
            </a:r>
          </a:p>
          <a:p>
            <a:pPr lvl="2">
              <a:lnSpc>
                <a:spcPct val="90000"/>
              </a:lnSpc>
              <a:buClrTx/>
              <a:buFont typeface="Wingdings" pitchFamily="2" charset="2"/>
              <a:buChar char="§"/>
            </a:pPr>
            <a:r>
              <a:rPr lang="en-US" sz="2400" dirty="0">
                <a:latin typeface="Candara" panose="020E0502030303020204" pitchFamily="34" charset="0"/>
                <a:cs typeface="Calibri" panose="020F0502020204030204" pitchFamily="34" charset="0"/>
              </a:rPr>
              <a:t>Children with Disabilities may be covered after age limit if they meet certain criteria. </a:t>
            </a:r>
          </a:p>
          <a:p>
            <a:pPr marL="914400" lvl="2" indent="0">
              <a:lnSpc>
                <a:spcPct val="90000"/>
              </a:lnSpc>
              <a:buClrTx/>
              <a:buNone/>
            </a:pPr>
            <a:endParaRPr lang="en-US" sz="2400" dirty="0">
              <a:latin typeface="Candara" panose="020E0502030303020204" pitchFamily="34" charset="0"/>
              <a:cs typeface="Calibri" panose="020F0502020204030204" pitchFamily="34" charset="0"/>
            </a:endParaRPr>
          </a:p>
          <a:p>
            <a:pPr marL="1146175" lvl="3" indent="0">
              <a:lnSpc>
                <a:spcPct val="90000"/>
              </a:lnSpc>
              <a:buClrTx/>
              <a:buNone/>
            </a:pPr>
            <a:endParaRPr lang="en-US" sz="900" i="1" dirty="0">
              <a:latin typeface="Candara" panose="020E0502030303020204" pitchFamily="34" charset="0"/>
              <a:cs typeface="Calibri" panose="020F0502020204030204" pitchFamily="34" charset="0"/>
            </a:endParaRPr>
          </a:p>
          <a:p>
            <a:pPr marL="1087438" lvl="5" indent="0">
              <a:lnSpc>
                <a:spcPct val="90000"/>
              </a:lnSpc>
              <a:buNone/>
            </a:pPr>
            <a:r>
              <a:rPr lang="en-US" sz="2100" i="1" dirty="0">
                <a:latin typeface="Candara" panose="020E0502030303020204" pitchFamily="34" charset="0"/>
                <a:cs typeface="Calibri" panose="020F0502020204030204" pitchFamily="34" charset="0"/>
              </a:rPr>
              <a:t>Additional documents may be requested by the Division of State Group Insurance (DSGI) to confirm dependent eligibility. A list of all required documents can be found on the Dependent Eligibility Verification page of the myBenefits website: </a:t>
            </a:r>
            <a:r>
              <a:rPr lang="en-US" sz="2100" i="1" dirty="0">
                <a:latin typeface="Candara" panose="020E0502030303020204" pitchFamily="34" charset="0"/>
                <a:cs typeface="Calibri" panose="020F0502020204030204" pitchFamily="34" charset="0"/>
                <a:hlinkClick r:id="rId4"/>
              </a:rPr>
              <a:t>http://mybenefits.myflorida.com/health/dependent_eligibility_verification</a:t>
            </a:r>
            <a:endParaRPr lang="en-US" sz="2100" i="1" dirty="0">
              <a:latin typeface="Candara" panose="020E0502030303020204" pitchFamily="34" charset="0"/>
              <a:cs typeface="Calibri" panose="020F050202020403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1130" y="28353"/>
            <a:ext cx="1167203" cy="1166862"/>
          </a:xfrm>
          <a:prstGeom prst="ellipse">
            <a:avLst/>
          </a:prstGeom>
          <a:ln>
            <a:noFill/>
          </a:ln>
          <a:effectLst>
            <a:softEdge rad="112500"/>
          </a:effectLst>
        </p:spPr>
      </p:pic>
      <p:sp>
        <p:nvSpPr>
          <p:cNvPr id="4" name="Rectangle 3"/>
          <p:cNvSpPr/>
          <p:nvPr/>
        </p:nvSpPr>
        <p:spPr>
          <a:xfrm>
            <a:off x="1023394" y="1630218"/>
            <a:ext cx="8030471" cy="1189182"/>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249" y="1705024"/>
            <a:ext cx="1140317" cy="809625"/>
          </a:xfrm>
          <a:prstGeom prst="rect">
            <a:avLst/>
          </a:prstGeom>
        </p:spPr>
      </p:pic>
      <p:sp>
        <p:nvSpPr>
          <p:cNvPr id="7" name="Rectangle 6"/>
          <p:cNvSpPr/>
          <p:nvPr/>
        </p:nvSpPr>
        <p:spPr>
          <a:xfrm>
            <a:off x="228600" y="5346696"/>
            <a:ext cx="8834377" cy="1358903"/>
          </a:xfrm>
          <a:prstGeom prst="rect">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80" y="5499843"/>
            <a:ext cx="1140317" cy="809625"/>
          </a:xfrm>
          <a:prstGeom prst="rect">
            <a:avLst/>
          </a:prstGeom>
        </p:spPr>
      </p:pic>
    </p:spTree>
    <p:extLst>
      <p:ext uri="{BB962C8B-B14F-4D97-AF65-F5344CB8AC3E}">
        <p14:creationId xmlns:p14="http://schemas.microsoft.com/office/powerpoint/2010/main" val="155852380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7" descr="http://www.ehs.ucf.edu/chemical/chp/logo.gif"/>
          <p:cNvPicPr>
            <a:picLocks noChangeAspect="1" noChangeArrowheads="1"/>
          </p:cNvPicPr>
          <p:nvPr/>
        </p:nvPicPr>
        <p:blipFill>
          <a:blip r:embed="rId3" cstate="print"/>
          <a:srcRect/>
          <a:stretch>
            <a:fillRect/>
          </a:stretch>
        </p:blipFill>
        <p:spPr bwMode="auto">
          <a:xfrm>
            <a:off x="2895600" y="1676400"/>
            <a:ext cx="2936420" cy="2971800"/>
          </a:xfrm>
          <a:prstGeom prst="rect">
            <a:avLst/>
          </a:prstGeom>
          <a:noFill/>
          <a:scene3d>
            <a:camera prst="orthographicFront"/>
            <a:lightRig rig="threePt" dir="t"/>
          </a:scene3d>
          <a:sp3d prstMaterial="clear"/>
        </p:spPr>
      </p:pic>
      <p:grpSp>
        <p:nvGrpSpPr>
          <p:cNvPr id="7" name="Group 6"/>
          <p:cNvGrpSpPr/>
          <p:nvPr/>
        </p:nvGrpSpPr>
        <p:grpSpPr>
          <a:xfrm>
            <a:off x="533400" y="457200"/>
            <a:ext cx="7848600" cy="6324600"/>
            <a:chOff x="609600" y="1066800"/>
            <a:chExt cx="5181600" cy="4279638"/>
          </a:xfrm>
        </p:grpSpPr>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9157" t="8485" r="8823" b="8225"/>
            <a:stretch/>
          </p:blipFill>
          <p:spPr>
            <a:xfrm>
              <a:off x="609600" y="1066800"/>
              <a:ext cx="5181600" cy="4279638"/>
            </a:xfrm>
            <a:prstGeom prst="rect">
              <a:avLst/>
            </a:prstGeom>
          </p:spPr>
        </p:pic>
        <p:sp>
          <p:nvSpPr>
            <p:cNvPr id="10" name="Rectangle 3"/>
            <p:cNvSpPr txBox="1">
              <a:spLocks noChangeArrowheads="1"/>
            </p:cNvSpPr>
            <p:nvPr/>
          </p:nvSpPr>
          <p:spPr bwMode="auto">
            <a:xfrm>
              <a:off x="1565429" y="2932283"/>
              <a:ext cx="3328306" cy="1434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ts val="600"/>
                </a:spcBef>
                <a:spcAft>
                  <a:spcPct val="0"/>
                </a:spcAft>
                <a:buClr>
                  <a:schemeClr val="tx2"/>
                </a:buClr>
                <a:buSzPct val="73000"/>
                <a:buFont typeface="Wingdings 2" pitchFamily="18" charset="2"/>
                <a:buChar char=""/>
                <a:defRPr sz="2600" kern="1200">
                  <a:solidFill>
                    <a:schemeClr val="tx1"/>
                  </a:solidFill>
                  <a:latin typeface="+mn-lt"/>
                  <a:ea typeface="+mn-ea"/>
                  <a:cs typeface="+mn-cs"/>
                </a:defRPr>
              </a:lvl1pPr>
              <a:lvl2pPr marL="520700" indent="-228600" algn="l" rtl="0" eaLnBrk="0" fontAlgn="base" hangingPunct="0">
                <a:spcBef>
                  <a:spcPts val="500"/>
                </a:spcBef>
                <a:spcAft>
                  <a:spcPct val="0"/>
                </a:spcAft>
                <a:buClr>
                  <a:srgbClr val="F3E99E"/>
                </a:buClr>
                <a:buSzPct val="80000"/>
                <a:buFont typeface="Wingdings 2" pitchFamily="18" charset="2"/>
                <a:buChar char=""/>
                <a:defRPr sz="2300" kern="1200">
                  <a:solidFill>
                    <a:srgbClr val="FCFBEE"/>
                  </a:solidFill>
                  <a:latin typeface="+mn-lt"/>
                  <a:ea typeface="+mn-ea"/>
                  <a:cs typeface="+mn-cs"/>
                </a:defRPr>
              </a:lvl2pPr>
              <a:lvl3pPr marL="758825" indent="-228600" algn="l" rtl="0" eaLnBrk="0" fontAlgn="base" hangingPunct="0">
                <a:spcBef>
                  <a:spcPts val="400"/>
                </a:spcBef>
                <a:spcAft>
                  <a:spcPct val="0"/>
                </a:spcAft>
                <a:buClr>
                  <a:srgbClr val="F3E99E"/>
                </a:buClr>
                <a:buSzPct val="60000"/>
                <a:buFont typeface="Wingdings" pitchFamily="2" charset="2"/>
                <a:buChar char=""/>
                <a:defRPr sz="2000" kern="1200">
                  <a:solidFill>
                    <a:schemeClr val="tx1"/>
                  </a:solidFill>
                  <a:latin typeface="+mn-lt"/>
                  <a:ea typeface="+mn-ea"/>
                  <a:cs typeface="+mn-cs"/>
                </a:defRPr>
              </a:lvl3pPr>
              <a:lvl4pPr marL="1004888" indent="-228600" algn="l" rtl="0" eaLnBrk="0" fontAlgn="base" hangingPunct="0">
                <a:spcBef>
                  <a:spcPct val="20000"/>
                </a:spcBef>
                <a:spcAft>
                  <a:spcPct val="0"/>
                </a:spcAft>
                <a:buClr>
                  <a:srgbClr val="F3E99E"/>
                </a:buClr>
                <a:buSzPct val="80000"/>
                <a:buFont typeface="Wingdings 2" pitchFamily="18" charset="2"/>
                <a:buChar char=""/>
                <a:defRPr sz="2000" kern="1200">
                  <a:solidFill>
                    <a:srgbClr val="FCFBEE"/>
                  </a:solidFill>
                  <a:latin typeface="+mn-lt"/>
                  <a:ea typeface="+mn-ea"/>
                  <a:cs typeface="+mn-cs"/>
                </a:defRPr>
              </a:lvl4pPr>
              <a:lvl5pPr marL="1279525" indent="-228600" algn="l" rtl="0" eaLnBrk="0" fontAlgn="base" hangingPunct="0">
                <a:spcBef>
                  <a:spcPts val="400"/>
                </a:spcBef>
                <a:spcAft>
                  <a:spcPct val="0"/>
                </a:spcAft>
                <a:buClr>
                  <a:srgbClr val="F3E99E"/>
                </a:buClr>
                <a:buSzPct val="70000"/>
                <a:buFont typeface="Wingdings"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a:lstStyle>
            <a:p>
              <a:pPr marL="0" lvl="0" indent="0" algn="ctr">
                <a:buNone/>
              </a:pPr>
              <a:r>
                <a:rPr lang="en-US" sz="2000" dirty="0">
                  <a:latin typeface="Candara" panose="020E0502030303020204" pitchFamily="34" charset="0"/>
                </a:rPr>
                <a:t>If you do not enroll in benefits as an eligible OPS employee when initially eligible, you will not be eligible to enroll outside of a Qualified Status Change and/or Open Enrollment if you are hired into a salaried FTE position unless your break in service between your OPS and Salaried FTE position is greater than 26 weeks. </a:t>
              </a:r>
            </a:p>
          </p:txBody>
        </p:sp>
      </p:grpSp>
    </p:spTree>
    <p:extLst>
      <p:ext uri="{BB962C8B-B14F-4D97-AF65-F5344CB8AC3E}">
        <p14:creationId xmlns:p14="http://schemas.microsoft.com/office/powerpoint/2010/main" val="1778247985"/>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14438" y="2476500"/>
            <a:ext cx="9144000" cy="1447800"/>
          </a:xfrm>
          <a:ln>
            <a:miter lim="800000"/>
            <a:headEnd/>
            <a:tailEnd/>
          </a:ln>
          <a:extLst/>
        </p:spPr>
        <p:txBody>
          <a:bodyPr>
            <a:normAutofit fontScale="92500" lnSpcReduction="2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indent="0" algn="ctr" eaLnBrk="1" fontAlgn="auto" hangingPunct="1">
              <a:lnSpc>
                <a:spcPct val="150000"/>
              </a:lnSpc>
              <a:spcBef>
                <a:spcPts val="0"/>
              </a:spcBef>
              <a:spcAft>
                <a:spcPts val="0"/>
              </a:spcAft>
              <a:buNone/>
              <a:defRPr/>
            </a:pPr>
            <a:r>
              <a:rPr lang="en-US" sz="7000" b="1" dirty="0">
                <a:ln w="12700">
                  <a:noFill/>
                  <a:prstDash val="solid"/>
                </a:ln>
                <a:solidFill>
                  <a:sysClr val="windowText" lastClr="000000"/>
                </a:solidFill>
                <a:latin typeface="Candara" panose="020E0502030303020204" pitchFamily="34" charset="0"/>
              </a:rPr>
              <a:t>Enrollment</a:t>
            </a:r>
          </a:p>
          <a:p>
            <a:pPr marL="274320" indent="-274320" eaLnBrk="1" fontAlgn="auto" hangingPunct="1">
              <a:lnSpc>
                <a:spcPct val="90000"/>
              </a:lnSpc>
              <a:spcAft>
                <a:spcPts val="0"/>
              </a:spcAft>
              <a:buFontTx/>
              <a:buNone/>
              <a:defRPr/>
            </a:pP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141888764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a:xfrm>
            <a:off x="0" y="1219200"/>
            <a:ext cx="9144000" cy="5562600"/>
          </a:xfrm>
        </p:spPr>
        <p:txBody>
          <a:bodyPr>
            <a:normAutofit fontScale="92500" lnSpcReduction="10000"/>
          </a:bodyPr>
          <a:lstStyle/>
          <a:p>
            <a:pPr marL="274320" indent="-274320" fontAlgn="auto">
              <a:spcAft>
                <a:spcPts val="0"/>
              </a:spcAft>
              <a:buFont typeface="Wingdings 2"/>
              <a:buNone/>
              <a:defRPr/>
            </a:pPr>
            <a:r>
              <a:rPr lang="en-US" sz="3800" b="1" dirty="0">
                <a:ln w="12700">
                  <a:noFill/>
                  <a:prstDash val="solid"/>
                </a:ln>
                <a:solidFill>
                  <a:schemeClr val="tx1">
                    <a:lumMod val="95000"/>
                    <a:lumOff val="5000"/>
                  </a:schemeClr>
                </a:solidFill>
                <a:latin typeface="Candara" panose="020E0502030303020204" pitchFamily="34" charset="0"/>
                <a:cs typeface="Calibri" panose="020F0502020204030204" pitchFamily="34" charset="0"/>
              </a:rPr>
              <a:t>Who is People First?</a:t>
            </a:r>
          </a:p>
          <a:p>
            <a:pPr marL="0" indent="0" fontAlgn="auto">
              <a:spcAft>
                <a:spcPts val="0"/>
              </a:spcAft>
              <a:buNone/>
              <a:defRPr/>
            </a:pPr>
            <a:r>
              <a:rPr lang="en-US" sz="2900" dirty="0">
                <a:solidFill>
                  <a:schemeClr val="tx1">
                    <a:lumMod val="95000"/>
                    <a:lumOff val="5000"/>
                  </a:schemeClr>
                </a:solidFill>
                <a:latin typeface="Candara" panose="020E0502030303020204" pitchFamily="34" charset="0"/>
                <a:cs typeface="Calibri" panose="020F0502020204030204" pitchFamily="34" charset="0"/>
              </a:rPr>
              <a:t>Because UCF is a state university, we participate in the State Group Insurance Program. People First is the plan administrator for the State Group Insurance Program. They are responsible for plan enrollments, determining eligibility, processing changes and COBRA.</a:t>
            </a:r>
          </a:p>
          <a:p>
            <a:pPr marL="609600" indent="-609600" fontAlgn="auto">
              <a:spcAft>
                <a:spcPts val="0"/>
              </a:spcAft>
              <a:buFontTx/>
              <a:buNone/>
              <a:defRPr/>
            </a:pPr>
            <a:endParaRPr lang="en-US" sz="2900" b="1" dirty="0">
              <a:ln w="12700">
                <a:noFill/>
                <a:prstDash val="solid"/>
              </a:ln>
              <a:solidFill>
                <a:schemeClr val="tx1">
                  <a:lumMod val="95000"/>
                  <a:lumOff val="5000"/>
                </a:schemeClr>
              </a:solidFill>
              <a:latin typeface="Candara" panose="020E0502030303020204" pitchFamily="34" charset="0"/>
              <a:cs typeface="Calibri" panose="020F0502020204030204" pitchFamily="34" charset="0"/>
            </a:endParaRPr>
          </a:p>
          <a:p>
            <a:pPr marL="609600" indent="-609600" fontAlgn="auto">
              <a:spcAft>
                <a:spcPts val="0"/>
              </a:spcAft>
              <a:buFontTx/>
              <a:buNone/>
              <a:defRPr/>
            </a:pPr>
            <a:r>
              <a:rPr lang="en-US" sz="3800" b="1" dirty="0">
                <a:ln w="12700">
                  <a:noFill/>
                  <a:prstDash val="solid"/>
                </a:ln>
                <a:solidFill>
                  <a:schemeClr val="tx1">
                    <a:lumMod val="95000"/>
                    <a:lumOff val="5000"/>
                  </a:schemeClr>
                </a:solidFill>
                <a:latin typeface="Candara" panose="020E0502030303020204" pitchFamily="34" charset="0"/>
                <a:cs typeface="Calibri" panose="020F0502020204030204" pitchFamily="34" charset="0"/>
              </a:rPr>
              <a:t>Using People First to Enroll</a:t>
            </a:r>
          </a:p>
          <a:p>
            <a:pPr marL="571500" indent="-514350" fontAlgn="auto">
              <a:spcAft>
                <a:spcPts val="0"/>
              </a:spcAft>
              <a:buFont typeface="+mj-lt"/>
              <a:buAutoNum type="arabicPeriod"/>
              <a:defRPr/>
            </a:pPr>
            <a:r>
              <a:rPr lang="en-US" sz="2900" b="1" dirty="0">
                <a:solidFill>
                  <a:schemeClr val="tx1">
                    <a:lumMod val="95000"/>
                    <a:lumOff val="5000"/>
                  </a:schemeClr>
                </a:solidFill>
                <a:latin typeface="Candara" panose="020E0502030303020204" pitchFamily="34" charset="0"/>
                <a:cs typeface="Calibri" panose="020F0502020204030204" pitchFamily="34" charset="0"/>
              </a:rPr>
              <a:t>Online: </a:t>
            </a:r>
            <a:r>
              <a:rPr lang="en-US" sz="2900" dirty="0">
                <a:solidFill>
                  <a:schemeClr val="tx2">
                    <a:lumMod val="85000"/>
                    <a:lumOff val="15000"/>
                  </a:schemeClr>
                </a:solidFill>
                <a:latin typeface="Candara" panose="020E0502030303020204" pitchFamily="34" charset="0"/>
                <a:cs typeface="Calibri" panose="020F0502020204030204" pitchFamily="34" charset="0"/>
                <a:hlinkClick r:id="rId3"/>
              </a:rPr>
              <a:t>https://peoplefirst.myflorida.com</a:t>
            </a:r>
            <a:r>
              <a:rPr lang="en-US" sz="2900" dirty="0">
                <a:solidFill>
                  <a:schemeClr val="tx2">
                    <a:lumMod val="85000"/>
                    <a:lumOff val="15000"/>
                  </a:schemeClr>
                </a:solidFill>
                <a:latin typeface="Candara" panose="020E0502030303020204" pitchFamily="34" charset="0"/>
                <a:cs typeface="Calibri" panose="020F0502020204030204" pitchFamily="34" charset="0"/>
              </a:rPr>
              <a:t> </a:t>
            </a:r>
          </a:p>
          <a:p>
            <a:pPr marL="568325" indent="-511175" fontAlgn="auto">
              <a:spcAft>
                <a:spcPts val="0"/>
              </a:spcAft>
              <a:buNone/>
              <a:defRPr/>
            </a:pPr>
            <a:r>
              <a:rPr lang="en-US" sz="2900" dirty="0">
                <a:solidFill>
                  <a:schemeClr val="tx2">
                    <a:lumMod val="85000"/>
                    <a:lumOff val="15000"/>
                  </a:schemeClr>
                </a:solidFill>
                <a:latin typeface="Candara" panose="020E0502030303020204" pitchFamily="34" charset="0"/>
                <a:cs typeface="Calibri" panose="020F0502020204030204" pitchFamily="34" charset="0"/>
              </a:rPr>
              <a:t>	</a:t>
            </a:r>
            <a:r>
              <a:rPr lang="en-US" sz="2700" dirty="0">
                <a:solidFill>
                  <a:schemeClr val="tx1">
                    <a:lumMod val="95000"/>
                    <a:lumOff val="5000"/>
                  </a:schemeClr>
                </a:solidFill>
                <a:latin typeface="Candara" panose="020E0502030303020204" pitchFamily="34" charset="0"/>
                <a:cs typeface="Calibri" panose="020F0502020204030204" pitchFamily="34" charset="0"/>
              </a:rPr>
              <a:t>User ID and Password Required</a:t>
            </a:r>
          </a:p>
          <a:p>
            <a:pPr marL="409575" indent="-514350" fontAlgn="auto">
              <a:spcAft>
                <a:spcPts val="0"/>
              </a:spcAft>
              <a:buFont typeface="+mj-lt"/>
              <a:buAutoNum type="arabicPeriod" startAt="2"/>
              <a:defRPr/>
            </a:pPr>
            <a:r>
              <a:rPr lang="en-US" sz="2900" b="1" dirty="0">
                <a:solidFill>
                  <a:schemeClr val="tx1">
                    <a:lumMod val="95000"/>
                    <a:lumOff val="5000"/>
                  </a:schemeClr>
                </a:solidFill>
                <a:latin typeface="Candara" panose="020E0502030303020204" pitchFamily="34" charset="0"/>
                <a:cs typeface="Calibri" panose="020F0502020204030204" pitchFamily="34" charset="0"/>
              </a:rPr>
              <a:t>Service Center: </a:t>
            </a:r>
            <a:r>
              <a:rPr lang="en-US" sz="2900" dirty="0">
                <a:solidFill>
                  <a:schemeClr val="tx1">
                    <a:lumMod val="95000"/>
                    <a:lumOff val="5000"/>
                  </a:schemeClr>
                </a:solidFill>
                <a:latin typeface="Candara" panose="020E0502030303020204" pitchFamily="34" charset="0"/>
                <a:cs typeface="Calibri" panose="020F0502020204030204" pitchFamily="34" charset="0"/>
              </a:rPr>
              <a:t>1-866-663-4735</a:t>
            </a:r>
          </a:p>
          <a:p>
            <a:pPr marL="695325" lvl="2" indent="-185738" fontAlgn="auto">
              <a:spcAft>
                <a:spcPts val="0"/>
              </a:spcAft>
              <a:buClrTx/>
              <a:buNone/>
              <a:defRPr/>
            </a:pPr>
            <a:r>
              <a:rPr lang="en-US" sz="2700" dirty="0">
                <a:solidFill>
                  <a:schemeClr val="tx1">
                    <a:lumMod val="95000"/>
                    <a:lumOff val="5000"/>
                  </a:schemeClr>
                </a:solidFill>
                <a:latin typeface="Candara" panose="020E0502030303020204" pitchFamily="34" charset="0"/>
                <a:cs typeface="Calibri" panose="020F0502020204030204" pitchFamily="34" charset="0"/>
              </a:rPr>
              <a:t>Available Monday-Friday 8:00am to 6:00pm ET</a:t>
            </a:r>
          </a:p>
        </p:txBody>
      </p:sp>
      <p:pic>
        <p:nvPicPr>
          <p:cNvPr id="4" name="Picture 2" descr="Image result for people first flori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1675" y="516160"/>
            <a:ext cx="2660650" cy="7199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751511"/>
      </p:ext>
    </p:extLst>
  </p:cSld>
  <p:clrMapOvr>
    <a:masterClrMapping/>
  </p:clrMapOvr>
  <p:transition spd="slow"/>
</p:sld>
</file>

<file path=ppt/theme/theme1.xml><?xml version="1.0" encoding="utf-8"?>
<a:theme xmlns:a="http://schemas.openxmlformats.org/drawingml/2006/main" name="HR_PowerPoin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HR_PowerPoint_Template</Template>
  <TotalTime>44821</TotalTime>
  <Words>3857</Words>
  <Application>Microsoft Office PowerPoint</Application>
  <PresentationFormat>On-screen Show (4:3)</PresentationFormat>
  <Paragraphs>619</Paragraphs>
  <Slides>36</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ＭＳ Ｐゴシック</vt:lpstr>
      <vt:lpstr>Arial</vt:lpstr>
      <vt:lpstr>Calibri</vt:lpstr>
      <vt:lpstr>Candara</vt:lpstr>
      <vt:lpstr>Tahoma</vt:lpstr>
      <vt:lpstr>Times New Roman</vt:lpstr>
      <vt:lpstr>Wingdings</vt:lpstr>
      <vt:lpstr>Wingdings 2</vt:lpstr>
      <vt:lpstr>HR_PowerPoint_Template</vt:lpstr>
      <vt:lpstr>OPS Employee Benefits Orientation Course # OPS02</vt:lpstr>
      <vt:lpstr>PowerPoint Presentation</vt:lpstr>
      <vt:lpstr>Am I Eligible?</vt:lpstr>
      <vt:lpstr>Notification Of Eligibility</vt:lpstr>
      <vt:lpstr>Rehire/Transfer Employees</vt:lpstr>
      <vt:lpstr>Eligible Dependents</vt:lpstr>
      <vt:lpstr>PowerPoint Presentation</vt:lpstr>
      <vt:lpstr>PowerPoint Presentation</vt:lpstr>
      <vt:lpstr>PowerPoint Presentation</vt:lpstr>
      <vt:lpstr>PowerPoint Presentation</vt:lpstr>
      <vt:lpstr>Changing Insurance</vt:lpstr>
      <vt:lpstr>OPS With Graduate Assistantships</vt:lpstr>
      <vt:lpstr>International Employees With J-1 Visas</vt:lpstr>
      <vt:lpstr>PowerPoint Presentation</vt:lpstr>
      <vt:lpstr>Insurance Effective Dates</vt:lpstr>
      <vt:lpstr>Health Insurance Options</vt:lpstr>
      <vt:lpstr>Prescription Drug Plan:</vt:lpstr>
      <vt:lpstr>HDHP: Health Savings Account</vt:lpstr>
      <vt:lpstr>Spending Account Comparison</vt:lpstr>
      <vt:lpstr>Dental</vt:lpstr>
      <vt:lpstr>PowerPoint Presentation</vt:lpstr>
      <vt:lpstr>Vision:</vt:lpstr>
      <vt:lpstr>State Life Insurance:</vt:lpstr>
      <vt:lpstr> Other Supplemental Plans</vt:lpstr>
      <vt:lpstr>PowerPoint Presentation</vt:lpstr>
      <vt:lpstr>FICA Alternative Plan (FAPLAN)</vt:lpstr>
      <vt:lpstr>Voluntary Retirement Options</vt:lpstr>
      <vt:lpstr>How To Enroll In Voluntary Retirement Plans</vt:lpstr>
      <vt:lpstr>PowerPoint Presentation</vt:lpstr>
      <vt:lpstr>PowerPoint Presentation</vt:lpstr>
      <vt:lpstr>PowerPoint Presentation</vt:lpstr>
      <vt:lpstr>Annual Events</vt:lpstr>
      <vt:lpstr>Additional Employee Benefits</vt:lpstr>
      <vt:lpstr>PowerPoint Presentation</vt:lpstr>
      <vt:lpstr>UCF Human Resources Benefits Section  (407) 823-2771  benefits@ucf.edu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Benefits Section</dc:title>
  <dc:creator>Ashley Longoria</dc:creator>
  <cp:lastModifiedBy>Ashley Longoria</cp:lastModifiedBy>
  <cp:revision>182</cp:revision>
  <cp:lastPrinted>2016-12-14T21:21:46Z</cp:lastPrinted>
  <dcterms:created xsi:type="dcterms:W3CDTF">2014-01-07T17:45:21Z</dcterms:created>
  <dcterms:modified xsi:type="dcterms:W3CDTF">2019-01-02T15:21:06Z</dcterms:modified>
</cp:coreProperties>
</file>