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4"/>
    <p:sldMasterId id="2147483778" r:id="rId5"/>
  </p:sldMasterIdLst>
  <p:notesMasterIdLst>
    <p:notesMasterId r:id="rId60"/>
  </p:notesMasterIdLst>
  <p:handoutMasterIdLst>
    <p:handoutMasterId r:id="rId61"/>
  </p:handoutMasterIdLst>
  <p:sldIdLst>
    <p:sldId id="447" r:id="rId6"/>
    <p:sldId id="258" r:id="rId7"/>
    <p:sldId id="437" r:id="rId8"/>
    <p:sldId id="439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9" r:id="rId27"/>
    <p:sldId id="410" r:id="rId28"/>
    <p:sldId id="411" r:id="rId29"/>
    <p:sldId id="444" r:id="rId30"/>
    <p:sldId id="413" r:id="rId31"/>
    <p:sldId id="414" r:id="rId32"/>
    <p:sldId id="441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5" r:id="rId43"/>
    <p:sldId id="426" r:id="rId44"/>
    <p:sldId id="427" r:id="rId45"/>
    <p:sldId id="442" r:id="rId46"/>
    <p:sldId id="428" r:id="rId47"/>
    <p:sldId id="429" r:id="rId48"/>
    <p:sldId id="430" r:id="rId49"/>
    <p:sldId id="431" r:id="rId50"/>
    <p:sldId id="432" r:id="rId51"/>
    <p:sldId id="433" r:id="rId52"/>
    <p:sldId id="434" r:id="rId53"/>
    <p:sldId id="435" r:id="rId54"/>
    <p:sldId id="292" r:id="rId55"/>
    <p:sldId id="438" r:id="rId56"/>
    <p:sldId id="440" r:id="rId57"/>
    <p:sldId id="296" r:id="rId58"/>
    <p:sldId id="448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ヒラギノ角ゴ Pro W3" pitchFamily="12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792">
          <p15:clr>
            <a:srgbClr val="A4A3A4"/>
          </p15:clr>
        </p15:guide>
        <p15:guide id="4" pos="3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D4F00"/>
    <a:srgbClr val="7FC241"/>
    <a:srgbClr val="FCD91D"/>
    <a:srgbClr val="1946BA"/>
    <a:srgbClr val="722182"/>
    <a:srgbClr val="0082C8"/>
    <a:srgbClr val="E7E7E7"/>
    <a:srgbClr val="FFFFFF"/>
    <a:srgbClr val="776F67"/>
    <a:srgbClr val="399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58167" autoAdjust="0"/>
  </p:normalViewPr>
  <p:slideViewPr>
    <p:cSldViewPr snapToGrid="0">
      <p:cViewPr varScale="1">
        <p:scale>
          <a:sx n="36" d="100"/>
          <a:sy n="36" d="100"/>
        </p:scale>
        <p:origin x="2016" y="32"/>
      </p:cViewPr>
      <p:guideLst>
        <p:guide orient="horz" pos="3432"/>
        <p:guide pos="2880"/>
        <p:guide pos="792"/>
        <p:guide pos="31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1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2" Type="http://schemas.openxmlformats.org/officeDocument/2006/relationships/slide" Target="slides/slide25.xml"/><Relationship Id="rId1" Type="http://schemas.openxmlformats.org/officeDocument/2006/relationships/slide" Target="slides/slide18.xml"/><Relationship Id="rId5" Type="http://schemas.openxmlformats.org/officeDocument/2006/relationships/slide" Target="slides/slide47.xml"/><Relationship Id="rId4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50%</c:v>
                </c:pt>
              </c:strCache>
            </c:strRef>
          </c:tx>
          <c:spPr>
            <a:solidFill>
              <a:srgbClr val="FCD91D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Male age 55</c:v>
                </c:pt>
                <c:pt idx="1">
                  <c:v>Female age 55</c:v>
                </c:pt>
                <c:pt idx="2">
                  <c:v>Male age 65</c:v>
                </c:pt>
                <c:pt idx="3">
                  <c:v>Female age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81</c:v>
                </c:pt>
                <c:pt idx="1">
                  <c:v>84</c:v>
                </c:pt>
                <c:pt idx="2">
                  <c:v>83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4-40B9-A91E-0B9587407B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25%</c:v>
                </c:pt>
              </c:strCache>
            </c:strRef>
          </c:tx>
          <c:spPr>
            <a:solidFill>
              <a:srgbClr val="7FC24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Male age 55</c:v>
                </c:pt>
                <c:pt idx="1">
                  <c:v>Female age 55</c:v>
                </c:pt>
                <c:pt idx="2">
                  <c:v>Male age 65</c:v>
                </c:pt>
                <c:pt idx="3">
                  <c:v>Female age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92</c:v>
                </c:pt>
                <c:pt idx="1">
                  <c:v>94</c:v>
                </c:pt>
                <c:pt idx="2">
                  <c:v>92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4-40B9-A91E-0B9587407B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10%</c:v>
                </c:pt>
              </c:strCache>
            </c:strRef>
          </c:tx>
          <c:spPr>
            <a:solidFill>
              <a:srgbClr val="FD4F0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Male age 55</c:v>
                </c:pt>
                <c:pt idx="1">
                  <c:v>Female age 55</c:v>
                </c:pt>
                <c:pt idx="2">
                  <c:v>Male age 65</c:v>
                </c:pt>
                <c:pt idx="3">
                  <c:v>Female age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97</c:v>
                </c:pt>
                <c:pt idx="1">
                  <c:v>99</c:v>
                </c:pt>
                <c:pt idx="2">
                  <c:v>98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4-40B9-A91E-0B9587407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632840"/>
        <c:axId val="567633232"/>
      </c:barChart>
      <c:catAx>
        <c:axId val="56763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7633232"/>
        <c:crosses val="autoZero"/>
        <c:auto val="1"/>
        <c:lblAlgn val="ctr"/>
        <c:lblOffset val="100"/>
        <c:noMultiLvlLbl val="0"/>
      </c:catAx>
      <c:valAx>
        <c:axId val="567633232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7632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 62</c:v>
                </c:pt>
              </c:strCache>
            </c:strRef>
          </c:tx>
          <c:spPr>
            <a:solidFill>
              <a:srgbClr val="FD4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Sheet1!$A$2:$A$3</c:f>
              <c:strCache>
                <c:ptCount val="2"/>
                <c:pt idx="0">
                  <c:v>Born 1943-54 </c:v>
                </c:pt>
                <c:pt idx="1">
                  <c:v>Born after 1959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C-4755-9BF8-B7BB39F828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</c:v>
                </c:pt>
              </c:strCache>
            </c:strRef>
          </c:tx>
          <c:spPr>
            <a:solidFill>
              <a:srgbClr val="7FC24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Sheet1!$A$2:$A$3</c:f>
              <c:strCache>
                <c:ptCount val="2"/>
                <c:pt idx="0">
                  <c:v>Born 1943-54 </c:v>
                </c:pt>
                <c:pt idx="1">
                  <c:v>Born after 1959 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C-4755-9BF8-B7BB39F828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Age 70</c:v>
                </c:pt>
              </c:strCache>
            </c:strRef>
          </c:tx>
          <c:spPr>
            <a:solidFill>
              <a:srgbClr val="FCD91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Sheet1!$A$2:$A$3</c:f>
              <c:strCache>
                <c:ptCount val="2"/>
                <c:pt idx="0">
                  <c:v>Born 1943-54 </c:v>
                </c:pt>
                <c:pt idx="1">
                  <c:v>Born after 1959 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1.32</c:v>
                </c:pt>
                <c:pt idx="1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2C-4755-9BF8-B7BB39F82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15"/>
        <c:axId val="568866320"/>
        <c:axId val="568860832"/>
      </c:barChart>
      <c:catAx>
        <c:axId val="56886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8860832"/>
        <c:crosses val="autoZero"/>
        <c:auto val="1"/>
        <c:lblAlgn val="ctr"/>
        <c:lblOffset val="100"/>
        <c:noMultiLvlLbl val="0"/>
      </c:catAx>
      <c:valAx>
        <c:axId val="56886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886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Social Security income subject to tax based on “modified</a:t>
            </a:r>
            <a:r>
              <a:rPr lang="en-US" sz="1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adjusted gross income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0%</c:v>
                </c:pt>
              </c:strCache>
            </c:strRef>
          </c:tx>
          <c:spPr>
            <a:solidFill>
              <a:srgbClr val="FD4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Sheet1!$A$2:$A$3</c:f>
              <c:strCache>
                <c:ptCount val="2"/>
                <c:pt idx="0">
                  <c:v>Single </c:v>
                </c:pt>
                <c:pt idx="1">
                  <c:v>Married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25000</c:v>
                </c:pt>
                <c:pt idx="1">
                  <c:v>32000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0-4737-83B1-706AB5ACB7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 to 50%</c:v>
                </c:pt>
              </c:strCache>
            </c:strRef>
          </c:tx>
          <c:spPr>
            <a:solidFill>
              <a:srgbClr val="FCD91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FCD91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2-8700-4737-83B1-706AB5ACB785}"/>
              </c:ext>
            </c:extLst>
          </c:dPt>
          <c:dPt>
            <c:idx val="1"/>
            <c:invertIfNegative val="0"/>
            <c:bubble3D val="0"/>
            <c:spPr>
              <a:solidFill>
                <a:srgbClr val="FCD91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4-8700-4737-83B1-706AB5ACB785}"/>
              </c:ext>
            </c:extLst>
          </c:dPt>
          <c:cat>
            <c:strRef>
              <c:f>Sheet1!$A$2:$A$3</c:f>
              <c:strCache>
                <c:ptCount val="2"/>
                <c:pt idx="0">
                  <c:v>Single </c:v>
                </c:pt>
                <c:pt idx="1">
                  <c:v>Married</c:v>
                </c:pt>
              </c:strCache>
            </c:strRef>
          </c:cat>
          <c:val>
            <c:numRef>
              <c:f>Sheet1!$C$2:$C$3</c:f>
              <c:numCache>
                <c:formatCode>"$"#,##0_);[Red]\("$"#,##0\)</c:formatCode>
                <c:ptCount val="2"/>
                <c:pt idx="0">
                  <c:v>9000</c:v>
                </c:pt>
                <c:pt idx="1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00-4737-83B1-706AB5ACB7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Up to 85%</c:v>
                </c:pt>
              </c:strCache>
            </c:strRef>
          </c:tx>
          <c:spPr>
            <a:solidFill>
              <a:srgbClr val="7FC24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Sheet1!$A$2:$A$3</c:f>
              <c:strCache>
                <c:ptCount val="2"/>
                <c:pt idx="0">
                  <c:v>Single </c:v>
                </c:pt>
                <c:pt idx="1">
                  <c:v>Married</c:v>
                </c:pt>
              </c:strCache>
            </c:strRef>
          </c:cat>
          <c:val>
            <c:numRef>
              <c:f>Sheet1!$D$2:$D$3</c:f>
              <c:numCache>
                <c:formatCode>"$"#,##0_);[Red]\("$"#,##0\)</c:formatCode>
                <c:ptCount val="2"/>
                <c:pt idx="0">
                  <c:v>16000</c:v>
                </c:pt>
                <c:pt idx="1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00-4737-83B1-706AB5ACB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0954856"/>
        <c:axId val="560955640"/>
      </c:barChart>
      <c:catAx>
        <c:axId val="560954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0955640"/>
        <c:crosses val="autoZero"/>
        <c:auto val="1"/>
        <c:lblAlgn val="ctr"/>
        <c:lblOffset val="100"/>
        <c:noMultiLvlLbl val="0"/>
      </c:catAx>
      <c:valAx>
        <c:axId val="560955640"/>
        <c:scaling>
          <c:orientation val="minMax"/>
          <c:max val="5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095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E3839-3084-43D6-9A53-973BB34B1B4F}" type="doc">
      <dgm:prSet loTypeId="urn:microsoft.com/office/officeart/2005/8/layout/balance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5467A7-87A1-4D30-8B89-C1A1FC307D55}">
      <dgm:prSet phldrT="[Text]" custT="1"/>
      <dgm:spPr>
        <a:solidFill>
          <a:srgbClr val="FCD91D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Desired Retirement Age</a:t>
          </a:r>
        </a:p>
      </dgm:t>
    </dgm:pt>
    <dgm:pt modelId="{B4F444FD-F059-4991-AAFE-592A96AF2475}" type="parTrans" cxnId="{90C75C73-BFD3-4D81-901D-79A10D6331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D30FD-1401-4826-BA15-686FED30BC4B}" type="sibTrans" cxnId="{90C75C73-BFD3-4D81-901D-79A10D6331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514D65-08DA-467C-B353-58BFE66EBADC}">
      <dgm:prSet phldrT="[Text]"/>
      <dgm:spPr>
        <a:solidFill>
          <a:srgbClr val="1946BA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Retirement Lifestyle</a:t>
          </a:r>
        </a:p>
      </dgm:t>
    </dgm:pt>
    <dgm:pt modelId="{BFF2DE1F-6081-44FA-BB11-87929174AD5C}" type="parTrans" cxnId="{C211A0FB-B7A8-4338-B212-C2A500BF64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4FD24-8F48-4A07-A625-AEE518E7319A}" type="sibTrans" cxnId="{C211A0FB-B7A8-4338-B212-C2A500BF64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9B5B4-0EB8-4B2D-8985-55C6E4852B26}">
      <dgm:prSet phldrT="[Text]" custT="1"/>
      <dgm:spPr>
        <a:solidFill>
          <a:srgbClr val="1946BA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Healthcare Needs</a:t>
          </a:r>
        </a:p>
      </dgm:t>
    </dgm:pt>
    <dgm:pt modelId="{850C2FEF-12A5-4F0D-9972-B742E6A95777}" type="parTrans" cxnId="{A2F6F8F7-CC73-45F8-BF00-148C527B06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886529-1E7E-442B-9AC3-B2470C8FC2B0}" type="sibTrans" cxnId="{A2F6F8F7-CC73-45F8-BF00-148C527B06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9977C-BD5E-4E35-BC04-463990212BD6}">
      <dgm:prSet phldrT="[Text]"/>
      <dgm:spPr>
        <a:solidFill>
          <a:srgbClr val="FCD91D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Retirement Income Sources</a:t>
          </a:r>
        </a:p>
      </dgm:t>
    </dgm:pt>
    <dgm:pt modelId="{819A54F9-FC4B-400B-AD77-61EA17D87265}" type="parTrans" cxnId="{AE489E88-92A0-435E-9FEA-C252694B55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6129D-B3C7-4FF7-8DBA-E91590FC9C8C}" type="sibTrans" cxnId="{AE489E88-92A0-435E-9FEA-C252694B55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8A87F-8860-4461-91BB-C2D8DC17FD9D}">
      <dgm:prSet phldrT="[Text]"/>
      <dgm:spPr>
        <a:solidFill>
          <a:srgbClr val="7FC24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Legacy for Heirs</a:t>
          </a:r>
        </a:p>
      </dgm:t>
    </dgm:pt>
    <dgm:pt modelId="{E9DD6060-6A85-4F32-936F-96457F08025D}" type="parTrans" cxnId="{612CE26A-C7E0-4C28-A1FA-178F339706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B7236B-B26E-4F16-9581-103EB78D7D74}" type="sibTrans" cxnId="{612CE26A-C7E0-4C28-A1FA-178F339706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C17D18-0DFF-4CD5-BDD1-EF627AF9B34F}">
      <dgm:prSet phldrT="[Text]"/>
      <dgm:spPr>
        <a:solidFill>
          <a:srgbClr val="FD4F00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Investment Risk &amp; Return</a:t>
          </a:r>
        </a:p>
      </dgm:t>
    </dgm:pt>
    <dgm:pt modelId="{A156426F-6F0D-45B3-8603-C67873453CA5}" type="parTrans" cxnId="{E6B9B21F-FD13-439D-B053-9CB3C5C2241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0BDA8-6C13-4464-9208-2E10D6219191}" type="sibTrans" cxnId="{E6B9B21F-FD13-439D-B053-9CB3C5C2241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317D6C-7B0D-45DB-A773-AB7582C774D3}" type="pres">
      <dgm:prSet presAssocID="{B0FE3839-3084-43D6-9A53-973BB34B1B4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37C0915B-F016-44DE-BA2A-4ED4D82D5804}" type="pres">
      <dgm:prSet presAssocID="{B0FE3839-3084-43D6-9A53-973BB34B1B4F}" presName="dummyMaxCanvas" presStyleCnt="0"/>
      <dgm:spPr/>
    </dgm:pt>
    <dgm:pt modelId="{C98C39B1-2117-47D5-A352-5748D37B13C1}" type="pres">
      <dgm:prSet presAssocID="{B0FE3839-3084-43D6-9A53-973BB34B1B4F}" presName="parentComposite" presStyleCnt="0"/>
      <dgm:spPr/>
    </dgm:pt>
    <dgm:pt modelId="{380029A5-EFAA-4156-8E54-4CDB67073AC4}" type="pres">
      <dgm:prSet presAssocID="{B0FE3839-3084-43D6-9A53-973BB34B1B4F}" presName="parent1" presStyleLbl="alignAccFollowNode1" presStyleIdx="0" presStyleCnt="4" custLinFactNeighborX="-517" custLinFactNeighborY="81395">
        <dgm:presLayoutVars>
          <dgm:chMax val="4"/>
        </dgm:presLayoutVars>
      </dgm:prSet>
      <dgm:spPr/>
    </dgm:pt>
    <dgm:pt modelId="{2D07F2FC-8487-4EFC-8202-87BB9B1B2A93}" type="pres">
      <dgm:prSet presAssocID="{B0FE3839-3084-43D6-9A53-973BB34B1B4F}" presName="parent2" presStyleLbl="alignAccFollowNode1" presStyleIdx="1" presStyleCnt="4" custLinFactNeighborX="-9302" custLinFactNeighborY="11628">
        <dgm:presLayoutVars>
          <dgm:chMax val="4"/>
        </dgm:presLayoutVars>
      </dgm:prSet>
      <dgm:spPr/>
    </dgm:pt>
    <dgm:pt modelId="{51E15C81-38A2-42BC-8063-469457CDBA94}" type="pres">
      <dgm:prSet presAssocID="{B0FE3839-3084-43D6-9A53-973BB34B1B4F}" presName="childrenComposite" presStyleCnt="0"/>
      <dgm:spPr/>
    </dgm:pt>
    <dgm:pt modelId="{11667CF0-80FF-48F7-9419-648085A811F0}" type="pres">
      <dgm:prSet presAssocID="{B0FE3839-3084-43D6-9A53-973BB34B1B4F}" presName="dummyMaxCanvas_ChildArea" presStyleCnt="0"/>
      <dgm:spPr/>
    </dgm:pt>
    <dgm:pt modelId="{8FAF2E2A-9863-41E5-82FD-46105157BB65}" type="pres">
      <dgm:prSet presAssocID="{B0FE3839-3084-43D6-9A53-973BB34B1B4F}" presName="fulcrum" presStyleLbl="alignAccFollowNode1" presStyleIdx="2" presStyleCnt="4"/>
      <dgm:spPr/>
    </dgm:pt>
    <dgm:pt modelId="{0FA45944-32FD-434F-B3BA-D26D27822BD3}" type="pres">
      <dgm:prSet presAssocID="{B0FE3839-3084-43D6-9A53-973BB34B1B4F}" presName="balance_13" presStyleLbl="alignAccFollowNode1" presStyleIdx="3" presStyleCnt="4">
        <dgm:presLayoutVars>
          <dgm:bulletEnabled val="1"/>
        </dgm:presLayoutVars>
      </dgm:prSet>
      <dgm:spPr/>
    </dgm:pt>
    <dgm:pt modelId="{34E5D1B5-F2CA-4CB3-B9A3-B68B27569A16}" type="pres">
      <dgm:prSet presAssocID="{B0FE3839-3084-43D6-9A53-973BB34B1B4F}" presName="right_13_1" presStyleLbl="node1" presStyleIdx="0" presStyleCnt="4">
        <dgm:presLayoutVars>
          <dgm:bulletEnabled val="1"/>
        </dgm:presLayoutVars>
      </dgm:prSet>
      <dgm:spPr/>
    </dgm:pt>
    <dgm:pt modelId="{05BBBE9B-770E-4AD7-8EB5-4C00F6FD6A9B}" type="pres">
      <dgm:prSet presAssocID="{B0FE3839-3084-43D6-9A53-973BB34B1B4F}" presName="right_13_2" presStyleLbl="node1" presStyleIdx="1" presStyleCnt="4">
        <dgm:presLayoutVars>
          <dgm:bulletEnabled val="1"/>
        </dgm:presLayoutVars>
      </dgm:prSet>
      <dgm:spPr/>
    </dgm:pt>
    <dgm:pt modelId="{7A7A6C8E-B669-4FFE-A6A6-62E039BD6467}" type="pres">
      <dgm:prSet presAssocID="{B0FE3839-3084-43D6-9A53-973BB34B1B4F}" presName="right_13_3" presStyleLbl="node1" presStyleIdx="2" presStyleCnt="4">
        <dgm:presLayoutVars>
          <dgm:bulletEnabled val="1"/>
        </dgm:presLayoutVars>
      </dgm:prSet>
      <dgm:spPr/>
    </dgm:pt>
    <dgm:pt modelId="{3015B448-0F70-4C8B-BFA6-CF718205863B}" type="pres">
      <dgm:prSet presAssocID="{B0FE3839-3084-43D6-9A53-973BB34B1B4F}" presName="left_13_1" presStyleLbl="node1" presStyleIdx="3" presStyleCnt="4">
        <dgm:presLayoutVars>
          <dgm:bulletEnabled val="1"/>
        </dgm:presLayoutVars>
      </dgm:prSet>
      <dgm:spPr/>
    </dgm:pt>
  </dgm:ptLst>
  <dgm:cxnLst>
    <dgm:cxn modelId="{E6B9B21F-FD13-439D-B053-9CB3C5C22411}" srcId="{D9E9B5B4-0EB8-4B2D-8985-55C6E4852B26}" destId="{4DC17D18-0DFF-4CD5-BDD1-EF627AF9B34F}" srcOrd="2" destOrd="0" parTransId="{A156426F-6F0D-45B3-8603-C67873453CA5}" sibTransId="{7DC0BDA8-6C13-4464-9208-2E10D6219191}"/>
    <dgm:cxn modelId="{513E3561-DB7F-4328-8D72-B5818AB3B396}" type="presOf" srcId="{D7514D65-08DA-467C-B353-58BFE66EBADC}" destId="{3015B448-0F70-4C8B-BFA6-CF718205863B}" srcOrd="0" destOrd="0" presId="urn:microsoft.com/office/officeart/2005/8/layout/balance1"/>
    <dgm:cxn modelId="{612CE26A-C7E0-4C28-A1FA-178F339706AD}" srcId="{D9E9B5B4-0EB8-4B2D-8985-55C6E4852B26}" destId="{D838A87F-8860-4461-91BB-C2D8DC17FD9D}" srcOrd="1" destOrd="0" parTransId="{E9DD6060-6A85-4F32-936F-96457F08025D}" sibTransId="{3AB7236B-B26E-4F16-9581-103EB78D7D74}"/>
    <dgm:cxn modelId="{90C75C73-BFD3-4D81-901D-79A10D633172}" srcId="{B0FE3839-3084-43D6-9A53-973BB34B1B4F}" destId="{555467A7-87A1-4D30-8B89-C1A1FC307D55}" srcOrd="0" destOrd="0" parTransId="{B4F444FD-F059-4991-AAFE-592A96AF2475}" sibTransId="{59FD30FD-1401-4826-BA15-686FED30BC4B}"/>
    <dgm:cxn modelId="{CDFB3F59-E973-435F-8213-5ECBD97D139E}" type="presOf" srcId="{B0FE3839-3084-43D6-9A53-973BB34B1B4F}" destId="{33317D6C-7B0D-45DB-A773-AB7582C774D3}" srcOrd="0" destOrd="0" presId="urn:microsoft.com/office/officeart/2005/8/layout/balance1"/>
    <dgm:cxn modelId="{AE489E88-92A0-435E-9FEA-C252694B55D2}" srcId="{D9E9B5B4-0EB8-4B2D-8985-55C6E4852B26}" destId="{FFB9977C-BD5E-4E35-BC04-463990212BD6}" srcOrd="0" destOrd="0" parTransId="{819A54F9-FC4B-400B-AD77-61EA17D87265}" sibTransId="{26B6129D-B3C7-4FF7-8DBA-E91590FC9C8C}"/>
    <dgm:cxn modelId="{67C4E590-AFB0-4C5F-8A7E-5F8B5AC3AD02}" type="presOf" srcId="{FFB9977C-BD5E-4E35-BC04-463990212BD6}" destId="{34E5D1B5-F2CA-4CB3-B9A3-B68B27569A16}" srcOrd="0" destOrd="0" presId="urn:microsoft.com/office/officeart/2005/8/layout/balance1"/>
    <dgm:cxn modelId="{9D16919A-24AB-4DC2-B267-C53612EEE697}" type="presOf" srcId="{D838A87F-8860-4461-91BB-C2D8DC17FD9D}" destId="{05BBBE9B-770E-4AD7-8EB5-4C00F6FD6A9B}" srcOrd="0" destOrd="0" presId="urn:microsoft.com/office/officeart/2005/8/layout/balance1"/>
    <dgm:cxn modelId="{A71C91A5-82C0-44DC-97C3-9F7065954D2E}" type="presOf" srcId="{D9E9B5B4-0EB8-4B2D-8985-55C6E4852B26}" destId="{2D07F2FC-8487-4EFC-8202-87BB9B1B2A93}" srcOrd="0" destOrd="0" presId="urn:microsoft.com/office/officeart/2005/8/layout/balance1"/>
    <dgm:cxn modelId="{1096CBBA-98AE-4581-A9E9-0968BA9043A0}" type="presOf" srcId="{555467A7-87A1-4D30-8B89-C1A1FC307D55}" destId="{380029A5-EFAA-4156-8E54-4CDB67073AC4}" srcOrd="0" destOrd="0" presId="urn:microsoft.com/office/officeart/2005/8/layout/balance1"/>
    <dgm:cxn modelId="{218A24C9-4FE1-44C8-A67F-DDC16D1627AF}" type="presOf" srcId="{4DC17D18-0DFF-4CD5-BDD1-EF627AF9B34F}" destId="{7A7A6C8E-B669-4FFE-A6A6-62E039BD6467}" srcOrd="0" destOrd="0" presId="urn:microsoft.com/office/officeart/2005/8/layout/balance1"/>
    <dgm:cxn modelId="{A2F6F8F7-CC73-45F8-BF00-148C527B0669}" srcId="{B0FE3839-3084-43D6-9A53-973BB34B1B4F}" destId="{D9E9B5B4-0EB8-4B2D-8985-55C6E4852B26}" srcOrd="1" destOrd="0" parTransId="{850C2FEF-12A5-4F0D-9972-B742E6A95777}" sibTransId="{69886529-1E7E-442B-9AC3-B2470C8FC2B0}"/>
    <dgm:cxn modelId="{C211A0FB-B7A8-4338-B212-C2A500BF6472}" srcId="{555467A7-87A1-4D30-8B89-C1A1FC307D55}" destId="{D7514D65-08DA-467C-B353-58BFE66EBADC}" srcOrd="0" destOrd="0" parTransId="{BFF2DE1F-6081-44FA-BB11-87929174AD5C}" sibTransId="{C8F4FD24-8F48-4A07-A625-AEE518E7319A}"/>
    <dgm:cxn modelId="{99A1F55A-43A0-4AB3-9FF1-F950605A3169}" type="presParOf" srcId="{33317D6C-7B0D-45DB-A773-AB7582C774D3}" destId="{37C0915B-F016-44DE-BA2A-4ED4D82D5804}" srcOrd="0" destOrd="0" presId="urn:microsoft.com/office/officeart/2005/8/layout/balance1"/>
    <dgm:cxn modelId="{FBACB392-BE20-4322-9699-889E9EB34272}" type="presParOf" srcId="{33317D6C-7B0D-45DB-A773-AB7582C774D3}" destId="{C98C39B1-2117-47D5-A352-5748D37B13C1}" srcOrd="1" destOrd="0" presId="urn:microsoft.com/office/officeart/2005/8/layout/balance1"/>
    <dgm:cxn modelId="{5516326B-8820-47F5-A745-101E4673C996}" type="presParOf" srcId="{C98C39B1-2117-47D5-A352-5748D37B13C1}" destId="{380029A5-EFAA-4156-8E54-4CDB67073AC4}" srcOrd="0" destOrd="0" presId="urn:microsoft.com/office/officeart/2005/8/layout/balance1"/>
    <dgm:cxn modelId="{E63158A7-EB97-4C19-BA34-4552251444C3}" type="presParOf" srcId="{C98C39B1-2117-47D5-A352-5748D37B13C1}" destId="{2D07F2FC-8487-4EFC-8202-87BB9B1B2A93}" srcOrd="1" destOrd="0" presId="urn:microsoft.com/office/officeart/2005/8/layout/balance1"/>
    <dgm:cxn modelId="{30DF71EF-B50E-424C-BA1A-3A28F850DCF8}" type="presParOf" srcId="{33317D6C-7B0D-45DB-A773-AB7582C774D3}" destId="{51E15C81-38A2-42BC-8063-469457CDBA94}" srcOrd="2" destOrd="0" presId="urn:microsoft.com/office/officeart/2005/8/layout/balance1"/>
    <dgm:cxn modelId="{DAC1F270-9802-45F7-82E3-3F85BE9CB9AC}" type="presParOf" srcId="{51E15C81-38A2-42BC-8063-469457CDBA94}" destId="{11667CF0-80FF-48F7-9419-648085A811F0}" srcOrd="0" destOrd="0" presId="urn:microsoft.com/office/officeart/2005/8/layout/balance1"/>
    <dgm:cxn modelId="{168B776A-2CCF-4274-88B1-10921DD70D23}" type="presParOf" srcId="{51E15C81-38A2-42BC-8063-469457CDBA94}" destId="{8FAF2E2A-9863-41E5-82FD-46105157BB65}" srcOrd="1" destOrd="0" presId="urn:microsoft.com/office/officeart/2005/8/layout/balance1"/>
    <dgm:cxn modelId="{6B6B6E8D-609B-4AAE-BB10-F2B02E899C5F}" type="presParOf" srcId="{51E15C81-38A2-42BC-8063-469457CDBA94}" destId="{0FA45944-32FD-434F-B3BA-D26D27822BD3}" srcOrd="2" destOrd="0" presId="urn:microsoft.com/office/officeart/2005/8/layout/balance1"/>
    <dgm:cxn modelId="{03161BB3-253B-4389-ABDC-33072C8BB6EF}" type="presParOf" srcId="{51E15C81-38A2-42BC-8063-469457CDBA94}" destId="{34E5D1B5-F2CA-4CB3-B9A3-B68B27569A16}" srcOrd="3" destOrd="0" presId="urn:microsoft.com/office/officeart/2005/8/layout/balance1"/>
    <dgm:cxn modelId="{A92166B7-CB72-42EE-A569-4DAF90257CC6}" type="presParOf" srcId="{51E15C81-38A2-42BC-8063-469457CDBA94}" destId="{05BBBE9B-770E-4AD7-8EB5-4C00F6FD6A9B}" srcOrd="4" destOrd="0" presId="urn:microsoft.com/office/officeart/2005/8/layout/balance1"/>
    <dgm:cxn modelId="{A84318B1-23C0-4753-96C2-B382E08D7176}" type="presParOf" srcId="{51E15C81-38A2-42BC-8063-469457CDBA94}" destId="{7A7A6C8E-B669-4FFE-A6A6-62E039BD6467}" srcOrd="5" destOrd="0" presId="urn:microsoft.com/office/officeart/2005/8/layout/balance1"/>
    <dgm:cxn modelId="{A461ABD3-6941-43D2-BD35-33DC30E96069}" type="presParOf" srcId="{51E15C81-38A2-42BC-8063-469457CDBA94}" destId="{3015B448-0F70-4C8B-BFA6-CF718205863B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066B7-52DE-4F6A-BA96-86B513498402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E0F16E09-F2F5-499A-9ED0-73773D00B81F}">
      <dgm:prSet phldrT="[Text]" custT="1"/>
      <dgm:spPr>
        <a:solidFill>
          <a:srgbClr val="FD4F00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Today</a:t>
          </a:r>
        </a:p>
      </dgm:t>
    </dgm:pt>
    <dgm:pt modelId="{C1F87F72-258B-48F3-BC8F-A779CEEA5F71}" type="parTrans" cxnId="{6DE2167C-2AD3-4A41-ADC3-68E0FE982ED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0CCBA-1F1B-4BE6-9DE3-568709E702CF}" type="sibTrans" cxnId="{6DE2167C-2AD3-4A41-ADC3-68E0FE982ED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7042E4-8F73-4557-9BF0-3A69B0265EC7}">
      <dgm:prSet phldrT="[Text]" custT="1"/>
      <dgm:spPr>
        <a:solidFill>
          <a:srgbClr val="7FC241"/>
        </a:solidFill>
      </dgm:spPr>
      <dgm:t>
        <a:bodyPr lIns="0" rIns="0"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Beginning of Retirement</a:t>
          </a:r>
        </a:p>
      </dgm:t>
    </dgm:pt>
    <dgm:pt modelId="{FA655873-D006-4EDA-B651-EBA2EDA3CD57}" type="parTrans" cxnId="{936BBE84-EF87-43FF-8285-E52EC5B5E4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70D15-5C6B-469B-9EAC-8685D971413E}" type="sibTrans" cxnId="{936BBE84-EF87-43FF-8285-E52EC5B5E46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AB91F0-3FE1-4C2E-B327-61433959D00A}">
      <dgm:prSet phldrT="[Text]" custT="1"/>
      <dgm:spPr>
        <a:solidFill>
          <a:srgbClr val="1946BA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End of Retirement</a:t>
          </a:r>
        </a:p>
      </dgm:t>
    </dgm:pt>
    <dgm:pt modelId="{BBF304DB-D78A-4040-B098-30FE681BC57E}" type="parTrans" cxnId="{666E8E26-CC5A-44B1-A1E3-D89FAB13857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887784-9FDC-434A-93BC-60EF4C54E248}" type="sibTrans" cxnId="{666E8E26-CC5A-44B1-A1E3-D89FAB13857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C0EC9-339A-4A0C-B7ED-528E3733DFCE}" type="pres">
      <dgm:prSet presAssocID="{0DD066B7-52DE-4F6A-BA96-86B513498402}" presName="CompostProcess" presStyleCnt="0">
        <dgm:presLayoutVars>
          <dgm:dir/>
          <dgm:resizeHandles val="exact"/>
        </dgm:presLayoutVars>
      </dgm:prSet>
      <dgm:spPr/>
    </dgm:pt>
    <dgm:pt modelId="{62442577-CB87-4663-A453-1409F40EDE6E}" type="pres">
      <dgm:prSet presAssocID="{0DD066B7-52DE-4F6A-BA96-86B513498402}" presName="arrow" presStyleLbl="bgShp" presStyleIdx="0" presStyleCnt="1"/>
      <dgm:spPr>
        <a:solidFill>
          <a:srgbClr val="FCD91D"/>
        </a:solidFill>
      </dgm:spPr>
    </dgm:pt>
    <dgm:pt modelId="{512F947F-312E-4D77-9AB9-E288DC9D7E23}" type="pres">
      <dgm:prSet presAssocID="{0DD066B7-52DE-4F6A-BA96-86B513498402}" presName="linearProcess" presStyleCnt="0"/>
      <dgm:spPr/>
    </dgm:pt>
    <dgm:pt modelId="{01CC4D24-7B2E-4948-8481-C21F67BE74FA}" type="pres">
      <dgm:prSet presAssocID="{E0F16E09-F2F5-499A-9ED0-73773D00B81F}" presName="textNode" presStyleLbl="node1" presStyleIdx="0" presStyleCnt="3" custScaleX="73955" custScaleY="68302" custLinFactX="-25590" custLinFactNeighborX="-100000">
        <dgm:presLayoutVars>
          <dgm:bulletEnabled val="1"/>
        </dgm:presLayoutVars>
      </dgm:prSet>
      <dgm:spPr/>
    </dgm:pt>
    <dgm:pt modelId="{5F19068D-6AFB-4903-BAD4-5D986068056B}" type="pres">
      <dgm:prSet presAssocID="{5D20CCBA-1F1B-4BE6-9DE3-568709E702CF}" presName="sibTrans" presStyleCnt="0"/>
      <dgm:spPr/>
    </dgm:pt>
    <dgm:pt modelId="{BA33BCA7-B81F-4939-96C3-379EB503D570}" type="pres">
      <dgm:prSet presAssocID="{6F7042E4-8F73-4557-9BF0-3A69B0265EC7}" presName="textNode" presStyleLbl="node1" presStyleIdx="1" presStyleCnt="3" custScaleX="73955" custScaleY="68302" custLinFactNeighborX="6954">
        <dgm:presLayoutVars>
          <dgm:bulletEnabled val="1"/>
        </dgm:presLayoutVars>
      </dgm:prSet>
      <dgm:spPr/>
    </dgm:pt>
    <dgm:pt modelId="{93680448-517D-4B2E-9CB9-20CF6EA9CB02}" type="pres">
      <dgm:prSet presAssocID="{E6B70D15-5C6B-469B-9EAC-8685D971413E}" presName="sibTrans" presStyleCnt="0"/>
      <dgm:spPr/>
    </dgm:pt>
    <dgm:pt modelId="{A19E55C1-138E-4393-A921-F5FC59AF86F7}" type="pres">
      <dgm:prSet presAssocID="{88AB91F0-3FE1-4C2E-B327-61433959D00A}" presName="textNode" presStyleLbl="node1" presStyleIdx="2" presStyleCnt="3" custScaleX="73955" custScaleY="68302" custLinFactX="27854" custLinFactNeighborX="100000">
        <dgm:presLayoutVars>
          <dgm:bulletEnabled val="1"/>
        </dgm:presLayoutVars>
      </dgm:prSet>
      <dgm:spPr/>
    </dgm:pt>
  </dgm:ptLst>
  <dgm:cxnLst>
    <dgm:cxn modelId="{AC9CA901-AC09-44CA-A711-473B082CC7C2}" type="presOf" srcId="{88AB91F0-3FE1-4C2E-B327-61433959D00A}" destId="{A19E55C1-138E-4393-A921-F5FC59AF86F7}" srcOrd="0" destOrd="0" presId="urn:microsoft.com/office/officeart/2005/8/layout/hProcess9"/>
    <dgm:cxn modelId="{666E8E26-CC5A-44B1-A1E3-D89FAB13857B}" srcId="{0DD066B7-52DE-4F6A-BA96-86B513498402}" destId="{88AB91F0-3FE1-4C2E-B327-61433959D00A}" srcOrd="2" destOrd="0" parTransId="{BBF304DB-D78A-4040-B098-30FE681BC57E}" sibTransId="{AB887784-9FDC-434A-93BC-60EF4C54E248}"/>
    <dgm:cxn modelId="{6DE2167C-2AD3-4A41-ADC3-68E0FE982EDE}" srcId="{0DD066B7-52DE-4F6A-BA96-86B513498402}" destId="{E0F16E09-F2F5-499A-9ED0-73773D00B81F}" srcOrd="0" destOrd="0" parTransId="{C1F87F72-258B-48F3-BC8F-A779CEEA5F71}" sibTransId="{5D20CCBA-1F1B-4BE6-9DE3-568709E702CF}"/>
    <dgm:cxn modelId="{936BBE84-EF87-43FF-8285-E52EC5B5E46D}" srcId="{0DD066B7-52DE-4F6A-BA96-86B513498402}" destId="{6F7042E4-8F73-4557-9BF0-3A69B0265EC7}" srcOrd="1" destOrd="0" parTransId="{FA655873-D006-4EDA-B651-EBA2EDA3CD57}" sibTransId="{E6B70D15-5C6B-469B-9EAC-8685D971413E}"/>
    <dgm:cxn modelId="{774B33B8-9AD2-4E53-9C00-9E83DEFC3214}" type="presOf" srcId="{0DD066B7-52DE-4F6A-BA96-86B513498402}" destId="{AB0C0EC9-339A-4A0C-B7ED-528E3733DFCE}" srcOrd="0" destOrd="0" presId="urn:microsoft.com/office/officeart/2005/8/layout/hProcess9"/>
    <dgm:cxn modelId="{316AEED1-5066-427D-9A39-AB047181A903}" type="presOf" srcId="{6F7042E4-8F73-4557-9BF0-3A69B0265EC7}" destId="{BA33BCA7-B81F-4939-96C3-379EB503D570}" srcOrd="0" destOrd="0" presId="urn:microsoft.com/office/officeart/2005/8/layout/hProcess9"/>
    <dgm:cxn modelId="{34A63FE4-93A0-4107-89AE-C27C95102174}" type="presOf" srcId="{E0F16E09-F2F5-499A-9ED0-73773D00B81F}" destId="{01CC4D24-7B2E-4948-8481-C21F67BE74FA}" srcOrd="0" destOrd="0" presId="urn:microsoft.com/office/officeart/2005/8/layout/hProcess9"/>
    <dgm:cxn modelId="{CF508C6C-DE88-4C70-A298-91E98EB6E0AB}" type="presParOf" srcId="{AB0C0EC9-339A-4A0C-B7ED-528E3733DFCE}" destId="{62442577-CB87-4663-A453-1409F40EDE6E}" srcOrd="0" destOrd="0" presId="urn:microsoft.com/office/officeart/2005/8/layout/hProcess9"/>
    <dgm:cxn modelId="{37A8C86C-87C8-41D1-ADFE-018B4C385828}" type="presParOf" srcId="{AB0C0EC9-339A-4A0C-B7ED-528E3733DFCE}" destId="{512F947F-312E-4D77-9AB9-E288DC9D7E23}" srcOrd="1" destOrd="0" presId="urn:microsoft.com/office/officeart/2005/8/layout/hProcess9"/>
    <dgm:cxn modelId="{35963381-9EBB-459A-AFBA-627344B9D7B4}" type="presParOf" srcId="{512F947F-312E-4D77-9AB9-E288DC9D7E23}" destId="{01CC4D24-7B2E-4948-8481-C21F67BE74FA}" srcOrd="0" destOrd="0" presId="urn:microsoft.com/office/officeart/2005/8/layout/hProcess9"/>
    <dgm:cxn modelId="{55645C9D-38A8-46B0-852B-BDA68F1F1C82}" type="presParOf" srcId="{512F947F-312E-4D77-9AB9-E288DC9D7E23}" destId="{5F19068D-6AFB-4903-BAD4-5D986068056B}" srcOrd="1" destOrd="0" presId="urn:microsoft.com/office/officeart/2005/8/layout/hProcess9"/>
    <dgm:cxn modelId="{943F83B3-C34C-4A51-9E12-6B2B5ABFFB2A}" type="presParOf" srcId="{512F947F-312E-4D77-9AB9-E288DC9D7E23}" destId="{BA33BCA7-B81F-4939-96C3-379EB503D570}" srcOrd="2" destOrd="0" presId="urn:microsoft.com/office/officeart/2005/8/layout/hProcess9"/>
    <dgm:cxn modelId="{2EF76C76-697B-4577-ACD1-F05104441B6E}" type="presParOf" srcId="{512F947F-312E-4D77-9AB9-E288DC9D7E23}" destId="{93680448-517D-4B2E-9CB9-20CF6EA9CB02}" srcOrd="3" destOrd="0" presId="urn:microsoft.com/office/officeart/2005/8/layout/hProcess9"/>
    <dgm:cxn modelId="{868B121F-A82B-4892-9BBA-CAC4409FDB81}" type="presParOf" srcId="{512F947F-312E-4D77-9AB9-E288DC9D7E23}" destId="{A19E55C1-138E-4393-A921-F5FC59AF86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F9309A-A2B3-45C5-B8FA-CFA78D275946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7ECF425-99D4-4D2C-BCBB-B1CE1D07A2CB}">
      <dgm:prSet phldrT="[Text]" custT="1"/>
      <dgm:spPr>
        <a:solidFill>
          <a:srgbClr val="7FC24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Today</a:t>
          </a:r>
        </a:p>
      </dgm:t>
    </dgm:pt>
    <dgm:pt modelId="{244F9843-638E-4734-9926-FC30ABA0A982}" type="parTrans" cxnId="{F8D65BAA-3B8F-4ED2-A0CC-649E829A02C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26B7B-1E06-4A8F-9CDA-2ED7CFC6A3BA}" type="sibTrans" cxnId="{F8D65BAA-3B8F-4ED2-A0CC-649E829A02C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9E097-C506-4846-B56D-54D5732ABC19}">
      <dgm:prSet phldrT="[Text]" custT="1"/>
      <dgm:spPr>
        <a:solidFill>
          <a:srgbClr val="FD4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Retirement</a:t>
          </a:r>
        </a:p>
      </dgm:t>
    </dgm:pt>
    <dgm:pt modelId="{193DDDE1-D90F-47C6-86D7-3D5395687E37}" type="parTrans" cxnId="{C1D79BCA-3C6B-4C4C-847D-430EAF83925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3C937-2CD2-466A-9292-9158EA09CA44}" type="sibTrans" cxnId="{C1D79BCA-3C6B-4C4C-847D-430EAF83925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BB29E-0CAA-4D5F-913E-17571481C5B6}" type="pres">
      <dgm:prSet presAssocID="{6AF9309A-A2B3-45C5-B8FA-CFA78D275946}" presName="Name0" presStyleCnt="0">
        <dgm:presLayoutVars>
          <dgm:dir/>
          <dgm:animLvl val="lvl"/>
          <dgm:resizeHandles val="exact"/>
        </dgm:presLayoutVars>
      </dgm:prSet>
      <dgm:spPr/>
    </dgm:pt>
    <dgm:pt modelId="{ED01692F-0253-45AE-9973-9BD65A550A84}" type="pres">
      <dgm:prSet presAssocID="{57ECF425-99D4-4D2C-BCBB-B1CE1D07A2C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1D0D68D4-048F-49B5-8475-6488BC3D0D0E}" type="pres">
      <dgm:prSet presAssocID="{EF926B7B-1E06-4A8F-9CDA-2ED7CFC6A3BA}" presName="parTxOnlySpace" presStyleCnt="0"/>
      <dgm:spPr/>
    </dgm:pt>
    <dgm:pt modelId="{0CA46B3C-6277-43E9-A075-EFE84CC54F77}" type="pres">
      <dgm:prSet presAssocID="{D969E097-C506-4846-B56D-54D5732ABC19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7AA29301-6605-4CBE-B59A-EDB5F58C4436}" type="presOf" srcId="{6AF9309A-A2B3-45C5-B8FA-CFA78D275946}" destId="{3DBBB29E-0CAA-4D5F-913E-17571481C5B6}" srcOrd="0" destOrd="0" presId="urn:microsoft.com/office/officeart/2005/8/layout/chevron1"/>
    <dgm:cxn modelId="{3FCBBB64-8542-459E-9418-6128C6BA5466}" type="presOf" srcId="{D969E097-C506-4846-B56D-54D5732ABC19}" destId="{0CA46B3C-6277-43E9-A075-EFE84CC54F77}" srcOrd="0" destOrd="0" presId="urn:microsoft.com/office/officeart/2005/8/layout/chevron1"/>
    <dgm:cxn modelId="{C4942484-6653-4872-A226-AB0B69E3A497}" type="presOf" srcId="{57ECF425-99D4-4D2C-BCBB-B1CE1D07A2CB}" destId="{ED01692F-0253-45AE-9973-9BD65A550A84}" srcOrd="0" destOrd="0" presId="urn:microsoft.com/office/officeart/2005/8/layout/chevron1"/>
    <dgm:cxn modelId="{F8D65BAA-3B8F-4ED2-A0CC-649E829A02C4}" srcId="{6AF9309A-A2B3-45C5-B8FA-CFA78D275946}" destId="{57ECF425-99D4-4D2C-BCBB-B1CE1D07A2CB}" srcOrd="0" destOrd="0" parTransId="{244F9843-638E-4734-9926-FC30ABA0A982}" sibTransId="{EF926B7B-1E06-4A8F-9CDA-2ED7CFC6A3BA}"/>
    <dgm:cxn modelId="{C1D79BCA-3C6B-4C4C-847D-430EAF83925C}" srcId="{6AF9309A-A2B3-45C5-B8FA-CFA78D275946}" destId="{D969E097-C506-4846-B56D-54D5732ABC19}" srcOrd="1" destOrd="0" parTransId="{193DDDE1-D90F-47C6-86D7-3D5395687E37}" sibTransId="{45B3C937-2CD2-466A-9292-9158EA09CA44}"/>
    <dgm:cxn modelId="{E98A3F67-51BD-488E-8771-CAF082412E35}" type="presParOf" srcId="{3DBBB29E-0CAA-4D5F-913E-17571481C5B6}" destId="{ED01692F-0253-45AE-9973-9BD65A550A84}" srcOrd="0" destOrd="0" presId="urn:microsoft.com/office/officeart/2005/8/layout/chevron1"/>
    <dgm:cxn modelId="{5BD4E9DD-9931-4155-B5EE-70E6B8BB252E}" type="presParOf" srcId="{3DBBB29E-0CAA-4D5F-913E-17571481C5B6}" destId="{1D0D68D4-048F-49B5-8475-6488BC3D0D0E}" srcOrd="1" destOrd="0" presId="urn:microsoft.com/office/officeart/2005/8/layout/chevron1"/>
    <dgm:cxn modelId="{86FBFCF6-F382-4227-BF0F-5D15658DAAB1}" type="presParOf" srcId="{3DBBB29E-0CAA-4D5F-913E-17571481C5B6}" destId="{0CA46B3C-6277-43E9-A075-EFE84CC54F7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A5670D-5479-40E6-80ED-AF9D02C84EA1}" type="doc">
      <dgm:prSet loTypeId="urn:microsoft.com/office/officeart/2005/8/layout/equation1" loCatId="relationship" qsTypeId="urn:microsoft.com/office/officeart/2005/8/quickstyle/3d1" qsCatId="3D" csTypeId="urn:microsoft.com/office/officeart/2005/8/colors/colorful1" csCatId="colorful" phldr="1"/>
      <dgm:spPr/>
    </dgm:pt>
    <dgm:pt modelId="{55DB3699-7021-4C09-BA8F-5548EE07837A}">
      <dgm:prSet phldrT="[Text]"/>
      <dgm:spPr>
        <a:solidFill>
          <a:srgbClr val="FCD91D"/>
        </a:solidFill>
      </dgm:spPr>
      <dgm:t>
        <a:bodyPr/>
        <a:lstStyle/>
        <a:p>
          <a:r>
            <a:rPr lang="en-US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$1,800</a:t>
          </a:r>
          <a:endParaRPr lang="en-US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AD9CF9-2A33-4040-95D5-490C8369996C}" type="parTrans" cxnId="{413EC446-488C-44AF-AE07-881BE3344441}">
      <dgm:prSet/>
      <dgm:spPr/>
      <dgm:t>
        <a:bodyPr/>
        <a:lstStyle/>
        <a:p>
          <a:endParaRPr lang="en-US" b="1"/>
        </a:p>
      </dgm:t>
    </dgm:pt>
    <dgm:pt modelId="{53124E93-8A03-403A-A4AC-89633C3F1D57}" type="sibTrans" cxnId="{413EC446-488C-44AF-AE07-881BE3344441}">
      <dgm:prSet/>
      <dgm:spPr>
        <a:solidFill>
          <a:srgbClr val="FCD91D"/>
        </a:solidFill>
      </dgm:spPr>
      <dgm:t>
        <a:bodyPr/>
        <a:lstStyle/>
        <a:p>
          <a:endParaRPr lang="en-US" b="1" dirty="0"/>
        </a:p>
      </dgm:t>
    </dgm:pt>
    <dgm:pt modelId="{1D2785DD-285B-4E99-84E0-234C1E851165}">
      <dgm:prSet phldrT="[Text]"/>
      <dgm:spPr>
        <a:solidFill>
          <a:srgbClr val="7FC241"/>
        </a:solidFill>
      </dgm:spPr>
      <dgm:t>
        <a:bodyPr/>
        <a:lstStyle/>
        <a:p>
          <a:r>
            <a:rPr lang="en-US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50%</a:t>
          </a:r>
          <a:endParaRPr lang="en-US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0E8DA2-45B1-400D-9FAF-0B51E1A4ABDD}" type="parTrans" cxnId="{EACBCF88-FC50-4FAD-85E2-C1EA6EAE526E}">
      <dgm:prSet/>
      <dgm:spPr/>
      <dgm:t>
        <a:bodyPr/>
        <a:lstStyle/>
        <a:p>
          <a:endParaRPr lang="en-US" b="1"/>
        </a:p>
      </dgm:t>
    </dgm:pt>
    <dgm:pt modelId="{A1810A23-E0D1-4AE3-ACC3-B5A456F45201}" type="sibTrans" cxnId="{EACBCF88-FC50-4FAD-85E2-C1EA6EAE526E}">
      <dgm:prSet/>
      <dgm:spPr>
        <a:solidFill>
          <a:srgbClr val="7FC241"/>
        </a:solidFill>
      </dgm:spPr>
      <dgm:t>
        <a:bodyPr/>
        <a:lstStyle/>
        <a:p>
          <a:endParaRPr lang="en-US" b="1"/>
        </a:p>
      </dgm:t>
    </dgm:pt>
    <dgm:pt modelId="{E7950595-5D9B-4285-9EE9-0C2C7C9BC3AD}">
      <dgm:prSet phldrT="[Text]"/>
      <dgm:spPr>
        <a:solidFill>
          <a:srgbClr val="FD4F00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$900</a:t>
          </a:r>
        </a:p>
      </dgm:t>
    </dgm:pt>
    <dgm:pt modelId="{471DB548-ECAF-4864-8D1F-675C1FFFE35E}" type="parTrans" cxnId="{03676793-1151-451D-A082-A87E0577867F}">
      <dgm:prSet/>
      <dgm:spPr/>
      <dgm:t>
        <a:bodyPr/>
        <a:lstStyle/>
        <a:p>
          <a:endParaRPr lang="en-US" b="1"/>
        </a:p>
      </dgm:t>
    </dgm:pt>
    <dgm:pt modelId="{BD67000F-7CCD-4150-A40C-4D698E8FA28F}" type="sibTrans" cxnId="{03676793-1151-451D-A082-A87E0577867F}">
      <dgm:prSet/>
      <dgm:spPr/>
      <dgm:t>
        <a:bodyPr/>
        <a:lstStyle/>
        <a:p>
          <a:endParaRPr lang="en-US" b="1"/>
        </a:p>
      </dgm:t>
    </dgm:pt>
    <dgm:pt modelId="{F9295FC5-EB43-46E7-9F42-7897752E5430}" type="pres">
      <dgm:prSet presAssocID="{CAA5670D-5479-40E6-80ED-AF9D02C84EA1}" presName="linearFlow" presStyleCnt="0">
        <dgm:presLayoutVars>
          <dgm:dir/>
          <dgm:resizeHandles val="exact"/>
        </dgm:presLayoutVars>
      </dgm:prSet>
      <dgm:spPr/>
    </dgm:pt>
    <dgm:pt modelId="{44B4B0F0-E0FD-406E-8956-16097C6ACA44}" type="pres">
      <dgm:prSet presAssocID="{55DB3699-7021-4C09-BA8F-5548EE07837A}" presName="node" presStyleLbl="node1" presStyleIdx="0" presStyleCnt="3" custScaleX="90909" custScaleY="90909">
        <dgm:presLayoutVars>
          <dgm:bulletEnabled val="1"/>
        </dgm:presLayoutVars>
      </dgm:prSet>
      <dgm:spPr/>
    </dgm:pt>
    <dgm:pt modelId="{39F52A33-ACD9-4831-9B71-1E0458CE23C2}" type="pres">
      <dgm:prSet presAssocID="{53124E93-8A03-403A-A4AC-89633C3F1D57}" presName="spacerL" presStyleCnt="0"/>
      <dgm:spPr/>
    </dgm:pt>
    <dgm:pt modelId="{25A672BB-CC2B-41F2-88C0-6EF920409255}" type="pres">
      <dgm:prSet presAssocID="{53124E93-8A03-403A-A4AC-89633C3F1D57}" presName="sibTrans" presStyleLbl="sibTrans2D1" presStyleIdx="0" presStyleCnt="2"/>
      <dgm:spPr>
        <a:prstGeom prst="mathMultiply">
          <a:avLst/>
        </a:prstGeom>
      </dgm:spPr>
    </dgm:pt>
    <dgm:pt modelId="{3E16EF3E-3BC9-42C0-A0F9-263BA1FDC541}" type="pres">
      <dgm:prSet presAssocID="{53124E93-8A03-403A-A4AC-89633C3F1D57}" presName="spacerR" presStyleCnt="0"/>
      <dgm:spPr/>
    </dgm:pt>
    <dgm:pt modelId="{D8BADD8F-0CC8-4104-92D8-87B6E1837254}" type="pres">
      <dgm:prSet presAssocID="{1D2785DD-285B-4E99-84E0-234C1E851165}" presName="node" presStyleLbl="node1" presStyleIdx="1" presStyleCnt="3" custScaleX="90909" custScaleY="90909">
        <dgm:presLayoutVars>
          <dgm:bulletEnabled val="1"/>
        </dgm:presLayoutVars>
      </dgm:prSet>
      <dgm:spPr/>
    </dgm:pt>
    <dgm:pt modelId="{3080C4F2-BB07-4569-B4F6-B64959098E44}" type="pres">
      <dgm:prSet presAssocID="{A1810A23-E0D1-4AE3-ACC3-B5A456F45201}" presName="spacerL" presStyleCnt="0"/>
      <dgm:spPr/>
    </dgm:pt>
    <dgm:pt modelId="{5CC60170-F43E-4603-BADA-937B79FD03C1}" type="pres">
      <dgm:prSet presAssocID="{A1810A23-E0D1-4AE3-ACC3-B5A456F45201}" presName="sibTrans" presStyleLbl="sibTrans2D1" presStyleIdx="1" presStyleCnt="2"/>
      <dgm:spPr/>
    </dgm:pt>
    <dgm:pt modelId="{A3EFA727-431B-450B-A030-E208B4CB2F9E}" type="pres">
      <dgm:prSet presAssocID="{A1810A23-E0D1-4AE3-ACC3-B5A456F45201}" presName="spacerR" presStyleCnt="0"/>
      <dgm:spPr/>
    </dgm:pt>
    <dgm:pt modelId="{B61F396D-898F-41EC-A101-62BB914FC45B}" type="pres">
      <dgm:prSet presAssocID="{E7950595-5D9B-4285-9EE9-0C2C7C9BC3AD}" presName="node" presStyleLbl="node1" presStyleIdx="2" presStyleCnt="3">
        <dgm:presLayoutVars>
          <dgm:bulletEnabled val="1"/>
        </dgm:presLayoutVars>
      </dgm:prSet>
      <dgm:spPr/>
    </dgm:pt>
  </dgm:ptLst>
  <dgm:cxnLst>
    <dgm:cxn modelId="{29C3AC2D-8A77-45F3-BAAE-9369EF00DB7A}" type="presOf" srcId="{1D2785DD-285B-4E99-84E0-234C1E851165}" destId="{D8BADD8F-0CC8-4104-92D8-87B6E1837254}" srcOrd="0" destOrd="0" presId="urn:microsoft.com/office/officeart/2005/8/layout/equation1"/>
    <dgm:cxn modelId="{413EC446-488C-44AF-AE07-881BE3344441}" srcId="{CAA5670D-5479-40E6-80ED-AF9D02C84EA1}" destId="{55DB3699-7021-4C09-BA8F-5548EE07837A}" srcOrd="0" destOrd="0" parTransId="{BAAD9CF9-2A33-4040-95D5-490C8369996C}" sibTransId="{53124E93-8A03-403A-A4AC-89633C3F1D57}"/>
    <dgm:cxn modelId="{EA1AD44B-6EAF-468E-A7E2-453B6B525D0D}" type="presOf" srcId="{53124E93-8A03-403A-A4AC-89633C3F1D57}" destId="{25A672BB-CC2B-41F2-88C0-6EF920409255}" srcOrd="0" destOrd="0" presId="urn:microsoft.com/office/officeart/2005/8/layout/equation1"/>
    <dgm:cxn modelId="{EACBCF88-FC50-4FAD-85E2-C1EA6EAE526E}" srcId="{CAA5670D-5479-40E6-80ED-AF9D02C84EA1}" destId="{1D2785DD-285B-4E99-84E0-234C1E851165}" srcOrd="1" destOrd="0" parTransId="{750E8DA2-45B1-400D-9FAF-0B51E1A4ABDD}" sibTransId="{A1810A23-E0D1-4AE3-ACC3-B5A456F45201}"/>
    <dgm:cxn modelId="{03676793-1151-451D-A082-A87E0577867F}" srcId="{CAA5670D-5479-40E6-80ED-AF9D02C84EA1}" destId="{E7950595-5D9B-4285-9EE9-0C2C7C9BC3AD}" srcOrd="2" destOrd="0" parTransId="{471DB548-ECAF-4864-8D1F-675C1FFFE35E}" sibTransId="{BD67000F-7CCD-4150-A40C-4D698E8FA28F}"/>
    <dgm:cxn modelId="{0E6062A1-9948-4071-8783-633BB5382B2D}" type="presOf" srcId="{A1810A23-E0D1-4AE3-ACC3-B5A456F45201}" destId="{5CC60170-F43E-4603-BADA-937B79FD03C1}" srcOrd="0" destOrd="0" presId="urn:microsoft.com/office/officeart/2005/8/layout/equation1"/>
    <dgm:cxn modelId="{38D875AD-5E68-426A-88D6-6DEB344777D4}" type="presOf" srcId="{E7950595-5D9B-4285-9EE9-0C2C7C9BC3AD}" destId="{B61F396D-898F-41EC-A101-62BB914FC45B}" srcOrd="0" destOrd="0" presId="urn:microsoft.com/office/officeart/2005/8/layout/equation1"/>
    <dgm:cxn modelId="{5A4AECBD-8437-46E7-ABBF-063D89957C88}" type="presOf" srcId="{CAA5670D-5479-40E6-80ED-AF9D02C84EA1}" destId="{F9295FC5-EB43-46E7-9F42-7897752E5430}" srcOrd="0" destOrd="0" presId="urn:microsoft.com/office/officeart/2005/8/layout/equation1"/>
    <dgm:cxn modelId="{3445BCF9-1298-4BF6-8BCE-41FF040C2D6E}" type="presOf" srcId="{55DB3699-7021-4C09-BA8F-5548EE07837A}" destId="{44B4B0F0-E0FD-406E-8956-16097C6ACA44}" srcOrd="0" destOrd="0" presId="urn:microsoft.com/office/officeart/2005/8/layout/equation1"/>
    <dgm:cxn modelId="{3517E43F-9AEA-451C-97E3-C8EF1C20CF54}" type="presParOf" srcId="{F9295FC5-EB43-46E7-9F42-7897752E5430}" destId="{44B4B0F0-E0FD-406E-8956-16097C6ACA44}" srcOrd="0" destOrd="0" presId="urn:microsoft.com/office/officeart/2005/8/layout/equation1"/>
    <dgm:cxn modelId="{3F06FB03-EE4C-4479-9FE7-0FC813B47E6A}" type="presParOf" srcId="{F9295FC5-EB43-46E7-9F42-7897752E5430}" destId="{39F52A33-ACD9-4831-9B71-1E0458CE23C2}" srcOrd="1" destOrd="0" presId="urn:microsoft.com/office/officeart/2005/8/layout/equation1"/>
    <dgm:cxn modelId="{EDB2386C-998F-49F5-A859-705606D1FB13}" type="presParOf" srcId="{F9295FC5-EB43-46E7-9F42-7897752E5430}" destId="{25A672BB-CC2B-41F2-88C0-6EF920409255}" srcOrd="2" destOrd="0" presId="urn:microsoft.com/office/officeart/2005/8/layout/equation1"/>
    <dgm:cxn modelId="{5D267D21-BD3F-4DAC-8D96-062FD7210821}" type="presParOf" srcId="{F9295FC5-EB43-46E7-9F42-7897752E5430}" destId="{3E16EF3E-3BC9-42C0-A0F9-263BA1FDC541}" srcOrd="3" destOrd="0" presId="urn:microsoft.com/office/officeart/2005/8/layout/equation1"/>
    <dgm:cxn modelId="{3340B1E6-662F-460C-9A1B-40D1534F553A}" type="presParOf" srcId="{F9295FC5-EB43-46E7-9F42-7897752E5430}" destId="{D8BADD8F-0CC8-4104-92D8-87B6E1837254}" srcOrd="4" destOrd="0" presId="urn:microsoft.com/office/officeart/2005/8/layout/equation1"/>
    <dgm:cxn modelId="{D6C8C4A2-D96D-4C09-BD13-80F14728B00A}" type="presParOf" srcId="{F9295FC5-EB43-46E7-9F42-7897752E5430}" destId="{3080C4F2-BB07-4569-B4F6-B64959098E44}" srcOrd="5" destOrd="0" presId="urn:microsoft.com/office/officeart/2005/8/layout/equation1"/>
    <dgm:cxn modelId="{9B78E14B-756E-4321-9D1C-7BDE12B1B6F2}" type="presParOf" srcId="{F9295FC5-EB43-46E7-9F42-7897752E5430}" destId="{5CC60170-F43E-4603-BADA-937B79FD03C1}" srcOrd="6" destOrd="0" presId="urn:microsoft.com/office/officeart/2005/8/layout/equation1"/>
    <dgm:cxn modelId="{0D9B9DC5-1836-46F0-80CA-22BAFDC08971}" type="presParOf" srcId="{F9295FC5-EB43-46E7-9F42-7897752E5430}" destId="{A3EFA727-431B-450B-A030-E208B4CB2F9E}" srcOrd="7" destOrd="0" presId="urn:microsoft.com/office/officeart/2005/8/layout/equation1"/>
    <dgm:cxn modelId="{E57AFD02-67E0-4D35-99D6-22D0EB3EFEC5}" type="presParOf" srcId="{F9295FC5-EB43-46E7-9F42-7897752E5430}" destId="{B61F396D-898F-41EC-A101-62BB914FC45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424DEA-A6E9-4657-873C-BA9E45721837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F25F50-6702-459B-9C6A-8EB4F9DBDA03}">
      <dgm:prSet phldrT="[Text]" custT="1"/>
      <dgm:spPr>
        <a:solidFill>
          <a:srgbClr val="FCD91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Before FRA</a:t>
          </a:r>
        </a:p>
      </dgm:t>
    </dgm:pt>
    <dgm:pt modelId="{584E0EB2-9103-43FF-BCF7-EEEF6C78F1E3}" type="parTrans" cxnId="{441C2934-723F-4A21-B126-22430436BA27}">
      <dgm:prSet/>
      <dgm:spPr/>
      <dgm:t>
        <a:bodyPr/>
        <a:lstStyle/>
        <a:p>
          <a:endParaRPr lang="en-US" sz="2000"/>
        </a:p>
      </dgm:t>
    </dgm:pt>
    <dgm:pt modelId="{16076FBB-CB2D-4919-91F6-6B371A5746DA}" type="sibTrans" cxnId="{441C2934-723F-4A21-B126-22430436BA27}">
      <dgm:prSet/>
      <dgm:spPr/>
      <dgm:t>
        <a:bodyPr/>
        <a:lstStyle/>
        <a:p>
          <a:endParaRPr lang="en-US" sz="2000"/>
        </a:p>
      </dgm:t>
    </dgm:pt>
    <dgm:pt modelId="{C24490D9-59C6-42B8-8560-50EA9DE4D4AF}">
      <dgm:prSet phldrT="[Text]" custT="1"/>
      <dgm:spPr>
        <a:solidFill>
          <a:srgbClr val="7FC24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 Year of Reaching FRA</a:t>
          </a:r>
        </a:p>
      </dgm:t>
    </dgm:pt>
    <dgm:pt modelId="{154C346D-CF00-4C18-8BBF-0A9DF7F241B7}" type="parTrans" cxnId="{596F95CA-A70A-4F33-98EE-9DD46AFB771B}">
      <dgm:prSet/>
      <dgm:spPr/>
      <dgm:t>
        <a:bodyPr/>
        <a:lstStyle/>
        <a:p>
          <a:endParaRPr lang="en-US" sz="2000"/>
        </a:p>
      </dgm:t>
    </dgm:pt>
    <dgm:pt modelId="{FF2CAC4D-7207-47FD-A48D-E0603E49A31C}" type="sibTrans" cxnId="{596F95CA-A70A-4F33-98EE-9DD46AFB771B}">
      <dgm:prSet/>
      <dgm:spPr/>
      <dgm:t>
        <a:bodyPr/>
        <a:lstStyle/>
        <a:p>
          <a:endParaRPr lang="en-US" sz="2000"/>
        </a:p>
      </dgm:t>
    </dgm:pt>
    <dgm:pt modelId="{9E6B8180-C7BA-412D-B44E-E75D573E611E}">
      <dgm:prSet phldrT="[Text]" custT="1"/>
      <dgm:spPr>
        <a:solidFill>
          <a:srgbClr val="FD4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After FRA</a:t>
          </a:r>
        </a:p>
      </dgm:t>
    </dgm:pt>
    <dgm:pt modelId="{AB10E15C-3529-494D-86CB-ED0B2F93209B}" type="parTrans" cxnId="{49ED57D1-E987-4870-8052-A48D72B49FFB}">
      <dgm:prSet/>
      <dgm:spPr/>
      <dgm:t>
        <a:bodyPr/>
        <a:lstStyle/>
        <a:p>
          <a:endParaRPr lang="en-US" sz="2000"/>
        </a:p>
      </dgm:t>
    </dgm:pt>
    <dgm:pt modelId="{6C4333DF-2466-46E0-83BD-CF8C0BFEA051}" type="sibTrans" cxnId="{49ED57D1-E987-4870-8052-A48D72B49FFB}">
      <dgm:prSet/>
      <dgm:spPr/>
      <dgm:t>
        <a:bodyPr/>
        <a:lstStyle/>
        <a:p>
          <a:endParaRPr lang="en-US" sz="2000"/>
        </a:p>
      </dgm:t>
    </dgm:pt>
    <dgm:pt modelId="{C51E6A4B-52BD-409A-9AC0-316A93A06ADD}">
      <dgm:prSet phldrT="[Text]" custT="1"/>
      <dgm:spPr>
        <a:solidFill>
          <a:srgbClr val="FCD91D">
            <a:alpha val="50196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$18,960 </a:t>
          </a:r>
        </a:p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Reduced by $1 for every $2 earned above limitation</a:t>
          </a:r>
        </a:p>
      </dgm:t>
    </dgm:pt>
    <dgm:pt modelId="{9360EC78-CCD1-417D-8E7D-FC3ED4DEAF87}" type="parTrans" cxnId="{27A9C86E-C59A-4E0E-86A1-02BD3AD7C93B}">
      <dgm:prSet/>
      <dgm:spPr>
        <a:solidFill>
          <a:srgbClr val="FCD91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000"/>
        </a:p>
      </dgm:t>
    </dgm:pt>
    <dgm:pt modelId="{AF63475A-433C-45A0-8B0E-45F6DAD5E5BD}" type="sibTrans" cxnId="{27A9C86E-C59A-4E0E-86A1-02BD3AD7C93B}">
      <dgm:prSet/>
      <dgm:spPr/>
      <dgm:t>
        <a:bodyPr/>
        <a:lstStyle/>
        <a:p>
          <a:endParaRPr lang="en-US" sz="2000"/>
        </a:p>
      </dgm:t>
    </dgm:pt>
    <dgm:pt modelId="{E5D904BC-6174-47F5-B85B-A5249989081E}">
      <dgm:prSet phldrT="[Text]" custT="1"/>
      <dgm:spPr>
        <a:solidFill>
          <a:srgbClr val="7FC241">
            <a:alpha val="50196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$50,520 </a:t>
          </a:r>
        </a:p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Reduced $1 for every $3 earned above limitation</a:t>
          </a:r>
        </a:p>
      </dgm:t>
    </dgm:pt>
    <dgm:pt modelId="{0865E816-00E0-4286-A812-55FA819E2044}" type="parTrans" cxnId="{218D2298-2874-44EB-9F61-06B530D85CFC}">
      <dgm:prSet/>
      <dgm:spPr>
        <a:solidFill>
          <a:srgbClr val="7FC24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000"/>
        </a:p>
      </dgm:t>
    </dgm:pt>
    <dgm:pt modelId="{32778994-E6D6-4EC0-AFBE-806AE60D7197}" type="sibTrans" cxnId="{218D2298-2874-44EB-9F61-06B530D85CFC}">
      <dgm:prSet/>
      <dgm:spPr/>
      <dgm:t>
        <a:bodyPr/>
        <a:lstStyle/>
        <a:p>
          <a:endParaRPr lang="en-US" sz="2000"/>
        </a:p>
      </dgm:t>
    </dgm:pt>
    <dgm:pt modelId="{89C10679-D3CF-4EEB-A694-3BADB2D69E98}">
      <dgm:prSet phldrT="[Text]" custT="1"/>
      <dgm:spPr>
        <a:solidFill>
          <a:srgbClr val="FD4F00">
            <a:alpha val="50196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No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Earnings  Limitation</a:t>
          </a:r>
        </a:p>
      </dgm:t>
    </dgm:pt>
    <dgm:pt modelId="{7FC648E8-7C5D-48BF-A0FD-050D41D10369}" type="parTrans" cxnId="{059A8EB4-57DD-4E04-A49F-CDEA63D4EAB2}">
      <dgm:prSet/>
      <dgm:spPr>
        <a:solidFill>
          <a:srgbClr val="FD4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000"/>
        </a:p>
      </dgm:t>
    </dgm:pt>
    <dgm:pt modelId="{35800A8D-A083-4CEC-B30E-3EBF789CF06E}" type="sibTrans" cxnId="{059A8EB4-57DD-4E04-A49F-CDEA63D4EAB2}">
      <dgm:prSet/>
      <dgm:spPr/>
      <dgm:t>
        <a:bodyPr/>
        <a:lstStyle/>
        <a:p>
          <a:endParaRPr lang="en-US" sz="2000"/>
        </a:p>
      </dgm:t>
    </dgm:pt>
    <dgm:pt modelId="{974B34F5-DAEC-45E7-B3C1-DD935EF8DF02}" type="pres">
      <dgm:prSet presAssocID="{7D424DEA-A6E9-4657-873C-BA9E45721837}" presName="Name0" presStyleCnt="0">
        <dgm:presLayoutVars>
          <dgm:dir/>
          <dgm:animLvl val="lvl"/>
          <dgm:resizeHandles val="exact"/>
        </dgm:presLayoutVars>
      </dgm:prSet>
      <dgm:spPr/>
    </dgm:pt>
    <dgm:pt modelId="{3DD08736-D79B-4463-9BF3-FD47C803C073}" type="pres">
      <dgm:prSet presAssocID="{D5F25F50-6702-459B-9C6A-8EB4F9DBDA03}" presName="vertFlow" presStyleCnt="0"/>
      <dgm:spPr/>
    </dgm:pt>
    <dgm:pt modelId="{09D3C8BC-A726-4B20-A896-5671466F4D6E}" type="pres">
      <dgm:prSet presAssocID="{D5F25F50-6702-459B-9C6A-8EB4F9DBDA03}" presName="header" presStyleLbl="node1" presStyleIdx="0" presStyleCnt="3" custScaleY="295769"/>
      <dgm:spPr/>
    </dgm:pt>
    <dgm:pt modelId="{1318C43B-A5EE-4471-9133-A951AEC2BEE2}" type="pres">
      <dgm:prSet presAssocID="{9360EC78-CCD1-417D-8E7D-FC3ED4DEAF87}" presName="parTrans" presStyleLbl="sibTrans2D1" presStyleIdx="0" presStyleCnt="3" custScaleX="173674" custScaleY="316258" custLinFactNeighborY="-41209"/>
      <dgm:spPr/>
    </dgm:pt>
    <dgm:pt modelId="{575697C9-BCCE-4D29-9B3F-0CF8D9BDBCC4}" type="pres">
      <dgm:prSet presAssocID="{C51E6A4B-52BD-409A-9AC0-316A93A06ADD}" presName="child" presStyleLbl="alignAccFollowNode1" presStyleIdx="0" presStyleCnt="3" custScaleY="295769" custLinFactY="63741" custLinFactNeighborX="225" custLinFactNeighborY="100000">
        <dgm:presLayoutVars>
          <dgm:chMax val="0"/>
          <dgm:bulletEnabled val="1"/>
        </dgm:presLayoutVars>
      </dgm:prSet>
      <dgm:spPr/>
    </dgm:pt>
    <dgm:pt modelId="{6D044EB0-8271-4EF9-ACB1-B438445FAA45}" type="pres">
      <dgm:prSet presAssocID="{D5F25F50-6702-459B-9C6A-8EB4F9DBDA03}" presName="hSp" presStyleCnt="0"/>
      <dgm:spPr/>
    </dgm:pt>
    <dgm:pt modelId="{B636495A-7C88-419F-8C8A-1F6A6C1C67E5}" type="pres">
      <dgm:prSet presAssocID="{C24490D9-59C6-42B8-8560-50EA9DE4D4AF}" presName="vertFlow" presStyleCnt="0"/>
      <dgm:spPr/>
    </dgm:pt>
    <dgm:pt modelId="{15BB0E7F-21F4-4E2D-81C8-2B88013AA375}" type="pres">
      <dgm:prSet presAssocID="{C24490D9-59C6-42B8-8560-50EA9DE4D4AF}" presName="header" presStyleLbl="node1" presStyleIdx="1" presStyleCnt="3" custScaleY="295769"/>
      <dgm:spPr/>
    </dgm:pt>
    <dgm:pt modelId="{BC568C1C-2C2E-44E7-8241-47AC879C6716}" type="pres">
      <dgm:prSet presAssocID="{0865E816-00E0-4286-A812-55FA819E2044}" presName="parTrans" presStyleLbl="sibTrans2D1" presStyleIdx="1" presStyleCnt="3" custScaleX="173674" custScaleY="316258" custLinFactNeighborY="-41209"/>
      <dgm:spPr/>
    </dgm:pt>
    <dgm:pt modelId="{804DA476-EC44-451E-AAE4-7EBEC5D9907D}" type="pres">
      <dgm:prSet presAssocID="{E5D904BC-6174-47F5-B85B-A5249989081E}" presName="child" presStyleLbl="alignAccFollowNode1" presStyleIdx="1" presStyleCnt="3" custScaleY="295769" custLinFactY="63741" custLinFactNeighborX="225" custLinFactNeighborY="100000">
        <dgm:presLayoutVars>
          <dgm:chMax val="0"/>
          <dgm:bulletEnabled val="1"/>
        </dgm:presLayoutVars>
      </dgm:prSet>
      <dgm:spPr/>
    </dgm:pt>
    <dgm:pt modelId="{7F795DF6-D15D-453E-929A-F8F6D90379C4}" type="pres">
      <dgm:prSet presAssocID="{C24490D9-59C6-42B8-8560-50EA9DE4D4AF}" presName="hSp" presStyleCnt="0"/>
      <dgm:spPr/>
    </dgm:pt>
    <dgm:pt modelId="{8ED0CC2F-AE54-4C2A-812D-2FAFA66E045F}" type="pres">
      <dgm:prSet presAssocID="{9E6B8180-C7BA-412D-B44E-E75D573E611E}" presName="vertFlow" presStyleCnt="0"/>
      <dgm:spPr/>
    </dgm:pt>
    <dgm:pt modelId="{1DA374B9-A338-42D5-82B1-250C4C5F5C04}" type="pres">
      <dgm:prSet presAssocID="{9E6B8180-C7BA-412D-B44E-E75D573E611E}" presName="header" presStyleLbl="node1" presStyleIdx="2" presStyleCnt="3" custScaleY="295769"/>
      <dgm:spPr/>
    </dgm:pt>
    <dgm:pt modelId="{ED66343A-B47D-448E-B7CC-DB3A1D5B92F6}" type="pres">
      <dgm:prSet presAssocID="{7FC648E8-7C5D-48BF-A0FD-050D41D10369}" presName="parTrans" presStyleLbl="sibTrans2D1" presStyleIdx="2" presStyleCnt="3" custScaleX="173674" custScaleY="316258" custLinFactNeighborY="-41209"/>
      <dgm:spPr/>
    </dgm:pt>
    <dgm:pt modelId="{19729751-E208-42F6-8334-215C3E27B2C1}" type="pres">
      <dgm:prSet presAssocID="{89C10679-D3CF-4EEB-A694-3BADB2D69E98}" presName="child" presStyleLbl="alignAccFollowNode1" presStyleIdx="2" presStyleCnt="3" custScaleY="295769" custLinFactY="63741" custLinFactNeighborX="225" custLinFactNeighborY="100000">
        <dgm:presLayoutVars>
          <dgm:chMax val="0"/>
          <dgm:bulletEnabled val="1"/>
        </dgm:presLayoutVars>
      </dgm:prSet>
      <dgm:spPr/>
    </dgm:pt>
  </dgm:ptLst>
  <dgm:cxnLst>
    <dgm:cxn modelId="{E08E4723-5223-467A-BE5D-2570256613AB}" type="presOf" srcId="{0865E816-00E0-4286-A812-55FA819E2044}" destId="{BC568C1C-2C2E-44E7-8241-47AC879C6716}" srcOrd="0" destOrd="0" presId="urn:microsoft.com/office/officeart/2005/8/layout/lProcess1"/>
    <dgm:cxn modelId="{FBC81C2A-DD76-440C-954F-71018E29853B}" type="presOf" srcId="{89C10679-D3CF-4EEB-A694-3BADB2D69E98}" destId="{19729751-E208-42F6-8334-215C3E27B2C1}" srcOrd="0" destOrd="0" presId="urn:microsoft.com/office/officeart/2005/8/layout/lProcess1"/>
    <dgm:cxn modelId="{441C2934-723F-4A21-B126-22430436BA27}" srcId="{7D424DEA-A6E9-4657-873C-BA9E45721837}" destId="{D5F25F50-6702-459B-9C6A-8EB4F9DBDA03}" srcOrd="0" destOrd="0" parTransId="{584E0EB2-9103-43FF-BCF7-EEEF6C78F1E3}" sibTransId="{16076FBB-CB2D-4919-91F6-6B371A5746DA}"/>
    <dgm:cxn modelId="{2D4E2846-DE71-4393-A386-68A6BFE15FEC}" type="presOf" srcId="{C51E6A4B-52BD-409A-9AC0-316A93A06ADD}" destId="{575697C9-BCCE-4D29-9B3F-0CF8D9BDBCC4}" srcOrd="0" destOrd="0" presId="urn:microsoft.com/office/officeart/2005/8/layout/lProcess1"/>
    <dgm:cxn modelId="{27A9C86E-C59A-4E0E-86A1-02BD3AD7C93B}" srcId="{D5F25F50-6702-459B-9C6A-8EB4F9DBDA03}" destId="{C51E6A4B-52BD-409A-9AC0-316A93A06ADD}" srcOrd="0" destOrd="0" parTransId="{9360EC78-CCD1-417D-8E7D-FC3ED4DEAF87}" sibTransId="{AF63475A-433C-45A0-8B0E-45F6DAD5E5BD}"/>
    <dgm:cxn modelId="{752BFF55-5983-438C-B5F9-16B0F99E44FC}" type="presOf" srcId="{C24490D9-59C6-42B8-8560-50EA9DE4D4AF}" destId="{15BB0E7F-21F4-4E2D-81C8-2B88013AA375}" srcOrd="0" destOrd="0" presId="urn:microsoft.com/office/officeart/2005/8/layout/lProcess1"/>
    <dgm:cxn modelId="{AF52418D-6789-41CF-BC60-846E97FB7ADE}" type="presOf" srcId="{9E6B8180-C7BA-412D-B44E-E75D573E611E}" destId="{1DA374B9-A338-42D5-82B1-250C4C5F5C04}" srcOrd="0" destOrd="0" presId="urn:microsoft.com/office/officeart/2005/8/layout/lProcess1"/>
    <dgm:cxn modelId="{9712C591-4EB0-4BA9-8C32-20CF3DF57228}" type="presOf" srcId="{E5D904BC-6174-47F5-B85B-A5249989081E}" destId="{804DA476-EC44-451E-AAE4-7EBEC5D9907D}" srcOrd="0" destOrd="0" presId="urn:microsoft.com/office/officeart/2005/8/layout/lProcess1"/>
    <dgm:cxn modelId="{CA375093-D5DD-47FF-8F7C-FCEF7BA940D2}" type="presOf" srcId="{7FC648E8-7C5D-48BF-A0FD-050D41D10369}" destId="{ED66343A-B47D-448E-B7CC-DB3A1D5B92F6}" srcOrd="0" destOrd="0" presId="urn:microsoft.com/office/officeart/2005/8/layout/lProcess1"/>
    <dgm:cxn modelId="{218D2298-2874-44EB-9F61-06B530D85CFC}" srcId="{C24490D9-59C6-42B8-8560-50EA9DE4D4AF}" destId="{E5D904BC-6174-47F5-B85B-A5249989081E}" srcOrd="0" destOrd="0" parTransId="{0865E816-00E0-4286-A812-55FA819E2044}" sibTransId="{32778994-E6D6-4EC0-AFBE-806AE60D7197}"/>
    <dgm:cxn modelId="{059A8EB4-57DD-4E04-A49F-CDEA63D4EAB2}" srcId="{9E6B8180-C7BA-412D-B44E-E75D573E611E}" destId="{89C10679-D3CF-4EEB-A694-3BADB2D69E98}" srcOrd="0" destOrd="0" parTransId="{7FC648E8-7C5D-48BF-A0FD-050D41D10369}" sibTransId="{35800A8D-A083-4CEC-B30E-3EBF789CF06E}"/>
    <dgm:cxn modelId="{A416E4B8-CB0C-4523-9B53-F9E8C2782725}" type="presOf" srcId="{D5F25F50-6702-459B-9C6A-8EB4F9DBDA03}" destId="{09D3C8BC-A726-4B20-A896-5671466F4D6E}" srcOrd="0" destOrd="0" presId="urn:microsoft.com/office/officeart/2005/8/layout/lProcess1"/>
    <dgm:cxn modelId="{596F95CA-A70A-4F33-98EE-9DD46AFB771B}" srcId="{7D424DEA-A6E9-4657-873C-BA9E45721837}" destId="{C24490D9-59C6-42B8-8560-50EA9DE4D4AF}" srcOrd="1" destOrd="0" parTransId="{154C346D-CF00-4C18-8BBF-0A9DF7F241B7}" sibTransId="{FF2CAC4D-7207-47FD-A48D-E0603E49A31C}"/>
    <dgm:cxn modelId="{987143CD-93B5-41A4-B6CF-3484258DB22C}" type="presOf" srcId="{7D424DEA-A6E9-4657-873C-BA9E45721837}" destId="{974B34F5-DAEC-45E7-B3C1-DD935EF8DF02}" srcOrd="0" destOrd="0" presId="urn:microsoft.com/office/officeart/2005/8/layout/lProcess1"/>
    <dgm:cxn modelId="{429396CF-EFF3-4C56-B3BA-10D0618AA87C}" type="presOf" srcId="{9360EC78-CCD1-417D-8E7D-FC3ED4DEAF87}" destId="{1318C43B-A5EE-4471-9133-A951AEC2BEE2}" srcOrd="0" destOrd="0" presId="urn:microsoft.com/office/officeart/2005/8/layout/lProcess1"/>
    <dgm:cxn modelId="{49ED57D1-E987-4870-8052-A48D72B49FFB}" srcId="{7D424DEA-A6E9-4657-873C-BA9E45721837}" destId="{9E6B8180-C7BA-412D-B44E-E75D573E611E}" srcOrd="2" destOrd="0" parTransId="{AB10E15C-3529-494D-86CB-ED0B2F93209B}" sibTransId="{6C4333DF-2466-46E0-83BD-CF8C0BFEA051}"/>
    <dgm:cxn modelId="{542393F6-0427-46FE-BCE5-828DB5B6631C}" type="presParOf" srcId="{974B34F5-DAEC-45E7-B3C1-DD935EF8DF02}" destId="{3DD08736-D79B-4463-9BF3-FD47C803C073}" srcOrd="0" destOrd="0" presId="urn:microsoft.com/office/officeart/2005/8/layout/lProcess1"/>
    <dgm:cxn modelId="{A4CB2933-822E-40B3-BC74-9A6FE34512D0}" type="presParOf" srcId="{3DD08736-D79B-4463-9BF3-FD47C803C073}" destId="{09D3C8BC-A726-4B20-A896-5671466F4D6E}" srcOrd="0" destOrd="0" presId="urn:microsoft.com/office/officeart/2005/8/layout/lProcess1"/>
    <dgm:cxn modelId="{1F4F3313-A013-4E8F-8268-1171EF32F069}" type="presParOf" srcId="{3DD08736-D79B-4463-9BF3-FD47C803C073}" destId="{1318C43B-A5EE-4471-9133-A951AEC2BEE2}" srcOrd="1" destOrd="0" presId="urn:microsoft.com/office/officeart/2005/8/layout/lProcess1"/>
    <dgm:cxn modelId="{BD964B1C-395E-49D3-9DF5-60760D6A19ED}" type="presParOf" srcId="{3DD08736-D79B-4463-9BF3-FD47C803C073}" destId="{575697C9-BCCE-4D29-9B3F-0CF8D9BDBCC4}" srcOrd="2" destOrd="0" presId="urn:microsoft.com/office/officeart/2005/8/layout/lProcess1"/>
    <dgm:cxn modelId="{CC565313-6634-4634-8E63-170AF560EEF0}" type="presParOf" srcId="{974B34F5-DAEC-45E7-B3C1-DD935EF8DF02}" destId="{6D044EB0-8271-4EF9-ACB1-B438445FAA45}" srcOrd="1" destOrd="0" presId="urn:microsoft.com/office/officeart/2005/8/layout/lProcess1"/>
    <dgm:cxn modelId="{B5CEDE88-FA37-4A46-92CC-23441C13B14D}" type="presParOf" srcId="{974B34F5-DAEC-45E7-B3C1-DD935EF8DF02}" destId="{B636495A-7C88-419F-8C8A-1F6A6C1C67E5}" srcOrd="2" destOrd="0" presId="urn:microsoft.com/office/officeart/2005/8/layout/lProcess1"/>
    <dgm:cxn modelId="{EF26599A-27CB-4A69-9788-AEF036C63BA0}" type="presParOf" srcId="{B636495A-7C88-419F-8C8A-1F6A6C1C67E5}" destId="{15BB0E7F-21F4-4E2D-81C8-2B88013AA375}" srcOrd="0" destOrd="0" presId="urn:microsoft.com/office/officeart/2005/8/layout/lProcess1"/>
    <dgm:cxn modelId="{AB21F8E0-F62D-47E6-A8A8-35DD79EE36C1}" type="presParOf" srcId="{B636495A-7C88-419F-8C8A-1F6A6C1C67E5}" destId="{BC568C1C-2C2E-44E7-8241-47AC879C6716}" srcOrd="1" destOrd="0" presId="urn:microsoft.com/office/officeart/2005/8/layout/lProcess1"/>
    <dgm:cxn modelId="{759CAD6E-D012-440C-90B5-8F529484AA0E}" type="presParOf" srcId="{B636495A-7C88-419F-8C8A-1F6A6C1C67E5}" destId="{804DA476-EC44-451E-AAE4-7EBEC5D9907D}" srcOrd="2" destOrd="0" presId="urn:microsoft.com/office/officeart/2005/8/layout/lProcess1"/>
    <dgm:cxn modelId="{549D22F7-36A0-4E4A-9ADE-707B4A0255B9}" type="presParOf" srcId="{974B34F5-DAEC-45E7-B3C1-DD935EF8DF02}" destId="{7F795DF6-D15D-453E-929A-F8F6D90379C4}" srcOrd="3" destOrd="0" presId="urn:microsoft.com/office/officeart/2005/8/layout/lProcess1"/>
    <dgm:cxn modelId="{346E5FBB-E98C-4F27-BAE0-3E6BE010C8D2}" type="presParOf" srcId="{974B34F5-DAEC-45E7-B3C1-DD935EF8DF02}" destId="{8ED0CC2F-AE54-4C2A-812D-2FAFA66E045F}" srcOrd="4" destOrd="0" presId="urn:microsoft.com/office/officeart/2005/8/layout/lProcess1"/>
    <dgm:cxn modelId="{A62EC06A-A566-45A7-9943-19A19E429882}" type="presParOf" srcId="{8ED0CC2F-AE54-4C2A-812D-2FAFA66E045F}" destId="{1DA374B9-A338-42D5-82B1-250C4C5F5C04}" srcOrd="0" destOrd="0" presId="urn:microsoft.com/office/officeart/2005/8/layout/lProcess1"/>
    <dgm:cxn modelId="{64D42FB5-C384-4500-A1B1-A163F879FC3A}" type="presParOf" srcId="{8ED0CC2F-AE54-4C2A-812D-2FAFA66E045F}" destId="{ED66343A-B47D-448E-B7CC-DB3A1D5B92F6}" srcOrd="1" destOrd="0" presId="urn:microsoft.com/office/officeart/2005/8/layout/lProcess1"/>
    <dgm:cxn modelId="{85E74418-118D-4249-BB22-30716BCD80F2}" type="presParOf" srcId="{8ED0CC2F-AE54-4C2A-812D-2FAFA66E045F}" destId="{19729751-E208-42F6-8334-215C3E27B2C1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5077CC-7F4C-4FD2-99CD-60551EABF28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AA1BEC-26BF-427D-81FF-961AD4D9FFF5}">
      <dgm:prSet phldrT="[Text]" custT="1"/>
      <dgm:spPr>
        <a:solidFill>
          <a:srgbClr val="722182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Full or partial distribution</a:t>
          </a:r>
        </a:p>
      </dgm:t>
    </dgm:pt>
    <dgm:pt modelId="{3C91E233-4BC8-48D4-A742-0929EEA1C85B}" type="parTrans" cxnId="{21A7134D-F618-4BA1-8D75-369BAC8FF2E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291FF-4E80-4345-92CB-F917EAD64BB3}" type="sibTrans" cxnId="{21A7134D-F618-4BA1-8D75-369BAC8FF2E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6458E2-418F-435D-9598-1BE43BD5F4EB}">
      <dgm:prSet phldrT="[Text]" custT="1"/>
      <dgm:spPr/>
      <dgm:t>
        <a:bodyPr anchor="ctr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Subject to taxation at the time of distribution</a:t>
          </a:r>
        </a:p>
      </dgm:t>
    </dgm:pt>
    <dgm:pt modelId="{996EAB95-D89F-4A72-BDE4-AD48AB5A3F76}" type="parTrans" cxnId="{9B31F702-6B73-46D5-9DB9-407F6BBDA42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426A7-62B1-4F84-9198-6636C5E696B7}" type="sibTrans" cxnId="{9B31F702-6B73-46D5-9DB9-407F6BBDA42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9D25C4-D052-4F9E-AA06-B6DA9B631753}">
      <dgm:prSet phldrT="[Text]" custT="1"/>
      <dgm:spPr>
        <a:solidFill>
          <a:srgbClr val="722182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Full or partial rollover</a:t>
          </a:r>
        </a:p>
      </dgm:t>
    </dgm:pt>
    <dgm:pt modelId="{BF8F84A0-DCA9-45FE-BB0E-49B0D9E8E6E9}" type="parTrans" cxnId="{50892472-E44F-4D1B-BF9D-D262EB3875A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2AD754-093D-488D-A02C-60682A1F1775}" type="sibTrans" cxnId="{50892472-E44F-4D1B-BF9D-D262EB3875A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F02FF-EEEF-4201-9821-48F7CF3D8DE6}">
      <dgm:prSet phldrT="[Text]" custT="1"/>
      <dgm:spPr/>
      <dgm:t>
        <a:bodyPr anchor="ctr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Remains tax-deferred</a:t>
          </a:r>
        </a:p>
      </dgm:t>
    </dgm:pt>
    <dgm:pt modelId="{E4F1C721-4EDB-41DF-A435-882335DF4794}" type="parTrans" cxnId="{E936AF2D-7FB9-4226-9FEC-856981BCE02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C45A4-A96D-468A-973F-659EFC2073C9}" type="sibTrans" cxnId="{E936AF2D-7FB9-4226-9FEC-856981BCE02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FDD09-EB61-459F-98D7-F5FD0E5E2624}">
      <dgm:prSet phldrT="[Text]" custT="1"/>
      <dgm:spPr/>
      <dgm:t>
        <a:bodyPr anchor="ctr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Can be rolled over to Investment Plan, 403(b), 457, IRA, other qualified plan</a:t>
          </a:r>
        </a:p>
      </dgm:t>
    </dgm:pt>
    <dgm:pt modelId="{9A86E7C4-C50E-49E0-A2C6-9B3AA6F5CD1E}" type="parTrans" cxnId="{608B95B4-A5EB-4BF3-BEF3-BDF4FA73F03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EE354-0261-4336-96CE-404085ACF416}" type="sibTrans" cxnId="{608B95B4-A5EB-4BF3-BEF3-BDF4FA73F03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F2571-1350-4728-BA93-13B8C6CF1851}">
      <dgm:prSet phldrT="[Text]" custT="1"/>
      <dgm:spPr/>
      <dgm:t>
        <a:bodyPr anchor="ctr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Have 60 days from the end of DROP to decide</a:t>
          </a:r>
        </a:p>
      </dgm:t>
    </dgm:pt>
    <dgm:pt modelId="{E80B43A9-F5AA-493B-9102-71A5BFB7BED3}" type="parTrans" cxnId="{11D18B2D-B6BD-448B-B113-64F2C580765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032F0-E4FA-4BE4-A1C9-052B1B353528}" type="sibTrans" cxnId="{11D18B2D-B6BD-448B-B113-64F2C580765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823841-BDFF-40B5-B688-E48A8810927C}">
      <dgm:prSet phldrT="[Text]" custT="1"/>
      <dgm:spPr/>
      <dgm:t>
        <a:bodyPr anchor="ctr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If nothing is done, you will receive a total distribution subject to taxation</a:t>
          </a:r>
        </a:p>
      </dgm:t>
    </dgm:pt>
    <dgm:pt modelId="{05BE39D1-7EB1-4253-BAB2-83CE63706608}" type="parTrans" cxnId="{EAFC7E85-7D6B-4899-B058-0EA2D24F2351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D5D521-2333-4BBB-AB4F-7CB3ADCA84C6}" type="sibTrans" cxnId="{EAFC7E85-7D6B-4899-B058-0EA2D24F2351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6BA7DC-177C-4BD3-A27C-8AC45959A8A5}" type="pres">
      <dgm:prSet presAssocID="{345077CC-7F4C-4FD2-99CD-60551EABF28B}" presName="linear" presStyleCnt="0">
        <dgm:presLayoutVars>
          <dgm:animLvl val="lvl"/>
          <dgm:resizeHandles val="exact"/>
        </dgm:presLayoutVars>
      </dgm:prSet>
      <dgm:spPr/>
    </dgm:pt>
    <dgm:pt modelId="{14A45BC2-7676-4F64-BD4A-22F9B18CE89D}" type="pres">
      <dgm:prSet presAssocID="{99AA1BEC-26BF-427D-81FF-961AD4D9FFF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FE461F-55B9-4E97-AEE4-84D23A9D00D7}" type="pres">
      <dgm:prSet presAssocID="{99AA1BEC-26BF-427D-81FF-961AD4D9FFF5}" presName="childText" presStyleLbl="revTx" presStyleIdx="0" presStyleCnt="2">
        <dgm:presLayoutVars>
          <dgm:bulletEnabled val="1"/>
        </dgm:presLayoutVars>
      </dgm:prSet>
      <dgm:spPr/>
    </dgm:pt>
    <dgm:pt modelId="{74DCE074-5361-44A5-8D84-9C328EB475D9}" type="pres">
      <dgm:prSet presAssocID="{409D25C4-D052-4F9E-AA06-B6DA9B63175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E623821-5D29-477F-9591-E96B66CDDEF5}" type="pres">
      <dgm:prSet presAssocID="{409D25C4-D052-4F9E-AA06-B6DA9B63175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B31F702-6B73-46D5-9DB9-407F6BBDA422}" srcId="{99AA1BEC-26BF-427D-81FF-961AD4D9FFF5}" destId="{F46458E2-418F-435D-9598-1BE43BD5F4EB}" srcOrd="0" destOrd="0" parTransId="{996EAB95-D89F-4A72-BDE4-AD48AB5A3F76}" sibTransId="{713426A7-62B1-4F84-9198-6636C5E696B7}"/>
    <dgm:cxn modelId="{EB61F61D-4D8B-4310-B1B2-CFE82AB68B3E}" type="presOf" srcId="{4AFFDD09-EB61-459F-98D7-F5FD0E5E2624}" destId="{8E623821-5D29-477F-9591-E96B66CDDEF5}" srcOrd="0" destOrd="1" presId="urn:microsoft.com/office/officeart/2005/8/layout/vList2"/>
    <dgm:cxn modelId="{050C9B25-CCA0-4213-B498-AC1FA2F1D957}" type="presOf" srcId="{B9DF02FF-EEEF-4201-9821-48F7CF3D8DE6}" destId="{8E623821-5D29-477F-9591-E96B66CDDEF5}" srcOrd="0" destOrd="0" presId="urn:microsoft.com/office/officeart/2005/8/layout/vList2"/>
    <dgm:cxn modelId="{BD040E2C-7B93-462E-8BD8-4E92C0988BF1}" type="presOf" srcId="{D12F2571-1350-4728-BA93-13B8C6CF1851}" destId="{8E623821-5D29-477F-9591-E96B66CDDEF5}" srcOrd="0" destOrd="2" presId="urn:microsoft.com/office/officeart/2005/8/layout/vList2"/>
    <dgm:cxn modelId="{11D18B2D-B6BD-448B-B113-64F2C5807652}" srcId="{409D25C4-D052-4F9E-AA06-B6DA9B631753}" destId="{D12F2571-1350-4728-BA93-13B8C6CF1851}" srcOrd="2" destOrd="0" parTransId="{E80B43A9-F5AA-493B-9102-71A5BFB7BED3}" sibTransId="{DAC032F0-E4FA-4BE4-A1C9-052B1B353528}"/>
    <dgm:cxn modelId="{E936AF2D-7FB9-4226-9FEC-856981BCE02A}" srcId="{409D25C4-D052-4F9E-AA06-B6DA9B631753}" destId="{B9DF02FF-EEEF-4201-9821-48F7CF3D8DE6}" srcOrd="0" destOrd="0" parTransId="{E4F1C721-4EDB-41DF-A435-882335DF4794}" sibTransId="{54CC45A4-A96D-468A-973F-659EFC2073C9}"/>
    <dgm:cxn modelId="{F325EE64-12FF-4164-AE68-11BB0887244F}" type="presOf" srcId="{345077CC-7F4C-4FD2-99CD-60551EABF28B}" destId="{826BA7DC-177C-4BD3-A27C-8AC45959A8A5}" srcOrd="0" destOrd="0" presId="urn:microsoft.com/office/officeart/2005/8/layout/vList2"/>
    <dgm:cxn modelId="{21A7134D-F618-4BA1-8D75-369BAC8FF2E7}" srcId="{345077CC-7F4C-4FD2-99CD-60551EABF28B}" destId="{99AA1BEC-26BF-427D-81FF-961AD4D9FFF5}" srcOrd="0" destOrd="0" parTransId="{3C91E233-4BC8-48D4-A742-0929EEA1C85B}" sibTransId="{5C0291FF-4E80-4345-92CB-F917EAD64BB3}"/>
    <dgm:cxn modelId="{2F0A2F4D-E640-4DD5-AE6D-12313DEBF3BC}" type="presOf" srcId="{17823841-BDFF-40B5-B688-E48A8810927C}" destId="{8E623821-5D29-477F-9591-E96B66CDDEF5}" srcOrd="0" destOrd="3" presId="urn:microsoft.com/office/officeart/2005/8/layout/vList2"/>
    <dgm:cxn modelId="{50892472-E44F-4D1B-BF9D-D262EB3875AF}" srcId="{345077CC-7F4C-4FD2-99CD-60551EABF28B}" destId="{409D25C4-D052-4F9E-AA06-B6DA9B631753}" srcOrd="1" destOrd="0" parTransId="{BF8F84A0-DCA9-45FE-BB0E-49B0D9E8E6E9}" sibTransId="{E52AD754-093D-488D-A02C-60682A1F1775}"/>
    <dgm:cxn modelId="{EAFC7E85-7D6B-4899-B058-0EA2D24F2351}" srcId="{409D25C4-D052-4F9E-AA06-B6DA9B631753}" destId="{17823841-BDFF-40B5-B688-E48A8810927C}" srcOrd="3" destOrd="0" parTransId="{05BE39D1-7EB1-4253-BAB2-83CE63706608}" sibTransId="{17D5D521-2333-4BBB-AB4F-7CB3ADCA84C6}"/>
    <dgm:cxn modelId="{608B95B4-A5EB-4BF3-BEF3-BDF4FA73F030}" srcId="{409D25C4-D052-4F9E-AA06-B6DA9B631753}" destId="{4AFFDD09-EB61-459F-98D7-F5FD0E5E2624}" srcOrd="1" destOrd="0" parTransId="{9A86E7C4-C50E-49E0-A2C6-9B3AA6F5CD1E}" sibTransId="{D5BEE354-0261-4336-96CE-404085ACF416}"/>
    <dgm:cxn modelId="{AC5B26D8-96B6-4CD6-A517-710652C1C7CF}" type="presOf" srcId="{99AA1BEC-26BF-427D-81FF-961AD4D9FFF5}" destId="{14A45BC2-7676-4F64-BD4A-22F9B18CE89D}" srcOrd="0" destOrd="0" presId="urn:microsoft.com/office/officeart/2005/8/layout/vList2"/>
    <dgm:cxn modelId="{BE9671DA-EE5F-429B-A499-C31995E8BAB3}" type="presOf" srcId="{409D25C4-D052-4F9E-AA06-B6DA9B631753}" destId="{74DCE074-5361-44A5-8D84-9C328EB475D9}" srcOrd="0" destOrd="0" presId="urn:microsoft.com/office/officeart/2005/8/layout/vList2"/>
    <dgm:cxn modelId="{9DF3E9F2-B7DA-4F4B-9602-3259A31F15B3}" type="presOf" srcId="{F46458E2-418F-435D-9598-1BE43BD5F4EB}" destId="{C1FE461F-55B9-4E97-AEE4-84D23A9D00D7}" srcOrd="0" destOrd="0" presId="urn:microsoft.com/office/officeart/2005/8/layout/vList2"/>
    <dgm:cxn modelId="{D9D7A417-8478-4383-A17C-DD790A2A44DE}" type="presParOf" srcId="{826BA7DC-177C-4BD3-A27C-8AC45959A8A5}" destId="{14A45BC2-7676-4F64-BD4A-22F9B18CE89D}" srcOrd="0" destOrd="0" presId="urn:microsoft.com/office/officeart/2005/8/layout/vList2"/>
    <dgm:cxn modelId="{327D1D6D-39E7-432A-B14F-49F597907170}" type="presParOf" srcId="{826BA7DC-177C-4BD3-A27C-8AC45959A8A5}" destId="{C1FE461F-55B9-4E97-AEE4-84D23A9D00D7}" srcOrd="1" destOrd="0" presId="urn:microsoft.com/office/officeart/2005/8/layout/vList2"/>
    <dgm:cxn modelId="{BC50061B-3F9F-42D9-8D71-A001BC993EE5}" type="presParOf" srcId="{826BA7DC-177C-4BD3-A27C-8AC45959A8A5}" destId="{74DCE074-5361-44A5-8D84-9C328EB475D9}" srcOrd="2" destOrd="0" presId="urn:microsoft.com/office/officeart/2005/8/layout/vList2"/>
    <dgm:cxn modelId="{E114C302-62B7-456A-BAD3-DFFE816A89BA}" type="presParOf" srcId="{826BA7DC-177C-4BD3-A27C-8AC45959A8A5}" destId="{8E623821-5D29-477F-9591-E96B66CDDEF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15F4CF-13EF-4177-8520-63DA0B945D53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6F7D3EEF-DAF6-47A2-BBA2-FA50E6EC7D2F}">
      <dgm:prSet phldrT="[Text]" custT="1"/>
      <dgm:spPr>
        <a:solidFill>
          <a:srgbClr val="FCD91D"/>
        </a:solidFill>
      </dgm:spPr>
      <dgm:t>
        <a:bodyPr tIns="0" bIns="0" anchor="ctr"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72</a:t>
          </a:r>
        </a:p>
      </dgm:t>
    </dgm:pt>
    <dgm:pt modelId="{74CAFEF7-C39C-45D1-A2D2-1FA7B29A0CDE}" type="parTrans" cxnId="{9DC73CF4-ECF0-4809-87CE-EA8DEF8A95BF}">
      <dgm:prSet/>
      <dgm:spPr/>
      <dgm:t>
        <a:bodyPr/>
        <a:lstStyle/>
        <a:p>
          <a:endParaRPr lang="en-US" sz="2400"/>
        </a:p>
      </dgm:t>
    </dgm:pt>
    <dgm:pt modelId="{EC7FFD56-F402-4B38-BB69-0542EF2E396C}" type="sibTrans" cxnId="{9DC73CF4-ECF0-4809-87CE-EA8DEF8A95BF}">
      <dgm:prSet custT="1"/>
      <dgm:spPr>
        <a:solidFill>
          <a:srgbClr val="FCD91D"/>
        </a:solidFill>
      </dgm:spPr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9A60D4E-5F5B-4804-9E16-E091C2747B43}">
      <dgm:prSet phldrT="[Text]" custT="1"/>
      <dgm:spPr>
        <a:solidFill>
          <a:srgbClr val="1946BA"/>
        </a:solidFill>
      </dgm:spPr>
      <dgm:t>
        <a:bodyPr tIns="365760" bIns="0" anchor="t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24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Years until buying power is halved </a:t>
          </a:r>
        </a:p>
      </dgm:t>
    </dgm:pt>
    <dgm:pt modelId="{394CFED0-1F1C-45C3-A8BD-265E349BFC68}" type="parTrans" cxnId="{B6B8CC19-D9FE-47DB-8F9F-256058462ACD}">
      <dgm:prSet/>
      <dgm:spPr/>
      <dgm:t>
        <a:bodyPr/>
        <a:lstStyle/>
        <a:p>
          <a:endParaRPr lang="en-US" sz="2400"/>
        </a:p>
      </dgm:t>
    </dgm:pt>
    <dgm:pt modelId="{5364A783-46A1-4352-A83E-BC8112DA6629}" type="sibTrans" cxnId="{B6B8CC19-D9FE-47DB-8F9F-256058462ACD}">
      <dgm:prSet/>
      <dgm:spPr/>
      <dgm:t>
        <a:bodyPr/>
        <a:lstStyle/>
        <a:p>
          <a:endParaRPr lang="en-US" sz="2400"/>
        </a:p>
      </dgm:t>
    </dgm:pt>
    <dgm:pt modelId="{034F2072-1808-449E-9F58-D39946AA5562}">
      <dgm:prSet custT="1"/>
      <dgm:spPr>
        <a:solidFill>
          <a:srgbClr val="7FC241"/>
        </a:solidFill>
      </dgm:spPr>
      <dgm:t>
        <a:bodyPr tIns="365760" bIns="0" anchor="t"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3%</a:t>
          </a:r>
        </a:p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Inflation rate</a:t>
          </a:r>
        </a:p>
      </dgm:t>
    </dgm:pt>
    <dgm:pt modelId="{C80E6F02-4E12-418D-B42F-9566C9E63882}" type="parTrans" cxnId="{A7DC0095-41FD-4D4A-AC43-2FA9C87529A5}">
      <dgm:prSet/>
      <dgm:spPr/>
      <dgm:t>
        <a:bodyPr/>
        <a:lstStyle/>
        <a:p>
          <a:endParaRPr lang="en-US" sz="2400"/>
        </a:p>
      </dgm:t>
    </dgm:pt>
    <dgm:pt modelId="{FD93F78D-C8A0-45A9-913F-033871ACBB4A}" type="sibTrans" cxnId="{A7DC0095-41FD-4D4A-AC43-2FA9C87529A5}">
      <dgm:prSet custT="1"/>
      <dgm:spPr>
        <a:solidFill>
          <a:srgbClr val="7FC241"/>
        </a:solidFill>
      </dgm:spPr>
      <dgm:t>
        <a:bodyPr/>
        <a:lstStyle/>
        <a:p>
          <a:endParaRPr lang="en-US" sz="2400"/>
        </a:p>
      </dgm:t>
    </dgm:pt>
    <dgm:pt modelId="{FF432995-9F0F-4563-B50C-12903339639C}" type="pres">
      <dgm:prSet presAssocID="{3615F4CF-13EF-4177-8520-63DA0B945D53}" presName="linearFlow" presStyleCnt="0">
        <dgm:presLayoutVars>
          <dgm:dir/>
          <dgm:resizeHandles val="exact"/>
        </dgm:presLayoutVars>
      </dgm:prSet>
      <dgm:spPr/>
    </dgm:pt>
    <dgm:pt modelId="{561F5C32-2D77-4EF0-993A-CBCD3BF2B621}" type="pres">
      <dgm:prSet presAssocID="{6F7D3EEF-DAF6-47A2-BBA2-FA50E6EC7D2F}" presName="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5D3FAC2F-0CC1-4678-8CFB-D215288D0FAA}" type="pres">
      <dgm:prSet presAssocID="{EC7FFD56-F402-4B38-BB69-0542EF2E396C}" presName="spacerL" presStyleCnt="0"/>
      <dgm:spPr/>
    </dgm:pt>
    <dgm:pt modelId="{7293FE88-F78E-409B-90BC-2287FE298245}" type="pres">
      <dgm:prSet presAssocID="{EC7FFD56-F402-4B38-BB69-0542EF2E396C}" presName="sibTrans" presStyleLbl="sibTrans2D1" presStyleIdx="0" presStyleCnt="2"/>
      <dgm:spPr>
        <a:prstGeom prst="mathDivide">
          <a:avLst/>
        </a:prstGeom>
      </dgm:spPr>
    </dgm:pt>
    <dgm:pt modelId="{6D30D734-5DEB-4E18-B9B2-70AB15A779F6}" type="pres">
      <dgm:prSet presAssocID="{EC7FFD56-F402-4B38-BB69-0542EF2E396C}" presName="spacerR" presStyleCnt="0"/>
      <dgm:spPr/>
    </dgm:pt>
    <dgm:pt modelId="{806F9B41-0DE9-4C07-96FA-56D9E0A52633}" type="pres">
      <dgm:prSet presAssocID="{034F2072-1808-449E-9F58-D39946AA5562}" presName="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C7922E46-0E42-470A-A7E9-24A6E9BFA0D2}" type="pres">
      <dgm:prSet presAssocID="{FD93F78D-C8A0-45A9-913F-033871ACBB4A}" presName="spacerL" presStyleCnt="0"/>
      <dgm:spPr/>
    </dgm:pt>
    <dgm:pt modelId="{F61EED55-B409-4980-ADCD-9DC79D909BBC}" type="pres">
      <dgm:prSet presAssocID="{FD93F78D-C8A0-45A9-913F-033871ACBB4A}" presName="sibTrans" presStyleLbl="sibTrans2D1" presStyleIdx="1" presStyleCnt="2"/>
      <dgm:spPr/>
    </dgm:pt>
    <dgm:pt modelId="{37CBF678-FD5E-4F1A-9078-8614E39937B4}" type="pres">
      <dgm:prSet presAssocID="{FD93F78D-C8A0-45A9-913F-033871ACBB4A}" presName="spacerR" presStyleCnt="0"/>
      <dgm:spPr/>
    </dgm:pt>
    <dgm:pt modelId="{08C0DA66-96ED-4245-895C-8B505E627101}" type="pres">
      <dgm:prSet presAssocID="{A9A60D4E-5F5B-4804-9E16-E091C2747B43}" presName="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6B8CC19-D9FE-47DB-8F9F-256058462ACD}" srcId="{3615F4CF-13EF-4177-8520-63DA0B945D53}" destId="{A9A60D4E-5F5B-4804-9E16-E091C2747B43}" srcOrd="2" destOrd="0" parTransId="{394CFED0-1F1C-45C3-A8BD-265E349BFC68}" sibTransId="{5364A783-46A1-4352-A83E-BC8112DA6629}"/>
    <dgm:cxn modelId="{2E395663-6ACF-4055-B58C-A1DD81B85B42}" type="presOf" srcId="{EC7FFD56-F402-4B38-BB69-0542EF2E396C}" destId="{7293FE88-F78E-409B-90BC-2287FE298245}" srcOrd="0" destOrd="0" presId="urn:microsoft.com/office/officeart/2005/8/layout/equation1"/>
    <dgm:cxn modelId="{68803E49-B173-49C7-A08B-AB2A5A70D185}" type="presOf" srcId="{6F7D3EEF-DAF6-47A2-BBA2-FA50E6EC7D2F}" destId="{561F5C32-2D77-4EF0-993A-CBCD3BF2B621}" srcOrd="0" destOrd="0" presId="urn:microsoft.com/office/officeart/2005/8/layout/equation1"/>
    <dgm:cxn modelId="{E27B9D4E-2C39-4D5E-BB90-92A354D83CAA}" type="presOf" srcId="{A9A60D4E-5F5B-4804-9E16-E091C2747B43}" destId="{08C0DA66-96ED-4245-895C-8B505E627101}" srcOrd="0" destOrd="0" presId="urn:microsoft.com/office/officeart/2005/8/layout/equation1"/>
    <dgm:cxn modelId="{217A3A85-3C9F-4382-8CE2-902E72937519}" type="presOf" srcId="{FD93F78D-C8A0-45A9-913F-033871ACBB4A}" destId="{F61EED55-B409-4980-ADCD-9DC79D909BBC}" srcOrd="0" destOrd="0" presId="urn:microsoft.com/office/officeart/2005/8/layout/equation1"/>
    <dgm:cxn modelId="{A7DC0095-41FD-4D4A-AC43-2FA9C87529A5}" srcId="{3615F4CF-13EF-4177-8520-63DA0B945D53}" destId="{034F2072-1808-449E-9F58-D39946AA5562}" srcOrd="1" destOrd="0" parTransId="{C80E6F02-4E12-418D-B42F-9566C9E63882}" sibTransId="{FD93F78D-C8A0-45A9-913F-033871ACBB4A}"/>
    <dgm:cxn modelId="{72134597-035A-45DB-AE1B-CDE0639452FE}" type="presOf" srcId="{3615F4CF-13EF-4177-8520-63DA0B945D53}" destId="{FF432995-9F0F-4563-B50C-12903339639C}" srcOrd="0" destOrd="0" presId="urn:microsoft.com/office/officeart/2005/8/layout/equation1"/>
    <dgm:cxn modelId="{548262C9-8713-4BC0-86BB-947CE6A1B457}" type="presOf" srcId="{034F2072-1808-449E-9F58-D39946AA5562}" destId="{806F9B41-0DE9-4C07-96FA-56D9E0A52633}" srcOrd="0" destOrd="0" presId="urn:microsoft.com/office/officeart/2005/8/layout/equation1"/>
    <dgm:cxn modelId="{9DC73CF4-ECF0-4809-87CE-EA8DEF8A95BF}" srcId="{3615F4CF-13EF-4177-8520-63DA0B945D53}" destId="{6F7D3EEF-DAF6-47A2-BBA2-FA50E6EC7D2F}" srcOrd="0" destOrd="0" parTransId="{74CAFEF7-C39C-45D1-A2D2-1FA7B29A0CDE}" sibTransId="{EC7FFD56-F402-4B38-BB69-0542EF2E396C}"/>
    <dgm:cxn modelId="{F61ECFE0-CC7E-4658-ACB1-04BB217677F0}" type="presParOf" srcId="{FF432995-9F0F-4563-B50C-12903339639C}" destId="{561F5C32-2D77-4EF0-993A-CBCD3BF2B621}" srcOrd="0" destOrd="0" presId="urn:microsoft.com/office/officeart/2005/8/layout/equation1"/>
    <dgm:cxn modelId="{975D75DE-9C2C-426F-91D8-56F033FEC0CF}" type="presParOf" srcId="{FF432995-9F0F-4563-B50C-12903339639C}" destId="{5D3FAC2F-0CC1-4678-8CFB-D215288D0FAA}" srcOrd="1" destOrd="0" presId="urn:microsoft.com/office/officeart/2005/8/layout/equation1"/>
    <dgm:cxn modelId="{EF1BE3CD-CC39-4490-AA4C-B79D1CCA7648}" type="presParOf" srcId="{FF432995-9F0F-4563-B50C-12903339639C}" destId="{7293FE88-F78E-409B-90BC-2287FE298245}" srcOrd="2" destOrd="0" presId="urn:microsoft.com/office/officeart/2005/8/layout/equation1"/>
    <dgm:cxn modelId="{D0253AA2-ABB0-41FA-B73D-C5D68A5E9257}" type="presParOf" srcId="{FF432995-9F0F-4563-B50C-12903339639C}" destId="{6D30D734-5DEB-4E18-B9B2-70AB15A779F6}" srcOrd="3" destOrd="0" presId="urn:microsoft.com/office/officeart/2005/8/layout/equation1"/>
    <dgm:cxn modelId="{DFC32A11-6C21-4208-A39C-9D985E425FDE}" type="presParOf" srcId="{FF432995-9F0F-4563-B50C-12903339639C}" destId="{806F9B41-0DE9-4C07-96FA-56D9E0A52633}" srcOrd="4" destOrd="0" presId="urn:microsoft.com/office/officeart/2005/8/layout/equation1"/>
    <dgm:cxn modelId="{2B214CA8-3983-4162-9EAF-00591752A664}" type="presParOf" srcId="{FF432995-9F0F-4563-B50C-12903339639C}" destId="{C7922E46-0E42-470A-A7E9-24A6E9BFA0D2}" srcOrd="5" destOrd="0" presId="urn:microsoft.com/office/officeart/2005/8/layout/equation1"/>
    <dgm:cxn modelId="{3B4EAABC-A8E9-4946-88F8-67A1B74BE5A0}" type="presParOf" srcId="{FF432995-9F0F-4563-B50C-12903339639C}" destId="{F61EED55-B409-4980-ADCD-9DC79D909BBC}" srcOrd="6" destOrd="0" presId="urn:microsoft.com/office/officeart/2005/8/layout/equation1"/>
    <dgm:cxn modelId="{75A12F09-1677-4A47-834B-F01D0F0DC2D5}" type="presParOf" srcId="{FF432995-9F0F-4563-B50C-12903339639C}" destId="{37CBF678-FD5E-4F1A-9078-8614E39937B4}" srcOrd="7" destOrd="0" presId="urn:microsoft.com/office/officeart/2005/8/layout/equation1"/>
    <dgm:cxn modelId="{7B98047E-5141-4F14-9BF3-F2860C4781CA}" type="presParOf" srcId="{FF432995-9F0F-4563-B50C-12903339639C}" destId="{08C0DA66-96ED-4245-895C-8B505E62710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9ACAC1-2669-44E9-AD1E-2FD4E98C6486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487B1A-4AC6-468B-949E-54DE2EDD4276}">
      <dgm:prSet phldrT="[Text]"/>
      <dgm:spPr>
        <a:solidFill>
          <a:srgbClr val="FCD91D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Minimize the “tax drag”</a:t>
          </a:r>
        </a:p>
      </dgm:t>
    </dgm:pt>
    <dgm:pt modelId="{E41D7D30-7F34-41F7-9F21-98BA39E28358}" type="parTrans" cxnId="{DAAF1A88-371C-4844-A4B1-894B0E27643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A2D49-A4C9-4622-BE65-E2095897E447}" type="sibTrans" cxnId="{DAAF1A88-371C-4844-A4B1-894B0E27643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6E368-6748-472E-A67C-4824888AEFB0}">
      <dgm:prSet phldrT="[Text]"/>
      <dgm:spPr>
        <a:solidFill>
          <a:srgbClr val="7FC24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Avoid mistakes</a:t>
          </a:r>
        </a:p>
      </dgm:t>
    </dgm:pt>
    <dgm:pt modelId="{CBF018A3-4C76-4787-A86F-7731B153912E}" type="parTrans" cxnId="{AC4F7007-B842-42FA-8B9F-6D919E7DFC7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1500BC-1639-4F99-B0CB-7FD9C11F185D}" type="sibTrans" cxnId="{AC4F7007-B842-42FA-8B9F-6D919E7DFC7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CED95-F75B-4056-B471-309E4D9D4DB5}">
      <dgm:prSet phldrT="[Text]"/>
      <dgm:spPr>
        <a:solidFill>
          <a:srgbClr val="FD4F00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Tax incentives</a:t>
          </a:r>
        </a:p>
      </dgm:t>
    </dgm:pt>
    <dgm:pt modelId="{C1701AEC-3694-4D8F-916B-EFDEA19B39E5}" type="parTrans" cxnId="{7E3ED6DE-2AF8-4D36-92BE-E3C167A6FC2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BF4EA9-7234-477C-8540-A40766F93B5D}" type="sibTrans" cxnId="{7E3ED6DE-2AF8-4D36-92BE-E3C167A6FC2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8DC781-4AB6-4E60-BF15-F24572C3967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Pre-72, spend taxable assets first</a:t>
          </a:r>
        </a:p>
      </dgm:t>
    </dgm:pt>
    <dgm:pt modelId="{B6212BB8-9EAA-4AEC-8AA3-FFD0C2E9D7FD}" type="parTrans" cxnId="{2ABACA47-1E85-4C69-9241-3D2AAD46E2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6A0369-682C-4201-A137-88407F8CB175}" type="sibTrans" cxnId="{2ABACA47-1E85-4C69-9241-3D2AAD46E2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54C8C1-BC57-4909-9503-4D6C5708638F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Post-72, ensure you first satisfy your RMDs </a:t>
          </a:r>
        </a:p>
      </dgm:t>
    </dgm:pt>
    <dgm:pt modelId="{7795459E-39CE-438B-B272-B8C7F8549E36}" type="parTrans" cxnId="{B456BDA0-A75D-4D31-A46F-249489269D3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1D961F-E5FB-4D25-8117-88759640CF91}" type="sibTrans" cxnId="{B456BDA0-A75D-4D31-A46F-249489269D3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91BFE-F33F-421E-A6D1-42CCEC6BA01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Tax-advantaged growth </a:t>
          </a:r>
        </a:p>
      </dgm:t>
    </dgm:pt>
    <dgm:pt modelId="{503D6593-200A-47CD-BA26-879A96E17881}" type="parTrans" cxnId="{433C7165-5A92-47B0-89FC-86D53D6F76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DD03E-BFB0-4991-8114-CDB2357D7355}" type="sibTrans" cxnId="{433C7165-5A92-47B0-89FC-86D53D6F76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39FC5-C391-48EF-BDF9-05FBD1D8561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 RMDs with Roth IRAs</a:t>
          </a:r>
        </a:p>
      </dgm:t>
    </dgm:pt>
    <dgm:pt modelId="{60B685B1-7675-41B1-9A2C-57E8B3CB47FA}" type="parTrans" cxnId="{DB16752B-2B96-4724-85B6-F6B397008B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D6964C-BE3F-481E-8AC4-56DC8CC47C7F}" type="sibTrans" cxnId="{DB16752B-2B96-4724-85B6-F6B397008B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BF13E7-87EA-48CA-BE1D-2D1F8ABD78B8}">
      <dgm:prSet/>
      <dgm:spPr>
        <a:solidFill>
          <a:srgbClr val="1946BA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See the “big picture”</a:t>
          </a:r>
        </a:p>
      </dgm:t>
    </dgm:pt>
    <dgm:pt modelId="{630F6D6A-849C-457F-821A-9E1D18AB76B9}" type="parTrans" cxnId="{9CB5628E-6F62-4C9C-8E98-498887654B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5AA68D-207A-494B-B168-5F6894DA01A9}" type="sibTrans" cxnId="{9CB5628E-6F62-4C9C-8E98-498887654B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D36DA-833D-44A9-A0A2-E80195E8080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 combination of account distributions may help reduce taxes</a:t>
          </a:r>
        </a:p>
      </dgm:t>
    </dgm:pt>
    <dgm:pt modelId="{5010B8C1-A7DC-4CC7-A477-83AF8565A4C8}" type="parTrans" cxnId="{06275E83-F06F-429D-94C5-656AB41E053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2F16A4-B2D9-4D14-A406-1FD955D6FBEE}" type="sibTrans" cxnId="{06275E83-F06F-429D-94C5-656AB41E053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66797-B60D-45AC-9E8B-5DE07E03299F}" type="pres">
      <dgm:prSet presAssocID="{ED9ACAC1-2669-44E9-AD1E-2FD4E98C6486}" presName="linear" presStyleCnt="0">
        <dgm:presLayoutVars>
          <dgm:animLvl val="lvl"/>
          <dgm:resizeHandles val="exact"/>
        </dgm:presLayoutVars>
      </dgm:prSet>
      <dgm:spPr/>
    </dgm:pt>
    <dgm:pt modelId="{725061B3-9B1A-4E7D-84E1-22EBF004258B}" type="pres">
      <dgm:prSet presAssocID="{6B487B1A-4AC6-468B-949E-54DE2EDD42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F55BAC-206A-4CDE-9A97-0551B20A7EB8}" type="pres">
      <dgm:prSet presAssocID="{6B487B1A-4AC6-468B-949E-54DE2EDD4276}" presName="childText" presStyleLbl="revTx" presStyleIdx="0" presStyleCnt="4">
        <dgm:presLayoutVars>
          <dgm:bulletEnabled val="1"/>
        </dgm:presLayoutVars>
      </dgm:prSet>
      <dgm:spPr/>
    </dgm:pt>
    <dgm:pt modelId="{4BD68A46-EA0A-4D84-ACC7-2079F42E184E}" type="pres">
      <dgm:prSet presAssocID="{6556E368-6748-472E-A67C-4824888AEF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07A0576-C699-44A4-A4F5-296A60CC4FAD}" type="pres">
      <dgm:prSet presAssocID="{6556E368-6748-472E-A67C-4824888AEFB0}" presName="childText" presStyleLbl="revTx" presStyleIdx="1" presStyleCnt="4">
        <dgm:presLayoutVars>
          <dgm:bulletEnabled val="1"/>
        </dgm:presLayoutVars>
      </dgm:prSet>
      <dgm:spPr/>
    </dgm:pt>
    <dgm:pt modelId="{6C48322E-A5CB-4341-8A70-042D49624C13}" type="pres">
      <dgm:prSet presAssocID="{591CED95-F75B-4056-B471-309E4D9D4DB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28F021-122C-4905-BF2A-9D20E481A387}" type="pres">
      <dgm:prSet presAssocID="{591CED95-F75B-4056-B471-309E4D9D4DB5}" presName="childText" presStyleLbl="revTx" presStyleIdx="2" presStyleCnt="4">
        <dgm:presLayoutVars>
          <dgm:bulletEnabled val="1"/>
        </dgm:presLayoutVars>
      </dgm:prSet>
      <dgm:spPr/>
    </dgm:pt>
    <dgm:pt modelId="{FE7EE108-471A-4E06-8AEE-CB57E5BFBDF3}" type="pres">
      <dgm:prSet presAssocID="{8CBF13E7-87EA-48CA-BE1D-2D1F8ABD78B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434DFE1-FB71-4FD9-8E90-041B29279BAF}" type="pres">
      <dgm:prSet presAssocID="{8CBF13E7-87EA-48CA-BE1D-2D1F8ABD78B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C4F7007-B842-42FA-8B9F-6D919E7DFC71}" srcId="{ED9ACAC1-2669-44E9-AD1E-2FD4E98C6486}" destId="{6556E368-6748-472E-A67C-4824888AEFB0}" srcOrd="1" destOrd="0" parTransId="{CBF018A3-4C76-4787-A86F-7731B153912E}" sibTransId="{781500BC-1639-4F99-B0CB-7FD9C11F185D}"/>
    <dgm:cxn modelId="{DF803C0E-A7A9-4C07-BB80-8828AAB46837}" type="presOf" srcId="{8CBF13E7-87EA-48CA-BE1D-2D1F8ABD78B8}" destId="{FE7EE108-471A-4E06-8AEE-CB57E5BFBDF3}" srcOrd="0" destOrd="0" presId="urn:microsoft.com/office/officeart/2005/8/layout/vList2"/>
    <dgm:cxn modelId="{5E21F126-71F4-45D9-AF2B-819699DA9FF6}" type="presOf" srcId="{AC139FC5-C391-48EF-BDF9-05FBD1D85613}" destId="{F728F021-122C-4905-BF2A-9D20E481A387}" srcOrd="0" destOrd="1" presId="urn:microsoft.com/office/officeart/2005/8/layout/vList2"/>
    <dgm:cxn modelId="{DB16752B-2B96-4724-85B6-F6B397008B81}" srcId="{591CED95-F75B-4056-B471-309E4D9D4DB5}" destId="{AC139FC5-C391-48EF-BDF9-05FBD1D85613}" srcOrd="1" destOrd="0" parTransId="{60B685B1-7675-41B1-9A2C-57E8B3CB47FA}" sibTransId="{40D6964C-BE3F-481E-8AC4-56DC8CC47C7F}"/>
    <dgm:cxn modelId="{7423AE42-185F-474F-90D9-CA04F60CECB4}" type="presOf" srcId="{ED9ACAC1-2669-44E9-AD1E-2FD4E98C6486}" destId="{3FF66797-B60D-45AC-9E8B-5DE07E03299F}" srcOrd="0" destOrd="0" presId="urn:microsoft.com/office/officeart/2005/8/layout/vList2"/>
    <dgm:cxn modelId="{433C7165-5A92-47B0-89FC-86D53D6F76FD}" srcId="{591CED95-F75B-4056-B471-309E4D9D4DB5}" destId="{C1291BFE-F33F-421E-A6D1-42CCEC6BA013}" srcOrd="0" destOrd="0" parTransId="{503D6593-200A-47CD-BA26-879A96E17881}" sibTransId="{7A7DD03E-BFB0-4991-8114-CDB2357D7355}"/>
    <dgm:cxn modelId="{2ABACA47-1E85-4C69-9241-3D2AAD46E2F7}" srcId="{6B487B1A-4AC6-468B-949E-54DE2EDD4276}" destId="{058DC781-4AB6-4E60-BF15-F24572C3967C}" srcOrd="0" destOrd="0" parTransId="{B6212BB8-9EAA-4AEC-8AA3-FFD0C2E9D7FD}" sibTransId="{DE6A0369-682C-4201-A137-88407F8CB175}"/>
    <dgm:cxn modelId="{AB9BC06F-3768-467A-9999-F5E05BCFED8F}" type="presOf" srcId="{6B487B1A-4AC6-468B-949E-54DE2EDD4276}" destId="{725061B3-9B1A-4E7D-84E1-22EBF004258B}" srcOrd="0" destOrd="0" presId="urn:microsoft.com/office/officeart/2005/8/layout/vList2"/>
    <dgm:cxn modelId="{C1968D55-D34B-4134-B98D-93EE962F78C1}" type="presOf" srcId="{058DC781-4AB6-4E60-BF15-F24572C3967C}" destId="{DFF55BAC-206A-4CDE-9A97-0551B20A7EB8}" srcOrd="0" destOrd="0" presId="urn:microsoft.com/office/officeart/2005/8/layout/vList2"/>
    <dgm:cxn modelId="{06275E83-F06F-429D-94C5-656AB41E053D}" srcId="{8CBF13E7-87EA-48CA-BE1D-2D1F8ABD78B8}" destId="{A2DD36DA-833D-44A9-A0A2-E80195E80805}" srcOrd="0" destOrd="0" parTransId="{5010B8C1-A7DC-4CC7-A477-83AF8565A4C8}" sibTransId="{522F16A4-B2D9-4D14-A406-1FD955D6FBEE}"/>
    <dgm:cxn modelId="{DAAF1A88-371C-4844-A4B1-894B0E276436}" srcId="{ED9ACAC1-2669-44E9-AD1E-2FD4E98C6486}" destId="{6B487B1A-4AC6-468B-949E-54DE2EDD4276}" srcOrd="0" destOrd="0" parTransId="{E41D7D30-7F34-41F7-9F21-98BA39E28358}" sibTransId="{9B5A2D49-A4C9-4622-BE65-E2095897E447}"/>
    <dgm:cxn modelId="{9CB5628E-6F62-4C9C-8E98-498887654B37}" srcId="{ED9ACAC1-2669-44E9-AD1E-2FD4E98C6486}" destId="{8CBF13E7-87EA-48CA-BE1D-2D1F8ABD78B8}" srcOrd="3" destOrd="0" parTransId="{630F6D6A-849C-457F-821A-9E1D18AB76B9}" sibTransId="{A75AA68D-207A-494B-B168-5F6894DA01A9}"/>
    <dgm:cxn modelId="{9C810E94-A698-4050-9E87-33EF023BE5D3}" type="presOf" srcId="{6556E368-6748-472E-A67C-4824888AEFB0}" destId="{4BD68A46-EA0A-4D84-ACC7-2079F42E184E}" srcOrd="0" destOrd="0" presId="urn:microsoft.com/office/officeart/2005/8/layout/vList2"/>
    <dgm:cxn modelId="{B456BDA0-A75D-4D31-A46F-249489269D3C}" srcId="{6556E368-6748-472E-A67C-4824888AEFB0}" destId="{FD54C8C1-BC57-4909-9503-4D6C5708638F}" srcOrd="0" destOrd="0" parTransId="{7795459E-39CE-438B-B272-B8C7F8549E36}" sibTransId="{041D961F-E5FB-4D25-8117-88759640CF91}"/>
    <dgm:cxn modelId="{4E0F82A2-BFB9-4A24-A417-146368E306AC}" type="presOf" srcId="{591CED95-F75B-4056-B471-309E4D9D4DB5}" destId="{6C48322E-A5CB-4341-8A70-042D49624C13}" srcOrd="0" destOrd="0" presId="urn:microsoft.com/office/officeart/2005/8/layout/vList2"/>
    <dgm:cxn modelId="{2BABE7B1-E2D0-4E96-B9E3-0B621EBA2DD4}" type="presOf" srcId="{A2DD36DA-833D-44A9-A0A2-E80195E80805}" destId="{6434DFE1-FB71-4FD9-8E90-041B29279BAF}" srcOrd="0" destOrd="0" presId="urn:microsoft.com/office/officeart/2005/8/layout/vList2"/>
    <dgm:cxn modelId="{2BE9FBBB-8C69-4287-8590-90DD508B2AB2}" type="presOf" srcId="{C1291BFE-F33F-421E-A6D1-42CCEC6BA013}" destId="{F728F021-122C-4905-BF2A-9D20E481A387}" srcOrd="0" destOrd="0" presId="urn:microsoft.com/office/officeart/2005/8/layout/vList2"/>
    <dgm:cxn modelId="{7E3ED6DE-2AF8-4D36-92BE-E3C167A6FC25}" srcId="{ED9ACAC1-2669-44E9-AD1E-2FD4E98C6486}" destId="{591CED95-F75B-4056-B471-309E4D9D4DB5}" srcOrd="2" destOrd="0" parTransId="{C1701AEC-3694-4D8F-916B-EFDEA19B39E5}" sibTransId="{E5BF4EA9-7234-477C-8540-A40766F93B5D}"/>
    <dgm:cxn modelId="{5D9EF9ED-5CD7-4154-88FA-118B1CFA0C67}" type="presOf" srcId="{FD54C8C1-BC57-4909-9503-4D6C5708638F}" destId="{607A0576-C699-44A4-A4F5-296A60CC4FAD}" srcOrd="0" destOrd="0" presId="urn:microsoft.com/office/officeart/2005/8/layout/vList2"/>
    <dgm:cxn modelId="{998D7C62-E236-4F90-BCE6-BB39F877BC74}" type="presParOf" srcId="{3FF66797-B60D-45AC-9E8B-5DE07E03299F}" destId="{725061B3-9B1A-4E7D-84E1-22EBF004258B}" srcOrd="0" destOrd="0" presId="urn:microsoft.com/office/officeart/2005/8/layout/vList2"/>
    <dgm:cxn modelId="{E600265D-33EC-4D82-ACCB-A5DDBD185652}" type="presParOf" srcId="{3FF66797-B60D-45AC-9E8B-5DE07E03299F}" destId="{DFF55BAC-206A-4CDE-9A97-0551B20A7EB8}" srcOrd="1" destOrd="0" presId="urn:microsoft.com/office/officeart/2005/8/layout/vList2"/>
    <dgm:cxn modelId="{660F7543-285F-4073-A885-DB0B91B890D0}" type="presParOf" srcId="{3FF66797-B60D-45AC-9E8B-5DE07E03299F}" destId="{4BD68A46-EA0A-4D84-ACC7-2079F42E184E}" srcOrd="2" destOrd="0" presId="urn:microsoft.com/office/officeart/2005/8/layout/vList2"/>
    <dgm:cxn modelId="{0B58DAF6-F429-4BEB-B65F-C793C48EB983}" type="presParOf" srcId="{3FF66797-B60D-45AC-9E8B-5DE07E03299F}" destId="{607A0576-C699-44A4-A4F5-296A60CC4FAD}" srcOrd="3" destOrd="0" presId="urn:microsoft.com/office/officeart/2005/8/layout/vList2"/>
    <dgm:cxn modelId="{FD59E86F-4BE6-48F7-AD48-D7866ED3CC70}" type="presParOf" srcId="{3FF66797-B60D-45AC-9E8B-5DE07E03299F}" destId="{6C48322E-A5CB-4341-8A70-042D49624C13}" srcOrd="4" destOrd="0" presId="urn:microsoft.com/office/officeart/2005/8/layout/vList2"/>
    <dgm:cxn modelId="{F9829EDD-5995-4BF7-8C35-7340D5950A42}" type="presParOf" srcId="{3FF66797-B60D-45AC-9E8B-5DE07E03299F}" destId="{F728F021-122C-4905-BF2A-9D20E481A387}" srcOrd="5" destOrd="0" presId="urn:microsoft.com/office/officeart/2005/8/layout/vList2"/>
    <dgm:cxn modelId="{12352BD2-9D73-4D37-AC49-7DDE02A0BEB8}" type="presParOf" srcId="{3FF66797-B60D-45AC-9E8B-5DE07E03299F}" destId="{FE7EE108-471A-4E06-8AEE-CB57E5BFBDF3}" srcOrd="6" destOrd="0" presId="urn:microsoft.com/office/officeart/2005/8/layout/vList2"/>
    <dgm:cxn modelId="{1A2A0186-DBD1-4130-A349-0F8F6B785C6E}" type="presParOf" srcId="{3FF66797-B60D-45AC-9E8B-5DE07E03299F}" destId="{6434DFE1-FB71-4FD9-8E90-041B29279BAF}" srcOrd="7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029A5-EFAA-4156-8E54-4CDB67073AC4}">
      <dsp:nvSpPr>
        <dsp:cNvPr id="0" name=""/>
        <dsp:cNvSpPr/>
      </dsp:nvSpPr>
      <dsp:spPr>
        <a:xfrm>
          <a:off x="1741077" y="874524"/>
          <a:ext cx="1933956" cy="1074420"/>
        </a:xfrm>
        <a:prstGeom prst="roundRect">
          <a:avLst>
            <a:gd name="adj" fmla="val 10000"/>
          </a:avLst>
        </a:prstGeom>
        <a:solidFill>
          <a:srgbClr val="FCD91D"/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Desired Retirement Age</a:t>
          </a:r>
        </a:p>
      </dsp:txBody>
      <dsp:txXfrm>
        <a:off x="1772546" y="905993"/>
        <a:ext cx="1871018" cy="1011482"/>
      </dsp:txXfrm>
    </dsp:sp>
    <dsp:sp modelId="{2D07F2FC-8487-4EFC-8202-87BB9B1B2A93}">
      <dsp:nvSpPr>
        <dsp:cNvPr id="0" name=""/>
        <dsp:cNvSpPr/>
      </dsp:nvSpPr>
      <dsp:spPr>
        <a:xfrm>
          <a:off x="4364671" y="124933"/>
          <a:ext cx="1933956" cy="1074420"/>
        </a:xfrm>
        <a:prstGeom prst="roundRect">
          <a:avLst>
            <a:gd name="adj" fmla="val 10000"/>
          </a:avLst>
        </a:prstGeom>
        <a:solidFill>
          <a:srgbClr val="1946BA"/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Healthcare Needs</a:t>
          </a:r>
        </a:p>
      </dsp:txBody>
      <dsp:txXfrm>
        <a:off x="4396140" y="156402"/>
        <a:ext cx="1871018" cy="1011482"/>
      </dsp:txXfrm>
    </dsp:sp>
    <dsp:sp modelId="{8FAF2E2A-9863-41E5-82FD-46105157BB65}">
      <dsp:nvSpPr>
        <dsp:cNvPr id="0" name=""/>
        <dsp:cNvSpPr/>
      </dsp:nvSpPr>
      <dsp:spPr>
        <a:xfrm>
          <a:off x="3711892" y="4566284"/>
          <a:ext cx="805815" cy="805815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A45944-32FD-434F-B3BA-D26D27822BD3}">
      <dsp:nvSpPr>
        <dsp:cNvPr id="0" name=""/>
        <dsp:cNvSpPr/>
      </dsp:nvSpPr>
      <dsp:spPr>
        <a:xfrm rot="240000">
          <a:off x="1696616" y="4220984"/>
          <a:ext cx="4836366" cy="33819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E5D1B5-F2CA-4CB3-B9A3-B68B27569A16}">
      <dsp:nvSpPr>
        <dsp:cNvPr id="0" name=""/>
        <dsp:cNvSpPr/>
      </dsp:nvSpPr>
      <dsp:spPr>
        <a:xfrm rot="240000">
          <a:off x="4600434" y="3375421"/>
          <a:ext cx="1929664" cy="899026"/>
        </a:xfrm>
        <a:prstGeom prst="roundRect">
          <a:avLst/>
        </a:prstGeom>
        <a:solidFill>
          <a:srgbClr val="FCD9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Retirement Income Sources</a:t>
          </a:r>
        </a:p>
      </dsp:txBody>
      <dsp:txXfrm>
        <a:off x="4644321" y="3419308"/>
        <a:ext cx="1841890" cy="811252"/>
      </dsp:txXfrm>
    </dsp:sp>
    <dsp:sp modelId="{05BBBE9B-770E-4AD7-8EB5-4C00F6FD6A9B}">
      <dsp:nvSpPr>
        <dsp:cNvPr id="0" name=""/>
        <dsp:cNvSpPr/>
      </dsp:nvSpPr>
      <dsp:spPr>
        <a:xfrm rot="240000">
          <a:off x="4670271" y="2408443"/>
          <a:ext cx="1929664" cy="899026"/>
        </a:xfrm>
        <a:prstGeom prst="roundRect">
          <a:avLst/>
        </a:prstGeom>
        <a:solidFill>
          <a:srgbClr val="7FC2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Legacy for Heirs</a:t>
          </a:r>
        </a:p>
      </dsp:txBody>
      <dsp:txXfrm>
        <a:off x="4714158" y="2452330"/>
        <a:ext cx="1841890" cy="811252"/>
      </dsp:txXfrm>
    </dsp:sp>
    <dsp:sp modelId="{7A7A6C8E-B669-4FFE-A6A6-62E039BD6467}">
      <dsp:nvSpPr>
        <dsp:cNvPr id="0" name=""/>
        <dsp:cNvSpPr/>
      </dsp:nvSpPr>
      <dsp:spPr>
        <a:xfrm rot="240000">
          <a:off x="4740109" y="1462954"/>
          <a:ext cx="1929664" cy="899026"/>
        </a:xfrm>
        <a:prstGeom prst="roundRect">
          <a:avLst/>
        </a:prstGeom>
        <a:solidFill>
          <a:srgbClr val="FD4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Investment Risk &amp; Return</a:t>
          </a:r>
        </a:p>
      </dsp:txBody>
      <dsp:txXfrm>
        <a:off x="4783996" y="1506841"/>
        <a:ext cx="1841890" cy="811252"/>
      </dsp:txXfrm>
    </dsp:sp>
    <dsp:sp modelId="{3015B448-0F70-4C8B-BFA6-CF718205863B}">
      <dsp:nvSpPr>
        <dsp:cNvPr id="0" name=""/>
        <dsp:cNvSpPr/>
      </dsp:nvSpPr>
      <dsp:spPr>
        <a:xfrm rot="240000">
          <a:off x="1833803" y="3182026"/>
          <a:ext cx="1929664" cy="899026"/>
        </a:xfrm>
        <a:prstGeom prst="roundRect">
          <a:avLst/>
        </a:prstGeom>
        <a:solidFill>
          <a:srgbClr val="1946B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Retirement Lifestyle</a:t>
          </a:r>
        </a:p>
      </dsp:txBody>
      <dsp:txXfrm>
        <a:off x="1877690" y="3225913"/>
        <a:ext cx="1841890" cy="811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42577-CB87-4663-A453-1409F40EDE6E}">
      <dsp:nvSpPr>
        <dsp:cNvPr id="0" name=""/>
        <dsp:cNvSpPr/>
      </dsp:nvSpPr>
      <dsp:spPr>
        <a:xfrm>
          <a:off x="556395" y="0"/>
          <a:ext cx="6305821" cy="4686300"/>
        </a:xfrm>
        <a:prstGeom prst="rightArrow">
          <a:avLst/>
        </a:prstGeom>
        <a:solidFill>
          <a:srgbClr val="FCD91D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1CC4D24-7B2E-4948-8481-C21F67BE74FA}">
      <dsp:nvSpPr>
        <dsp:cNvPr id="0" name=""/>
        <dsp:cNvSpPr/>
      </dsp:nvSpPr>
      <dsp:spPr>
        <a:xfrm>
          <a:off x="0" y="1702982"/>
          <a:ext cx="1645930" cy="1280334"/>
        </a:xfrm>
        <a:prstGeom prst="roundRect">
          <a:avLst/>
        </a:prstGeom>
        <a:solidFill>
          <a:srgbClr val="FD4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Today</a:t>
          </a:r>
        </a:p>
      </dsp:txBody>
      <dsp:txXfrm>
        <a:off x="62501" y="1765483"/>
        <a:ext cx="1520928" cy="1155332"/>
      </dsp:txXfrm>
    </dsp:sp>
    <dsp:sp modelId="{BA33BCA7-B81F-4939-96C3-379EB503D570}">
      <dsp:nvSpPr>
        <dsp:cNvPr id="0" name=""/>
        <dsp:cNvSpPr/>
      </dsp:nvSpPr>
      <dsp:spPr>
        <a:xfrm>
          <a:off x="2912135" y="1702982"/>
          <a:ext cx="1645930" cy="1280334"/>
        </a:xfrm>
        <a:prstGeom prst="roundRect">
          <a:avLst/>
        </a:prstGeom>
        <a:solidFill>
          <a:srgbClr val="7FC2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Beginning of Retirement</a:t>
          </a:r>
        </a:p>
      </dsp:txBody>
      <dsp:txXfrm>
        <a:off x="2974636" y="1765483"/>
        <a:ext cx="1520928" cy="1155332"/>
      </dsp:txXfrm>
    </dsp:sp>
    <dsp:sp modelId="{A19E55C1-138E-4393-A921-F5FC59AF86F7}">
      <dsp:nvSpPr>
        <dsp:cNvPr id="0" name=""/>
        <dsp:cNvSpPr/>
      </dsp:nvSpPr>
      <dsp:spPr>
        <a:xfrm>
          <a:off x="5772682" y="1702982"/>
          <a:ext cx="1645930" cy="1280334"/>
        </a:xfrm>
        <a:prstGeom prst="roundRect">
          <a:avLst/>
        </a:prstGeom>
        <a:solidFill>
          <a:srgbClr val="1946B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End of Retirement</a:t>
          </a:r>
        </a:p>
      </dsp:txBody>
      <dsp:txXfrm>
        <a:off x="5835183" y="1765483"/>
        <a:ext cx="1520928" cy="1155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1692F-0253-45AE-9973-9BD65A550A84}">
      <dsp:nvSpPr>
        <dsp:cNvPr id="0" name=""/>
        <dsp:cNvSpPr/>
      </dsp:nvSpPr>
      <dsp:spPr>
        <a:xfrm>
          <a:off x="6931" y="0"/>
          <a:ext cx="4143598" cy="1028700"/>
        </a:xfrm>
        <a:prstGeom prst="chevron">
          <a:avLst/>
        </a:prstGeom>
        <a:solidFill>
          <a:srgbClr val="7FC241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Today</a:t>
          </a:r>
        </a:p>
      </dsp:txBody>
      <dsp:txXfrm>
        <a:off x="521281" y="0"/>
        <a:ext cx="3114898" cy="1028700"/>
      </dsp:txXfrm>
    </dsp:sp>
    <dsp:sp modelId="{0CA46B3C-6277-43E9-A075-EFE84CC54F77}">
      <dsp:nvSpPr>
        <dsp:cNvPr id="0" name=""/>
        <dsp:cNvSpPr/>
      </dsp:nvSpPr>
      <dsp:spPr>
        <a:xfrm>
          <a:off x="3736170" y="0"/>
          <a:ext cx="4143598" cy="1028700"/>
        </a:xfrm>
        <a:prstGeom prst="chevron">
          <a:avLst/>
        </a:prstGeom>
        <a:solidFill>
          <a:srgbClr val="FD4F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Retirement</a:t>
          </a:r>
        </a:p>
      </dsp:txBody>
      <dsp:txXfrm>
        <a:off x="4250520" y="0"/>
        <a:ext cx="3114898" cy="1028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4B0F0-E0FD-406E-8956-16097C6ACA44}">
      <dsp:nvSpPr>
        <dsp:cNvPr id="0" name=""/>
        <dsp:cNvSpPr/>
      </dsp:nvSpPr>
      <dsp:spPr>
        <a:xfrm>
          <a:off x="3435" y="189781"/>
          <a:ext cx="1536730" cy="1536730"/>
        </a:xfrm>
        <a:prstGeom prst="ellipse">
          <a:avLst/>
        </a:prstGeom>
        <a:solidFill>
          <a:srgbClr val="FCD9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$1,800</a:t>
          </a:r>
          <a:endParaRPr lang="en-US" sz="2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484" y="414830"/>
        <a:ext cx="1086632" cy="1086632"/>
      </dsp:txXfrm>
    </dsp:sp>
    <dsp:sp modelId="{25A672BB-CC2B-41F2-88C0-6EF920409255}">
      <dsp:nvSpPr>
        <dsp:cNvPr id="0" name=""/>
        <dsp:cNvSpPr/>
      </dsp:nvSpPr>
      <dsp:spPr>
        <a:xfrm>
          <a:off x="1677427" y="467929"/>
          <a:ext cx="980434" cy="980434"/>
        </a:xfrm>
        <a:prstGeom prst="mathMultiply">
          <a:avLst/>
        </a:prstGeom>
        <a:solidFill>
          <a:srgbClr val="FCD9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 dirty="0"/>
        </a:p>
      </dsp:txBody>
      <dsp:txXfrm>
        <a:off x="1831374" y="621876"/>
        <a:ext cx="672540" cy="672540"/>
      </dsp:txXfrm>
    </dsp:sp>
    <dsp:sp modelId="{D8BADD8F-0CC8-4104-92D8-87B6E1837254}">
      <dsp:nvSpPr>
        <dsp:cNvPr id="0" name=""/>
        <dsp:cNvSpPr/>
      </dsp:nvSpPr>
      <dsp:spPr>
        <a:xfrm>
          <a:off x="2795122" y="189781"/>
          <a:ext cx="1536730" cy="1536730"/>
        </a:xfrm>
        <a:prstGeom prst="ellipse">
          <a:avLst/>
        </a:prstGeom>
        <a:solidFill>
          <a:srgbClr val="7FC2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50%</a:t>
          </a:r>
          <a:endParaRPr lang="en-US" sz="2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0171" y="414830"/>
        <a:ext cx="1086632" cy="1086632"/>
      </dsp:txXfrm>
    </dsp:sp>
    <dsp:sp modelId="{5CC60170-F43E-4603-BADA-937B79FD03C1}">
      <dsp:nvSpPr>
        <dsp:cNvPr id="0" name=""/>
        <dsp:cNvSpPr/>
      </dsp:nvSpPr>
      <dsp:spPr>
        <a:xfrm>
          <a:off x="4469114" y="467929"/>
          <a:ext cx="980434" cy="980434"/>
        </a:xfrm>
        <a:prstGeom prst="mathEqual">
          <a:avLst/>
        </a:prstGeom>
        <a:solidFill>
          <a:srgbClr val="7FC2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/>
        </a:p>
      </dsp:txBody>
      <dsp:txXfrm>
        <a:off x="4599071" y="669898"/>
        <a:ext cx="720520" cy="576496"/>
      </dsp:txXfrm>
    </dsp:sp>
    <dsp:sp modelId="{B61F396D-898F-41EC-A101-62BB914FC45B}">
      <dsp:nvSpPr>
        <dsp:cNvPr id="0" name=""/>
        <dsp:cNvSpPr/>
      </dsp:nvSpPr>
      <dsp:spPr>
        <a:xfrm>
          <a:off x="5586810" y="112944"/>
          <a:ext cx="1690405" cy="1690405"/>
        </a:xfrm>
        <a:prstGeom prst="ellipse">
          <a:avLst/>
        </a:prstGeom>
        <a:solidFill>
          <a:srgbClr val="FD4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$900</a:t>
          </a:r>
        </a:p>
      </dsp:txBody>
      <dsp:txXfrm>
        <a:off x="5834364" y="360498"/>
        <a:ext cx="1195297" cy="1195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3C8BC-A726-4B20-A896-5671466F4D6E}">
      <dsp:nvSpPr>
        <dsp:cNvPr id="0" name=""/>
        <dsp:cNvSpPr/>
      </dsp:nvSpPr>
      <dsp:spPr>
        <a:xfrm>
          <a:off x="5007" y="483275"/>
          <a:ext cx="2228849" cy="1648061"/>
        </a:xfrm>
        <a:prstGeom prst="roundRect">
          <a:avLst>
            <a:gd name="adj" fmla="val 10000"/>
          </a:avLst>
        </a:prstGeom>
        <a:solidFill>
          <a:srgbClr val="FCD91D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Before FRA</a:t>
          </a:r>
        </a:p>
      </dsp:txBody>
      <dsp:txXfrm>
        <a:off x="53277" y="531545"/>
        <a:ext cx="2132309" cy="1551521"/>
      </dsp:txXfrm>
    </dsp:sp>
    <dsp:sp modelId="{1318C43B-A5EE-4471-9133-A951AEC2BEE2}">
      <dsp:nvSpPr>
        <dsp:cNvPr id="0" name=""/>
        <dsp:cNvSpPr/>
      </dsp:nvSpPr>
      <dsp:spPr>
        <a:xfrm rot="5392371">
          <a:off x="856276" y="2242890"/>
          <a:ext cx="531325" cy="308390"/>
        </a:xfrm>
        <a:prstGeom prst="rightArrow">
          <a:avLst>
            <a:gd name="adj1" fmla="val 66700"/>
            <a:gd name="adj2" fmla="val 50000"/>
          </a:avLst>
        </a:prstGeom>
        <a:solidFill>
          <a:srgbClr val="FCD91D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697C9-BCCE-4D29-9B3F-0CF8D9BDBCC4}">
      <dsp:nvSpPr>
        <dsp:cNvPr id="0" name=""/>
        <dsp:cNvSpPr/>
      </dsp:nvSpPr>
      <dsp:spPr>
        <a:xfrm>
          <a:off x="10021" y="2743201"/>
          <a:ext cx="2228849" cy="1648061"/>
        </a:xfrm>
        <a:prstGeom prst="roundRect">
          <a:avLst>
            <a:gd name="adj" fmla="val 10000"/>
          </a:avLst>
        </a:prstGeom>
        <a:solidFill>
          <a:srgbClr val="FCD91D">
            <a:alpha val="50196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$18,960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Reduced by $1 for every $2 earned above limitation</a:t>
          </a:r>
        </a:p>
      </dsp:txBody>
      <dsp:txXfrm>
        <a:off x="58291" y="2791471"/>
        <a:ext cx="2132309" cy="1551521"/>
      </dsp:txXfrm>
    </dsp:sp>
    <dsp:sp modelId="{15BB0E7F-21F4-4E2D-81C8-2B88013AA375}">
      <dsp:nvSpPr>
        <dsp:cNvPr id="0" name=""/>
        <dsp:cNvSpPr/>
      </dsp:nvSpPr>
      <dsp:spPr>
        <a:xfrm>
          <a:off x="2545896" y="483275"/>
          <a:ext cx="2228849" cy="1648061"/>
        </a:xfrm>
        <a:prstGeom prst="roundRect">
          <a:avLst>
            <a:gd name="adj" fmla="val 10000"/>
          </a:avLst>
        </a:prstGeom>
        <a:solidFill>
          <a:srgbClr val="7FC241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 Year of Reaching FRA</a:t>
          </a:r>
        </a:p>
      </dsp:txBody>
      <dsp:txXfrm>
        <a:off x="2594166" y="531545"/>
        <a:ext cx="2132309" cy="1551521"/>
      </dsp:txXfrm>
    </dsp:sp>
    <dsp:sp modelId="{BC568C1C-2C2E-44E7-8241-47AC879C6716}">
      <dsp:nvSpPr>
        <dsp:cNvPr id="0" name=""/>
        <dsp:cNvSpPr/>
      </dsp:nvSpPr>
      <dsp:spPr>
        <a:xfrm rot="5392371">
          <a:off x="3397165" y="2242890"/>
          <a:ext cx="531325" cy="308390"/>
        </a:xfrm>
        <a:prstGeom prst="rightArrow">
          <a:avLst>
            <a:gd name="adj1" fmla="val 66700"/>
            <a:gd name="adj2" fmla="val 50000"/>
          </a:avLst>
        </a:prstGeom>
        <a:solidFill>
          <a:srgbClr val="7FC241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DA476-EC44-451E-AAE4-7EBEC5D9907D}">
      <dsp:nvSpPr>
        <dsp:cNvPr id="0" name=""/>
        <dsp:cNvSpPr/>
      </dsp:nvSpPr>
      <dsp:spPr>
        <a:xfrm>
          <a:off x="2550910" y="2743201"/>
          <a:ext cx="2228849" cy="1648061"/>
        </a:xfrm>
        <a:prstGeom prst="roundRect">
          <a:avLst>
            <a:gd name="adj" fmla="val 10000"/>
          </a:avLst>
        </a:prstGeom>
        <a:solidFill>
          <a:srgbClr val="7FC241">
            <a:alpha val="50196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$50,520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Reduced $1 for every $3 earned above limitation</a:t>
          </a:r>
        </a:p>
      </dsp:txBody>
      <dsp:txXfrm>
        <a:off x="2599180" y="2791471"/>
        <a:ext cx="2132309" cy="1551521"/>
      </dsp:txXfrm>
    </dsp:sp>
    <dsp:sp modelId="{1DA374B9-A338-42D5-82B1-250C4C5F5C04}">
      <dsp:nvSpPr>
        <dsp:cNvPr id="0" name=""/>
        <dsp:cNvSpPr/>
      </dsp:nvSpPr>
      <dsp:spPr>
        <a:xfrm>
          <a:off x="5086784" y="483275"/>
          <a:ext cx="2228849" cy="1648061"/>
        </a:xfrm>
        <a:prstGeom prst="roundRect">
          <a:avLst>
            <a:gd name="adj" fmla="val 10000"/>
          </a:avLst>
        </a:prstGeom>
        <a:solidFill>
          <a:srgbClr val="FD4F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After FRA</a:t>
          </a:r>
        </a:p>
      </dsp:txBody>
      <dsp:txXfrm>
        <a:off x="5135054" y="531545"/>
        <a:ext cx="2132309" cy="1551521"/>
      </dsp:txXfrm>
    </dsp:sp>
    <dsp:sp modelId="{ED66343A-B47D-448E-B7CC-DB3A1D5B92F6}">
      <dsp:nvSpPr>
        <dsp:cNvPr id="0" name=""/>
        <dsp:cNvSpPr/>
      </dsp:nvSpPr>
      <dsp:spPr>
        <a:xfrm rot="5392383">
          <a:off x="5938050" y="2242890"/>
          <a:ext cx="531325" cy="308390"/>
        </a:xfrm>
        <a:prstGeom prst="rightArrow">
          <a:avLst>
            <a:gd name="adj1" fmla="val 66700"/>
            <a:gd name="adj2" fmla="val 50000"/>
          </a:avLst>
        </a:prstGeom>
        <a:solidFill>
          <a:srgbClr val="FD4F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29751-E208-42F6-8334-215C3E27B2C1}">
      <dsp:nvSpPr>
        <dsp:cNvPr id="0" name=""/>
        <dsp:cNvSpPr/>
      </dsp:nvSpPr>
      <dsp:spPr>
        <a:xfrm>
          <a:off x="5091792" y="2743201"/>
          <a:ext cx="2228849" cy="1648061"/>
        </a:xfrm>
        <a:prstGeom prst="roundRect">
          <a:avLst>
            <a:gd name="adj" fmla="val 10000"/>
          </a:avLst>
        </a:prstGeom>
        <a:solidFill>
          <a:srgbClr val="FD4F00">
            <a:alpha val="50196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No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Earnings  Limitation</a:t>
          </a:r>
        </a:p>
      </dsp:txBody>
      <dsp:txXfrm>
        <a:off x="5140062" y="2791471"/>
        <a:ext cx="2132309" cy="15515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45BC2-7676-4F64-BD4A-22F9B18CE89D}">
      <dsp:nvSpPr>
        <dsp:cNvPr id="0" name=""/>
        <dsp:cNvSpPr/>
      </dsp:nvSpPr>
      <dsp:spPr>
        <a:xfrm>
          <a:off x="0" y="618"/>
          <a:ext cx="7304314" cy="562770"/>
        </a:xfrm>
        <a:prstGeom prst="roundRect">
          <a:avLst/>
        </a:prstGeom>
        <a:solidFill>
          <a:srgbClr val="7221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Full or partial distribution</a:t>
          </a:r>
        </a:p>
      </dsp:txBody>
      <dsp:txXfrm>
        <a:off x="27472" y="28090"/>
        <a:ext cx="7249370" cy="507826"/>
      </dsp:txXfrm>
    </dsp:sp>
    <dsp:sp modelId="{C1FE461F-55B9-4E97-AEE4-84D23A9D00D7}">
      <dsp:nvSpPr>
        <dsp:cNvPr id="0" name=""/>
        <dsp:cNvSpPr/>
      </dsp:nvSpPr>
      <dsp:spPr>
        <a:xfrm>
          <a:off x="0" y="563389"/>
          <a:ext cx="7304314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912" tIns="25400" rIns="142240" bIns="254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Subject to taxation at the time of distribution</a:t>
          </a:r>
        </a:p>
      </dsp:txBody>
      <dsp:txXfrm>
        <a:off x="0" y="563389"/>
        <a:ext cx="7304314" cy="430560"/>
      </dsp:txXfrm>
    </dsp:sp>
    <dsp:sp modelId="{74DCE074-5361-44A5-8D84-9C328EB475D9}">
      <dsp:nvSpPr>
        <dsp:cNvPr id="0" name=""/>
        <dsp:cNvSpPr/>
      </dsp:nvSpPr>
      <dsp:spPr>
        <a:xfrm>
          <a:off x="0" y="993949"/>
          <a:ext cx="7304314" cy="562770"/>
        </a:xfrm>
        <a:prstGeom prst="roundRect">
          <a:avLst/>
        </a:prstGeom>
        <a:solidFill>
          <a:srgbClr val="7221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Full or partial rollover</a:t>
          </a:r>
        </a:p>
      </dsp:txBody>
      <dsp:txXfrm>
        <a:off x="27472" y="1021421"/>
        <a:ext cx="7249370" cy="507826"/>
      </dsp:txXfrm>
    </dsp:sp>
    <dsp:sp modelId="{8E623821-5D29-477F-9591-E96B66CDDEF5}">
      <dsp:nvSpPr>
        <dsp:cNvPr id="0" name=""/>
        <dsp:cNvSpPr/>
      </dsp:nvSpPr>
      <dsp:spPr>
        <a:xfrm>
          <a:off x="0" y="1556719"/>
          <a:ext cx="7304314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912" tIns="25400" rIns="142240" bIns="254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Remains tax-deferred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Can be rolled over to Investment Plan, 403(b), 457, IRA, other qualified plan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Have 60 days from the end of DROP to decide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If nothing is done, you will receive a total distribution subject to taxation</a:t>
          </a:r>
        </a:p>
      </dsp:txBody>
      <dsp:txXfrm>
        <a:off x="0" y="1556719"/>
        <a:ext cx="7304314" cy="1829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F5C32-2D77-4EF0-993A-CBCD3BF2B621}">
      <dsp:nvSpPr>
        <dsp:cNvPr id="0" name=""/>
        <dsp:cNvSpPr/>
      </dsp:nvSpPr>
      <dsp:spPr>
        <a:xfrm>
          <a:off x="1232" y="784513"/>
          <a:ext cx="1634200" cy="1634200"/>
        </a:xfrm>
        <a:prstGeom prst="rect">
          <a:avLst/>
        </a:prstGeom>
        <a:solidFill>
          <a:srgbClr val="FCD9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72</a:t>
          </a:r>
        </a:p>
      </dsp:txBody>
      <dsp:txXfrm>
        <a:off x="1232" y="784513"/>
        <a:ext cx="1634200" cy="1634200"/>
      </dsp:txXfrm>
    </dsp:sp>
    <dsp:sp modelId="{7293FE88-F78E-409B-90BC-2287FE298245}">
      <dsp:nvSpPr>
        <dsp:cNvPr id="0" name=""/>
        <dsp:cNvSpPr/>
      </dsp:nvSpPr>
      <dsp:spPr>
        <a:xfrm>
          <a:off x="1768130" y="1127695"/>
          <a:ext cx="947836" cy="947836"/>
        </a:xfrm>
        <a:prstGeom prst="mathDivide">
          <a:avLst/>
        </a:prstGeom>
        <a:solidFill>
          <a:srgbClr val="FCD9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1893766" y="1490147"/>
        <a:ext cx="696564" cy="222932"/>
      </dsp:txXfrm>
    </dsp:sp>
    <dsp:sp modelId="{806F9B41-0DE9-4C07-96FA-56D9E0A52633}">
      <dsp:nvSpPr>
        <dsp:cNvPr id="0" name=""/>
        <dsp:cNvSpPr/>
      </dsp:nvSpPr>
      <dsp:spPr>
        <a:xfrm>
          <a:off x="2848663" y="784513"/>
          <a:ext cx="1634200" cy="1634200"/>
        </a:xfrm>
        <a:prstGeom prst="rect">
          <a:avLst/>
        </a:prstGeom>
        <a:solidFill>
          <a:srgbClr val="7FC2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65760" rIns="3048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3%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Inflation rate</a:t>
          </a:r>
        </a:p>
      </dsp:txBody>
      <dsp:txXfrm>
        <a:off x="2848663" y="784513"/>
        <a:ext cx="1634200" cy="1634200"/>
      </dsp:txXfrm>
    </dsp:sp>
    <dsp:sp modelId="{F61EED55-B409-4980-ADCD-9DC79D909BBC}">
      <dsp:nvSpPr>
        <dsp:cNvPr id="0" name=""/>
        <dsp:cNvSpPr/>
      </dsp:nvSpPr>
      <dsp:spPr>
        <a:xfrm>
          <a:off x="4615561" y="1127695"/>
          <a:ext cx="947836" cy="947836"/>
        </a:xfrm>
        <a:prstGeom prst="mathEqual">
          <a:avLst/>
        </a:prstGeom>
        <a:solidFill>
          <a:srgbClr val="7FC2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741197" y="1322949"/>
        <a:ext cx="696564" cy="557328"/>
      </dsp:txXfrm>
    </dsp:sp>
    <dsp:sp modelId="{08C0DA66-96ED-4245-895C-8B505E627101}">
      <dsp:nvSpPr>
        <dsp:cNvPr id="0" name=""/>
        <dsp:cNvSpPr/>
      </dsp:nvSpPr>
      <dsp:spPr>
        <a:xfrm>
          <a:off x="5696094" y="784513"/>
          <a:ext cx="1634200" cy="1634200"/>
        </a:xfrm>
        <a:prstGeom prst="rect">
          <a:avLst/>
        </a:prstGeom>
        <a:solidFill>
          <a:srgbClr val="1946B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65760" rIns="3048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24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Years until buying power is halved </a:t>
          </a:r>
        </a:p>
      </dsp:txBody>
      <dsp:txXfrm>
        <a:off x="5696094" y="784513"/>
        <a:ext cx="1634200" cy="16342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061B3-9B1A-4E7D-84E1-22EBF004258B}">
      <dsp:nvSpPr>
        <dsp:cNvPr id="0" name=""/>
        <dsp:cNvSpPr/>
      </dsp:nvSpPr>
      <dsp:spPr>
        <a:xfrm>
          <a:off x="0" y="187524"/>
          <a:ext cx="3810000" cy="514800"/>
        </a:xfrm>
        <a:prstGeom prst="roundRect">
          <a:avLst/>
        </a:prstGeom>
        <a:solidFill>
          <a:srgbClr val="FCD9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Minimize the “tax drag”</a:t>
          </a:r>
        </a:p>
      </dsp:txBody>
      <dsp:txXfrm>
        <a:off x="25130" y="212654"/>
        <a:ext cx="3759740" cy="464540"/>
      </dsp:txXfrm>
    </dsp:sp>
    <dsp:sp modelId="{DFF55BAC-206A-4CDE-9A97-0551B20A7EB8}">
      <dsp:nvSpPr>
        <dsp:cNvPr id="0" name=""/>
        <dsp:cNvSpPr/>
      </dsp:nvSpPr>
      <dsp:spPr>
        <a:xfrm>
          <a:off x="0" y="702324"/>
          <a:ext cx="38100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6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Pre-72, spend taxable assets first</a:t>
          </a:r>
        </a:p>
      </dsp:txBody>
      <dsp:txXfrm>
        <a:off x="0" y="702324"/>
        <a:ext cx="3810000" cy="364320"/>
      </dsp:txXfrm>
    </dsp:sp>
    <dsp:sp modelId="{4BD68A46-EA0A-4D84-ACC7-2079F42E184E}">
      <dsp:nvSpPr>
        <dsp:cNvPr id="0" name=""/>
        <dsp:cNvSpPr/>
      </dsp:nvSpPr>
      <dsp:spPr>
        <a:xfrm>
          <a:off x="0" y="1066644"/>
          <a:ext cx="3810000" cy="514800"/>
        </a:xfrm>
        <a:prstGeom prst="roundRect">
          <a:avLst/>
        </a:prstGeom>
        <a:solidFill>
          <a:srgbClr val="7FC2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Avoid mistakes</a:t>
          </a:r>
        </a:p>
      </dsp:txBody>
      <dsp:txXfrm>
        <a:off x="25130" y="1091774"/>
        <a:ext cx="3759740" cy="464540"/>
      </dsp:txXfrm>
    </dsp:sp>
    <dsp:sp modelId="{607A0576-C699-44A4-A4F5-296A60CC4FAD}">
      <dsp:nvSpPr>
        <dsp:cNvPr id="0" name=""/>
        <dsp:cNvSpPr/>
      </dsp:nvSpPr>
      <dsp:spPr>
        <a:xfrm>
          <a:off x="0" y="1581444"/>
          <a:ext cx="3810000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6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Post-72, ensure you first satisfy your RMDs </a:t>
          </a:r>
        </a:p>
      </dsp:txBody>
      <dsp:txXfrm>
        <a:off x="0" y="1581444"/>
        <a:ext cx="3810000" cy="512325"/>
      </dsp:txXfrm>
    </dsp:sp>
    <dsp:sp modelId="{6C48322E-A5CB-4341-8A70-042D49624C13}">
      <dsp:nvSpPr>
        <dsp:cNvPr id="0" name=""/>
        <dsp:cNvSpPr/>
      </dsp:nvSpPr>
      <dsp:spPr>
        <a:xfrm>
          <a:off x="0" y="2093769"/>
          <a:ext cx="3810000" cy="514800"/>
        </a:xfrm>
        <a:prstGeom prst="roundRect">
          <a:avLst/>
        </a:prstGeom>
        <a:solidFill>
          <a:srgbClr val="FD4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Tax incentives</a:t>
          </a:r>
        </a:p>
      </dsp:txBody>
      <dsp:txXfrm>
        <a:off x="25130" y="2118899"/>
        <a:ext cx="3759740" cy="464540"/>
      </dsp:txXfrm>
    </dsp:sp>
    <dsp:sp modelId="{F728F021-122C-4905-BF2A-9D20E481A387}">
      <dsp:nvSpPr>
        <dsp:cNvPr id="0" name=""/>
        <dsp:cNvSpPr/>
      </dsp:nvSpPr>
      <dsp:spPr>
        <a:xfrm>
          <a:off x="0" y="2608570"/>
          <a:ext cx="3810000" cy="55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6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Tax-advantaged growth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No RMDs with Roth IRAs</a:t>
          </a:r>
        </a:p>
      </dsp:txBody>
      <dsp:txXfrm>
        <a:off x="0" y="2608570"/>
        <a:ext cx="3810000" cy="557865"/>
      </dsp:txXfrm>
    </dsp:sp>
    <dsp:sp modelId="{FE7EE108-471A-4E06-8AEE-CB57E5BFBDF3}">
      <dsp:nvSpPr>
        <dsp:cNvPr id="0" name=""/>
        <dsp:cNvSpPr/>
      </dsp:nvSpPr>
      <dsp:spPr>
        <a:xfrm>
          <a:off x="0" y="3166435"/>
          <a:ext cx="3810000" cy="514800"/>
        </a:xfrm>
        <a:prstGeom prst="roundRect">
          <a:avLst/>
        </a:prstGeom>
        <a:solidFill>
          <a:srgbClr val="1946B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See the “big picture”</a:t>
          </a:r>
        </a:p>
      </dsp:txBody>
      <dsp:txXfrm>
        <a:off x="25130" y="3191565"/>
        <a:ext cx="3759740" cy="464540"/>
      </dsp:txXfrm>
    </dsp:sp>
    <dsp:sp modelId="{6434DFE1-FB71-4FD9-8E90-041B29279BAF}">
      <dsp:nvSpPr>
        <dsp:cNvPr id="0" name=""/>
        <dsp:cNvSpPr/>
      </dsp:nvSpPr>
      <dsp:spPr>
        <a:xfrm>
          <a:off x="0" y="3681235"/>
          <a:ext cx="381000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6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A combination of account distributions may help reduce taxes</a:t>
          </a:r>
        </a:p>
      </dsp:txBody>
      <dsp:txXfrm>
        <a:off x="0" y="3681235"/>
        <a:ext cx="3810000" cy="72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5034" y="-1618"/>
            <a:ext cx="3171040" cy="4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20281" tIns="0" rIns="20281" bIns="0" numCol="1" anchor="t" anchorCtr="0" compatLnSpc="1">
            <a:prstTxWarp prst="textNoShape">
              <a:avLst/>
            </a:prstTxWarp>
          </a:bodyPr>
          <a:lstStyle>
            <a:lvl1pPr defTabSz="974242">
              <a:spcBef>
                <a:spcPct val="0"/>
              </a:spcBef>
              <a:defRPr sz="1000" i="1">
                <a:solidFill>
                  <a:schemeClr val="bg1"/>
                </a:solidFill>
                <a:latin typeface="Times New Roman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7517" y="-1618"/>
            <a:ext cx="3171039" cy="4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20281" tIns="0" rIns="20281" bIns="0" numCol="1" anchor="t" anchorCtr="0" compatLnSpc="1">
            <a:prstTxWarp prst="textNoShape">
              <a:avLst/>
            </a:prstTxWarp>
          </a:bodyPr>
          <a:lstStyle>
            <a:lvl1pPr algn="r" defTabSz="974242">
              <a:spcBef>
                <a:spcPct val="0"/>
              </a:spcBef>
              <a:defRPr sz="1000" i="1">
                <a:solidFill>
                  <a:schemeClr val="bg1"/>
                </a:solidFill>
                <a:latin typeface="Times New Roman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5034" y="9120818"/>
            <a:ext cx="3171040" cy="48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20281" tIns="0" rIns="20281" bIns="0" numCol="1" anchor="b" anchorCtr="0" compatLnSpc="1">
            <a:prstTxWarp prst="textNoShape">
              <a:avLst/>
            </a:prstTxWarp>
          </a:bodyPr>
          <a:lstStyle>
            <a:lvl1pPr defTabSz="974242">
              <a:spcBef>
                <a:spcPct val="0"/>
              </a:spcBef>
              <a:defRPr sz="1000" i="1">
                <a:solidFill>
                  <a:schemeClr val="bg1"/>
                </a:solidFill>
                <a:latin typeface="Times New Roman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4B54D-32A2-4642-84BA-1170DC731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49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5034" y="-1618"/>
            <a:ext cx="3171040" cy="4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20281" tIns="0" rIns="20281" bIns="0" numCol="1" anchor="t" anchorCtr="0" compatLnSpc="1">
            <a:prstTxWarp prst="textNoShape">
              <a:avLst/>
            </a:prstTxWarp>
          </a:bodyPr>
          <a:lstStyle>
            <a:lvl1pPr defTabSz="974242">
              <a:spcBef>
                <a:spcPct val="0"/>
              </a:spcBef>
              <a:defRPr sz="1000" i="1">
                <a:latin typeface="Times New Roman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7517" y="-1618"/>
            <a:ext cx="3171039" cy="4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20281" tIns="0" rIns="20281" bIns="0" numCol="1" anchor="t" anchorCtr="0" compatLnSpc="1">
            <a:prstTxWarp prst="textNoShape">
              <a:avLst/>
            </a:prstTxWarp>
          </a:bodyPr>
          <a:lstStyle>
            <a:lvl1pPr algn="r" defTabSz="974242">
              <a:spcBef>
                <a:spcPct val="0"/>
              </a:spcBef>
              <a:defRPr sz="1000" i="1">
                <a:latin typeface="Times New Roman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5034" y="9120818"/>
            <a:ext cx="3171040" cy="48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20281" tIns="0" rIns="20281" bIns="0" numCol="1" anchor="b" anchorCtr="0" compatLnSpc="1">
            <a:prstTxWarp prst="textNoShape">
              <a:avLst/>
            </a:prstTxWarp>
          </a:bodyPr>
          <a:lstStyle>
            <a:lvl1pPr defTabSz="974242">
              <a:spcBef>
                <a:spcPct val="0"/>
              </a:spcBef>
              <a:defRPr sz="1000" i="1">
                <a:latin typeface="Times New Roman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7517" y="9120818"/>
            <a:ext cx="3171039" cy="48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20281" tIns="0" rIns="20281" bIns="0" numCol="1" anchor="b" anchorCtr="0" compatLnSpc="1">
            <a:prstTxWarp prst="textNoShape">
              <a:avLst/>
            </a:prstTxWarp>
          </a:bodyPr>
          <a:lstStyle>
            <a:lvl1pPr algn="r" defTabSz="974242">
              <a:spcBef>
                <a:spcPct val="0"/>
              </a:spcBef>
              <a:defRPr sz="1000" i="1"/>
            </a:lvl1pPr>
          </a:lstStyle>
          <a:p>
            <a:pPr>
              <a:defRPr/>
            </a:pPr>
            <a:fld id="{B125A935-8931-4AB0-9DDF-A4D0D9D56FED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3175" y="739775"/>
            <a:ext cx="4764088" cy="3573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20117" y="8418843"/>
            <a:ext cx="675649" cy="28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020" tIns="49011" rIns="98020" bIns="49011">
            <a:spAutoFit/>
          </a:bodyPr>
          <a:lstStyle>
            <a:lvl1pPr defTabSz="941388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 defTabSz="941388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 defTabSz="941388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 defTabSz="941388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 defTabSz="941388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defTabSz="94138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defTabSz="94138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defTabSz="94138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defTabSz="94138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fi-FI" altLang="en-US" sz="1200" b="1" i="1" u="sng">
                <a:latin typeface="Arial" panose="020B0604020202020204" pitchFamily="34" charset="0"/>
              </a:rPr>
              <a:t>Notes: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033524" y="8638816"/>
            <a:ext cx="35267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15753" y="8941279"/>
            <a:ext cx="395457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15753" y="9263153"/>
            <a:ext cx="395457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615753" y="9581791"/>
            <a:ext cx="395457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4631" tIns="47316" rIns="94631" bIns="4731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12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621064"/>
            <a:ext cx="5852160" cy="3779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pPr marL="0" marR="0" lvl="0" indent="0" algn="r" defTabSz="97424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30643-CBD6-4583-880B-F7A0B6AB26AE}" type="slidenum">
              <a:rPr kumimoji="0" lang="fi-FI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2" charset="-128"/>
                <a:cs typeface="+mn-cs"/>
              </a:rPr>
              <a:pPr marL="0" marR="0" lvl="0" indent="0" algn="r" defTabSz="9742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pitchFamily="12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328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1064"/>
            <a:ext cx="5852160" cy="3779987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5A935-8931-4AB0-9DDF-A4D0D9D56FED}" type="slidenum">
              <a:rPr lang="fi-FI" altLang="en-US" smtClean="0"/>
              <a:pPr>
                <a:defRPr/>
              </a:pPr>
              <a:t>10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060389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3466" y="4708406"/>
            <a:ext cx="6184364" cy="3851155"/>
          </a:xfrm>
          <a:prstGeom prst="rect">
            <a:avLst/>
          </a:prstGeom>
        </p:spPr>
        <p:txBody>
          <a:bodyPr lIns="94631" tIns="47316" rIns="94631" bIns="47316"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9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DB214F20-DF6C-41FB-89FC-EDCEF3E1D2E7}" type="slidenum">
              <a:rPr lang="fi-FI" smtClean="0"/>
              <a:pPr defTabSz="1008339"/>
              <a:t>12</a:t>
            </a:fld>
            <a:endParaRPr lang="fi-FI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742950"/>
            <a:ext cx="4867275" cy="3649663"/>
          </a:xfrm>
          <a:ln cap="flat"/>
        </p:spPr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1030839" y="4558753"/>
            <a:ext cx="5669616" cy="440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35" tIns="50219" rIns="100435" bIns="50219"/>
          <a:lstStyle/>
          <a:p>
            <a:pPr lvl="1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706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721" y="4645618"/>
            <a:ext cx="6700454" cy="41561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4165" tIns="47085" rIns="94165" bIns="47085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08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F53CBA58-5FBF-4C2E-BC8B-07D1839B370E}" type="slidenum">
              <a:rPr lang="fi-FI" smtClean="0"/>
              <a:pPr defTabSz="1008339"/>
              <a:t>13</a:t>
            </a:fld>
            <a:endParaRPr lang="fi-FI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8188"/>
            <a:ext cx="4887913" cy="366553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36" y="4645618"/>
            <a:ext cx="6702238" cy="41561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09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74BE0EDF-9949-4C99-BE0F-705CCDC82EF0}" type="slidenum">
              <a:rPr lang="fi-FI" smtClean="0"/>
              <a:pPr defTabSz="1008339"/>
              <a:t>14</a:t>
            </a:fld>
            <a:endParaRPr lang="fi-FI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6600"/>
            <a:ext cx="4887913" cy="366553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376" y="4647288"/>
            <a:ext cx="6734340" cy="439838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09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F970430D-874C-45DE-A6FF-553275C7C3CA}" type="slidenum">
              <a:rPr lang="fi-FI" smtClean="0"/>
              <a:pPr defTabSz="1008339"/>
              <a:t>15</a:t>
            </a:fld>
            <a:endParaRPr lang="fi-FI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6600"/>
            <a:ext cx="4887913" cy="366553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2624" y="4647288"/>
            <a:ext cx="5666048" cy="439838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18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80B0FA84-2143-4B68-8933-05B087C1BAC2}" type="slidenum">
              <a:rPr lang="fi-FI" smtClean="0"/>
              <a:pPr defTabSz="1008339"/>
              <a:t>16</a:t>
            </a:fld>
            <a:endParaRPr lang="fi-FI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6600"/>
            <a:ext cx="4887913" cy="366553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062" y="4647287"/>
            <a:ext cx="6898418" cy="4400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32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DB214F20-DF6C-41FB-89FC-EDCEF3E1D2E7}" type="slidenum">
              <a:rPr lang="fi-FI" smtClean="0"/>
              <a:pPr defTabSz="1008339"/>
              <a:t>17</a:t>
            </a:fld>
            <a:endParaRPr lang="fi-FI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742950"/>
            <a:ext cx="4867275" cy="3649663"/>
          </a:xfrm>
          <a:ln cap="flat"/>
        </p:spPr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1030839" y="4558753"/>
            <a:ext cx="5669616" cy="440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35" tIns="50219" rIns="100435" bIns="50219"/>
          <a:lstStyle/>
          <a:p>
            <a:pPr lvl="1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706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721" y="4645618"/>
            <a:ext cx="6700454" cy="41561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4165" tIns="47085" rIns="94165" bIns="47085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38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6048028A-CE12-4A0A-A92E-DFB7FACB19E1}" type="slidenum">
              <a:rPr lang="fi-FI" smtClean="0"/>
              <a:pPr defTabSz="1008339"/>
              <a:t>18</a:t>
            </a:fld>
            <a:endParaRPr lang="fi-FI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0813" y="736600"/>
            <a:ext cx="4889500" cy="36671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022" y="4647287"/>
            <a:ext cx="6183252" cy="4400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924" tIns="48963" rIns="97924" bIns="4896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71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2D4DB2A9-BABC-4A60-A4B7-6856703971C1}" type="slidenum">
              <a:rPr lang="fi-FI" smtClean="0"/>
              <a:pPr defTabSz="1008339"/>
              <a:t>19</a:t>
            </a:fld>
            <a:endParaRPr lang="fi-FI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6600"/>
            <a:ext cx="4889500" cy="36671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229" y="4523672"/>
            <a:ext cx="6960840" cy="45236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9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743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1008743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1008743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1008743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1008743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1008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1008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1008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1008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1287B84C-0049-4F21-A560-62ECC3BF1BF7}" type="slidenum">
              <a:rPr lang="fi-FI" altLang="en-US" smtClean="0"/>
              <a:pPr/>
              <a:t>2</a:t>
            </a:fld>
            <a:endParaRPr lang="fi-FI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5013"/>
            <a:ext cx="4889500" cy="3667125"/>
          </a:xfrm>
          <a:ln/>
        </p:spPr>
      </p:sp>
      <p:sp>
        <p:nvSpPr>
          <p:cNvPr id="12292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73466" y="4646943"/>
            <a:ext cx="6184364" cy="44010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34" tIns="50018" rIns="100034" bIns="5001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7090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F357906E-31BB-40E3-997C-9726D8470243}" type="slidenum">
              <a:rPr lang="fi-FI" smtClean="0"/>
              <a:pPr defTabSz="1008339"/>
              <a:t>20</a:t>
            </a:fld>
            <a:endParaRPr lang="fi-FI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6600"/>
            <a:ext cx="4889500" cy="36671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329" y="4647287"/>
            <a:ext cx="6941221" cy="4400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25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249"/>
            <a:fld id="{1A36A45B-9651-4E7E-8FCD-39AFB9C84DFD}" type="slidenum">
              <a:rPr lang="fi-FI" smtClean="0"/>
              <a:pPr defTabSz="1008249"/>
              <a:t>21</a:t>
            </a:fld>
            <a:endParaRPr lang="fi-FI" dirty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023" y="4647287"/>
            <a:ext cx="6183252" cy="4400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916" tIns="48958" rIns="97916" bIns="48958"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68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3466" y="4708406"/>
            <a:ext cx="6184364" cy="385115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4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C51F5385-2C91-4550-A035-CBF595EA45D2}" type="slidenum">
              <a:rPr lang="fi-FI" smtClean="0"/>
              <a:pPr defTabSz="1008339"/>
              <a:t>23</a:t>
            </a:fld>
            <a:endParaRPr lang="fi-FI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741363"/>
            <a:ext cx="4872037" cy="365442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706" y="4553741"/>
            <a:ext cx="7221223" cy="4400054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pPr defTabSz="94631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47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FD656136-EF0A-41A5-A250-D9BDC9EE385A}" type="slidenum">
              <a:rPr lang="fi-FI" smtClean="0"/>
              <a:pPr defTabSz="1008339"/>
              <a:t>24</a:t>
            </a:fld>
            <a:endParaRPr lang="fi-FI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738188"/>
            <a:ext cx="4887912" cy="3665537"/>
          </a:xfrm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37" y="4647287"/>
            <a:ext cx="6753958" cy="4400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307" tIns="49303" rIns="100307" bIns="49303"/>
          <a:lstStyle/>
          <a:p>
            <a:pPr>
              <a:buFont typeface="Symbol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99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4335"/>
            <a:fld id="{66A46985-849A-42F3-90FA-2FF8023D6C4F}" type="slidenum">
              <a:rPr lang="fi-FI" smtClean="0"/>
              <a:pPr defTabSz="974335"/>
              <a:t>25</a:t>
            </a:fld>
            <a:endParaRPr lang="fi-FI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557" y="4561227"/>
            <a:ext cx="6346589" cy="431693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4615" tIns="47306" rIns="94615" bIns="47306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58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498B8B23-ABA4-414E-975B-E71640357AC9}" type="slidenum">
              <a:rPr lang="fi-FI" smtClean="0"/>
              <a:pPr defTabSz="1008339"/>
              <a:t>26</a:t>
            </a:fld>
            <a:endParaRPr lang="fi-FI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6600"/>
            <a:ext cx="4887913" cy="3665538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721" y="4645618"/>
            <a:ext cx="6700454" cy="41561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4382" tIns="47191" rIns="94382" bIns="47191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38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76EC3B66-8CB6-4841-BD63-BA1356497794}" type="slidenum">
              <a:rPr lang="fi-FI" smtClean="0"/>
              <a:pPr defTabSz="1008339"/>
              <a:t>27</a:t>
            </a:fld>
            <a:endParaRPr lang="fi-FI" dirty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6600"/>
            <a:ext cx="4887913" cy="366553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721" y="4645618"/>
            <a:ext cx="6700454" cy="41561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4382" tIns="47191" rIns="94382" bIns="47191"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96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3466" y="4708406"/>
            <a:ext cx="6184364" cy="385115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45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5ABE9A8D-5480-46D0-B784-283164C6509B}" type="slidenum">
              <a:rPr lang="fi-FI" smtClean="0"/>
              <a:pPr defTabSz="1008339"/>
              <a:t>29</a:t>
            </a:fld>
            <a:endParaRPr lang="fi-FI" dirty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0813" y="738188"/>
            <a:ext cx="4889500" cy="366712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022" y="4647287"/>
            <a:ext cx="6183252" cy="4400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3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621064"/>
            <a:ext cx="5852160" cy="3779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/>
          <a:lstStyle/>
          <a:p>
            <a:pPr marL="249721" indent="-249721">
              <a:tabLst>
                <a:tab pos="369654" algn="l"/>
                <a:tab pos="693305" algn="l"/>
              </a:tabLst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7DE35D0C-62CF-4CDE-928B-315D4001B308}" type="slidenum">
              <a:rPr lang="fi-FI" altLang="en-US" smtClean="0"/>
              <a:pPr/>
              <a:t>3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5090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DB214F20-DF6C-41FB-89FC-EDCEF3E1D2E7}" type="slidenum">
              <a:rPr lang="fi-FI" smtClean="0"/>
              <a:pPr defTabSz="1008339"/>
              <a:t>30</a:t>
            </a:fld>
            <a:endParaRPr lang="fi-FI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742950"/>
            <a:ext cx="4867275" cy="3649663"/>
          </a:xfrm>
          <a:ln cap="flat"/>
        </p:spPr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1030839" y="4558753"/>
            <a:ext cx="5669616" cy="440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35" tIns="50219" rIns="100435" bIns="50219"/>
          <a:lstStyle/>
          <a:p>
            <a:pPr lvl="1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706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721" y="4645618"/>
            <a:ext cx="6700454" cy="41561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4165" tIns="47085" rIns="94165" bIns="47085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66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50215F94-3EE7-4C2A-95CF-F4BFAA62EB96}" type="slidenum">
              <a:rPr lang="fi-FI" smtClean="0"/>
              <a:pPr defTabSz="1008339"/>
              <a:t>31</a:t>
            </a:fld>
            <a:endParaRPr lang="fi-FI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0813" y="738188"/>
            <a:ext cx="4889500" cy="3667125"/>
          </a:xfrm>
          <a:ln/>
        </p:spPr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022" y="4647287"/>
            <a:ext cx="6183252" cy="4400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3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C83C9368-F31E-44BA-BCDE-1A4166706D96}" type="slidenum">
              <a:rPr lang="fi-FI" smtClean="0"/>
              <a:pPr defTabSz="1008339"/>
              <a:t>32</a:t>
            </a:fld>
            <a:endParaRPr lang="fi-FI" dirty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736600"/>
            <a:ext cx="4889500" cy="3667125"/>
          </a:xfrm>
          <a:ln/>
        </p:spPr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022" y="4647287"/>
            <a:ext cx="6183252" cy="4400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70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0BFAFB6B-5C01-4D6E-B028-22465A8B6697}" type="slidenum">
              <a:rPr lang="fi-FI" smtClean="0"/>
              <a:pPr defTabSz="1008339"/>
              <a:t>33</a:t>
            </a:fld>
            <a:endParaRPr lang="fi-FI" dirty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6600"/>
            <a:ext cx="4889500" cy="3667125"/>
          </a:xfrm>
          <a:ln/>
        </p:spPr>
      </p:sp>
      <p:sp>
        <p:nvSpPr>
          <p:cNvPr id="921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942" y="4647287"/>
            <a:ext cx="7016127" cy="4400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pPr>
              <a:lnSpc>
                <a:spcPct val="80000"/>
              </a:lnSpc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211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BD73F958-CE5E-493F-AE6A-BA85B263646A}" type="slidenum">
              <a:rPr lang="fi-FI" smtClean="0"/>
              <a:pPr defTabSz="1008339"/>
              <a:t>34</a:t>
            </a:fld>
            <a:endParaRPr lang="fi-FI" dirty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6600"/>
            <a:ext cx="4889500" cy="366712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022" y="4647287"/>
            <a:ext cx="6183252" cy="4400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593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8D93C097-03FF-4848-9485-C2C1EC7B7D65}" type="slidenum">
              <a:rPr lang="fi-FI" smtClean="0"/>
              <a:pPr defTabSz="1008339"/>
              <a:t>35</a:t>
            </a:fld>
            <a:endParaRPr lang="fi-FI" dirty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6600"/>
            <a:ext cx="4889500" cy="3667125"/>
          </a:xfrm>
          <a:ln/>
        </p:spPr>
      </p:sp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022" y="4647287"/>
            <a:ext cx="6183252" cy="4400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531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AF8CA7C6-4187-463D-9907-DD6A3FD21317}" type="slidenum">
              <a:rPr lang="fi-FI" smtClean="0"/>
              <a:pPr defTabSz="1008339"/>
              <a:t>36</a:t>
            </a:fld>
            <a:endParaRPr lang="fi-FI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738188"/>
            <a:ext cx="4887912" cy="366553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2624" y="4647288"/>
            <a:ext cx="5666048" cy="439838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158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9BB60339-6634-4644-8B9F-A53ED987E5CB}" type="slidenum">
              <a:rPr lang="fi-FI" smtClean="0"/>
              <a:pPr defTabSz="1008339"/>
              <a:t>37</a:t>
            </a:fld>
            <a:endParaRPr lang="fi-FI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738188"/>
            <a:ext cx="4887912" cy="366553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2624" y="4647288"/>
            <a:ext cx="5666048" cy="439838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150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B8AF60CF-5977-472F-8D28-BF3B63DB124B}" type="slidenum">
              <a:rPr lang="fi-FI" smtClean="0"/>
              <a:pPr defTabSz="1008339"/>
              <a:t>38</a:t>
            </a:fld>
            <a:endParaRPr lang="fi-FI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0813" y="738188"/>
            <a:ext cx="4889500" cy="3667125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022" y="4647287"/>
            <a:ext cx="6183252" cy="4400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684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DB214F20-DF6C-41FB-89FC-EDCEF3E1D2E7}" type="slidenum">
              <a:rPr lang="fi-FI" smtClean="0"/>
              <a:pPr defTabSz="1008339"/>
              <a:t>39</a:t>
            </a:fld>
            <a:endParaRPr lang="fi-FI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742950"/>
            <a:ext cx="4867275" cy="3649663"/>
          </a:xfrm>
          <a:ln cap="flat"/>
        </p:spPr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1030839" y="4558753"/>
            <a:ext cx="5669616" cy="440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35" tIns="50219" rIns="100435" bIns="50219"/>
          <a:lstStyle/>
          <a:p>
            <a:pPr lvl="1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706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721" y="4645618"/>
            <a:ext cx="6700454" cy="41561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4165" tIns="47085" rIns="94165" bIns="47085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4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5336A522-2855-4FD5-9DCC-76627AD1F14D}" type="slidenum">
              <a:rPr lang="fi-FI" altLang="en-US" smtClean="0"/>
              <a:pPr/>
              <a:t>4</a:t>
            </a:fld>
            <a:endParaRPr lang="fi-FI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0813" y="736600"/>
            <a:ext cx="4889500" cy="3667125"/>
          </a:xfrm>
          <a:ln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1847" y="4646943"/>
            <a:ext cx="5667602" cy="44010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392" tIns="51045" rIns="100392" bIns="51045"/>
          <a:lstStyle/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77395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FBB7C7EA-A558-49B4-96B5-D9CB7716D5BE}" type="slidenum">
              <a:rPr lang="fi-FI" smtClean="0"/>
              <a:pPr defTabSz="1008339"/>
              <a:t>40</a:t>
            </a:fld>
            <a:endParaRPr lang="fi-FI" dirty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8188"/>
            <a:ext cx="4887913" cy="366553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36" y="4645618"/>
            <a:ext cx="6702238" cy="41561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89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5A935-8931-4AB0-9DDF-A4D0D9D56FED}" type="slidenum">
              <a:rPr lang="fi-FI" altLang="en-US" smtClean="0"/>
              <a:pPr>
                <a:defRPr/>
              </a:pPr>
              <a:t>41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4267535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A46DF738-1508-4825-976B-F9871C8B3C85}" type="slidenum">
              <a:rPr lang="fi-FI" smtClean="0"/>
              <a:pPr defTabSz="1008339"/>
              <a:t>42</a:t>
            </a:fld>
            <a:endParaRPr lang="fi-FI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0813" y="738188"/>
            <a:ext cx="4889500" cy="3667125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0" y="4647288"/>
            <a:ext cx="6821730" cy="439838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015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29A1AAEE-E3F0-4A43-A2FA-7BFFCBA36A30}" type="slidenum">
              <a:rPr lang="fi-FI" smtClean="0"/>
              <a:pPr defTabSz="1008339"/>
              <a:t>43</a:t>
            </a:fld>
            <a:endParaRPr lang="fi-FI" dirty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8188"/>
            <a:ext cx="4887913" cy="366553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3637" y="4645618"/>
            <a:ext cx="6704022" cy="41561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7908" tIns="48952" rIns="97908" bIns="4895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457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7A7120A9-B6C2-43A0-80A7-BF288FADED2D}" type="slidenum">
              <a:rPr lang="fi-FI" smtClean="0"/>
              <a:pPr defTabSz="1008339"/>
              <a:t>44</a:t>
            </a:fld>
            <a:endParaRPr lang="fi-FI" dirty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8188"/>
            <a:ext cx="4887913" cy="36655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36" y="4645618"/>
            <a:ext cx="6702238" cy="41561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636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AED63918-D494-4ED4-8472-CCA946CC20C9}" type="slidenum">
              <a:rPr lang="fi-FI" smtClean="0"/>
              <a:pPr defTabSz="1008339"/>
              <a:t>45</a:t>
            </a:fld>
            <a:endParaRPr lang="fi-FI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8188"/>
            <a:ext cx="4887913" cy="366553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3637" y="4645618"/>
            <a:ext cx="6704022" cy="41561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027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3D9C1-9CE2-489D-862A-C1D4D43D7C4C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508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39863" y="747713"/>
            <a:ext cx="4862512" cy="3646487"/>
          </a:xfrm>
          <a:prstGeom prst="rect">
            <a:avLst/>
          </a:prstGeo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08931" name="Rectangle 3"/>
          <p:cNvSpPr>
            <a:spLocks noGrp="1"/>
          </p:cNvSpPr>
          <p:nvPr>
            <p:ph type="body" idx="1"/>
          </p:nvPr>
        </p:nvSpPr>
        <p:spPr>
          <a:xfrm>
            <a:off x="1030841" y="4648944"/>
            <a:ext cx="5669616" cy="4400794"/>
          </a:xfrm>
          <a:prstGeom prst="rect">
            <a:avLst/>
          </a:prstGeom>
        </p:spPr>
        <p:txBody>
          <a:bodyPr lIns="94631" tIns="47316" rIns="94631" bIns="47316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461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971A57AB-A66B-4D51-813F-E1E85B20205E}" type="slidenum">
              <a:rPr lang="fi-FI" smtClean="0"/>
              <a:pPr defTabSz="1008339"/>
              <a:t>47</a:t>
            </a:fld>
            <a:endParaRPr lang="fi-FI" dirty="0"/>
          </a:p>
        </p:txBody>
      </p:sp>
      <p:sp>
        <p:nvSpPr>
          <p:cNvPr id="106499" name="Rectangle 2"/>
          <p:cNvSpPr>
            <a:spLocks noChangeArrowheads="1"/>
          </p:cNvSpPr>
          <p:nvPr/>
        </p:nvSpPr>
        <p:spPr bwMode="auto">
          <a:xfrm>
            <a:off x="4380176" y="-1671"/>
            <a:ext cx="3351119" cy="49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21" tIns="47309" rIns="94621" bIns="47309" anchor="ctr"/>
          <a:lstStyle/>
          <a:p>
            <a:endParaRPr lang="en-US"/>
          </a:p>
        </p:txBody>
      </p:sp>
      <p:sp>
        <p:nvSpPr>
          <p:cNvPr id="106500" name="Rectangle 3"/>
          <p:cNvSpPr>
            <a:spLocks noChangeArrowheads="1"/>
          </p:cNvSpPr>
          <p:nvPr/>
        </p:nvSpPr>
        <p:spPr bwMode="auto">
          <a:xfrm>
            <a:off x="1" y="9287892"/>
            <a:ext cx="3351119" cy="49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21" tIns="47309" rIns="94621" bIns="47309" anchor="ctr"/>
          <a:lstStyle/>
          <a:p>
            <a:endParaRPr lang="en-US"/>
          </a:p>
        </p:txBody>
      </p:sp>
      <p:sp>
        <p:nvSpPr>
          <p:cNvPr id="106501" name="Rectangle 4"/>
          <p:cNvSpPr>
            <a:spLocks noChangeArrowheads="1"/>
          </p:cNvSpPr>
          <p:nvPr/>
        </p:nvSpPr>
        <p:spPr bwMode="auto">
          <a:xfrm>
            <a:off x="1" y="-1671"/>
            <a:ext cx="3351119" cy="49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21" tIns="47309" rIns="94621" bIns="47309" anchor="ctr"/>
          <a:lstStyle/>
          <a:p>
            <a:endParaRPr lang="en-US"/>
          </a:p>
        </p:txBody>
      </p:sp>
      <p:sp>
        <p:nvSpPr>
          <p:cNvPr id="106502" name="Rectangle 5"/>
          <p:cNvSpPr>
            <a:spLocks noChangeArrowheads="1"/>
          </p:cNvSpPr>
          <p:nvPr/>
        </p:nvSpPr>
        <p:spPr bwMode="auto">
          <a:xfrm>
            <a:off x="4380176" y="-1671"/>
            <a:ext cx="3351119" cy="49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21" tIns="47309" rIns="94621" bIns="47309" anchor="ctr"/>
          <a:lstStyle/>
          <a:p>
            <a:endParaRPr lang="en-US"/>
          </a:p>
        </p:txBody>
      </p:sp>
      <p:sp>
        <p:nvSpPr>
          <p:cNvPr id="106503" name="Rectangle 6"/>
          <p:cNvSpPr>
            <a:spLocks noChangeArrowheads="1"/>
          </p:cNvSpPr>
          <p:nvPr/>
        </p:nvSpPr>
        <p:spPr bwMode="auto">
          <a:xfrm>
            <a:off x="1" y="9287892"/>
            <a:ext cx="3351119" cy="49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21" tIns="47309" rIns="94621" bIns="47309" anchor="ctr"/>
          <a:lstStyle/>
          <a:p>
            <a:endParaRPr lang="en-US"/>
          </a:p>
        </p:txBody>
      </p:sp>
      <p:sp>
        <p:nvSpPr>
          <p:cNvPr id="106504" name="Rectangle 7"/>
          <p:cNvSpPr>
            <a:spLocks noChangeArrowheads="1"/>
          </p:cNvSpPr>
          <p:nvPr/>
        </p:nvSpPr>
        <p:spPr bwMode="auto">
          <a:xfrm>
            <a:off x="1" y="-1671"/>
            <a:ext cx="3351119" cy="49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621" tIns="47309" rIns="94621" bIns="47309" anchor="ctr"/>
          <a:lstStyle/>
          <a:p>
            <a:endParaRPr lang="en-US"/>
          </a:p>
        </p:txBody>
      </p:sp>
      <p:sp>
        <p:nvSpPr>
          <p:cNvPr id="106505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5100" y="742950"/>
            <a:ext cx="4867275" cy="3651250"/>
          </a:xfrm>
          <a:ln cap="flat"/>
        </p:spPr>
      </p:sp>
      <p:sp>
        <p:nvSpPr>
          <p:cNvPr id="10650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721" y="4645618"/>
            <a:ext cx="6700454" cy="41561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4165" tIns="47085" rIns="94165" bIns="47085"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492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2082"/>
            <a:fld id="{D84F7FEC-0079-4880-975C-A08E667BCF9C}" type="slidenum">
              <a:rPr lang="en-US" smtClean="0"/>
              <a:pPr defTabSz="1002082"/>
              <a:t>48</a:t>
            </a:fld>
            <a:endParaRPr lang="en-US" dirty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5013"/>
            <a:ext cx="4887913" cy="3665537"/>
          </a:xfrm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29" y="4646618"/>
            <a:ext cx="6185035" cy="4402060"/>
          </a:xfrm>
          <a:prstGeom prst="rect">
            <a:avLst/>
          </a:prstGeom>
          <a:noFill/>
          <a:ln/>
        </p:spPr>
        <p:txBody>
          <a:bodyPr lIns="100034" tIns="50018" rIns="100034" bIns="5001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795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4320962B-8F62-4D05-B2D1-402ABD01DFD0}" type="slidenum">
              <a:rPr lang="fi-FI" smtClean="0"/>
              <a:pPr defTabSz="1008339"/>
              <a:t>49</a:t>
            </a:fld>
            <a:endParaRPr lang="fi-FI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0813" y="738188"/>
            <a:ext cx="4889500" cy="3667125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022" y="4647287"/>
            <a:ext cx="6183252" cy="4400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7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1064"/>
            <a:ext cx="5852160" cy="3779987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5A935-8931-4AB0-9DDF-A4D0D9D56FED}" type="slidenum">
              <a:rPr lang="fi-FI" altLang="en-US" smtClean="0"/>
              <a:pPr>
                <a:defRPr/>
              </a:pPr>
              <a:t>5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6928265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743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1008743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1008743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1008743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1008743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1008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1008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1008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10087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D20BACC5-5C2B-4CF0-975F-CCB7DD06F316}" type="slidenum">
              <a:rPr lang="fi-FI" altLang="en-US" smtClean="0"/>
              <a:pPr/>
              <a:t>50</a:t>
            </a:fld>
            <a:endParaRPr lang="fi-FI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5013"/>
            <a:ext cx="4889500" cy="3667125"/>
          </a:xfrm>
          <a:ln/>
        </p:spPr>
      </p:sp>
      <p:sp>
        <p:nvSpPr>
          <p:cNvPr id="78852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773466" y="4646943"/>
            <a:ext cx="6184364" cy="44010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34" tIns="50018" rIns="100034" bIns="50018"/>
          <a:lstStyle/>
          <a:p>
            <a:endParaRPr lang="en-US" altLang="en-US" dirty="0">
              <a:latin typeface="Times New Roman" panose="02020603050405020304" pitchFamily="18" charset="0"/>
              <a:ea typeface="ヒラギノ角ゴ Pro W3" pitchFamily="12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4819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621064"/>
            <a:ext cx="5852160" cy="3779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/>
          <a:lstStyle/>
          <a:p>
            <a:pPr defTabSz="966612">
              <a:defRPr/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7DE35D0C-62CF-4CDE-928B-315D4001B308}" type="slidenum">
              <a:rPr lang="fi-FI" altLang="en-US" smtClean="0"/>
              <a:pPr/>
              <a:t>51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838290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1007101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1007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5336A522-2855-4FD5-9DCC-76627AD1F14D}" type="slidenum">
              <a:rPr lang="fi-FI" altLang="en-US" smtClean="0"/>
              <a:pPr/>
              <a:t>52</a:t>
            </a:fld>
            <a:endParaRPr lang="fi-FI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0813" y="736600"/>
            <a:ext cx="4889500" cy="3667125"/>
          </a:xfrm>
          <a:ln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1847" y="4646943"/>
            <a:ext cx="5667602" cy="44010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392" tIns="51045" rIns="100392" bIns="5104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499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621064"/>
            <a:ext cx="5852160" cy="3779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/>
          <a:lstStyle/>
          <a:p>
            <a:endParaRPr lang="en-US" alt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588568D8-D07E-4FE8-97A8-553100606385}" type="slidenum">
              <a:rPr lang="fi-FI" altLang="en-US" smtClean="0"/>
              <a:pPr/>
              <a:t>53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6098491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621064"/>
            <a:ext cx="5852160" cy="3779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68879" indent="-295723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82891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56047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129203" indent="-236578" defTabSz="974242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602360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3075516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548672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4021828" indent="-236578" defTabSz="974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pPr marL="0" marR="0" lvl="0" indent="0" algn="r" defTabSz="97424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30643-CBD6-4583-880B-F7A0B6AB26AE}" type="slidenum">
              <a:rPr kumimoji="0" lang="fi-FI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2" charset="-128"/>
                <a:cs typeface="+mn-cs"/>
              </a:rPr>
              <a:pPr marL="0" marR="0" lvl="0" indent="0" algn="r" defTabSz="9742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fi-FI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pitchFamily="12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80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EC0E8830-E25B-43BE-B436-5549E163CD5A}" type="slidenum">
              <a:rPr lang="fi-FI" smtClean="0"/>
              <a:pPr defTabSz="1008339"/>
              <a:t>6</a:t>
            </a:fld>
            <a:endParaRPr lang="fi-FI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738188"/>
            <a:ext cx="4887912" cy="3665537"/>
          </a:xfrm>
          <a:ln/>
        </p:spPr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022" y="4647287"/>
            <a:ext cx="6183252" cy="4400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40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642611B5-C496-40EA-ABB1-DC5C2CD5901F}" type="slidenum">
              <a:rPr lang="fi-FI" smtClean="0"/>
              <a:pPr defTabSz="1008339"/>
              <a:t>7</a:t>
            </a:fld>
            <a:endParaRPr lang="fi-FI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738188"/>
            <a:ext cx="4887912" cy="366553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2624" y="4647288"/>
            <a:ext cx="5666048" cy="439838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68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C31156D8-FCEF-48EC-A597-E97893AC51B8}" type="slidenum">
              <a:rPr lang="fi-FI" smtClean="0"/>
              <a:pPr defTabSz="1008339"/>
              <a:t>8</a:t>
            </a:fld>
            <a:endParaRPr lang="fi-FI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738188"/>
            <a:ext cx="4887912" cy="366553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2624" y="4647288"/>
            <a:ext cx="5666048" cy="439838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7917" tIns="48957" rIns="97917" bIns="4895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23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8339"/>
            <a:fld id="{4F0845B2-A98E-4EE2-AF53-64D9033A6388}" type="slidenum">
              <a:rPr lang="fi-FI" smtClean="0"/>
              <a:pPr defTabSz="1008339"/>
              <a:t>9</a:t>
            </a:fld>
            <a:endParaRPr lang="fi-FI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736600"/>
            <a:ext cx="4887913" cy="366553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721" y="4645618"/>
            <a:ext cx="6700454" cy="41561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94382" tIns="47191" rIns="94382" bIns="4719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S_CoverPageGraphics4TW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571500" y="5154613"/>
            <a:ext cx="6562725" cy="601662"/>
          </a:xfrm>
          <a:effectLst/>
          <a:extLst>
            <a:ext uri="{91240B29-F687-4f45-9708-019B960494DF}"/>
            <a:ext uri="{AF507438-7753-43e0-B8FC-AC1667EBCBE1}"/>
          </a:extLst>
        </p:spPr>
        <p:txBody>
          <a:bodyPr lIns="91440" tIns="45720" rIns="91440" bIns="4572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style/</a:t>
            </a:r>
          </a:p>
        </p:txBody>
      </p:sp>
      <p:sp>
        <p:nvSpPr>
          <p:cNvPr id="120864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571786" y="5849938"/>
            <a:ext cx="6567202" cy="519112"/>
          </a:xfrm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1440" rIns="91440" anchor="ctr"/>
          <a:lstStyle>
            <a:lvl1pPr marL="0" indent="0">
              <a:buFontTx/>
              <a:buNone/>
              <a:defRPr sz="2400">
                <a:solidFill>
                  <a:srgbClr val="FF6600"/>
                </a:solidFill>
                <a:effectLst/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09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571500" y="5154613"/>
            <a:ext cx="6562725" cy="601662"/>
          </a:xfrm>
          <a:effectLst/>
        </p:spPr>
        <p:txBody>
          <a:bodyPr lIns="91440" tIns="45720" rIns="91440" bIns="45720"/>
          <a:lstStyle>
            <a:lvl1pPr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style/</a:t>
            </a:r>
          </a:p>
        </p:txBody>
      </p:sp>
      <p:sp>
        <p:nvSpPr>
          <p:cNvPr id="120864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571786" y="5849938"/>
            <a:ext cx="6567202" cy="519112"/>
          </a:xfrm>
          <a:effectLst/>
        </p:spPr>
        <p:txBody>
          <a:bodyPr lIns="91440" rIns="91440" anchor="ctr"/>
          <a:lstStyle>
            <a:lvl1pPr marL="0" indent="0">
              <a:buFontTx/>
              <a:buNone/>
              <a:defRPr sz="2400">
                <a:solidFill>
                  <a:srgbClr val="FF6600"/>
                </a:solidFill>
                <a:effectLst/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035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00"/>
              </a:spcBef>
              <a:defRPr sz="24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500"/>
              </a:spcBef>
              <a:defRPr sz="1800">
                <a:solidFill>
                  <a:schemeClr val="tx1"/>
                </a:solidFill>
                <a:latin typeface="+mj-lt"/>
              </a:defRPr>
            </a:lvl2pPr>
            <a:lvl3pPr>
              <a:spcBef>
                <a:spcPts val="500"/>
              </a:spcBef>
              <a:defRPr sz="1800">
                <a:solidFill>
                  <a:schemeClr val="tx1"/>
                </a:solidFill>
                <a:latin typeface="+mj-lt"/>
              </a:defRPr>
            </a:lvl3pPr>
            <a:lvl4pPr>
              <a:spcBef>
                <a:spcPts val="500"/>
              </a:spcBef>
              <a:defRPr sz="1800">
                <a:solidFill>
                  <a:schemeClr val="tx1"/>
                </a:solidFill>
                <a:latin typeface="+mj-lt"/>
              </a:defRPr>
            </a:lvl4pPr>
            <a:lvl5pPr>
              <a:spcBef>
                <a:spcPts val="500"/>
              </a:spcBef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773A5CCB-C9EB-D441-AF10-EC3411B900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BC3DF-9142-4C54-85DF-E67EF2FB4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53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399" y="4406900"/>
            <a:ext cx="7199313" cy="1362075"/>
          </a:xfr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938611"/>
            <a:ext cx="7162800" cy="1500187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773A5CCB-C9EB-D441-AF10-EC3411B900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FF95A-A4D0-4630-A804-067B50301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52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44688"/>
            <a:ext cx="3349625" cy="4186237"/>
          </a:xfrm>
        </p:spPr>
        <p:txBody>
          <a:bodyPr/>
          <a:lstStyle>
            <a:lvl1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3pPr>
            <a:lvl4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4pPr>
            <a:lvl5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944688"/>
            <a:ext cx="3911600" cy="4186237"/>
          </a:xfrm>
        </p:spPr>
        <p:txBody>
          <a:bodyPr/>
          <a:lstStyle>
            <a:lvl1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3pPr>
            <a:lvl4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4pPr>
            <a:lvl5pPr>
              <a:spcBef>
                <a:spcPts val="300"/>
              </a:spcBef>
              <a:defRPr sz="180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773A5CCB-C9EB-D441-AF10-EC3411B900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722D8-B69B-4D6C-A032-A95E88952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19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773A5CCB-C9EB-D441-AF10-EC3411B900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7D4AF-A937-4927-A8FC-C79AFAB890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3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773A5CCB-C9EB-D441-AF10-EC3411B900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BC3C1-94ED-48C0-A472-EFF051397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493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506413"/>
            <a:ext cx="7716838" cy="947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1944688"/>
            <a:ext cx="7683500" cy="41862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80F2-DC27-4EAC-89E5-1914F2D9A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34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S_TitlePageGraphics4PPT_Gener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571500" y="5154613"/>
            <a:ext cx="6562725" cy="601662"/>
          </a:xfrm>
          <a:effectLst/>
          <a:extLst>
            <a:ext uri="{91240B29-F687-4f45-9708-019B960494DF}"/>
            <a:ext uri="{AF507438-7753-43e0-B8FC-AC1667EBCBE1}"/>
          </a:extLst>
        </p:spPr>
        <p:txBody>
          <a:bodyPr lIns="91440" tIns="45720" rIns="91440" bIns="4572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style/</a:t>
            </a:r>
          </a:p>
        </p:txBody>
      </p:sp>
      <p:sp>
        <p:nvSpPr>
          <p:cNvPr id="120864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571786" y="5849938"/>
            <a:ext cx="6567202" cy="519112"/>
          </a:xfrm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1440" rIns="91440" anchor="ctr"/>
          <a:lstStyle>
            <a:lvl1pPr marL="0" indent="0">
              <a:buFontTx/>
              <a:buNone/>
              <a:defRPr sz="2400">
                <a:solidFill>
                  <a:srgbClr val="FF6600"/>
                </a:solidFill>
                <a:effectLst/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543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228600">
              <a:spcBef>
                <a:spcPts val="600"/>
              </a:spcBef>
              <a:spcAft>
                <a:spcPts val="0"/>
              </a:spcAft>
              <a:buClr>
                <a:srgbClr val="1946BA"/>
              </a:buClr>
              <a:buSzPct val="100000"/>
              <a:buFont typeface="Arial" panose="020B0604020202020204" pitchFamily="34" charset="0"/>
              <a:buChar char="•"/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388" indent="-228600">
              <a:spcBef>
                <a:spcPts val="600"/>
              </a:spcBef>
              <a:spcAft>
                <a:spcPts val="0"/>
              </a:spcAft>
              <a:buClr>
                <a:srgbClr val="7FC241"/>
              </a:buClr>
              <a:buSzPct val="100000"/>
              <a:defRPr sz="22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7013">
              <a:spcBef>
                <a:spcPts val="600"/>
              </a:spcBef>
              <a:spcAft>
                <a:spcPts val="0"/>
              </a:spcAft>
              <a:buClr>
                <a:srgbClr val="FD4F00"/>
              </a:buClr>
              <a:buSzPct val="100000"/>
              <a:buFont typeface="Arial" panose="020B0604020202020204" pitchFamily="34" charset="0"/>
              <a:buChar char="•"/>
              <a:defRPr sz="2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ts val="600"/>
              </a:spcBef>
              <a:spcAft>
                <a:spcPts val="0"/>
              </a:spcAft>
              <a:buClrTx/>
              <a:defRPr sz="180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03375" indent="-22860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03FA6-03CD-4725-AAB1-CF943BCC7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63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849" y="4406900"/>
            <a:ext cx="7347863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849" y="2906713"/>
            <a:ext cx="73478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42BFD-C991-4DCA-9D3C-33FE39E16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8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42" y="1592184"/>
            <a:ext cx="3639594" cy="4538741"/>
          </a:xfrm>
        </p:spPr>
        <p:txBody>
          <a:bodyPr/>
          <a:lstStyle>
            <a:lvl1pPr>
              <a:buSzPct val="150000"/>
              <a:defRPr sz="1800"/>
            </a:lvl1pPr>
            <a:lvl2pPr marL="457200" indent="-228600">
              <a:defRPr sz="1400"/>
            </a:lvl2pPr>
            <a:lvl3pPr marL="690563" indent="-228600">
              <a:defRPr sz="1400"/>
            </a:lvl3pPr>
            <a:lvl4pPr marL="914400" indent="-228600"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347" y="1592184"/>
            <a:ext cx="3718553" cy="4538741"/>
          </a:xfrm>
        </p:spPr>
        <p:txBody>
          <a:bodyPr/>
          <a:lstStyle>
            <a:lvl1pPr>
              <a:buSzPct val="150000"/>
              <a:defRPr sz="1600"/>
            </a:lvl1pPr>
            <a:lvl2pPr marL="457200" indent="-223838">
              <a:defRPr sz="1400"/>
            </a:lvl2pPr>
            <a:lvl3pPr marL="690563" indent="-228600">
              <a:defRPr sz="1400"/>
            </a:lvl3pPr>
            <a:lvl4pPr marL="914400" indent="-228600"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9186-3EC4-4876-95B8-9CB5C30FE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33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BAF51-9218-47F2-A111-8545A9F05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17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D52B-75E4-4E83-BBCD-6C0D4CFBC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09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506413"/>
            <a:ext cx="7716838" cy="947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5138" y="1944688"/>
            <a:ext cx="8513762" cy="41862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80F2-DC27-4EAC-89E5-1914F2D9A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557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506413"/>
            <a:ext cx="7716838" cy="947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5138" y="1944688"/>
            <a:ext cx="4179887" cy="4186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944688"/>
            <a:ext cx="4181475" cy="4186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EFE8F-9B6A-4561-9EB1-A245D9477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90736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S_BulletPageGraphics4TW_PPT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3" name="Rectangle 23"/>
          <p:cNvSpPr>
            <a:spLocks noGrp="1" noChangeArrowheads="1"/>
          </p:cNvSpPr>
          <p:nvPr>
            <p:ph type="sldNum" sz="quarter" idx="4"/>
          </p:nvPr>
        </p:nvSpPr>
        <p:spPr bwMode="blackWhite">
          <a:xfrm>
            <a:off x="400050" y="6523038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038DA4-8168-427D-8F66-DB9A144B1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598613"/>
            <a:ext cx="7699375" cy="4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0" tIns="45720" rIns="4572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282700" y="506413"/>
            <a:ext cx="77168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7" r:id="rId8"/>
    <p:sldLayoutId id="2147483774" r:id="rId9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176213" indent="-176213" algn="l" rtl="0" eaLnBrk="0" fontAlgn="base" hangingPunct="0">
        <a:spcBef>
          <a:spcPct val="0"/>
        </a:spcBef>
        <a:spcAft>
          <a:spcPts val="600"/>
        </a:spcAft>
        <a:buClr>
          <a:srgbClr val="D85601"/>
        </a:buClr>
        <a:buSzPct val="150000"/>
        <a:buChar char="•"/>
        <a:defRPr sz="1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  <a:cs typeface="ヒラギノ角ゴ Pro W3" charset="0"/>
        </a:defRPr>
      </a:lvl1pPr>
      <a:lvl2pPr marL="342900" indent="-174625" algn="l" rtl="0" eaLnBrk="0" fontAlgn="base" hangingPunct="0">
        <a:spcBef>
          <a:spcPct val="0"/>
        </a:spcBef>
        <a:spcAft>
          <a:spcPts val="600"/>
        </a:spcAft>
        <a:buClr>
          <a:srgbClr val="FFCD26"/>
        </a:buClr>
        <a:buSzPct val="150000"/>
        <a:buChar char="•"/>
        <a:defRPr sz="1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</a:defRPr>
      </a:lvl2pPr>
      <a:lvl3pPr marL="519113" indent="-176213" algn="l" rtl="0" eaLnBrk="0" fontAlgn="base" hangingPunct="0">
        <a:spcBef>
          <a:spcPct val="0"/>
        </a:spcBef>
        <a:spcAft>
          <a:spcPts val="600"/>
        </a:spcAft>
        <a:buClr>
          <a:srgbClr val="399E16"/>
        </a:buClr>
        <a:buSzPct val="150000"/>
        <a:buChar char="•"/>
        <a:defRPr sz="1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</a:defRPr>
      </a:lvl3pPr>
      <a:lvl4pPr marL="1260475" indent="-228600" algn="l" rtl="0" eaLnBrk="0" fontAlgn="base" hangingPunct="0">
        <a:spcBef>
          <a:spcPct val="15000"/>
        </a:spcBef>
        <a:spcAft>
          <a:spcPct val="0"/>
        </a:spcAft>
        <a:buClr>
          <a:srgbClr val="D85601"/>
        </a:buClr>
        <a:buChar char="•"/>
        <a:defRPr sz="1400" i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</a:defRPr>
      </a:lvl4pPr>
      <a:lvl5pPr marL="16033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605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77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49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321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FRS_BulletPageGraphics4PPT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3" name="Rectangle 23">
            <a:extLst>
              <a:ext uri="{FF2B5EF4-FFF2-40B4-BE49-F238E27FC236}">
                <a16:creationId xmlns:a16="http://schemas.microsoft.com/office/drawing/2014/main" id="{773A5CCB-C9EB-D441-AF10-EC3411B900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White">
          <a:xfrm>
            <a:off x="400050" y="6523038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9C3B70B5-0855-49D4-8879-0744F9F062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10FCC8A-6449-7C4F-A6EB-A7E14E143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944688"/>
            <a:ext cx="7699375" cy="43132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282700" y="506413"/>
            <a:ext cx="77168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30" name="Rectangle 52">
            <a:extLst>
              <a:ext uri="{FF2B5EF4-FFF2-40B4-BE49-F238E27FC236}">
                <a16:creationId xmlns:a16="http://schemas.microsoft.com/office/drawing/2014/main" id="{15826EC1-6251-9F42-B360-A65605C1F3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72225" y="6402388"/>
            <a:ext cx="2632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>
              <a:spcBef>
                <a:spcPct val="10000"/>
              </a:spcBef>
              <a:defRPr/>
            </a:pPr>
            <a:r>
              <a:rPr lang="en-US" altLang="en-US" sz="800" b="1">
                <a:latin typeface="Arial" panose="020B0604020202020204" pitchFamily="34" charset="0"/>
              </a:rPr>
              <a:t>MyFRS Financial Guidance Line: 1-866-44-MyFRS</a:t>
            </a:r>
          </a:p>
          <a:p>
            <a:pPr algn="r" eaLnBrk="1" hangingPunct="1">
              <a:spcBef>
                <a:spcPct val="10000"/>
              </a:spcBef>
              <a:defRPr/>
            </a:pPr>
            <a:r>
              <a:rPr lang="en-US" altLang="en-US" sz="800" b="1">
                <a:latin typeface="Arial" panose="020B0604020202020204" pitchFamily="34" charset="0"/>
              </a:rPr>
              <a:t>MyFRS.com</a:t>
            </a:r>
          </a:p>
        </p:txBody>
      </p:sp>
    </p:spTree>
    <p:extLst>
      <p:ext uri="{BB962C8B-B14F-4D97-AF65-F5344CB8AC3E}">
        <p14:creationId xmlns:p14="http://schemas.microsoft.com/office/powerpoint/2010/main" val="18074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rtl="0" eaLnBrk="0" fontAlgn="base" hangingPunct="0">
        <a:spcBef>
          <a:spcPct val="15000"/>
        </a:spcBef>
        <a:spcAft>
          <a:spcPct val="0"/>
        </a:spcAft>
        <a:buClr>
          <a:srgbClr val="FF6600"/>
        </a:buClr>
        <a:buChar char="•"/>
        <a:defRPr sz="3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  <a:cs typeface="ヒラギノ角ゴ Pro W3" charset="0"/>
        </a:defRPr>
      </a:lvl1pPr>
      <a:lvl2pPr marL="630238" indent="-285750" algn="l" rtl="0" eaLnBrk="0" fontAlgn="base" hangingPunct="0">
        <a:spcBef>
          <a:spcPct val="15000"/>
        </a:spcBef>
        <a:spcAft>
          <a:spcPct val="0"/>
        </a:spcAft>
        <a:buClr>
          <a:srgbClr val="FFC901"/>
        </a:buClr>
        <a:buChar char="•"/>
        <a:defRPr sz="2600">
          <a:solidFill>
            <a:srgbClr val="FF66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</a:defRPr>
      </a:lvl2pPr>
      <a:lvl3pPr marL="917575" indent="-228600" algn="l" rtl="0" eaLnBrk="0" fontAlgn="base" hangingPunct="0">
        <a:spcBef>
          <a:spcPct val="15000"/>
        </a:spcBef>
        <a:spcAft>
          <a:spcPct val="0"/>
        </a:spcAft>
        <a:buClr>
          <a:srgbClr val="73C011"/>
        </a:buClr>
        <a:buChar char="•"/>
        <a:defRPr sz="2200">
          <a:solidFill>
            <a:srgbClr val="003399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</a:defRPr>
      </a:lvl3pPr>
      <a:lvl4pPr marL="1260475" indent="-228600" algn="l" rtl="0" eaLnBrk="0" fontAlgn="base" hangingPunct="0">
        <a:spcBef>
          <a:spcPct val="15000"/>
        </a:spcBef>
        <a:spcAft>
          <a:spcPct val="0"/>
        </a:spcAft>
        <a:buClr>
          <a:srgbClr val="0033CC"/>
        </a:buClr>
        <a:buChar char="•"/>
        <a:defRPr sz="2000" i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n-ea"/>
        </a:defRPr>
      </a:lvl4pPr>
      <a:lvl5pPr marL="16033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605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77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49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32175" indent="-228600" algn="l" rtl="0" eaLnBrk="0" fontAlgn="base" hangingPunct="0">
        <a:spcBef>
          <a:spcPct val="15000"/>
        </a:spcBef>
        <a:spcAft>
          <a:spcPct val="0"/>
        </a:spcAft>
        <a:buClr>
          <a:srgbClr val="82001E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8.png"/><Relationship Id="rId9" Type="http://schemas.microsoft.com/office/2007/relationships/diagramDrawing" Target="../diagrams/drawing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92766" y="4952593"/>
            <a:ext cx="6562725" cy="1597061"/>
          </a:xfrm>
        </p:spPr>
        <p:txBody>
          <a:bodyPr/>
          <a:lstStyle/>
          <a:p>
            <a:r>
              <a:rPr lang="en-US" altLang="en-US" dirty="0"/>
              <a:t>Nearing Retirement                           in the FRS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25500" y="1025525"/>
            <a:ext cx="3281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5000"/>
              </a:spcBef>
              <a:buClr>
                <a:srgbClr val="FF6600"/>
              </a:buClr>
              <a:buChar char="•"/>
              <a:defRPr sz="30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spcBef>
                <a:spcPct val="15000"/>
              </a:spcBef>
              <a:buClr>
                <a:srgbClr val="FFC901"/>
              </a:buClr>
              <a:buChar char="•"/>
              <a:defRPr sz="2600">
                <a:solidFill>
                  <a:srgbClr val="FF6600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spcBef>
                <a:spcPct val="15000"/>
              </a:spcBef>
              <a:buClr>
                <a:srgbClr val="73C011"/>
              </a:buClr>
              <a:buChar char="•"/>
              <a:defRPr sz="2200">
                <a:solidFill>
                  <a:srgbClr val="003399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spcBef>
                <a:spcPct val="15000"/>
              </a:spcBef>
              <a:buClr>
                <a:srgbClr val="0033CC"/>
              </a:buClr>
              <a:buChar char="•"/>
              <a:defRPr sz="2000" i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spcBef>
                <a:spcPct val="15000"/>
              </a:spcBef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124" charset="-128"/>
                <a:cs typeface="+mn-cs"/>
              </a:rPr>
              <a:t>MyFRS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67188" y="1025525"/>
            <a:ext cx="47418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5000"/>
              </a:spcBef>
              <a:buClr>
                <a:srgbClr val="FF6600"/>
              </a:buClr>
              <a:buChar char="•"/>
              <a:defRPr sz="30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spcBef>
                <a:spcPct val="15000"/>
              </a:spcBef>
              <a:buClr>
                <a:srgbClr val="FFC901"/>
              </a:buClr>
              <a:buChar char="•"/>
              <a:defRPr sz="2600">
                <a:solidFill>
                  <a:srgbClr val="FF6600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spcBef>
                <a:spcPct val="15000"/>
              </a:spcBef>
              <a:buClr>
                <a:srgbClr val="73C011"/>
              </a:buClr>
              <a:buChar char="•"/>
              <a:defRPr sz="2200">
                <a:solidFill>
                  <a:srgbClr val="003399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spcBef>
                <a:spcPct val="15000"/>
              </a:spcBef>
              <a:buClr>
                <a:srgbClr val="0033CC"/>
              </a:buClr>
              <a:buChar char="•"/>
              <a:defRPr sz="2000" i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spcBef>
                <a:spcPct val="15000"/>
              </a:spcBef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DE00"/>
                </a:solidFill>
                <a:effectLst/>
                <a:uLnTx/>
                <a:uFillTx/>
                <a:latin typeface="Arial Narrow" pitchFamily="34" charset="0"/>
                <a:ea typeface="ヒラギノ角ゴ Pro W3" pitchFamily="124" charset="-128"/>
                <a:cs typeface="+mn-cs"/>
              </a:rPr>
              <a:t>FINANCIAL GUIDANCE PROGRAM</a:t>
            </a:r>
          </a:p>
        </p:txBody>
      </p:sp>
    </p:spTree>
    <p:extLst>
      <p:ext uri="{BB962C8B-B14F-4D97-AF65-F5344CB8AC3E}">
        <p14:creationId xmlns:p14="http://schemas.microsoft.com/office/powerpoint/2010/main" val="417066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You Retire?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83585"/>
              </p:ext>
            </p:extLst>
          </p:nvPr>
        </p:nvGraphicFramePr>
        <p:xfrm>
          <a:off x="1308056" y="1711838"/>
          <a:ext cx="7418613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18409" y="3716221"/>
            <a:ext cx="122550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years?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20480" y="4059531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3147" y="3716221"/>
            <a:ext cx="13189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years?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95995" y="4058973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 bwMode="white">
          <a:xfrm>
            <a:off x="400050" y="6523038"/>
            <a:ext cx="228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6268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Longevity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880758"/>
              </p:ext>
            </p:extLst>
          </p:nvPr>
        </p:nvGraphicFramePr>
        <p:xfrm>
          <a:off x="1279525" y="1598613"/>
          <a:ext cx="7699375" cy="465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72883980-4D5B-4CCD-B22E-6FA0ABFDC8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1382486" y="6176963"/>
            <a:ext cx="6244846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200" i="1" dirty="0">
                <a:latin typeface="Arial" charset="0"/>
              </a:rPr>
              <a:t>Sources: U.S. Department of Health and Human Services, National Vital Statistics Reports, Vol. 69,  dated November 17, 2020 and RP 2000 Mortality Table</a:t>
            </a:r>
          </a:p>
        </p:txBody>
      </p:sp>
    </p:spTree>
    <p:extLst>
      <p:ext uri="{BB962C8B-B14F-4D97-AF65-F5344CB8AC3E}">
        <p14:creationId xmlns:p14="http://schemas.microsoft.com/office/powerpoint/2010/main" val="18160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 dirty="0"/>
              <a:t>Retirement Income Model - Expenses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pPr>
              <a:defRPr/>
            </a:pPr>
            <a:fld id="{948B45EA-1AB1-418D-9812-31B482C7475F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838575" y="2019300"/>
            <a:ext cx="2193925" cy="1143000"/>
          </a:xfrm>
          <a:prstGeom prst="rightArrow">
            <a:avLst>
              <a:gd name="adj1" fmla="val 50000"/>
              <a:gd name="adj2" fmla="val 47986"/>
            </a:avLst>
          </a:prstGeom>
          <a:solidFill>
            <a:srgbClr val="FD4F00"/>
          </a:soli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Cover Discretionary Expenses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835400" y="4457700"/>
            <a:ext cx="2193925" cy="1143000"/>
          </a:xfrm>
          <a:prstGeom prst="rightArrow">
            <a:avLst>
              <a:gd name="adj1" fmla="val 50000"/>
              <a:gd name="adj2" fmla="val 47986"/>
            </a:avLst>
          </a:prstGeom>
          <a:solidFill>
            <a:srgbClr val="FCD91D"/>
          </a:soli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Cover Necessary Expenses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835400" y="3238500"/>
            <a:ext cx="2193925" cy="1143000"/>
          </a:xfrm>
          <a:prstGeom prst="rightArrow">
            <a:avLst>
              <a:gd name="adj1" fmla="val 50000"/>
              <a:gd name="adj2" fmla="val 47986"/>
            </a:avLst>
          </a:prstGeom>
          <a:gradFill>
            <a:gsLst>
              <a:gs pos="0">
                <a:srgbClr val="FD4F00"/>
              </a:gs>
              <a:gs pos="100000">
                <a:srgbClr val="FCD91D">
                  <a:shade val="100000"/>
                  <a:satMod val="115000"/>
                </a:srgbClr>
              </a:gs>
            </a:gsLst>
            <a:lin ang="4800000" scaled="0"/>
          </a:gra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Convert to Fixed Income to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Cover Necessary Expenses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>
            <a:off x="6170613" y="3162300"/>
            <a:ext cx="2190750" cy="2657475"/>
          </a:xfrm>
          <a:prstGeom prst="can">
            <a:avLst>
              <a:gd name="adj" fmla="val 19852"/>
            </a:avLst>
          </a:prstGeom>
          <a:solidFill>
            <a:srgbClr val="FCD91D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1429" tIns="45714" rIns="91429" bIns="45714" anchor="ctr"/>
          <a:lstStyle/>
          <a:p>
            <a:pPr algn="ctr">
              <a:spcBef>
                <a:spcPct val="0"/>
              </a:spcBef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Necessary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  <p:sp>
        <p:nvSpPr>
          <p:cNvPr id="14344" name="AutoShape 9"/>
          <p:cNvSpPr>
            <a:spLocks noChangeArrowheads="1"/>
          </p:cNvSpPr>
          <p:nvPr/>
        </p:nvSpPr>
        <p:spPr bwMode="gray">
          <a:xfrm>
            <a:off x="6169518" y="1943100"/>
            <a:ext cx="2190750" cy="1660525"/>
          </a:xfrm>
          <a:prstGeom prst="can">
            <a:avLst>
              <a:gd name="adj" fmla="val 23616"/>
            </a:avLst>
          </a:prstGeom>
          <a:solidFill>
            <a:srgbClr val="FD4F0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1429" tIns="45714" rIns="91429" bIns="45714" anchor="ctr"/>
          <a:lstStyle/>
          <a:p>
            <a:pPr algn="ctr">
              <a:spcBef>
                <a:spcPct val="0"/>
              </a:spcBef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Discretionary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gray">
          <a:xfrm>
            <a:off x="1485900" y="3702050"/>
            <a:ext cx="2190750" cy="2117725"/>
          </a:xfrm>
          <a:prstGeom prst="can">
            <a:avLst>
              <a:gd name="adj" fmla="val 18593"/>
            </a:avLst>
          </a:prstGeom>
          <a:solidFill>
            <a:srgbClr val="72218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lIns="91429" tIns="45714" rIns="91429" bIns="45714" anchor="ctr"/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Income Streams</a:t>
            </a:r>
          </a:p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(Pension Plan, </a:t>
            </a:r>
          </a:p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Security, etc.)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gray">
          <a:xfrm>
            <a:off x="1485900" y="1958975"/>
            <a:ext cx="2190750" cy="2117725"/>
          </a:xfrm>
          <a:prstGeom prst="can">
            <a:avLst>
              <a:gd name="adj" fmla="val 18593"/>
            </a:avLst>
          </a:prstGeom>
          <a:solidFill>
            <a:srgbClr val="0082C8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lIns="91429" tIns="45714" rIns="91429" bIns="45714" anchor="ctr"/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Income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Assets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(Investment Plan, DROP, 403(b), 457, IRAs, etc.)</a:t>
            </a:r>
          </a:p>
        </p:txBody>
      </p:sp>
    </p:spTree>
    <p:extLst>
      <p:ext uri="{BB962C8B-B14F-4D97-AF65-F5344CB8AC3E}">
        <p14:creationId xmlns:p14="http://schemas.microsoft.com/office/powerpoint/2010/main" val="388405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Annual Retirement Expenses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retirement expenses?</a:t>
            </a:r>
          </a:p>
          <a:p>
            <a:pPr lvl="1"/>
            <a:r>
              <a:rPr lang="en-US" dirty="0"/>
              <a:t>Is the expense recurring or one-time?</a:t>
            </a:r>
          </a:p>
          <a:p>
            <a:pPr lvl="1"/>
            <a:r>
              <a:rPr lang="en-US" dirty="0"/>
              <a:t>Same amount each year or different amounts?</a:t>
            </a:r>
          </a:p>
          <a:p>
            <a:pPr lvl="1"/>
            <a:r>
              <a:rPr lang="en-US" dirty="0"/>
              <a:t>How much is necessary vs. discretionary?</a:t>
            </a:r>
          </a:p>
          <a:p>
            <a:pPr lvl="1"/>
            <a:r>
              <a:rPr lang="en-US" dirty="0"/>
              <a:t>How much is fixed vs. variable?</a:t>
            </a:r>
          </a:p>
          <a:p>
            <a:r>
              <a:rPr lang="en-US" dirty="0"/>
              <a:t>How will inflation affect you?</a:t>
            </a:r>
          </a:p>
          <a:p>
            <a:r>
              <a:rPr lang="en-US" dirty="0"/>
              <a:t>How will expenses change for the survivor?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3089E0FB-4C4F-4FAC-8E90-9857F499CF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Freeform 63"/>
          <p:cNvSpPr>
            <a:spLocks noChangeAspect="1" noEditPoints="1"/>
          </p:cNvSpPr>
          <p:nvPr/>
        </p:nvSpPr>
        <p:spPr bwMode="auto">
          <a:xfrm>
            <a:off x="4169574" y="4911440"/>
            <a:ext cx="1714500" cy="1236538"/>
          </a:xfrm>
          <a:custGeom>
            <a:avLst/>
            <a:gdLst>
              <a:gd name="T0" fmla="*/ 2147483647 w 6618"/>
              <a:gd name="T1" fmla="*/ 2147483647 h 4763"/>
              <a:gd name="T2" fmla="*/ 2147483647 w 6618"/>
              <a:gd name="T3" fmla="*/ 2147483647 h 4763"/>
              <a:gd name="T4" fmla="*/ 2147483647 w 6618"/>
              <a:gd name="T5" fmla="*/ 2147483647 h 4763"/>
              <a:gd name="T6" fmla="*/ 2147483647 w 6618"/>
              <a:gd name="T7" fmla="*/ 2147483647 h 4763"/>
              <a:gd name="T8" fmla="*/ 2147483647 w 6618"/>
              <a:gd name="T9" fmla="*/ 2147483647 h 4763"/>
              <a:gd name="T10" fmla="*/ 2147483647 w 6618"/>
              <a:gd name="T11" fmla="*/ 2147483647 h 4763"/>
              <a:gd name="T12" fmla="*/ 0 w 6618"/>
              <a:gd name="T13" fmla="*/ 2147483647 h 4763"/>
              <a:gd name="T14" fmla="*/ 2147483647 w 6618"/>
              <a:gd name="T15" fmla="*/ 2147483647 h 4763"/>
              <a:gd name="T16" fmla="*/ 2147483647 w 6618"/>
              <a:gd name="T17" fmla="*/ 2147483647 h 4763"/>
              <a:gd name="T18" fmla="*/ 2147483647 w 6618"/>
              <a:gd name="T19" fmla="*/ 2147483647 h 4763"/>
              <a:gd name="T20" fmla="*/ 2147483647 w 6618"/>
              <a:gd name="T21" fmla="*/ 2147483647 h 4763"/>
              <a:gd name="T22" fmla="*/ 0 w 6618"/>
              <a:gd name="T23" fmla="*/ 2147483647 h 4763"/>
              <a:gd name="T24" fmla="*/ 2147483647 w 6618"/>
              <a:gd name="T25" fmla="*/ 2147483647 h 4763"/>
              <a:gd name="T26" fmla="*/ 2147483647 w 6618"/>
              <a:gd name="T27" fmla="*/ 2147483647 h 4763"/>
              <a:gd name="T28" fmla="*/ 2147483647 w 6618"/>
              <a:gd name="T29" fmla="*/ 0 h 4763"/>
              <a:gd name="T30" fmla="*/ 2147483647 w 6618"/>
              <a:gd name="T31" fmla="*/ 2147483647 h 4763"/>
              <a:gd name="T32" fmla="*/ 2147483647 w 6618"/>
              <a:gd name="T33" fmla="*/ 2147483647 h 4763"/>
              <a:gd name="T34" fmla="*/ 2147483647 w 6618"/>
              <a:gd name="T35" fmla="*/ 2147483647 h 4763"/>
              <a:gd name="T36" fmla="*/ 2147483647 w 6618"/>
              <a:gd name="T37" fmla="*/ 2147483647 h 4763"/>
              <a:gd name="T38" fmla="*/ 2147483647 w 6618"/>
              <a:gd name="T39" fmla="*/ 2147483647 h 4763"/>
              <a:gd name="T40" fmla="*/ 2147483647 w 6618"/>
              <a:gd name="T41" fmla="*/ 2147483647 h 4763"/>
              <a:gd name="T42" fmla="*/ 2147483647 w 6618"/>
              <a:gd name="T43" fmla="*/ 2147483647 h 4763"/>
              <a:gd name="T44" fmla="*/ 2147483647 w 6618"/>
              <a:gd name="T45" fmla="*/ 2147483647 h 4763"/>
              <a:gd name="T46" fmla="*/ 2147483647 w 6618"/>
              <a:gd name="T47" fmla="*/ 2147483647 h 4763"/>
              <a:gd name="T48" fmla="*/ 2147483647 w 6618"/>
              <a:gd name="T49" fmla="*/ 2147483647 h 4763"/>
              <a:gd name="T50" fmla="*/ 2147483647 w 6618"/>
              <a:gd name="T51" fmla="*/ 2147483647 h 4763"/>
              <a:gd name="T52" fmla="*/ 2147483647 w 6618"/>
              <a:gd name="T53" fmla="*/ 2147483647 h 4763"/>
              <a:gd name="T54" fmla="*/ 2147483647 w 6618"/>
              <a:gd name="T55" fmla="*/ 2147483647 h 4763"/>
              <a:gd name="T56" fmla="*/ 2147483647 w 6618"/>
              <a:gd name="T57" fmla="*/ 2147483647 h 4763"/>
              <a:gd name="T58" fmla="*/ 2147483647 w 6618"/>
              <a:gd name="T59" fmla="*/ 2147483647 h 4763"/>
              <a:gd name="T60" fmla="*/ 2147483647 w 6618"/>
              <a:gd name="T61" fmla="*/ 2147483647 h 4763"/>
              <a:gd name="T62" fmla="*/ 2147483647 w 6618"/>
              <a:gd name="T63" fmla="*/ 2147483647 h 4763"/>
              <a:gd name="T64" fmla="*/ 2147483647 w 6618"/>
              <a:gd name="T65" fmla="*/ 2147483647 h 4763"/>
              <a:gd name="T66" fmla="*/ 2147483647 w 6618"/>
              <a:gd name="T67" fmla="*/ 2147483647 h 4763"/>
              <a:gd name="T68" fmla="*/ 2147483647 w 6618"/>
              <a:gd name="T69" fmla="*/ 2147483647 h 4763"/>
              <a:gd name="T70" fmla="*/ 2147483647 w 6618"/>
              <a:gd name="T71" fmla="*/ 2147483647 h 4763"/>
              <a:gd name="T72" fmla="*/ 2147483647 w 6618"/>
              <a:gd name="T73" fmla="*/ 2147483647 h 4763"/>
              <a:gd name="T74" fmla="*/ 2147483647 w 6618"/>
              <a:gd name="T75" fmla="*/ 2147483647 h 4763"/>
              <a:gd name="T76" fmla="*/ 2147483647 w 6618"/>
              <a:gd name="T77" fmla="*/ 2147483647 h 4763"/>
              <a:gd name="T78" fmla="*/ 2147483647 w 6618"/>
              <a:gd name="T79" fmla="*/ 2147483647 h 4763"/>
              <a:gd name="T80" fmla="*/ 2147483647 w 6618"/>
              <a:gd name="T81" fmla="*/ 2147483647 h 4763"/>
              <a:gd name="T82" fmla="*/ 2147483647 w 6618"/>
              <a:gd name="T83" fmla="*/ 2147483647 h 4763"/>
              <a:gd name="T84" fmla="*/ 2147483647 w 6618"/>
              <a:gd name="T85" fmla="*/ 2147483647 h 4763"/>
              <a:gd name="T86" fmla="*/ 2147483647 w 6618"/>
              <a:gd name="T87" fmla="*/ 2147483647 h 4763"/>
              <a:gd name="T88" fmla="*/ 2147483647 w 6618"/>
              <a:gd name="T89" fmla="*/ 2147483647 h 4763"/>
              <a:gd name="T90" fmla="*/ 2147483647 w 6618"/>
              <a:gd name="T91" fmla="*/ 2147483647 h 4763"/>
              <a:gd name="T92" fmla="*/ 2147483647 w 6618"/>
              <a:gd name="T93" fmla="*/ 2147483647 h 4763"/>
              <a:gd name="T94" fmla="*/ 2147483647 w 6618"/>
              <a:gd name="T95" fmla="*/ 2147483647 h 4763"/>
              <a:gd name="T96" fmla="*/ 2147483647 w 6618"/>
              <a:gd name="T97" fmla="*/ 2147483647 h 4763"/>
              <a:gd name="T98" fmla="*/ 2147483647 w 6618"/>
              <a:gd name="T99" fmla="*/ 2147483647 h 4763"/>
              <a:gd name="T100" fmla="*/ 2147483647 w 6618"/>
              <a:gd name="T101" fmla="*/ 2147483647 h 4763"/>
              <a:gd name="T102" fmla="*/ 2147483647 w 6618"/>
              <a:gd name="T103" fmla="*/ 2147483647 h 4763"/>
              <a:gd name="T104" fmla="*/ 2147483647 w 6618"/>
              <a:gd name="T105" fmla="*/ 2147483647 h 4763"/>
              <a:gd name="T106" fmla="*/ 2147483647 w 6618"/>
              <a:gd name="T107" fmla="*/ 2147483647 h 4763"/>
              <a:gd name="T108" fmla="*/ 2147483647 w 6618"/>
              <a:gd name="T109" fmla="*/ 2147483647 h 4763"/>
              <a:gd name="T110" fmla="*/ 2147483647 w 6618"/>
              <a:gd name="T111" fmla="*/ 2147483647 h 4763"/>
              <a:gd name="T112" fmla="*/ 2147483647 w 6618"/>
              <a:gd name="T113" fmla="*/ 2147483647 h 4763"/>
              <a:gd name="T114" fmla="*/ 2147483647 w 6618"/>
              <a:gd name="T115" fmla="*/ 2147483647 h 4763"/>
              <a:gd name="T116" fmla="*/ 2147483647 w 6618"/>
              <a:gd name="T117" fmla="*/ 2147483647 h 4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618"/>
              <a:gd name="T178" fmla="*/ 0 h 4763"/>
              <a:gd name="T179" fmla="*/ 6618 w 6618"/>
              <a:gd name="T180" fmla="*/ 4763 h 476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618" h="4763">
                <a:moveTo>
                  <a:pt x="1052" y="3918"/>
                </a:moveTo>
                <a:lnTo>
                  <a:pt x="1678" y="4386"/>
                </a:lnTo>
                <a:lnTo>
                  <a:pt x="2504" y="3295"/>
                </a:lnTo>
                <a:lnTo>
                  <a:pt x="3077" y="3883"/>
                </a:lnTo>
                <a:lnTo>
                  <a:pt x="4004" y="2366"/>
                </a:lnTo>
                <a:lnTo>
                  <a:pt x="4814" y="3083"/>
                </a:lnTo>
                <a:lnTo>
                  <a:pt x="6000" y="1543"/>
                </a:lnTo>
                <a:lnTo>
                  <a:pt x="6542" y="1468"/>
                </a:lnTo>
                <a:lnTo>
                  <a:pt x="6618" y="2008"/>
                </a:lnTo>
                <a:lnTo>
                  <a:pt x="5226" y="3832"/>
                </a:lnTo>
                <a:lnTo>
                  <a:pt x="4066" y="2782"/>
                </a:lnTo>
                <a:lnTo>
                  <a:pt x="3124" y="4320"/>
                </a:lnTo>
                <a:lnTo>
                  <a:pt x="2530" y="3708"/>
                </a:lnTo>
                <a:lnTo>
                  <a:pt x="1732" y="4763"/>
                </a:lnTo>
                <a:lnTo>
                  <a:pt x="1052" y="4255"/>
                </a:lnTo>
                <a:lnTo>
                  <a:pt x="1052" y="3918"/>
                </a:lnTo>
                <a:close/>
                <a:moveTo>
                  <a:pt x="1582" y="3319"/>
                </a:moveTo>
                <a:lnTo>
                  <a:pt x="98" y="2538"/>
                </a:lnTo>
                <a:lnTo>
                  <a:pt x="98" y="2405"/>
                </a:lnTo>
                <a:lnTo>
                  <a:pt x="1582" y="3186"/>
                </a:lnTo>
                <a:lnTo>
                  <a:pt x="1582" y="3319"/>
                </a:lnTo>
                <a:close/>
                <a:moveTo>
                  <a:pt x="1707" y="2801"/>
                </a:moveTo>
                <a:lnTo>
                  <a:pt x="86" y="1947"/>
                </a:lnTo>
                <a:lnTo>
                  <a:pt x="86" y="1814"/>
                </a:lnTo>
                <a:lnTo>
                  <a:pt x="1707" y="2668"/>
                </a:lnTo>
                <a:lnTo>
                  <a:pt x="1707" y="2801"/>
                </a:lnTo>
                <a:close/>
                <a:moveTo>
                  <a:pt x="5007" y="2516"/>
                </a:moveTo>
                <a:lnTo>
                  <a:pt x="4671" y="2636"/>
                </a:lnTo>
                <a:lnTo>
                  <a:pt x="4568" y="2548"/>
                </a:lnTo>
                <a:lnTo>
                  <a:pt x="5135" y="2346"/>
                </a:lnTo>
                <a:lnTo>
                  <a:pt x="5007" y="2516"/>
                </a:lnTo>
                <a:close/>
                <a:moveTo>
                  <a:pt x="2011" y="3585"/>
                </a:moveTo>
                <a:lnTo>
                  <a:pt x="1725" y="3686"/>
                </a:lnTo>
                <a:lnTo>
                  <a:pt x="0" y="2779"/>
                </a:lnTo>
                <a:lnTo>
                  <a:pt x="0" y="2646"/>
                </a:lnTo>
                <a:lnTo>
                  <a:pt x="1735" y="3558"/>
                </a:lnTo>
                <a:lnTo>
                  <a:pt x="2139" y="3415"/>
                </a:lnTo>
                <a:lnTo>
                  <a:pt x="2011" y="3585"/>
                </a:lnTo>
                <a:close/>
                <a:moveTo>
                  <a:pt x="2314" y="3184"/>
                </a:moveTo>
                <a:lnTo>
                  <a:pt x="1739" y="3390"/>
                </a:lnTo>
                <a:lnTo>
                  <a:pt x="1739" y="3265"/>
                </a:lnTo>
                <a:lnTo>
                  <a:pt x="2442" y="3014"/>
                </a:lnTo>
                <a:lnTo>
                  <a:pt x="2314" y="3184"/>
                </a:lnTo>
                <a:close/>
                <a:moveTo>
                  <a:pt x="4326" y="2343"/>
                </a:moveTo>
                <a:lnTo>
                  <a:pt x="5436" y="1947"/>
                </a:lnTo>
                <a:lnTo>
                  <a:pt x="5309" y="2117"/>
                </a:lnTo>
                <a:lnTo>
                  <a:pt x="4428" y="2430"/>
                </a:lnTo>
                <a:lnTo>
                  <a:pt x="4326" y="2343"/>
                </a:lnTo>
                <a:close/>
                <a:moveTo>
                  <a:pt x="3292" y="3127"/>
                </a:moveTo>
                <a:lnTo>
                  <a:pt x="2791" y="3307"/>
                </a:lnTo>
                <a:lnTo>
                  <a:pt x="2701" y="3215"/>
                </a:lnTo>
                <a:lnTo>
                  <a:pt x="3292" y="3003"/>
                </a:lnTo>
                <a:lnTo>
                  <a:pt x="3292" y="2836"/>
                </a:lnTo>
                <a:lnTo>
                  <a:pt x="2580" y="3090"/>
                </a:lnTo>
                <a:lnTo>
                  <a:pt x="2491" y="2997"/>
                </a:lnTo>
                <a:lnTo>
                  <a:pt x="3292" y="2711"/>
                </a:lnTo>
                <a:lnTo>
                  <a:pt x="3292" y="2543"/>
                </a:lnTo>
                <a:lnTo>
                  <a:pt x="1725" y="3102"/>
                </a:lnTo>
                <a:lnTo>
                  <a:pt x="0" y="2195"/>
                </a:lnTo>
                <a:lnTo>
                  <a:pt x="0" y="2062"/>
                </a:lnTo>
                <a:lnTo>
                  <a:pt x="1735" y="2974"/>
                </a:lnTo>
                <a:lnTo>
                  <a:pt x="3292" y="2419"/>
                </a:lnTo>
                <a:lnTo>
                  <a:pt x="3292" y="2252"/>
                </a:lnTo>
                <a:lnTo>
                  <a:pt x="1863" y="2760"/>
                </a:lnTo>
                <a:lnTo>
                  <a:pt x="1863" y="2636"/>
                </a:lnTo>
                <a:lnTo>
                  <a:pt x="3292" y="2127"/>
                </a:lnTo>
                <a:lnTo>
                  <a:pt x="3292" y="1939"/>
                </a:lnTo>
                <a:lnTo>
                  <a:pt x="1705" y="2508"/>
                </a:lnTo>
                <a:lnTo>
                  <a:pt x="24" y="1611"/>
                </a:lnTo>
                <a:lnTo>
                  <a:pt x="24" y="1345"/>
                </a:lnTo>
                <a:lnTo>
                  <a:pt x="1308" y="912"/>
                </a:lnTo>
                <a:lnTo>
                  <a:pt x="1308" y="762"/>
                </a:lnTo>
                <a:lnTo>
                  <a:pt x="2255" y="429"/>
                </a:lnTo>
                <a:lnTo>
                  <a:pt x="2442" y="528"/>
                </a:lnTo>
                <a:lnTo>
                  <a:pt x="4013" y="0"/>
                </a:lnTo>
                <a:lnTo>
                  <a:pt x="5628" y="825"/>
                </a:lnTo>
                <a:lnTo>
                  <a:pt x="5628" y="1104"/>
                </a:lnTo>
                <a:lnTo>
                  <a:pt x="4177" y="1622"/>
                </a:lnTo>
                <a:lnTo>
                  <a:pt x="4172" y="1813"/>
                </a:lnTo>
                <a:lnTo>
                  <a:pt x="5549" y="1321"/>
                </a:lnTo>
                <a:lnTo>
                  <a:pt x="5549" y="1446"/>
                </a:lnTo>
                <a:lnTo>
                  <a:pt x="4171" y="1937"/>
                </a:lnTo>
                <a:lnTo>
                  <a:pt x="4167" y="2107"/>
                </a:lnTo>
                <a:lnTo>
                  <a:pt x="5652" y="1577"/>
                </a:lnTo>
                <a:lnTo>
                  <a:pt x="5652" y="1659"/>
                </a:lnTo>
                <a:lnTo>
                  <a:pt x="5610" y="1717"/>
                </a:lnTo>
                <a:lnTo>
                  <a:pt x="4186" y="2225"/>
                </a:lnTo>
                <a:lnTo>
                  <a:pt x="4033" y="2094"/>
                </a:lnTo>
                <a:lnTo>
                  <a:pt x="4043" y="1619"/>
                </a:lnTo>
                <a:lnTo>
                  <a:pt x="3427" y="1855"/>
                </a:lnTo>
                <a:lnTo>
                  <a:pt x="3427" y="2945"/>
                </a:lnTo>
                <a:lnTo>
                  <a:pt x="3292" y="3127"/>
                </a:lnTo>
                <a:close/>
                <a:moveTo>
                  <a:pt x="3413" y="1735"/>
                </a:moveTo>
                <a:lnTo>
                  <a:pt x="3992" y="1513"/>
                </a:lnTo>
                <a:lnTo>
                  <a:pt x="2244" y="576"/>
                </a:lnTo>
                <a:lnTo>
                  <a:pt x="1624" y="789"/>
                </a:lnTo>
                <a:lnTo>
                  <a:pt x="3413" y="1735"/>
                </a:lnTo>
                <a:close/>
                <a:moveTo>
                  <a:pt x="3686" y="1197"/>
                </a:moveTo>
                <a:lnTo>
                  <a:pt x="3686" y="1197"/>
                </a:lnTo>
                <a:lnTo>
                  <a:pt x="3705" y="1180"/>
                </a:lnTo>
                <a:lnTo>
                  <a:pt x="3721" y="1163"/>
                </a:lnTo>
                <a:lnTo>
                  <a:pt x="3737" y="1148"/>
                </a:lnTo>
                <a:lnTo>
                  <a:pt x="3750" y="1133"/>
                </a:lnTo>
                <a:lnTo>
                  <a:pt x="3760" y="1118"/>
                </a:lnTo>
                <a:lnTo>
                  <a:pt x="3770" y="1104"/>
                </a:lnTo>
                <a:lnTo>
                  <a:pt x="3779" y="1091"/>
                </a:lnTo>
                <a:lnTo>
                  <a:pt x="3784" y="1077"/>
                </a:lnTo>
                <a:lnTo>
                  <a:pt x="3789" y="1064"/>
                </a:lnTo>
                <a:lnTo>
                  <a:pt x="3794" y="1052"/>
                </a:lnTo>
                <a:lnTo>
                  <a:pt x="3795" y="1040"/>
                </a:lnTo>
                <a:lnTo>
                  <a:pt x="3797" y="1030"/>
                </a:lnTo>
                <a:lnTo>
                  <a:pt x="3797" y="1020"/>
                </a:lnTo>
                <a:lnTo>
                  <a:pt x="3795" y="1010"/>
                </a:lnTo>
                <a:lnTo>
                  <a:pt x="3794" y="1001"/>
                </a:lnTo>
                <a:lnTo>
                  <a:pt x="3790" y="993"/>
                </a:lnTo>
                <a:lnTo>
                  <a:pt x="3785" y="983"/>
                </a:lnTo>
                <a:lnTo>
                  <a:pt x="3780" y="973"/>
                </a:lnTo>
                <a:lnTo>
                  <a:pt x="3772" y="963"/>
                </a:lnTo>
                <a:lnTo>
                  <a:pt x="3762" y="954"/>
                </a:lnTo>
                <a:lnTo>
                  <a:pt x="3752" y="944"/>
                </a:lnTo>
                <a:lnTo>
                  <a:pt x="3740" y="936"/>
                </a:lnTo>
                <a:lnTo>
                  <a:pt x="3711" y="917"/>
                </a:lnTo>
                <a:lnTo>
                  <a:pt x="3678" y="902"/>
                </a:lnTo>
                <a:lnTo>
                  <a:pt x="3639" y="887"/>
                </a:lnTo>
                <a:lnTo>
                  <a:pt x="3597" y="873"/>
                </a:lnTo>
                <a:lnTo>
                  <a:pt x="3548" y="862"/>
                </a:lnTo>
                <a:lnTo>
                  <a:pt x="3496" y="852"/>
                </a:lnTo>
                <a:lnTo>
                  <a:pt x="3440" y="843"/>
                </a:lnTo>
                <a:lnTo>
                  <a:pt x="3378" y="836"/>
                </a:lnTo>
                <a:lnTo>
                  <a:pt x="3314" y="831"/>
                </a:lnTo>
                <a:lnTo>
                  <a:pt x="3245" y="830"/>
                </a:lnTo>
                <a:lnTo>
                  <a:pt x="3173" y="830"/>
                </a:lnTo>
                <a:lnTo>
                  <a:pt x="3097" y="833"/>
                </a:lnTo>
                <a:lnTo>
                  <a:pt x="3018" y="838"/>
                </a:lnTo>
                <a:lnTo>
                  <a:pt x="3686" y="1197"/>
                </a:lnTo>
                <a:close/>
                <a:moveTo>
                  <a:pt x="2816" y="729"/>
                </a:moveTo>
                <a:lnTo>
                  <a:pt x="2816" y="729"/>
                </a:lnTo>
                <a:lnTo>
                  <a:pt x="2910" y="717"/>
                </a:lnTo>
                <a:lnTo>
                  <a:pt x="3004" y="707"/>
                </a:lnTo>
                <a:lnTo>
                  <a:pt x="3097" y="700"/>
                </a:lnTo>
                <a:lnTo>
                  <a:pt x="3186" y="695"/>
                </a:lnTo>
                <a:lnTo>
                  <a:pt x="3274" y="695"/>
                </a:lnTo>
                <a:lnTo>
                  <a:pt x="3359" y="698"/>
                </a:lnTo>
                <a:lnTo>
                  <a:pt x="3440" y="705"/>
                </a:lnTo>
                <a:lnTo>
                  <a:pt x="3479" y="710"/>
                </a:lnTo>
                <a:lnTo>
                  <a:pt x="3516" y="715"/>
                </a:lnTo>
                <a:lnTo>
                  <a:pt x="3553" y="722"/>
                </a:lnTo>
                <a:lnTo>
                  <a:pt x="3588" y="729"/>
                </a:lnTo>
                <a:lnTo>
                  <a:pt x="3624" y="737"/>
                </a:lnTo>
                <a:lnTo>
                  <a:pt x="3656" y="747"/>
                </a:lnTo>
                <a:lnTo>
                  <a:pt x="3686" y="757"/>
                </a:lnTo>
                <a:lnTo>
                  <a:pt x="3716" y="769"/>
                </a:lnTo>
                <a:lnTo>
                  <a:pt x="3745" y="781"/>
                </a:lnTo>
                <a:lnTo>
                  <a:pt x="3772" y="794"/>
                </a:lnTo>
                <a:lnTo>
                  <a:pt x="3795" y="810"/>
                </a:lnTo>
                <a:lnTo>
                  <a:pt x="3819" y="825"/>
                </a:lnTo>
                <a:lnTo>
                  <a:pt x="3839" y="842"/>
                </a:lnTo>
                <a:lnTo>
                  <a:pt x="3859" y="858"/>
                </a:lnTo>
                <a:lnTo>
                  <a:pt x="3876" y="879"/>
                </a:lnTo>
                <a:lnTo>
                  <a:pt x="3891" y="897"/>
                </a:lnTo>
                <a:lnTo>
                  <a:pt x="3905" y="919"/>
                </a:lnTo>
                <a:lnTo>
                  <a:pt x="3915" y="941"/>
                </a:lnTo>
                <a:lnTo>
                  <a:pt x="3923" y="963"/>
                </a:lnTo>
                <a:lnTo>
                  <a:pt x="3930" y="985"/>
                </a:lnTo>
                <a:lnTo>
                  <a:pt x="3933" y="1006"/>
                </a:lnTo>
                <a:lnTo>
                  <a:pt x="3935" y="1028"/>
                </a:lnTo>
                <a:lnTo>
                  <a:pt x="3935" y="1050"/>
                </a:lnTo>
                <a:lnTo>
                  <a:pt x="3932" y="1070"/>
                </a:lnTo>
                <a:lnTo>
                  <a:pt x="3928" y="1092"/>
                </a:lnTo>
                <a:lnTo>
                  <a:pt x="3922" y="1112"/>
                </a:lnTo>
                <a:lnTo>
                  <a:pt x="3913" y="1133"/>
                </a:lnTo>
                <a:lnTo>
                  <a:pt x="3905" y="1153"/>
                </a:lnTo>
                <a:lnTo>
                  <a:pt x="3893" y="1171"/>
                </a:lnTo>
                <a:lnTo>
                  <a:pt x="3880" y="1192"/>
                </a:lnTo>
                <a:lnTo>
                  <a:pt x="3866" y="1210"/>
                </a:lnTo>
                <a:lnTo>
                  <a:pt x="3849" y="1229"/>
                </a:lnTo>
                <a:lnTo>
                  <a:pt x="3832" y="1247"/>
                </a:lnTo>
                <a:lnTo>
                  <a:pt x="3814" y="1266"/>
                </a:lnTo>
                <a:lnTo>
                  <a:pt x="4039" y="1387"/>
                </a:lnTo>
                <a:lnTo>
                  <a:pt x="5272" y="946"/>
                </a:lnTo>
                <a:lnTo>
                  <a:pt x="3992" y="291"/>
                </a:lnTo>
                <a:lnTo>
                  <a:pt x="2769" y="704"/>
                </a:lnTo>
                <a:lnTo>
                  <a:pt x="2816" y="729"/>
                </a:lnTo>
                <a:close/>
                <a:moveTo>
                  <a:pt x="1981" y="1129"/>
                </a:moveTo>
                <a:lnTo>
                  <a:pt x="1981" y="1129"/>
                </a:lnTo>
                <a:lnTo>
                  <a:pt x="1919" y="1165"/>
                </a:lnTo>
                <a:lnTo>
                  <a:pt x="1865" y="1202"/>
                </a:lnTo>
                <a:lnTo>
                  <a:pt x="1840" y="1219"/>
                </a:lnTo>
                <a:lnTo>
                  <a:pt x="1816" y="1237"/>
                </a:lnTo>
                <a:lnTo>
                  <a:pt x="1794" y="1256"/>
                </a:lnTo>
                <a:lnTo>
                  <a:pt x="1776" y="1272"/>
                </a:lnTo>
                <a:lnTo>
                  <a:pt x="1757" y="1291"/>
                </a:lnTo>
                <a:lnTo>
                  <a:pt x="1742" y="1309"/>
                </a:lnTo>
                <a:lnTo>
                  <a:pt x="1729" y="1326"/>
                </a:lnTo>
                <a:lnTo>
                  <a:pt x="1717" y="1343"/>
                </a:lnTo>
                <a:lnTo>
                  <a:pt x="1707" y="1360"/>
                </a:lnTo>
                <a:lnTo>
                  <a:pt x="1700" y="1377"/>
                </a:lnTo>
                <a:lnTo>
                  <a:pt x="1695" y="1394"/>
                </a:lnTo>
                <a:lnTo>
                  <a:pt x="1692" y="1410"/>
                </a:lnTo>
                <a:lnTo>
                  <a:pt x="1692" y="1422"/>
                </a:lnTo>
                <a:lnTo>
                  <a:pt x="1692" y="1436"/>
                </a:lnTo>
                <a:lnTo>
                  <a:pt x="1695" y="1449"/>
                </a:lnTo>
                <a:lnTo>
                  <a:pt x="1702" y="1463"/>
                </a:lnTo>
                <a:lnTo>
                  <a:pt x="1710" y="1476"/>
                </a:lnTo>
                <a:lnTo>
                  <a:pt x="1720" y="1489"/>
                </a:lnTo>
                <a:lnTo>
                  <a:pt x="1734" y="1501"/>
                </a:lnTo>
                <a:lnTo>
                  <a:pt x="1749" y="1515"/>
                </a:lnTo>
                <a:lnTo>
                  <a:pt x="1769" y="1528"/>
                </a:lnTo>
                <a:lnTo>
                  <a:pt x="1791" y="1540"/>
                </a:lnTo>
                <a:lnTo>
                  <a:pt x="1816" y="1552"/>
                </a:lnTo>
                <a:lnTo>
                  <a:pt x="1845" y="1564"/>
                </a:lnTo>
                <a:lnTo>
                  <a:pt x="1877" y="1574"/>
                </a:lnTo>
                <a:lnTo>
                  <a:pt x="1912" y="1584"/>
                </a:lnTo>
                <a:lnTo>
                  <a:pt x="1952" y="1592"/>
                </a:lnTo>
                <a:lnTo>
                  <a:pt x="1994" y="1601"/>
                </a:lnTo>
                <a:lnTo>
                  <a:pt x="2038" y="1606"/>
                </a:lnTo>
                <a:lnTo>
                  <a:pt x="2082" y="1611"/>
                </a:lnTo>
                <a:lnTo>
                  <a:pt x="2127" y="1614"/>
                </a:lnTo>
                <a:lnTo>
                  <a:pt x="2173" y="1617"/>
                </a:lnTo>
                <a:lnTo>
                  <a:pt x="2222" y="1619"/>
                </a:lnTo>
                <a:lnTo>
                  <a:pt x="2271" y="1619"/>
                </a:lnTo>
                <a:lnTo>
                  <a:pt x="2321" y="1617"/>
                </a:lnTo>
                <a:lnTo>
                  <a:pt x="2372" y="1616"/>
                </a:lnTo>
                <a:lnTo>
                  <a:pt x="2424" y="1612"/>
                </a:lnTo>
                <a:lnTo>
                  <a:pt x="2476" y="1609"/>
                </a:lnTo>
                <a:lnTo>
                  <a:pt x="2582" y="1597"/>
                </a:lnTo>
                <a:lnTo>
                  <a:pt x="2690" y="1582"/>
                </a:lnTo>
                <a:lnTo>
                  <a:pt x="2797" y="1562"/>
                </a:lnTo>
                <a:lnTo>
                  <a:pt x="1981" y="1129"/>
                </a:lnTo>
                <a:close/>
                <a:moveTo>
                  <a:pt x="1557" y="1394"/>
                </a:moveTo>
                <a:lnTo>
                  <a:pt x="1557" y="1394"/>
                </a:lnTo>
                <a:lnTo>
                  <a:pt x="1562" y="1370"/>
                </a:lnTo>
                <a:lnTo>
                  <a:pt x="1567" y="1348"/>
                </a:lnTo>
                <a:lnTo>
                  <a:pt x="1575" y="1325"/>
                </a:lnTo>
                <a:lnTo>
                  <a:pt x="1585" y="1303"/>
                </a:lnTo>
                <a:lnTo>
                  <a:pt x="1597" y="1281"/>
                </a:lnTo>
                <a:lnTo>
                  <a:pt x="1611" y="1259"/>
                </a:lnTo>
                <a:lnTo>
                  <a:pt x="1626" y="1237"/>
                </a:lnTo>
                <a:lnTo>
                  <a:pt x="1644" y="1215"/>
                </a:lnTo>
                <a:lnTo>
                  <a:pt x="1663" y="1193"/>
                </a:lnTo>
                <a:lnTo>
                  <a:pt x="1683" y="1173"/>
                </a:lnTo>
                <a:lnTo>
                  <a:pt x="1705" y="1153"/>
                </a:lnTo>
                <a:lnTo>
                  <a:pt x="1729" y="1133"/>
                </a:lnTo>
                <a:lnTo>
                  <a:pt x="1754" y="1112"/>
                </a:lnTo>
                <a:lnTo>
                  <a:pt x="1781" y="1092"/>
                </a:lnTo>
                <a:lnTo>
                  <a:pt x="1809" y="1074"/>
                </a:lnTo>
                <a:lnTo>
                  <a:pt x="1838" y="1054"/>
                </a:lnTo>
                <a:lnTo>
                  <a:pt x="1796" y="1032"/>
                </a:lnTo>
                <a:lnTo>
                  <a:pt x="396" y="1503"/>
                </a:lnTo>
                <a:lnTo>
                  <a:pt x="1727" y="2213"/>
                </a:lnTo>
                <a:lnTo>
                  <a:pt x="3100" y="1722"/>
                </a:lnTo>
                <a:lnTo>
                  <a:pt x="2979" y="1658"/>
                </a:lnTo>
                <a:lnTo>
                  <a:pt x="2913" y="1675"/>
                </a:lnTo>
                <a:lnTo>
                  <a:pt x="2846" y="1690"/>
                </a:lnTo>
                <a:lnTo>
                  <a:pt x="2779" y="1702"/>
                </a:lnTo>
                <a:lnTo>
                  <a:pt x="2713" y="1713"/>
                </a:lnTo>
                <a:lnTo>
                  <a:pt x="2649" y="1723"/>
                </a:lnTo>
                <a:lnTo>
                  <a:pt x="2585" y="1732"/>
                </a:lnTo>
                <a:lnTo>
                  <a:pt x="2523" y="1740"/>
                </a:lnTo>
                <a:lnTo>
                  <a:pt x="2461" y="1745"/>
                </a:lnTo>
                <a:lnTo>
                  <a:pt x="2400" y="1749"/>
                </a:lnTo>
                <a:lnTo>
                  <a:pt x="2341" y="1752"/>
                </a:lnTo>
                <a:lnTo>
                  <a:pt x="2284" y="1754"/>
                </a:lnTo>
                <a:lnTo>
                  <a:pt x="2227" y="1754"/>
                </a:lnTo>
                <a:lnTo>
                  <a:pt x="2173" y="1752"/>
                </a:lnTo>
                <a:lnTo>
                  <a:pt x="2121" y="1749"/>
                </a:lnTo>
                <a:lnTo>
                  <a:pt x="2069" y="1745"/>
                </a:lnTo>
                <a:lnTo>
                  <a:pt x="2020" y="1740"/>
                </a:lnTo>
                <a:lnTo>
                  <a:pt x="1973" y="1734"/>
                </a:lnTo>
                <a:lnTo>
                  <a:pt x="1931" y="1725"/>
                </a:lnTo>
                <a:lnTo>
                  <a:pt x="1890" y="1715"/>
                </a:lnTo>
                <a:lnTo>
                  <a:pt x="1848" y="1705"/>
                </a:lnTo>
                <a:lnTo>
                  <a:pt x="1809" y="1693"/>
                </a:lnTo>
                <a:lnTo>
                  <a:pt x="1772" y="1678"/>
                </a:lnTo>
                <a:lnTo>
                  <a:pt x="1735" y="1663"/>
                </a:lnTo>
                <a:lnTo>
                  <a:pt x="1702" y="1644"/>
                </a:lnTo>
                <a:lnTo>
                  <a:pt x="1671" y="1624"/>
                </a:lnTo>
                <a:lnTo>
                  <a:pt x="1643" y="1604"/>
                </a:lnTo>
                <a:lnTo>
                  <a:pt x="1619" y="1580"/>
                </a:lnTo>
                <a:lnTo>
                  <a:pt x="1607" y="1567"/>
                </a:lnTo>
                <a:lnTo>
                  <a:pt x="1597" y="1553"/>
                </a:lnTo>
                <a:lnTo>
                  <a:pt x="1589" y="1540"/>
                </a:lnTo>
                <a:lnTo>
                  <a:pt x="1580" y="1527"/>
                </a:lnTo>
                <a:lnTo>
                  <a:pt x="1574" y="1511"/>
                </a:lnTo>
                <a:lnTo>
                  <a:pt x="1567" y="1496"/>
                </a:lnTo>
                <a:lnTo>
                  <a:pt x="1564" y="1481"/>
                </a:lnTo>
                <a:lnTo>
                  <a:pt x="1559" y="1464"/>
                </a:lnTo>
                <a:lnTo>
                  <a:pt x="1557" y="1447"/>
                </a:lnTo>
                <a:lnTo>
                  <a:pt x="1555" y="1431"/>
                </a:lnTo>
                <a:lnTo>
                  <a:pt x="1555" y="1412"/>
                </a:lnTo>
                <a:lnTo>
                  <a:pt x="1557" y="139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51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Retirement Expenses - Example</a:t>
            </a:r>
          </a:p>
        </p:txBody>
      </p:sp>
      <p:graphicFrame>
        <p:nvGraphicFramePr>
          <p:cNvPr id="755893" name="Group 18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0630429"/>
              </p:ext>
            </p:extLst>
          </p:nvPr>
        </p:nvGraphicFramePr>
        <p:xfrm>
          <a:off x="1279525" y="1556167"/>
          <a:ext cx="7316788" cy="40536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3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Amount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Anticipated Amount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Housing*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$10,800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$7,200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Clothing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$2,600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Costs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$4,800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$8,400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Insurance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Care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$1,800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$4,800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$3,400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Entertainment / Travel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$2,400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$3,600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Gifts / Charity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Taxes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$3,900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$1,600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Income Need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9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9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9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6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15E32285-90BF-461F-B8B9-0D1747E5E86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450" name="Text Box 57"/>
          <p:cNvSpPr txBox="1">
            <a:spLocks noChangeArrowheads="1"/>
          </p:cNvSpPr>
          <p:nvPr/>
        </p:nvSpPr>
        <p:spPr bwMode="auto">
          <a:xfrm>
            <a:off x="6515100" y="5640515"/>
            <a:ext cx="2171700" cy="16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dirty="0">
                <a:latin typeface="Arial" charset="0"/>
              </a:rPr>
              <a:t>*Assumes mortgage is paid off by retirement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79525" y="5773427"/>
            <a:ext cx="4300926" cy="571941"/>
            <a:chOff x="1440181" y="5965158"/>
            <a:chExt cx="4491990" cy="571941"/>
          </a:xfrm>
        </p:grpSpPr>
        <p:pic>
          <p:nvPicPr>
            <p:cNvPr id="9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057401" y="5989518"/>
              <a:ext cx="3874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Complete the Retirement Expense Worksheet in Appendix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1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Healthcare Expenses Change When You Retire?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83113" y="3086099"/>
            <a:ext cx="2960914" cy="205740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1800" dirty="0"/>
              <a:t>Needs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Preventive care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Prescription drugs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Dental</a:t>
            </a:r>
          </a:p>
          <a:p>
            <a:pPr>
              <a:spcBef>
                <a:spcPts val="200"/>
              </a:spcBef>
            </a:pPr>
            <a:r>
              <a:rPr lang="en-US" sz="1800" dirty="0"/>
              <a:t>Coverage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Group medical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Dental</a:t>
            </a:r>
          </a:p>
          <a:p>
            <a:pPr>
              <a:spcBef>
                <a:spcPts val="200"/>
              </a:spcBef>
            </a:pPr>
            <a:r>
              <a:rPr lang="en-US" sz="1800" dirty="0"/>
              <a:t>Costs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Lower costs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Group pricing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Cost-sharing</a:t>
            </a:r>
          </a:p>
          <a:p>
            <a:pPr>
              <a:spcBef>
                <a:spcPts val="200"/>
              </a:spcBef>
            </a:pPr>
            <a:endParaRPr lang="en-US" sz="1800" dirty="0"/>
          </a:p>
          <a:p>
            <a:pPr>
              <a:spcBef>
                <a:spcPts val="200"/>
              </a:spcBef>
            </a:pPr>
            <a:endParaRPr lang="en-US" sz="1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3088519"/>
              </p:ext>
            </p:extLst>
          </p:nvPr>
        </p:nvGraphicFramePr>
        <p:xfrm>
          <a:off x="1112921" y="1828800"/>
          <a:ext cx="7886700" cy="102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ontent Placeholder 5"/>
          <p:cNvSpPr txBox="1">
            <a:spLocks/>
          </p:cNvSpPr>
          <p:nvPr/>
        </p:nvSpPr>
        <p:spPr>
          <a:xfrm>
            <a:off x="4972050" y="3086097"/>
            <a:ext cx="2960914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defTabSz="91440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 defTabSz="91440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>
              <a:spcBef>
                <a:spcPts val="200"/>
              </a:spcBef>
              <a:buClr>
                <a:srgbClr val="1946BA"/>
              </a:buClr>
            </a:pPr>
            <a:r>
              <a:rPr lang="en-US" dirty="0"/>
              <a:t>Needs</a:t>
            </a:r>
          </a:p>
          <a:p>
            <a:pPr lvl="1">
              <a:spcBef>
                <a:spcPts val="200"/>
              </a:spcBef>
              <a:buClr>
                <a:srgbClr val="7FC241"/>
              </a:buClr>
            </a:pPr>
            <a:r>
              <a:rPr lang="en-US" dirty="0"/>
              <a:t>Preventive care</a:t>
            </a:r>
          </a:p>
          <a:p>
            <a:pPr lvl="1">
              <a:spcBef>
                <a:spcPts val="200"/>
              </a:spcBef>
              <a:buClr>
                <a:srgbClr val="7FC241"/>
              </a:buClr>
            </a:pPr>
            <a:r>
              <a:rPr lang="en-US" dirty="0"/>
              <a:t>Chronic care</a:t>
            </a:r>
          </a:p>
          <a:p>
            <a:pPr lvl="1">
              <a:spcBef>
                <a:spcPts val="200"/>
              </a:spcBef>
              <a:buClr>
                <a:srgbClr val="7FC241"/>
              </a:buClr>
            </a:pPr>
            <a:r>
              <a:rPr lang="en-US" dirty="0"/>
              <a:t>Prescription drugs</a:t>
            </a:r>
          </a:p>
          <a:p>
            <a:pPr lvl="1">
              <a:spcBef>
                <a:spcPts val="200"/>
              </a:spcBef>
              <a:buClr>
                <a:srgbClr val="7FC241"/>
              </a:buClr>
            </a:pPr>
            <a:r>
              <a:rPr lang="en-US" dirty="0"/>
              <a:t>Dental</a:t>
            </a:r>
          </a:p>
          <a:p>
            <a:pPr lvl="1">
              <a:spcBef>
                <a:spcPts val="200"/>
              </a:spcBef>
              <a:buClr>
                <a:srgbClr val="7FC241"/>
              </a:buClr>
            </a:pPr>
            <a:r>
              <a:rPr lang="en-US" dirty="0"/>
              <a:t>Long-term care</a:t>
            </a:r>
          </a:p>
          <a:p>
            <a:pPr>
              <a:spcBef>
                <a:spcPts val="200"/>
              </a:spcBef>
              <a:buClr>
                <a:srgbClr val="1946BA"/>
              </a:buClr>
            </a:pPr>
            <a:r>
              <a:rPr lang="en-US" dirty="0"/>
              <a:t>Coverage</a:t>
            </a:r>
          </a:p>
          <a:p>
            <a:pPr lvl="1">
              <a:spcBef>
                <a:spcPts val="200"/>
              </a:spcBef>
              <a:buClr>
                <a:srgbClr val="7FC241"/>
              </a:buClr>
            </a:pPr>
            <a:r>
              <a:rPr lang="en-US" dirty="0"/>
              <a:t>Retiree plan</a:t>
            </a:r>
          </a:p>
          <a:p>
            <a:pPr lvl="1">
              <a:spcBef>
                <a:spcPts val="200"/>
              </a:spcBef>
              <a:buClr>
                <a:srgbClr val="7FC241"/>
              </a:buClr>
            </a:pPr>
            <a:r>
              <a:rPr lang="en-US" dirty="0"/>
              <a:t>Medicare at age 65</a:t>
            </a:r>
          </a:p>
          <a:p>
            <a:pPr>
              <a:spcBef>
                <a:spcPts val="200"/>
              </a:spcBef>
              <a:buClr>
                <a:srgbClr val="1946BA"/>
              </a:buClr>
            </a:pPr>
            <a:r>
              <a:rPr lang="en-US" dirty="0"/>
              <a:t>Costs</a:t>
            </a:r>
          </a:p>
          <a:p>
            <a:pPr lvl="1">
              <a:spcBef>
                <a:spcPts val="200"/>
              </a:spcBef>
              <a:buClr>
                <a:srgbClr val="7FC241"/>
              </a:buClr>
            </a:pPr>
            <a:r>
              <a:rPr lang="en-US" dirty="0"/>
              <a:t>Higher costs</a:t>
            </a:r>
          </a:p>
          <a:p>
            <a:pPr lvl="1">
              <a:spcBef>
                <a:spcPts val="200"/>
              </a:spcBef>
              <a:buClr>
                <a:srgbClr val="7FC241"/>
              </a:buClr>
            </a:pPr>
            <a:r>
              <a:rPr lang="en-US" dirty="0"/>
              <a:t>Medicare premium</a:t>
            </a:r>
          </a:p>
          <a:p>
            <a:pPr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 bwMode="white">
          <a:xfrm>
            <a:off x="400050" y="6523038"/>
            <a:ext cx="228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43018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48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Retiree Medical Plans</a:t>
            </a:r>
          </a:p>
        </p:txBody>
      </p:sp>
      <p:graphicFrame>
        <p:nvGraphicFramePr>
          <p:cNvPr id="759906" name="Group 9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18173038"/>
              </p:ext>
            </p:extLst>
          </p:nvPr>
        </p:nvGraphicFramePr>
        <p:xfrm>
          <a:off x="1391570" y="1643899"/>
          <a:ext cx="7316245" cy="462822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{85BE263C-DBD7-4A20-BB59-AAB30ACAA65A}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42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FRS Retiree Medical Plans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Eligibility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 employer is different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 with your personnel office regarding eligibility and cost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Insurance Subsidy (HIS)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 per month per year of service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 per month maximum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5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Subsidy Eligibility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years of service—for those who began their FRS career before July 1, 2011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years of service—for those who began their FRS career July 1, 2011 and after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 Plan: Payable when benefits commence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Plan: Payable when</a:t>
                      </a:r>
                      <a:r>
                        <a:rPr lang="en-US" sz="12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 withdrawals begin and </a:t>
                      </a: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retirement age or service requirement has been met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42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Medicare Part 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4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Eligibility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65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4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Typically no cost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42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Medicare Part 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4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Eligibility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65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(2021)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$148.50–$504.90/month (per person for new enrollees)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3902EFC4-B172-4EF8-9E78-4B5A8AA8F1D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en-US" dirty="0"/>
              <a:t>Retirement Income Model - Income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pPr>
              <a:defRPr/>
            </a:pPr>
            <a:fld id="{948B45EA-1AB1-418D-9812-31B482C7475F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833617" y="2019300"/>
            <a:ext cx="2193925" cy="1143000"/>
          </a:xfrm>
          <a:prstGeom prst="rightArrow">
            <a:avLst>
              <a:gd name="adj1" fmla="val 50000"/>
              <a:gd name="adj2" fmla="val 47986"/>
            </a:avLst>
          </a:prstGeom>
          <a:solidFill>
            <a:srgbClr val="FD4F00"/>
          </a:soli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Cover Discretionary Expenses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830442" y="4457700"/>
            <a:ext cx="2193925" cy="1143000"/>
          </a:xfrm>
          <a:prstGeom prst="rightArrow">
            <a:avLst>
              <a:gd name="adj1" fmla="val 50000"/>
              <a:gd name="adj2" fmla="val 47986"/>
            </a:avLst>
          </a:prstGeom>
          <a:solidFill>
            <a:srgbClr val="FCD91D"/>
          </a:soli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Cover Necessary Expenses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830442" y="3238500"/>
            <a:ext cx="2193925" cy="1143000"/>
          </a:xfrm>
          <a:prstGeom prst="rightArrow">
            <a:avLst>
              <a:gd name="adj1" fmla="val 50000"/>
              <a:gd name="adj2" fmla="val 47986"/>
            </a:avLst>
          </a:prstGeom>
          <a:gradFill flip="none" rotWithShape="1">
            <a:gsLst>
              <a:gs pos="0">
                <a:srgbClr val="FD4F00"/>
              </a:gs>
              <a:gs pos="100000">
                <a:srgbClr val="FCD91D">
                  <a:shade val="100000"/>
                  <a:satMod val="115000"/>
                </a:srgbClr>
              </a:gs>
            </a:gsLst>
            <a:lin ang="4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Convert to Fixed Income to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Cover Necessary Expenses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>
            <a:off x="6165655" y="3162300"/>
            <a:ext cx="2190750" cy="2657475"/>
          </a:xfrm>
          <a:prstGeom prst="can">
            <a:avLst>
              <a:gd name="adj" fmla="val 19852"/>
            </a:avLst>
          </a:prstGeom>
          <a:solidFill>
            <a:srgbClr val="FCD91D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1429" tIns="45714" rIns="91429" bIns="45714" anchor="ctr"/>
          <a:lstStyle/>
          <a:p>
            <a:pPr algn="ctr">
              <a:spcBef>
                <a:spcPct val="0"/>
              </a:spcBef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Necessary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  <p:sp>
        <p:nvSpPr>
          <p:cNvPr id="14344" name="AutoShape 9"/>
          <p:cNvSpPr>
            <a:spLocks noChangeArrowheads="1"/>
          </p:cNvSpPr>
          <p:nvPr/>
        </p:nvSpPr>
        <p:spPr bwMode="gray">
          <a:xfrm>
            <a:off x="6167242" y="1943100"/>
            <a:ext cx="2190750" cy="1660525"/>
          </a:xfrm>
          <a:prstGeom prst="can">
            <a:avLst>
              <a:gd name="adj" fmla="val 23616"/>
            </a:avLst>
          </a:prstGeom>
          <a:solidFill>
            <a:srgbClr val="FD4F0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1429" tIns="45714" rIns="91429" bIns="45714" anchor="ctr"/>
          <a:lstStyle/>
          <a:p>
            <a:pPr algn="ctr">
              <a:spcBef>
                <a:spcPct val="0"/>
              </a:spcBef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Discretionary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gray">
          <a:xfrm>
            <a:off x="1480942" y="3702050"/>
            <a:ext cx="2190750" cy="2117725"/>
          </a:xfrm>
          <a:prstGeom prst="can">
            <a:avLst>
              <a:gd name="adj" fmla="val 18593"/>
            </a:avLst>
          </a:prstGeom>
          <a:solidFill>
            <a:srgbClr val="72218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lIns="91429" tIns="45714" rIns="91429" bIns="45714" anchor="ctr"/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Income Streams</a:t>
            </a:r>
          </a:p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(Pension Plan, </a:t>
            </a:r>
          </a:p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Security, etc.)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gray">
          <a:xfrm>
            <a:off x="1480942" y="1958975"/>
            <a:ext cx="2190750" cy="2117725"/>
          </a:xfrm>
          <a:prstGeom prst="can">
            <a:avLst>
              <a:gd name="adj" fmla="val 18593"/>
            </a:avLst>
          </a:prstGeom>
          <a:solidFill>
            <a:srgbClr val="0082C8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lIns="91429" tIns="45714" rIns="91429" bIns="45714" anchor="ctr"/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Income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Assets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(Investment Plan, DROP, 403(b), 457, IRAs, etc.)</a:t>
            </a:r>
          </a:p>
        </p:txBody>
      </p:sp>
    </p:spTree>
    <p:extLst>
      <p:ext uri="{BB962C8B-B14F-4D97-AF65-F5344CB8AC3E}">
        <p14:creationId xmlns:p14="http://schemas.microsoft.com/office/powerpoint/2010/main" val="1251972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FRS Retirement Plans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257300" y="5276850"/>
            <a:ext cx="3429000" cy="800100"/>
          </a:xfrm>
          <a:prstGeom prst="wedgeRectCallout">
            <a:avLst>
              <a:gd name="adj1" fmla="val -926"/>
              <a:gd name="adj2" fmla="val -105356"/>
            </a:avLst>
          </a:prstGeom>
          <a:solidFill>
            <a:srgbClr val="72218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45720" rIns="4572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Typically provides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Fixed </a:t>
            </a:r>
            <a:br>
              <a:rPr lang="en-US" sz="2400" b="1" dirty="0">
                <a:solidFill>
                  <a:schemeClr val="bg1"/>
                </a:solidFill>
                <a:latin typeface="Arial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Income 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in Retirement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5257800" y="5276850"/>
            <a:ext cx="3429000" cy="800100"/>
          </a:xfrm>
          <a:prstGeom prst="wedgeRectCallout">
            <a:avLst>
              <a:gd name="adj1" fmla="val 4681"/>
              <a:gd name="adj2" fmla="val -99208"/>
            </a:avLst>
          </a:prstGeom>
          <a:solidFill>
            <a:srgbClr val="0082C8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45720" rIns="4572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</a:rPr>
              <a:t>Can provide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Flexible </a:t>
            </a:r>
            <a:br>
              <a:rPr lang="en-US" sz="2400" b="1" dirty="0">
                <a:solidFill>
                  <a:schemeClr val="bg1"/>
                </a:solidFill>
                <a:latin typeface="Arial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Income 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in Retirement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28800" y="3484109"/>
            <a:ext cx="2127261" cy="1171458"/>
            <a:chOff x="2721479" y="3036376"/>
            <a:chExt cx="2127261" cy="117145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1479" y="3036376"/>
              <a:ext cx="1221871" cy="89478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160531" y="3838502"/>
              <a:ext cx="1688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221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Pension Plan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43600" y="3514842"/>
            <a:ext cx="2400300" cy="1171458"/>
            <a:chOff x="2721479" y="3036376"/>
            <a:chExt cx="2400300" cy="117145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1479" y="3036376"/>
              <a:ext cx="1221871" cy="89478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160531" y="3838502"/>
              <a:ext cx="1961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82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Investment Plan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781" y="1532660"/>
            <a:ext cx="1776219" cy="1300739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9054898">
            <a:off x="4137157" y="2988279"/>
            <a:ext cx="866289" cy="402457"/>
          </a:xfrm>
          <a:prstGeom prst="leftArrow">
            <a:avLst/>
          </a:prstGeom>
          <a:solidFill>
            <a:srgbClr val="FD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 Arrow 19"/>
          <p:cNvSpPr/>
          <p:nvPr/>
        </p:nvSpPr>
        <p:spPr>
          <a:xfrm rot="2545102" flipH="1">
            <a:off x="4658236" y="3014749"/>
            <a:ext cx="866289" cy="402457"/>
          </a:xfrm>
          <a:prstGeom prst="leftArrow">
            <a:avLst/>
          </a:prstGeom>
          <a:solidFill>
            <a:srgbClr val="FD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84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Election Rules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b="1" i="1" dirty="0">
                <a:solidFill>
                  <a:srgbClr val="722182"/>
                </a:solidFill>
              </a:rPr>
              <a:t>Pension Plan </a:t>
            </a:r>
            <a:r>
              <a:rPr lang="en-US" altLang="en-US" sz="2200" dirty="0"/>
              <a:t>members can convert their accumulated pension benefits into a lump sum by switching to the Investment Plan</a:t>
            </a:r>
          </a:p>
          <a:p>
            <a:r>
              <a:rPr lang="en-US" altLang="en-US" sz="2200" b="1" i="1" dirty="0">
                <a:solidFill>
                  <a:srgbClr val="0082C8"/>
                </a:solidFill>
              </a:rPr>
              <a:t>Investment Plan </a:t>
            </a:r>
            <a:r>
              <a:rPr lang="en-US" altLang="en-US" sz="2200" dirty="0"/>
              <a:t>members can buy into the Pension Plan</a:t>
            </a:r>
          </a:p>
          <a:p>
            <a:pPr lvl="1"/>
            <a:r>
              <a:rPr lang="en-US" altLang="en-US" sz="2000" dirty="0"/>
              <a:t>If cost </a:t>
            </a:r>
            <a:r>
              <a:rPr lang="en-US" altLang="en-US" sz="2000" b="1" dirty="0"/>
              <a:t>&gt;</a:t>
            </a:r>
            <a:r>
              <a:rPr lang="en-US" altLang="en-US" sz="2000" dirty="0"/>
              <a:t> balance, you will need to make up the difference using personal assets</a:t>
            </a:r>
          </a:p>
          <a:p>
            <a:pPr lvl="1"/>
            <a:r>
              <a:rPr lang="en-US" altLang="en-US" sz="2000" dirty="0"/>
              <a:t>If current balance </a:t>
            </a:r>
            <a:r>
              <a:rPr lang="en-US" altLang="en-US" sz="2000" b="1" dirty="0"/>
              <a:t>&gt;</a:t>
            </a:r>
            <a:r>
              <a:rPr lang="en-US" altLang="en-US" sz="2000" dirty="0"/>
              <a:t> the cost to buy in, the excess will accumulate in the Investment Plan for future benefit</a:t>
            </a:r>
          </a:p>
          <a:p>
            <a:r>
              <a:rPr lang="en-US" altLang="en-US" sz="2200" dirty="0"/>
              <a:t>Eligibility to use the 2</a:t>
            </a:r>
            <a:r>
              <a:rPr lang="en-US" altLang="en-US" sz="2200" baseline="30000" dirty="0"/>
              <a:t>nd</a:t>
            </a:r>
            <a:r>
              <a:rPr lang="en-US" altLang="en-US" sz="2200" dirty="0"/>
              <a:t> Election</a:t>
            </a:r>
          </a:p>
          <a:p>
            <a:pPr lvl="1"/>
            <a:r>
              <a:rPr lang="en-US" altLang="en-US" sz="2000" dirty="0"/>
              <a:t>May be used only once and is irrevocable</a:t>
            </a:r>
          </a:p>
          <a:p>
            <a:pPr lvl="2"/>
            <a:r>
              <a:rPr lang="en-US" altLang="en-US" sz="1800" dirty="0"/>
              <a:t>Must be actively employed receiving service credits and</a:t>
            </a:r>
          </a:p>
          <a:p>
            <a:pPr lvl="2"/>
            <a:r>
              <a:rPr lang="en-US" altLang="en-US" sz="1800" dirty="0"/>
              <a:t>Does not have a termination date on record and</a:t>
            </a:r>
          </a:p>
          <a:p>
            <a:pPr lvl="2"/>
            <a:r>
              <a:rPr lang="en-US" altLang="en-US" sz="1800" dirty="0"/>
              <a:t>Cannot be on unpaid leave of absence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D9039AAF-6806-4B25-9643-42D384C7B2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6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Workshop Objectives</a:t>
            </a:r>
            <a:endParaRPr lang="en-US" altLang="en-US" dirty="0"/>
          </a:p>
        </p:txBody>
      </p:sp>
      <p:sp>
        <p:nvSpPr>
          <p:cNvPr id="266245" name="Rectangle 5"/>
          <p:cNvSpPr>
            <a:spLocks noGrp="1" noChangeArrowheads="1"/>
          </p:cNvSpPr>
          <p:nvPr>
            <p:ph idx="1"/>
          </p:nvPr>
        </p:nvSpPr>
        <p:spPr>
          <a:xfrm>
            <a:off x="1279525" y="1598613"/>
            <a:ext cx="7494361" cy="4659312"/>
          </a:xfrm>
        </p:spPr>
        <p:txBody>
          <a:bodyPr/>
          <a:lstStyle/>
          <a:p>
            <a:r>
              <a:rPr lang="en-US"/>
              <a:t>Know how to set goals for retirement including income needs</a:t>
            </a:r>
          </a:p>
          <a:p>
            <a:r>
              <a:rPr lang="en-US"/>
              <a:t>Review sources of income you have to meet your retirement goals</a:t>
            </a:r>
          </a:p>
          <a:p>
            <a:r>
              <a:rPr lang="en-US"/>
              <a:t>Recognize how to develop a plan for the distribution of retirement assets</a:t>
            </a:r>
          </a:p>
          <a:p>
            <a:r>
              <a:rPr lang="en-US"/>
              <a:t>Understand tax and planning opportunities that may present themselves</a:t>
            </a:r>
          </a:p>
          <a:p>
            <a:r>
              <a:rPr lang="en-US"/>
              <a:t>Review the tools and resources available to help</a:t>
            </a:r>
          </a:p>
          <a:p>
            <a:r>
              <a:rPr lang="en-US"/>
              <a:t>Know which steps to take next</a:t>
            </a: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Considerations in Using Your 2</a:t>
            </a:r>
            <a:r>
              <a:rPr lang="en-US" altLang="en-US" baseline="30000" dirty="0"/>
              <a:t>nd</a:t>
            </a:r>
            <a:r>
              <a:rPr lang="en-US" altLang="en-US" dirty="0"/>
              <a:t> Election 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722182"/>
                </a:solidFill>
              </a:rPr>
              <a:t>Pension Plan members  </a:t>
            </a:r>
          </a:p>
          <a:p>
            <a:pPr lvl="1"/>
            <a:r>
              <a:rPr lang="en-US" altLang="en-US" dirty="0"/>
              <a:t>Do you want to take the FRS benefit with you to a    non-FRS employer? </a:t>
            </a:r>
          </a:p>
          <a:p>
            <a:pPr lvl="1"/>
            <a:r>
              <a:rPr lang="en-US" altLang="en-US" dirty="0"/>
              <a:t>Do you want to control how/when you receive the benefit?</a:t>
            </a:r>
          </a:p>
          <a:p>
            <a:r>
              <a:rPr lang="en-US" altLang="en-US" b="1" dirty="0">
                <a:solidFill>
                  <a:srgbClr val="0082C8"/>
                </a:solidFill>
              </a:rPr>
              <a:t>Investment Plan members  </a:t>
            </a:r>
          </a:p>
          <a:p>
            <a:pPr lvl="1"/>
            <a:r>
              <a:rPr lang="en-US" altLang="en-US" dirty="0"/>
              <a:t>Can you receive a richer benefit under the Pension Plan because you are staying longer than you initially expected?</a:t>
            </a:r>
          </a:p>
          <a:p>
            <a:pPr lvl="1"/>
            <a:r>
              <a:rPr lang="en-US" altLang="en-US" dirty="0"/>
              <a:t>Do you want to participate in the DROP program?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C1F349E2-59C1-4807-A74C-CF8FA6F0A83C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279525" y="5784374"/>
            <a:ext cx="5496590" cy="738664"/>
            <a:chOff x="1440181" y="5899427"/>
            <a:chExt cx="5740770" cy="738664"/>
          </a:xfrm>
        </p:grpSpPr>
        <p:pic>
          <p:nvPicPr>
            <p:cNvPr id="29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057401" y="5899427"/>
              <a:ext cx="51235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Speak to your employer about the impact of switching plans on retiree medical and call the </a:t>
              </a:r>
              <a:r>
                <a:rPr lang="en-US" sz="1400" dirty="0" err="1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MyFRS</a:t>
              </a:r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Financial Guidance Line to help decide if switching plans might be right for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19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Election Choice Service</a:t>
            </a: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8" b="40541"/>
          <a:stretch/>
        </p:blipFill>
        <p:spPr bwMode="auto">
          <a:xfrm>
            <a:off x="1282699" y="1835151"/>
            <a:ext cx="3797301" cy="409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2" r="28178"/>
          <a:stretch/>
        </p:blipFill>
        <p:spPr bwMode="auto">
          <a:xfrm>
            <a:off x="5141118" y="2468792"/>
            <a:ext cx="3797301" cy="2829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118" y="1835151"/>
            <a:ext cx="3797301" cy="633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118" y="5298596"/>
            <a:ext cx="3797301" cy="6336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white">
          <a:xfrm>
            <a:off x="400050" y="6523038"/>
            <a:ext cx="228600" cy="228600"/>
          </a:xfrm>
        </p:spPr>
        <p:txBody>
          <a:bodyPr/>
          <a:lstStyle/>
          <a:p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447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Fixed Retirement Income Sources?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72883980-4D5B-4CCD-B22E-6FA0ABFDC85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361979" y="1854680"/>
            <a:ext cx="3345328" cy="2007197"/>
          </a:xfrm>
          <a:custGeom>
            <a:avLst/>
            <a:gdLst>
              <a:gd name="connsiteX0" fmla="*/ 0 w 3345328"/>
              <a:gd name="connsiteY0" fmla="*/ 2007197 h 2007197"/>
              <a:gd name="connsiteX1" fmla="*/ 1672664 w 3345328"/>
              <a:gd name="connsiteY1" fmla="*/ 0 h 2007197"/>
              <a:gd name="connsiteX2" fmla="*/ 3345328 w 3345328"/>
              <a:gd name="connsiteY2" fmla="*/ 2007197 h 2007197"/>
              <a:gd name="connsiteX3" fmla="*/ 0 w 3345328"/>
              <a:gd name="connsiteY3" fmla="*/ 2007197 h 200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5328" h="2007197">
                <a:moveTo>
                  <a:pt x="0" y="2007197"/>
                </a:moveTo>
                <a:lnTo>
                  <a:pt x="1672664" y="0"/>
                </a:lnTo>
                <a:lnTo>
                  <a:pt x="3345328" y="2007197"/>
                </a:lnTo>
                <a:lnTo>
                  <a:pt x="0" y="2007197"/>
                </a:lnTo>
                <a:close/>
              </a:path>
            </a:pathLst>
          </a:custGeom>
          <a:solidFill>
            <a:srgbClr val="7FC24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6822" tIns="1114089" rIns="946822" bIns="110490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8" name="Freeform 7"/>
          <p:cNvSpPr/>
          <p:nvPr/>
        </p:nvSpPr>
        <p:spPr>
          <a:xfrm>
            <a:off x="1600200" y="4001282"/>
            <a:ext cx="3345328" cy="2007197"/>
          </a:xfrm>
          <a:custGeom>
            <a:avLst/>
            <a:gdLst>
              <a:gd name="connsiteX0" fmla="*/ 0 w 3345328"/>
              <a:gd name="connsiteY0" fmla="*/ 2007197 h 2007197"/>
              <a:gd name="connsiteX1" fmla="*/ 1672664 w 3345328"/>
              <a:gd name="connsiteY1" fmla="*/ 0 h 2007197"/>
              <a:gd name="connsiteX2" fmla="*/ 3345328 w 3345328"/>
              <a:gd name="connsiteY2" fmla="*/ 2007197 h 2007197"/>
              <a:gd name="connsiteX3" fmla="*/ 0 w 3345328"/>
              <a:gd name="connsiteY3" fmla="*/ 2007197 h 200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5328" h="2007197">
                <a:moveTo>
                  <a:pt x="0" y="2007197"/>
                </a:moveTo>
                <a:lnTo>
                  <a:pt x="1672664" y="0"/>
                </a:lnTo>
                <a:lnTo>
                  <a:pt x="3345328" y="2007197"/>
                </a:lnTo>
                <a:lnTo>
                  <a:pt x="0" y="2007197"/>
                </a:lnTo>
                <a:close/>
              </a:path>
            </a:pathLst>
          </a:custGeom>
          <a:solidFill>
            <a:srgbClr val="722182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6822" tIns="1114089" rIns="946822" bIns="110490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>
                <a:latin typeface="Arial" panose="020B0604020202020204" pitchFamily="34" charset="0"/>
                <a:cs typeface="Arial" panose="020B0604020202020204" pitchFamily="34" charset="0"/>
              </a:rPr>
              <a:t>Pension Plan</a:t>
            </a:r>
          </a:p>
        </p:txBody>
      </p:sp>
      <p:sp>
        <p:nvSpPr>
          <p:cNvPr id="9" name="Freeform 8"/>
          <p:cNvSpPr/>
          <p:nvPr/>
        </p:nvSpPr>
        <p:spPr>
          <a:xfrm>
            <a:off x="5121035" y="3999251"/>
            <a:ext cx="3345328" cy="2007197"/>
          </a:xfrm>
          <a:custGeom>
            <a:avLst/>
            <a:gdLst>
              <a:gd name="connsiteX0" fmla="*/ 0 w 3345328"/>
              <a:gd name="connsiteY0" fmla="*/ 2007197 h 2007197"/>
              <a:gd name="connsiteX1" fmla="*/ 1672664 w 3345328"/>
              <a:gd name="connsiteY1" fmla="*/ 0 h 2007197"/>
              <a:gd name="connsiteX2" fmla="*/ 3345328 w 3345328"/>
              <a:gd name="connsiteY2" fmla="*/ 2007197 h 2007197"/>
              <a:gd name="connsiteX3" fmla="*/ 0 w 3345328"/>
              <a:gd name="connsiteY3" fmla="*/ 2007197 h 200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5328" h="2007197">
                <a:moveTo>
                  <a:pt x="0" y="2007197"/>
                </a:moveTo>
                <a:lnTo>
                  <a:pt x="1672664" y="0"/>
                </a:lnTo>
                <a:lnTo>
                  <a:pt x="3345328" y="2007197"/>
                </a:lnTo>
                <a:lnTo>
                  <a:pt x="0" y="2007197"/>
                </a:lnTo>
                <a:close/>
              </a:path>
            </a:pathLst>
          </a:custGeom>
          <a:solidFill>
            <a:srgbClr val="FD4F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6822" tIns="1114089" rIns="946822" bIns="110490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</a:t>
            </a:r>
          </a:p>
        </p:txBody>
      </p:sp>
    </p:spTree>
    <p:extLst>
      <p:ext uri="{BB962C8B-B14F-4D97-AF65-F5344CB8AC3E}">
        <p14:creationId xmlns:p14="http://schemas.microsoft.com/office/powerpoint/2010/main" val="33377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77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FRS Pension Plan</a:t>
            </a:r>
          </a:p>
        </p:txBody>
      </p:sp>
      <p:graphicFrame>
        <p:nvGraphicFramePr>
          <p:cNvPr id="701553" name="Group 1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9253918"/>
              </p:ext>
            </p:extLst>
          </p:nvPr>
        </p:nvGraphicFramePr>
        <p:xfrm>
          <a:off x="1433719" y="1828800"/>
          <a:ext cx="7277143" cy="3474720"/>
        </p:xfrm>
        <a:graphic>
          <a:graphicData uri="http://schemas.openxmlformats.org/drawingml/2006/table">
            <a:tbl>
              <a:tblPr firstCol="1">
                <a:effectLst>
                  <a:innerShdw blurRad="114300">
                    <a:prstClr val="black"/>
                  </a:innerShdw>
                </a:effectLst>
                <a:tableStyleId>{EB9631B5-78F2-41C9-869B-9F39066F8104}</a:tableStyleId>
              </a:tblPr>
              <a:tblGrid>
                <a:gridCol w="1368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8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Options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2182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options are lifetime monthly payments</a:t>
                      </a:r>
                    </a:p>
                    <a:p>
                      <a:pPr marL="1203325" marR="0" lvl="1" indent="-8556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1: Single life annuity</a:t>
                      </a:r>
                    </a:p>
                    <a:p>
                      <a:pPr marL="1203325" marR="0" lvl="1" indent="-8556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2: Reduced lifetime annuity to retiree with </a:t>
                      </a:r>
                      <a:b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10-year payout guarantee</a:t>
                      </a:r>
                    </a:p>
                    <a:p>
                      <a:pPr marL="1203325" marR="0" lvl="1" indent="-8556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3: Reduced joint-and-survivor annuity</a:t>
                      </a:r>
                    </a:p>
                    <a:p>
                      <a:pPr marL="1203325" marR="0" lvl="1" indent="-8556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4: Reduced annuity with ⅔ survivor annuity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2182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Fully taxable (typically)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Taxed as ordinary income in the year received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elect withholding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be subject to state and local taxes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2182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COLA for service before July 1, 2011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COLA for service earned July 1, 2011 and after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821DA53C-83FD-414D-A0F9-AB9580D8F684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82700" y="5543058"/>
            <a:ext cx="7610683" cy="571941"/>
            <a:chOff x="1440181" y="5965158"/>
            <a:chExt cx="7948780" cy="571941"/>
          </a:xfrm>
        </p:grpSpPr>
        <p:pic>
          <p:nvPicPr>
            <p:cNvPr id="12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748791" y="5986894"/>
              <a:ext cx="7640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Call the </a:t>
              </a:r>
              <a:r>
                <a:rPr lang="en-US" sz="1400" dirty="0" err="1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MyFRS</a:t>
              </a:r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Financial Guidance Line for assistance in choosing a payment option</a:t>
              </a:r>
            </a:p>
            <a:p>
              <a:pPr marL="28575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Make certain you understand the re-employment restrictions before you retire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799" t="9568" r="4811"/>
          <a:stretch/>
        </p:blipFill>
        <p:spPr>
          <a:xfrm>
            <a:off x="8498903" y="242962"/>
            <a:ext cx="597630" cy="68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7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Security Benefits Projection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72883980-4D5B-4CCD-B22E-6FA0ABFDC851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82700" y="5974199"/>
            <a:ext cx="6905957" cy="571941"/>
            <a:chOff x="1440181" y="5965158"/>
            <a:chExt cx="7212748" cy="571941"/>
          </a:xfrm>
        </p:grpSpPr>
        <p:pic>
          <p:nvPicPr>
            <p:cNvPr id="9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011505" y="5989518"/>
              <a:ext cx="6641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Request an estimate of benefits by contacting Social Security Administration at 1-800-772-1213 or online at ssa.gov/benefits/retirement/estimator.html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700" y="1318956"/>
            <a:ext cx="7518399" cy="456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321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Early, Full and Delayed Social Security Benefits</a:t>
            </a:r>
            <a:endParaRPr lang="en-US" dirty="0"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AE155417-895E-40ED-94C7-8374467109C6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07054" y="5905172"/>
            <a:ext cx="3392484" cy="738664"/>
            <a:chOff x="1440181" y="5892696"/>
            <a:chExt cx="3543192" cy="738664"/>
          </a:xfrm>
        </p:grpSpPr>
        <p:pic>
          <p:nvPicPr>
            <p:cNvPr id="7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11506" y="5892696"/>
              <a:ext cx="297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 the </a:t>
              </a:r>
              <a:r>
                <a:rPr lang="en-US" sz="1400" dirty="0" err="1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MyFRS</a:t>
              </a:r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Financial Guidance Line for assistance in deciding when to begin benefits</a:t>
              </a:r>
            </a:p>
          </p:txBody>
        </p:sp>
      </p:grpSp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1410195" y="1371600"/>
          <a:ext cx="7331528" cy="417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1046746" y="5443507"/>
            <a:ext cx="8097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Monthly reduction of 5/9 of 1% for each of the first 36 months before FRA, plus 5/12 of 1% for each additional month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Monthly increase of 2/3 of 1% for each month beyond FRA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6746" y="6038998"/>
            <a:ext cx="308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 = Full Retirement 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1696" y="4719674"/>
            <a:ext cx="103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FRA=66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41109" y="4731977"/>
            <a:ext cx="103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FRA=67</a:t>
            </a:r>
          </a:p>
        </p:txBody>
      </p:sp>
    </p:spTree>
    <p:extLst>
      <p:ext uri="{BB962C8B-B14F-4D97-AF65-F5344CB8AC3E}">
        <p14:creationId xmlns:p14="http://schemas.microsoft.com/office/powerpoint/2010/main" val="25262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Spousal Benefit – Example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2D55BA67-0629-445C-949B-2C7B13A93DD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8686" name="Text Box 6"/>
          <p:cNvSpPr txBox="1">
            <a:spLocks noChangeArrowheads="1"/>
          </p:cNvSpPr>
          <p:nvPr/>
        </p:nvSpPr>
        <p:spPr bwMode="auto">
          <a:xfrm>
            <a:off x="1200154" y="3973694"/>
            <a:ext cx="2100106" cy="9971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en-US" sz="2400" b="1" dirty="0">
                <a:latin typeface="Arial" charset="0"/>
              </a:rPr>
              <a:t>Social Security</a:t>
            </a:r>
            <a:br>
              <a:rPr lang="en-US" sz="2400" b="1" dirty="0">
                <a:latin typeface="Arial" charset="0"/>
              </a:rPr>
            </a:br>
            <a:r>
              <a:rPr lang="en-US" sz="2400" b="1" dirty="0">
                <a:latin typeface="Arial" charset="0"/>
              </a:rPr>
              <a:t>benefit at FRA</a:t>
            </a:r>
            <a:endParaRPr lang="en-US" sz="2400" b="1" dirty="0"/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2072693" y="5790992"/>
            <a:ext cx="5761038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algn="ctr" eaLnBrk="1" hangingPunct="1">
              <a:spcBef>
                <a:spcPct val="0"/>
              </a:spcBef>
            </a:pPr>
            <a:r>
              <a:rPr lang="en-US" sz="1600" b="1" i="1" dirty="0">
                <a:latin typeface="Arial" charset="0"/>
              </a:rPr>
              <a:t>Note: Spouse receives the greater of the benefit based on their work history or 50% of their spouse’s benefit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6072345"/>
              </p:ext>
            </p:extLst>
          </p:nvPr>
        </p:nvGraphicFramePr>
        <p:xfrm>
          <a:off x="1411173" y="2057400"/>
          <a:ext cx="7280651" cy="191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762545" y="3973694"/>
            <a:ext cx="2230733" cy="13295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en-US" sz="2400" b="1" dirty="0">
                <a:latin typeface="Arial" charset="0"/>
              </a:rPr>
              <a:t>Spouse’s minimum Social Security benefit at FRA</a:t>
            </a:r>
            <a:endParaRPr lang="en-US" sz="2400" b="1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03159" y="3973694"/>
            <a:ext cx="2100106" cy="6647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en-US" sz="2400" b="1" dirty="0">
                <a:latin typeface="Arial" charset="0"/>
              </a:rPr>
              <a:t>Half of       FRA benefit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7613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 2021 Earnings Limitation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F2EEDEA3-3CA7-4C1C-B160-E1C19066A432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62410705"/>
              </p:ext>
            </p:extLst>
          </p:nvPr>
        </p:nvGraphicFramePr>
        <p:xfrm>
          <a:off x="1382486" y="1600200"/>
          <a:ext cx="7320642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9051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Taxation of Social Security Benefits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754621"/>
              </p:ext>
            </p:extLst>
          </p:nvPr>
        </p:nvGraphicFramePr>
        <p:xfrm>
          <a:off x="1161194" y="1393197"/>
          <a:ext cx="7699375" cy="465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72883980-4D5B-4CCD-B22E-6FA0ABFDC85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1282700" y="6052509"/>
            <a:ext cx="51435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MS Mincho" pitchFamily="49" charset="-128"/>
              </a:rPr>
              <a:t>Modified Adjusted Gross Income includes: Gross income, tax exempt income, and half of Social Security benefits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249697" y="2371816"/>
            <a:ext cx="751182" cy="1137242"/>
          </a:xfrm>
          <a:prstGeom prst="rightArrow">
            <a:avLst>
              <a:gd name="adj1" fmla="val 53961"/>
              <a:gd name="adj2" fmla="val 50000"/>
            </a:avLst>
          </a:prstGeom>
          <a:solidFill>
            <a:srgbClr val="7F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249697" y="3907591"/>
            <a:ext cx="751182" cy="1137042"/>
          </a:xfrm>
          <a:prstGeom prst="rightArrow">
            <a:avLst>
              <a:gd name="adj1" fmla="val 53961"/>
              <a:gd name="adj2" fmla="val 50000"/>
            </a:avLst>
          </a:prstGeom>
          <a:solidFill>
            <a:srgbClr val="7F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4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Possible Fixed Income Sources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Former employer pension</a:t>
            </a:r>
          </a:p>
          <a:p>
            <a:pPr lvl="0"/>
            <a:r>
              <a:rPr lang="en-US"/>
              <a:t>Part-time or full-time work</a:t>
            </a:r>
          </a:p>
          <a:p>
            <a:pPr lvl="0"/>
            <a:r>
              <a:rPr lang="en-US"/>
              <a:t>Rental income</a:t>
            </a:r>
          </a:p>
          <a:p>
            <a:pPr lvl="0"/>
            <a:r>
              <a:rPr lang="en-US"/>
              <a:t>Spouse/partner’s fixed income</a:t>
            </a:r>
            <a:endParaRPr lang="en-US" dirty="0"/>
          </a:p>
        </p:txBody>
      </p:sp>
      <p:sp>
        <p:nvSpPr>
          <p:cNvPr id="8" name="Freeform 59"/>
          <p:cNvSpPr>
            <a:spLocks noChangeAspect="1" noEditPoints="1"/>
          </p:cNvSpPr>
          <p:nvPr/>
        </p:nvSpPr>
        <p:spPr bwMode="auto">
          <a:xfrm>
            <a:off x="6057900" y="3657600"/>
            <a:ext cx="1828800" cy="1428356"/>
          </a:xfrm>
          <a:custGeom>
            <a:avLst/>
            <a:gdLst>
              <a:gd name="T0" fmla="*/ 2147483647 w 6108"/>
              <a:gd name="T1" fmla="*/ 2147483647 h 4763"/>
              <a:gd name="T2" fmla="*/ 2147483647 w 6108"/>
              <a:gd name="T3" fmla="*/ 2147483647 h 4763"/>
              <a:gd name="T4" fmla="*/ 2147483647 w 6108"/>
              <a:gd name="T5" fmla="*/ 2147483647 h 4763"/>
              <a:gd name="T6" fmla="*/ 2147483647 w 6108"/>
              <a:gd name="T7" fmla="*/ 2147483647 h 4763"/>
              <a:gd name="T8" fmla="*/ 2147483647 w 6108"/>
              <a:gd name="T9" fmla="*/ 2147483647 h 4763"/>
              <a:gd name="T10" fmla="*/ 2147483647 w 6108"/>
              <a:gd name="T11" fmla="*/ 2147483647 h 4763"/>
              <a:gd name="T12" fmla="*/ 2147483647 w 6108"/>
              <a:gd name="T13" fmla="*/ 2147483647 h 4763"/>
              <a:gd name="T14" fmla="*/ 2147483647 w 6108"/>
              <a:gd name="T15" fmla="*/ 2147483647 h 4763"/>
              <a:gd name="T16" fmla="*/ 2147483647 w 6108"/>
              <a:gd name="T17" fmla="*/ 2147483647 h 4763"/>
              <a:gd name="T18" fmla="*/ 2147483647 w 6108"/>
              <a:gd name="T19" fmla="*/ 2147483647 h 4763"/>
              <a:gd name="T20" fmla="*/ 2147483647 w 6108"/>
              <a:gd name="T21" fmla="*/ 2147483647 h 4763"/>
              <a:gd name="T22" fmla="*/ 2147483647 w 6108"/>
              <a:gd name="T23" fmla="*/ 2147483647 h 4763"/>
              <a:gd name="T24" fmla="*/ 2147483647 w 6108"/>
              <a:gd name="T25" fmla="*/ 2147483647 h 4763"/>
              <a:gd name="T26" fmla="*/ 2147483647 w 6108"/>
              <a:gd name="T27" fmla="*/ 2147483647 h 4763"/>
              <a:gd name="T28" fmla="*/ 2147483647 w 6108"/>
              <a:gd name="T29" fmla="*/ 2147483647 h 4763"/>
              <a:gd name="T30" fmla="*/ 2147483647 w 6108"/>
              <a:gd name="T31" fmla="*/ 2147483647 h 4763"/>
              <a:gd name="T32" fmla="*/ 2147483647 w 6108"/>
              <a:gd name="T33" fmla="*/ 2147483647 h 4763"/>
              <a:gd name="T34" fmla="*/ 2147483647 w 6108"/>
              <a:gd name="T35" fmla="*/ 2147483647 h 4763"/>
              <a:gd name="T36" fmla="*/ 2147483647 w 6108"/>
              <a:gd name="T37" fmla="*/ 2147483647 h 4763"/>
              <a:gd name="T38" fmla="*/ 2147483647 w 6108"/>
              <a:gd name="T39" fmla="*/ 2147483647 h 4763"/>
              <a:gd name="T40" fmla="*/ 2147483647 w 6108"/>
              <a:gd name="T41" fmla="*/ 2147483647 h 4763"/>
              <a:gd name="T42" fmla="*/ 2147483647 w 6108"/>
              <a:gd name="T43" fmla="*/ 2147483647 h 4763"/>
              <a:gd name="T44" fmla="*/ 2147483647 w 6108"/>
              <a:gd name="T45" fmla="*/ 2147483647 h 4763"/>
              <a:gd name="T46" fmla="*/ 2147483647 w 6108"/>
              <a:gd name="T47" fmla="*/ 2147483647 h 4763"/>
              <a:gd name="T48" fmla="*/ 2147483647 w 6108"/>
              <a:gd name="T49" fmla="*/ 2147483647 h 4763"/>
              <a:gd name="T50" fmla="*/ 2147483647 w 6108"/>
              <a:gd name="T51" fmla="*/ 2147483647 h 4763"/>
              <a:gd name="T52" fmla="*/ 2147483647 w 6108"/>
              <a:gd name="T53" fmla="*/ 2147483647 h 4763"/>
              <a:gd name="T54" fmla="*/ 2147483647 w 6108"/>
              <a:gd name="T55" fmla="*/ 2147483647 h 4763"/>
              <a:gd name="T56" fmla="*/ 2147483647 w 6108"/>
              <a:gd name="T57" fmla="*/ 2147483647 h 4763"/>
              <a:gd name="T58" fmla="*/ 2147483647 w 6108"/>
              <a:gd name="T59" fmla="*/ 2147483647 h 4763"/>
              <a:gd name="T60" fmla="*/ 2147483647 w 6108"/>
              <a:gd name="T61" fmla="*/ 2147483647 h 4763"/>
              <a:gd name="T62" fmla="*/ 2147483647 w 6108"/>
              <a:gd name="T63" fmla="*/ 2147483647 h 4763"/>
              <a:gd name="T64" fmla="*/ 2147483647 w 6108"/>
              <a:gd name="T65" fmla="*/ 2147483647 h 4763"/>
              <a:gd name="T66" fmla="*/ 2147483647 w 6108"/>
              <a:gd name="T67" fmla="*/ 2147483647 h 4763"/>
              <a:gd name="T68" fmla="*/ 2147483647 w 6108"/>
              <a:gd name="T69" fmla="*/ 2147483647 h 4763"/>
              <a:gd name="T70" fmla="*/ 2147483647 w 6108"/>
              <a:gd name="T71" fmla="*/ 2147483647 h 4763"/>
              <a:gd name="T72" fmla="*/ 2147483647 w 6108"/>
              <a:gd name="T73" fmla="*/ 2147483647 h 4763"/>
              <a:gd name="T74" fmla="*/ 2147483647 w 6108"/>
              <a:gd name="T75" fmla="*/ 2147483647 h 4763"/>
              <a:gd name="T76" fmla="*/ 2147483647 w 6108"/>
              <a:gd name="T77" fmla="*/ 2147483647 h 4763"/>
              <a:gd name="T78" fmla="*/ 2147483647 w 6108"/>
              <a:gd name="T79" fmla="*/ 2147483647 h 4763"/>
              <a:gd name="T80" fmla="*/ 2147483647 w 6108"/>
              <a:gd name="T81" fmla="*/ 2147483647 h 4763"/>
              <a:gd name="T82" fmla="*/ 2147483647 w 6108"/>
              <a:gd name="T83" fmla="*/ 2147483647 h 4763"/>
              <a:gd name="T84" fmla="*/ 2147483647 w 6108"/>
              <a:gd name="T85" fmla="*/ 2147483647 h 4763"/>
              <a:gd name="T86" fmla="*/ 2147483647 w 6108"/>
              <a:gd name="T87" fmla="*/ 2147483647 h 4763"/>
              <a:gd name="T88" fmla="*/ 2147483647 w 6108"/>
              <a:gd name="T89" fmla="*/ 2147483647 h 4763"/>
              <a:gd name="T90" fmla="*/ 2147483647 w 6108"/>
              <a:gd name="T91" fmla="*/ 2147483647 h 4763"/>
              <a:gd name="T92" fmla="*/ 2147483647 w 6108"/>
              <a:gd name="T93" fmla="*/ 2147483647 h 4763"/>
              <a:gd name="T94" fmla="*/ 2147483647 w 6108"/>
              <a:gd name="T95" fmla="*/ 2147483647 h 4763"/>
              <a:gd name="T96" fmla="*/ 0 w 6108"/>
              <a:gd name="T97" fmla="*/ 2147483647 h 4763"/>
              <a:gd name="T98" fmla="*/ 2147483647 w 6108"/>
              <a:gd name="T99" fmla="*/ 2147483647 h 4763"/>
              <a:gd name="T100" fmla="*/ 2147483647 w 6108"/>
              <a:gd name="T101" fmla="*/ 2147483647 h 4763"/>
              <a:gd name="T102" fmla="*/ 2147483647 w 6108"/>
              <a:gd name="T103" fmla="*/ 2147483647 h 4763"/>
              <a:gd name="T104" fmla="*/ 2147483647 w 6108"/>
              <a:gd name="T105" fmla="*/ 2147483647 h 4763"/>
              <a:gd name="T106" fmla="*/ 2147483647 w 6108"/>
              <a:gd name="T107" fmla="*/ 2147483647 h 4763"/>
              <a:gd name="T108" fmla="*/ 2147483647 w 6108"/>
              <a:gd name="T109" fmla="*/ 2147483647 h 4763"/>
              <a:gd name="T110" fmla="*/ 2147483647 w 6108"/>
              <a:gd name="T111" fmla="*/ 2147483647 h 4763"/>
              <a:gd name="T112" fmla="*/ 2147483647 w 6108"/>
              <a:gd name="T113" fmla="*/ 2147483647 h 4763"/>
              <a:gd name="T114" fmla="*/ 2147483647 w 6108"/>
              <a:gd name="T115" fmla="*/ 2147483647 h 4763"/>
              <a:gd name="T116" fmla="*/ 2147483647 w 6108"/>
              <a:gd name="T117" fmla="*/ 2147483647 h 4763"/>
              <a:gd name="T118" fmla="*/ 2147483647 w 6108"/>
              <a:gd name="T119" fmla="*/ 2147483647 h 4763"/>
              <a:gd name="T120" fmla="*/ 2147483647 w 6108"/>
              <a:gd name="T121" fmla="*/ 2147483647 h 4763"/>
              <a:gd name="T122" fmla="*/ 2147483647 w 6108"/>
              <a:gd name="T123" fmla="*/ 2147483647 h 4763"/>
              <a:gd name="T124" fmla="*/ 2147483647 w 6108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108"/>
              <a:gd name="T190" fmla="*/ 0 h 4763"/>
              <a:gd name="T191" fmla="*/ 6108 w 6108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108" h="4763">
                <a:moveTo>
                  <a:pt x="5345" y="3296"/>
                </a:moveTo>
                <a:lnTo>
                  <a:pt x="5345" y="3296"/>
                </a:lnTo>
                <a:lnTo>
                  <a:pt x="5298" y="3312"/>
                </a:lnTo>
                <a:lnTo>
                  <a:pt x="5246" y="3326"/>
                </a:lnTo>
                <a:lnTo>
                  <a:pt x="5195" y="3340"/>
                </a:lnTo>
                <a:lnTo>
                  <a:pt x="5140" y="3352"/>
                </a:lnTo>
                <a:lnTo>
                  <a:pt x="5083" y="3363"/>
                </a:lnTo>
                <a:lnTo>
                  <a:pt x="5026" y="3372"/>
                </a:lnTo>
                <a:lnTo>
                  <a:pt x="4966" y="3381"/>
                </a:lnTo>
                <a:lnTo>
                  <a:pt x="4905" y="3388"/>
                </a:lnTo>
                <a:lnTo>
                  <a:pt x="4844" y="3393"/>
                </a:lnTo>
                <a:lnTo>
                  <a:pt x="4782" y="3399"/>
                </a:lnTo>
                <a:lnTo>
                  <a:pt x="4720" y="3402"/>
                </a:lnTo>
                <a:lnTo>
                  <a:pt x="4657" y="3404"/>
                </a:lnTo>
                <a:lnTo>
                  <a:pt x="4595" y="3405"/>
                </a:lnTo>
                <a:lnTo>
                  <a:pt x="4531" y="3405"/>
                </a:lnTo>
                <a:lnTo>
                  <a:pt x="4468" y="3404"/>
                </a:lnTo>
                <a:lnTo>
                  <a:pt x="4404" y="3401"/>
                </a:lnTo>
                <a:lnTo>
                  <a:pt x="4344" y="3398"/>
                </a:lnTo>
                <a:lnTo>
                  <a:pt x="4281" y="3393"/>
                </a:lnTo>
                <a:lnTo>
                  <a:pt x="4220" y="3387"/>
                </a:lnTo>
                <a:lnTo>
                  <a:pt x="4161" y="3379"/>
                </a:lnTo>
                <a:lnTo>
                  <a:pt x="4103" y="3372"/>
                </a:lnTo>
                <a:lnTo>
                  <a:pt x="4047" y="3363"/>
                </a:lnTo>
                <a:lnTo>
                  <a:pt x="3990" y="3352"/>
                </a:lnTo>
                <a:lnTo>
                  <a:pt x="3937" y="3341"/>
                </a:lnTo>
                <a:lnTo>
                  <a:pt x="3885" y="3328"/>
                </a:lnTo>
                <a:lnTo>
                  <a:pt x="3837" y="3314"/>
                </a:lnTo>
                <a:lnTo>
                  <a:pt x="3789" y="3300"/>
                </a:lnTo>
                <a:lnTo>
                  <a:pt x="3745" y="3283"/>
                </a:lnTo>
                <a:lnTo>
                  <a:pt x="3704" y="3267"/>
                </a:lnTo>
                <a:lnTo>
                  <a:pt x="3664" y="3250"/>
                </a:lnTo>
                <a:lnTo>
                  <a:pt x="3629" y="3230"/>
                </a:lnTo>
                <a:lnTo>
                  <a:pt x="3598" y="3210"/>
                </a:lnTo>
                <a:lnTo>
                  <a:pt x="3179" y="3396"/>
                </a:lnTo>
                <a:lnTo>
                  <a:pt x="3145" y="3387"/>
                </a:lnTo>
                <a:lnTo>
                  <a:pt x="3112" y="3376"/>
                </a:lnTo>
                <a:lnTo>
                  <a:pt x="3078" y="3364"/>
                </a:lnTo>
                <a:lnTo>
                  <a:pt x="3045" y="3350"/>
                </a:lnTo>
                <a:lnTo>
                  <a:pt x="3013" y="3337"/>
                </a:lnTo>
                <a:lnTo>
                  <a:pt x="2982" y="3320"/>
                </a:lnTo>
                <a:lnTo>
                  <a:pt x="2952" y="3305"/>
                </a:lnTo>
                <a:lnTo>
                  <a:pt x="2926" y="3288"/>
                </a:lnTo>
                <a:lnTo>
                  <a:pt x="2902" y="3271"/>
                </a:lnTo>
                <a:lnTo>
                  <a:pt x="2880" y="3253"/>
                </a:lnTo>
                <a:lnTo>
                  <a:pt x="2862" y="3236"/>
                </a:lnTo>
                <a:lnTo>
                  <a:pt x="2848" y="3218"/>
                </a:lnTo>
                <a:lnTo>
                  <a:pt x="2842" y="3209"/>
                </a:lnTo>
                <a:lnTo>
                  <a:pt x="2838" y="3201"/>
                </a:lnTo>
                <a:lnTo>
                  <a:pt x="2835" y="3192"/>
                </a:lnTo>
                <a:lnTo>
                  <a:pt x="2833" y="3183"/>
                </a:lnTo>
                <a:lnTo>
                  <a:pt x="2832" y="3175"/>
                </a:lnTo>
                <a:lnTo>
                  <a:pt x="2832" y="3168"/>
                </a:lnTo>
                <a:lnTo>
                  <a:pt x="2835" y="3159"/>
                </a:lnTo>
                <a:lnTo>
                  <a:pt x="2838" y="3151"/>
                </a:lnTo>
                <a:lnTo>
                  <a:pt x="2844" y="3139"/>
                </a:lnTo>
                <a:lnTo>
                  <a:pt x="2852" y="3127"/>
                </a:lnTo>
                <a:lnTo>
                  <a:pt x="2862" y="3116"/>
                </a:lnTo>
                <a:lnTo>
                  <a:pt x="2873" y="3104"/>
                </a:lnTo>
                <a:lnTo>
                  <a:pt x="2897" y="3081"/>
                </a:lnTo>
                <a:lnTo>
                  <a:pt x="2928" y="3058"/>
                </a:lnTo>
                <a:lnTo>
                  <a:pt x="2961" y="3035"/>
                </a:lnTo>
                <a:lnTo>
                  <a:pt x="2999" y="3014"/>
                </a:lnTo>
                <a:lnTo>
                  <a:pt x="3040" y="2994"/>
                </a:lnTo>
                <a:lnTo>
                  <a:pt x="3083" y="2974"/>
                </a:lnTo>
                <a:lnTo>
                  <a:pt x="3129" y="2955"/>
                </a:lnTo>
                <a:lnTo>
                  <a:pt x="3177" y="2938"/>
                </a:lnTo>
                <a:lnTo>
                  <a:pt x="3226" y="2921"/>
                </a:lnTo>
                <a:lnTo>
                  <a:pt x="3276" y="2906"/>
                </a:lnTo>
                <a:lnTo>
                  <a:pt x="3328" y="2892"/>
                </a:lnTo>
                <a:lnTo>
                  <a:pt x="3378" y="2880"/>
                </a:lnTo>
                <a:lnTo>
                  <a:pt x="3429" y="2871"/>
                </a:lnTo>
                <a:lnTo>
                  <a:pt x="3479" y="2862"/>
                </a:lnTo>
                <a:lnTo>
                  <a:pt x="3479" y="2799"/>
                </a:lnTo>
                <a:lnTo>
                  <a:pt x="3392" y="2816"/>
                </a:lnTo>
                <a:lnTo>
                  <a:pt x="3308" y="2836"/>
                </a:lnTo>
                <a:lnTo>
                  <a:pt x="3267" y="2848"/>
                </a:lnTo>
                <a:lnTo>
                  <a:pt x="3228" y="2859"/>
                </a:lnTo>
                <a:lnTo>
                  <a:pt x="3189" y="2872"/>
                </a:lnTo>
                <a:lnTo>
                  <a:pt x="3151" y="2885"/>
                </a:lnTo>
                <a:lnTo>
                  <a:pt x="3115" y="2900"/>
                </a:lnTo>
                <a:lnTo>
                  <a:pt x="3078" y="2914"/>
                </a:lnTo>
                <a:lnTo>
                  <a:pt x="3045" y="2929"/>
                </a:lnTo>
                <a:lnTo>
                  <a:pt x="3011" y="2945"/>
                </a:lnTo>
                <a:lnTo>
                  <a:pt x="2979" y="2962"/>
                </a:lnTo>
                <a:lnTo>
                  <a:pt x="2949" y="2980"/>
                </a:lnTo>
                <a:lnTo>
                  <a:pt x="2920" y="2999"/>
                </a:lnTo>
                <a:lnTo>
                  <a:pt x="2894" y="3019"/>
                </a:lnTo>
                <a:lnTo>
                  <a:pt x="2870" y="3038"/>
                </a:lnTo>
                <a:lnTo>
                  <a:pt x="2850" y="3057"/>
                </a:lnTo>
                <a:lnTo>
                  <a:pt x="2832" y="3075"/>
                </a:lnTo>
                <a:lnTo>
                  <a:pt x="2817" y="3093"/>
                </a:lnTo>
                <a:lnTo>
                  <a:pt x="2803" y="3111"/>
                </a:lnTo>
                <a:lnTo>
                  <a:pt x="2792" y="3130"/>
                </a:lnTo>
                <a:lnTo>
                  <a:pt x="2785" y="3146"/>
                </a:lnTo>
                <a:lnTo>
                  <a:pt x="2778" y="3165"/>
                </a:lnTo>
                <a:lnTo>
                  <a:pt x="2775" y="3181"/>
                </a:lnTo>
                <a:lnTo>
                  <a:pt x="2774" y="3198"/>
                </a:lnTo>
                <a:lnTo>
                  <a:pt x="2775" y="3215"/>
                </a:lnTo>
                <a:lnTo>
                  <a:pt x="2777" y="3230"/>
                </a:lnTo>
                <a:lnTo>
                  <a:pt x="2783" y="3245"/>
                </a:lnTo>
                <a:lnTo>
                  <a:pt x="2789" y="3259"/>
                </a:lnTo>
                <a:lnTo>
                  <a:pt x="2798" y="3273"/>
                </a:lnTo>
                <a:lnTo>
                  <a:pt x="2807" y="3286"/>
                </a:lnTo>
                <a:lnTo>
                  <a:pt x="2824" y="3303"/>
                </a:lnTo>
                <a:lnTo>
                  <a:pt x="2844" y="3320"/>
                </a:lnTo>
                <a:lnTo>
                  <a:pt x="2868" y="3337"/>
                </a:lnTo>
                <a:lnTo>
                  <a:pt x="2897" y="3355"/>
                </a:lnTo>
                <a:lnTo>
                  <a:pt x="2929" y="3373"/>
                </a:lnTo>
                <a:lnTo>
                  <a:pt x="2964" y="3390"/>
                </a:lnTo>
                <a:lnTo>
                  <a:pt x="3002" y="3408"/>
                </a:lnTo>
                <a:lnTo>
                  <a:pt x="3045" y="3426"/>
                </a:lnTo>
                <a:lnTo>
                  <a:pt x="3091" y="3443"/>
                </a:lnTo>
                <a:lnTo>
                  <a:pt x="3139" y="3460"/>
                </a:lnTo>
                <a:lnTo>
                  <a:pt x="3191" y="3477"/>
                </a:lnTo>
                <a:lnTo>
                  <a:pt x="3244" y="3492"/>
                </a:lnTo>
                <a:lnTo>
                  <a:pt x="3302" y="3507"/>
                </a:lnTo>
                <a:lnTo>
                  <a:pt x="3363" y="3522"/>
                </a:lnTo>
                <a:lnTo>
                  <a:pt x="3425" y="3536"/>
                </a:lnTo>
                <a:lnTo>
                  <a:pt x="3491" y="3548"/>
                </a:lnTo>
                <a:lnTo>
                  <a:pt x="3564" y="3560"/>
                </a:lnTo>
                <a:lnTo>
                  <a:pt x="3639" y="3571"/>
                </a:lnTo>
                <a:lnTo>
                  <a:pt x="3712" y="3579"/>
                </a:lnTo>
                <a:lnTo>
                  <a:pt x="3785" y="3585"/>
                </a:lnTo>
                <a:lnTo>
                  <a:pt x="3858" y="3589"/>
                </a:lnTo>
                <a:lnTo>
                  <a:pt x="3931" y="3592"/>
                </a:lnTo>
                <a:lnTo>
                  <a:pt x="4004" y="3594"/>
                </a:lnTo>
                <a:lnTo>
                  <a:pt x="4076" y="3594"/>
                </a:lnTo>
                <a:lnTo>
                  <a:pt x="4147" y="3592"/>
                </a:lnTo>
                <a:lnTo>
                  <a:pt x="4219" y="3589"/>
                </a:lnTo>
                <a:lnTo>
                  <a:pt x="4289" y="3585"/>
                </a:lnTo>
                <a:lnTo>
                  <a:pt x="4357" y="3580"/>
                </a:lnTo>
                <a:lnTo>
                  <a:pt x="4426" y="3573"/>
                </a:lnTo>
                <a:lnTo>
                  <a:pt x="4493" y="3565"/>
                </a:lnTo>
                <a:lnTo>
                  <a:pt x="4557" y="3556"/>
                </a:lnTo>
                <a:lnTo>
                  <a:pt x="4621" y="3545"/>
                </a:lnTo>
                <a:lnTo>
                  <a:pt x="4683" y="3535"/>
                </a:lnTo>
                <a:lnTo>
                  <a:pt x="4744" y="3522"/>
                </a:lnTo>
                <a:lnTo>
                  <a:pt x="4803" y="3509"/>
                </a:lnTo>
                <a:lnTo>
                  <a:pt x="4860" y="3495"/>
                </a:lnTo>
                <a:lnTo>
                  <a:pt x="4914" y="3481"/>
                </a:lnTo>
                <a:lnTo>
                  <a:pt x="4966" y="3466"/>
                </a:lnTo>
                <a:lnTo>
                  <a:pt x="5016" y="3451"/>
                </a:lnTo>
                <a:lnTo>
                  <a:pt x="5065" y="3434"/>
                </a:lnTo>
                <a:lnTo>
                  <a:pt x="5109" y="3417"/>
                </a:lnTo>
                <a:lnTo>
                  <a:pt x="5152" y="3401"/>
                </a:lnTo>
                <a:lnTo>
                  <a:pt x="5193" y="3384"/>
                </a:lnTo>
                <a:lnTo>
                  <a:pt x="5230" y="3367"/>
                </a:lnTo>
                <a:lnTo>
                  <a:pt x="5263" y="3349"/>
                </a:lnTo>
                <a:lnTo>
                  <a:pt x="5293" y="3332"/>
                </a:lnTo>
                <a:lnTo>
                  <a:pt x="5321" y="3314"/>
                </a:lnTo>
                <a:lnTo>
                  <a:pt x="5345" y="3296"/>
                </a:lnTo>
                <a:close/>
                <a:moveTo>
                  <a:pt x="5635" y="4522"/>
                </a:moveTo>
                <a:lnTo>
                  <a:pt x="5635" y="4142"/>
                </a:lnTo>
                <a:lnTo>
                  <a:pt x="5587" y="4159"/>
                </a:lnTo>
                <a:lnTo>
                  <a:pt x="5539" y="4174"/>
                </a:lnTo>
                <a:lnTo>
                  <a:pt x="5488" y="4189"/>
                </a:lnTo>
                <a:lnTo>
                  <a:pt x="5435" y="4203"/>
                </a:lnTo>
                <a:lnTo>
                  <a:pt x="5382" y="4215"/>
                </a:lnTo>
                <a:lnTo>
                  <a:pt x="5324" y="4227"/>
                </a:lnTo>
                <a:lnTo>
                  <a:pt x="5266" y="4236"/>
                </a:lnTo>
                <a:lnTo>
                  <a:pt x="5207" y="4247"/>
                </a:lnTo>
                <a:lnTo>
                  <a:pt x="5207" y="4614"/>
                </a:lnTo>
                <a:lnTo>
                  <a:pt x="5263" y="4606"/>
                </a:lnTo>
                <a:lnTo>
                  <a:pt x="5321" y="4597"/>
                </a:lnTo>
                <a:lnTo>
                  <a:pt x="5376" y="4588"/>
                </a:lnTo>
                <a:lnTo>
                  <a:pt x="5431" y="4577"/>
                </a:lnTo>
                <a:lnTo>
                  <a:pt x="5484" y="4565"/>
                </a:lnTo>
                <a:lnTo>
                  <a:pt x="5536" y="4553"/>
                </a:lnTo>
                <a:lnTo>
                  <a:pt x="5586" y="4538"/>
                </a:lnTo>
                <a:lnTo>
                  <a:pt x="5635" y="4522"/>
                </a:lnTo>
                <a:close/>
                <a:moveTo>
                  <a:pt x="5146" y="4620"/>
                </a:moveTo>
                <a:lnTo>
                  <a:pt x="5146" y="4255"/>
                </a:lnTo>
                <a:lnTo>
                  <a:pt x="5044" y="4265"/>
                </a:lnTo>
                <a:lnTo>
                  <a:pt x="4939" y="4273"/>
                </a:lnTo>
                <a:lnTo>
                  <a:pt x="4829" y="4277"/>
                </a:lnTo>
                <a:lnTo>
                  <a:pt x="4716" y="4277"/>
                </a:lnTo>
                <a:lnTo>
                  <a:pt x="4716" y="4640"/>
                </a:lnTo>
                <a:lnTo>
                  <a:pt x="4823" y="4638"/>
                </a:lnTo>
                <a:lnTo>
                  <a:pt x="4930" y="4635"/>
                </a:lnTo>
                <a:lnTo>
                  <a:pt x="5038" y="4629"/>
                </a:lnTo>
                <a:lnTo>
                  <a:pt x="5146" y="4620"/>
                </a:lnTo>
                <a:close/>
                <a:moveTo>
                  <a:pt x="4656" y="4640"/>
                </a:moveTo>
                <a:lnTo>
                  <a:pt x="4656" y="4276"/>
                </a:lnTo>
                <a:lnTo>
                  <a:pt x="4552" y="4273"/>
                </a:lnTo>
                <a:lnTo>
                  <a:pt x="4446" y="4265"/>
                </a:lnTo>
                <a:lnTo>
                  <a:pt x="4337" y="4255"/>
                </a:lnTo>
                <a:lnTo>
                  <a:pt x="4228" y="4241"/>
                </a:lnTo>
                <a:lnTo>
                  <a:pt x="4228" y="4615"/>
                </a:lnTo>
                <a:lnTo>
                  <a:pt x="4321" y="4624"/>
                </a:lnTo>
                <a:lnTo>
                  <a:pt x="4424" y="4631"/>
                </a:lnTo>
                <a:lnTo>
                  <a:pt x="4537" y="4637"/>
                </a:lnTo>
                <a:lnTo>
                  <a:pt x="4656" y="4640"/>
                </a:lnTo>
                <a:close/>
                <a:moveTo>
                  <a:pt x="4167" y="4608"/>
                </a:moveTo>
                <a:lnTo>
                  <a:pt x="4167" y="4233"/>
                </a:lnTo>
                <a:lnTo>
                  <a:pt x="4085" y="4220"/>
                </a:lnTo>
                <a:lnTo>
                  <a:pt x="4001" y="4204"/>
                </a:lnTo>
                <a:lnTo>
                  <a:pt x="3872" y="4180"/>
                </a:lnTo>
                <a:lnTo>
                  <a:pt x="3805" y="4166"/>
                </a:lnTo>
                <a:lnTo>
                  <a:pt x="3739" y="4153"/>
                </a:lnTo>
                <a:lnTo>
                  <a:pt x="3739" y="4513"/>
                </a:lnTo>
                <a:lnTo>
                  <a:pt x="3776" y="4526"/>
                </a:lnTo>
                <a:lnTo>
                  <a:pt x="3815" y="4536"/>
                </a:lnTo>
                <a:lnTo>
                  <a:pt x="3900" y="4559"/>
                </a:lnTo>
                <a:lnTo>
                  <a:pt x="3995" y="4579"/>
                </a:lnTo>
                <a:lnTo>
                  <a:pt x="4097" y="4599"/>
                </a:lnTo>
                <a:lnTo>
                  <a:pt x="4167" y="4608"/>
                </a:lnTo>
                <a:close/>
                <a:moveTo>
                  <a:pt x="3678" y="4492"/>
                </a:moveTo>
                <a:lnTo>
                  <a:pt x="3678" y="4147"/>
                </a:lnTo>
                <a:lnTo>
                  <a:pt x="3605" y="4137"/>
                </a:lnTo>
                <a:lnTo>
                  <a:pt x="3534" y="4128"/>
                </a:lnTo>
                <a:lnTo>
                  <a:pt x="3462" y="4116"/>
                </a:lnTo>
                <a:lnTo>
                  <a:pt x="3394" y="4104"/>
                </a:lnTo>
                <a:lnTo>
                  <a:pt x="3394" y="4294"/>
                </a:lnTo>
                <a:lnTo>
                  <a:pt x="3400" y="4305"/>
                </a:lnTo>
                <a:lnTo>
                  <a:pt x="3407" y="4317"/>
                </a:lnTo>
                <a:lnTo>
                  <a:pt x="3416" y="4329"/>
                </a:lnTo>
                <a:lnTo>
                  <a:pt x="3427" y="4341"/>
                </a:lnTo>
                <a:lnTo>
                  <a:pt x="3438" y="4354"/>
                </a:lnTo>
                <a:lnTo>
                  <a:pt x="3451" y="4366"/>
                </a:lnTo>
                <a:lnTo>
                  <a:pt x="3467" y="4379"/>
                </a:lnTo>
                <a:lnTo>
                  <a:pt x="3483" y="4392"/>
                </a:lnTo>
                <a:lnTo>
                  <a:pt x="3502" y="4404"/>
                </a:lnTo>
                <a:lnTo>
                  <a:pt x="3521" y="4417"/>
                </a:lnTo>
                <a:lnTo>
                  <a:pt x="3567" y="4442"/>
                </a:lnTo>
                <a:lnTo>
                  <a:pt x="3619" y="4468"/>
                </a:lnTo>
                <a:lnTo>
                  <a:pt x="3678" y="4492"/>
                </a:lnTo>
                <a:close/>
                <a:moveTo>
                  <a:pt x="5695" y="4118"/>
                </a:moveTo>
                <a:lnTo>
                  <a:pt x="5695" y="4500"/>
                </a:lnTo>
                <a:lnTo>
                  <a:pt x="5741" y="4480"/>
                </a:lnTo>
                <a:lnTo>
                  <a:pt x="5784" y="4457"/>
                </a:lnTo>
                <a:lnTo>
                  <a:pt x="5823" y="4434"/>
                </a:lnTo>
                <a:lnTo>
                  <a:pt x="5860" y="4408"/>
                </a:lnTo>
                <a:lnTo>
                  <a:pt x="5893" y="4382"/>
                </a:lnTo>
                <a:lnTo>
                  <a:pt x="5910" y="4369"/>
                </a:lnTo>
                <a:lnTo>
                  <a:pt x="5924" y="4354"/>
                </a:lnTo>
                <a:lnTo>
                  <a:pt x="5937" y="4338"/>
                </a:lnTo>
                <a:lnTo>
                  <a:pt x="5950" y="4323"/>
                </a:lnTo>
                <a:lnTo>
                  <a:pt x="5962" y="4306"/>
                </a:lnTo>
                <a:lnTo>
                  <a:pt x="5973" y="4290"/>
                </a:lnTo>
                <a:lnTo>
                  <a:pt x="5985" y="3912"/>
                </a:lnTo>
                <a:lnTo>
                  <a:pt x="5962" y="3941"/>
                </a:lnTo>
                <a:lnTo>
                  <a:pt x="5934" y="3968"/>
                </a:lnTo>
                <a:lnTo>
                  <a:pt x="5904" y="3996"/>
                </a:lnTo>
                <a:lnTo>
                  <a:pt x="5869" y="4022"/>
                </a:lnTo>
                <a:lnTo>
                  <a:pt x="5831" y="4048"/>
                </a:lnTo>
                <a:lnTo>
                  <a:pt x="5788" y="4072"/>
                </a:lnTo>
                <a:lnTo>
                  <a:pt x="5744" y="4095"/>
                </a:lnTo>
                <a:lnTo>
                  <a:pt x="5695" y="4118"/>
                </a:lnTo>
                <a:close/>
                <a:moveTo>
                  <a:pt x="5977" y="3769"/>
                </a:moveTo>
                <a:lnTo>
                  <a:pt x="5977" y="3769"/>
                </a:lnTo>
                <a:lnTo>
                  <a:pt x="5977" y="3755"/>
                </a:lnTo>
                <a:lnTo>
                  <a:pt x="5976" y="3742"/>
                </a:lnTo>
                <a:lnTo>
                  <a:pt x="5973" y="3728"/>
                </a:lnTo>
                <a:lnTo>
                  <a:pt x="5968" y="3714"/>
                </a:lnTo>
                <a:lnTo>
                  <a:pt x="5962" y="3702"/>
                </a:lnTo>
                <a:lnTo>
                  <a:pt x="5956" y="3688"/>
                </a:lnTo>
                <a:lnTo>
                  <a:pt x="5947" y="3676"/>
                </a:lnTo>
                <a:lnTo>
                  <a:pt x="5939" y="3662"/>
                </a:lnTo>
                <a:lnTo>
                  <a:pt x="5918" y="3638"/>
                </a:lnTo>
                <a:lnTo>
                  <a:pt x="5893" y="3615"/>
                </a:lnTo>
                <a:lnTo>
                  <a:pt x="5864" y="3591"/>
                </a:lnTo>
                <a:lnTo>
                  <a:pt x="5832" y="3570"/>
                </a:lnTo>
                <a:lnTo>
                  <a:pt x="5799" y="3548"/>
                </a:lnTo>
                <a:lnTo>
                  <a:pt x="5761" y="3528"/>
                </a:lnTo>
                <a:lnTo>
                  <a:pt x="5721" y="3510"/>
                </a:lnTo>
                <a:lnTo>
                  <a:pt x="5680" y="3492"/>
                </a:lnTo>
                <a:lnTo>
                  <a:pt x="5636" y="3475"/>
                </a:lnTo>
                <a:lnTo>
                  <a:pt x="5590" y="3462"/>
                </a:lnTo>
                <a:lnTo>
                  <a:pt x="5543" y="3448"/>
                </a:lnTo>
                <a:lnTo>
                  <a:pt x="5496" y="3436"/>
                </a:lnTo>
                <a:lnTo>
                  <a:pt x="5496" y="3679"/>
                </a:lnTo>
                <a:lnTo>
                  <a:pt x="5494" y="3690"/>
                </a:lnTo>
                <a:lnTo>
                  <a:pt x="5493" y="3700"/>
                </a:lnTo>
                <a:lnTo>
                  <a:pt x="5490" y="3710"/>
                </a:lnTo>
                <a:lnTo>
                  <a:pt x="5485" y="3719"/>
                </a:lnTo>
                <a:lnTo>
                  <a:pt x="5475" y="3737"/>
                </a:lnTo>
                <a:lnTo>
                  <a:pt x="5458" y="3757"/>
                </a:lnTo>
                <a:lnTo>
                  <a:pt x="5434" y="3783"/>
                </a:lnTo>
                <a:lnTo>
                  <a:pt x="5409" y="3807"/>
                </a:lnTo>
                <a:lnTo>
                  <a:pt x="5383" y="3831"/>
                </a:lnTo>
                <a:lnTo>
                  <a:pt x="5354" y="3854"/>
                </a:lnTo>
                <a:lnTo>
                  <a:pt x="5324" y="3877"/>
                </a:lnTo>
                <a:lnTo>
                  <a:pt x="5292" y="3897"/>
                </a:lnTo>
                <a:lnTo>
                  <a:pt x="5260" y="3918"/>
                </a:lnTo>
                <a:lnTo>
                  <a:pt x="5225" y="3936"/>
                </a:lnTo>
                <a:lnTo>
                  <a:pt x="5188" y="3955"/>
                </a:lnTo>
                <a:lnTo>
                  <a:pt x="5150" y="3971"/>
                </a:lnTo>
                <a:lnTo>
                  <a:pt x="5112" y="3988"/>
                </a:lnTo>
                <a:lnTo>
                  <a:pt x="5073" y="4003"/>
                </a:lnTo>
                <a:lnTo>
                  <a:pt x="5030" y="4019"/>
                </a:lnTo>
                <a:lnTo>
                  <a:pt x="4987" y="4032"/>
                </a:lnTo>
                <a:lnTo>
                  <a:pt x="4943" y="4045"/>
                </a:lnTo>
                <a:lnTo>
                  <a:pt x="4899" y="4057"/>
                </a:lnTo>
                <a:lnTo>
                  <a:pt x="4852" y="4067"/>
                </a:lnTo>
                <a:lnTo>
                  <a:pt x="4805" y="4078"/>
                </a:lnTo>
                <a:lnTo>
                  <a:pt x="4758" y="4087"/>
                </a:lnTo>
                <a:lnTo>
                  <a:pt x="4707" y="4096"/>
                </a:lnTo>
                <a:lnTo>
                  <a:pt x="4607" y="4111"/>
                </a:lnTo>
                <a:lnTo>
                  <a:pt x="4502" y="4124"/>
                </a:lnTo>
                <a:lnTo>
                  <a:pt x="4395" y="4133"/>
                </a:lnTo>
                <a:lnTo>
                  <a:pt x="4284" y="4139"/>
                </a:lnTo>
                <a:lnTo>
                  <a:pt x="4171" y="4142"/>
                </a:lnTo>
                <a:lnTo>
                  <a:pt x="4057" y="4142"/>
                </a:lnTo>
                <a:lnTo>
                  <a:pt x="4164" y="4160"/>
                </a:lnTo>
                <a:lnTo>
                  <a:pt x="4267" y="4174"/>
                </a:lnTo>
                <a:lnTo>
                  <a:pt x="4369" y="4186"/>
                </a:lnTo>
                <a:lnTo>
                  <a:pt x="4468" y="4194"/>
                </a:lnTo>
                <a:lnTo>
                  <a:pt x="4564" y="4200"/>
                </a:lnTo>
                <a:lnTo>
                  <a:pt x="4659" y="4203"/>
                </a:lnTo>
                <a:lnTo>
                  <a:pt x="4750" y="4203"/>
                </a:lnTo>
                <a:lnTo>
                  <a:pt x="4840" y="4201"/>
                </a:lnTo>
                <a:lnTo>
                  <a:pt x="4925" y="4197"/>
                </a:lnTo>
                <a:lnTo>
                  <a:pt x="5009" y="4189"/>
                </a:lnTo>
                <a:lnTo>
                  <a:pt x="5089" y="4180"/>
                </a:lnTo>
                <a:lnTo>
                  <a:pt x="5167" y="4171"/>
                </a:lnTo>
                <a:lnTo>
                  <a:pt x="5242" y="4157"/>
                </a:lnTo>
                <a:lnTo>
                  <a:pt x="5313" y="4143"/>
                </a:lnTo>
                <a:lnTo>
                  <a:pt x="5380" y="4128"/>
                </a:lnTo>
                <a:lnTo>
                  <a:pt x="5446" y="4111"/>
                </a:lnTo>
                <a:lnTo>
                  <a:pt x="5508" y="4093"/>
                </a:lnTo>
                <a:lnTo>
                  <a:pt x="5566" y="4073"/>
                </a:lnTo>
                <a:lnTo>
                  <a:pt x="5621" y="4054"/>
                </a:lnTo>
                <a:lnTo>
                  <a:pt x="5671" y="4032"/>
                </a:lnTo>
                <a:lnTo>
                  <a:pt x="5718" y="4011"/>
                </a:lnTo>
                <a:lnTo>
                  <a:pt x="5762" y="3990"/>
                </a:lnTo>
                <a:lnTo>
                  <a:pt x="5802" y="3967"/>
                </a:lnTo>
                <a:lnTo>
                  <a:pt x="5839" y="3944"/>
                </a:lnTo>
                <a:lnTo>
                  <a:pt x="5871" y="3921"/>
                </a:lnTo>
                <a:lnTo>
                  <a:pt x="5898" y="3898"/>
                </a:lnTo>
                <a:lnTo>
                  <a:pt x="5922" y="3876"/>
                </a:lnTo>
                <a:lnTo>
                  <a:pt x="5942" y="3853"/>
                </a:lnTo>
                <a:lnTo>
                  <a:pt x="5957" y="3831"/>
                </a:lnTo>
                <a:lnTo>
                  <a:pt x="5968" y="3809"/>
                </a:lnTo>
                <a:lnTo>
                  <a:pt x="5973" y="3799"/>
                </a:lnTo>
                <a:lnTo>
                  <a:pt x="5976" y="3789"/>
                </a:lnTo>
                <a:lnTo>
                  <a:pt x="5977" y="3778"/>
                </a:lnTo>
                <a:lnTo>
                  <a:pt x="5977" y="3769"/>
                </a:lnTo>
                <a:close/>
                <a:moveTo>
                  <a:pt x="3782" y="3165"/>
                </a:moveTo>
                <a:lnTo>
                  <a:pt x="3782" y="2895"/>
                </a:lnTo>
                <a:lnTo>
                  <a:pt x="3727" y="2872"/>
                </a:lnTo>
                <a:lnTo>
                  <a:pt x="3680" y="2850"/>
                </a:lnTo>
                <a:lnTo>
                  <a:pt x="3657" y="2837"/>
                </a:lnTo>
                <a:lnTo>
                  <a:pt x="3637" y="2824"/>
                </a:lnTo>
                <a:lnTo>
                  <a:pt x="3617" y="2812"/>
                </a:lnTo>
                <a:lnTo>
                  <a:pt x="3601" y="2798"/>
                </a:lnTo>
                <a:lnTo>
                  <a:pt x="3601" y="3035"/>
                </a:lnTo>
                <a:lnTo>
                  <a:pt x="3610" y="3051"/>
                </a:lnTo>
                <a:lnTo>
                  <a:pt x="3622" y="3066"/>
                </a:lnTo>
                <a:lnTo>
                  <a:pt x="3639" y="3081"/>
                </a:lnTo>
                <a:lnTo>
                  <a:pt x="3658" y="3098"/>
                </a:lnTo>
                <a:lnTo>
                  <a:pt x="3683" y="3114"/>
                </a:lnTo>
                <a:lnTo>
                  <a:pt x="3712" y="3131"/>
                </a:lnTo>
                <a:lnTo>
                  <a:pt x="3745" y="3148"/>
                </a:lnTo>
                <a:lnTo>
                  <a:pt x="3782" y="3165"/>
                </a:lnTo>
                <a:close/>
                <a:moveTo>
                  <a:pt x="5522" y="2742"/>
                </a:moveTo>
                <a:lnTo>
                  <a:pt x="5522" y="2742"/>
                </a:lnTo>
                <a:lnTo>
                  <a:pt x="5531" y="2732"/>
                </a:lnTo>
                <a:lnTo>
                  <a:pt x="5539" y="2725"/>
                </a:lnTo>
                <a:lnTo>
                  <a:pt x="5546" y="2716"/>
                </a:lnTo>
                <a:lnTo>
                  <a:pt x="5552" y="2705"/>
                </a:lnTo>
                <a:lnTo>
                  <a:pt x="5557" y="2696"/>
                </a:lnTo>
                <a:lnTo>
                  <a:pt x="5561" y="2685"/>
                </a:lnTo>
                <a:lnTo>
                  <a:pt x="5564" y="2675"/>
                </a:lnTo>
                <a:lnTo>
                  <a:pt x="5566" y="2662"/>
                </a:lnTo>
                <a:lnTo>
                  <a:pt x="5566" y="2650"/>
                </a:lnTo>
                <a:lnTo>
                  <a:pt x="5566" y="2640"/>
                </a:lnTo>
                <a:lnTo>
                  <a:pt x="5564" y="2627"/>
                </a:lnTo>
                <a:lnTo>
                  <a:pt x="5561" y="2614"/>
                </a:lnTo>
                <a:lnTo>
                  <a:pt x="5558" y="2601"/>
                </a:lnTo>
                <a:lnTo>
                  <a:pt x="5554" y="2589"/>
                </a:lnTo>
                <a:lnTo>
                  <a:pt x="5542" y="2563"/>
                </a:lnTo>
                <a:lnTo>
                  <a:pt x="5525" y="2538"/>
                </a:lnTo>
                <a:lnTo>
                  <a:pt x="5505" y="2512"/>
                </a:lnTo>
                <a:lnTo>
                  <a:pt x="5481" y="2486"/>
                </a:lnTo>
                <a:lnTo>
                  <a:pt x="5452" y="2461"/>
                </a:lnTo>
                <a:lnTo>
                  <a:pt x="5420" y="2439"/>
                </a:lnTo>
                <a:lnTo>
                  <a:pt x="5383" y="2417"/>
                </a:lnTo>
                <a:lnTo>
                  <a:pt x="5342" y="2396"/>
                </a:lnTo>
                <a:lnTo>
                  <a:pt x="5298" y="2379"/>
                </a:lnTo>
                <a:lnTo>
                  <a:pt x="5262" y="2366"/>
                </a:lnTo>
                <a:lnTo>
                  <a:pt x="5222" y="2355"/>
                </a:lnTo>
                <a:lnTo>
                  <a:pt x="5179" y="2343"/>
                </a:lnTo>
                <a:lnTo>
                  <a:pt x="5135" y="2332"/>
                </a:lnTo>
                <a:lnTo>
                  <a:pt x="5089" y="2323"/>
                </a:lnTo>
                <a:lnTo>
                  <a:pt x="5041" y="2315"/>
                </a:lnTo>
                <a:lnTo>
                  <a:pt x="4992" y="2306"/>
                </a:lnTo>
                <a:lnTo>
                  <a:pt x="4940" y="2300"/>
                </a:lnTo>
                <a:lnTo>
                  <a:pt x="4889" y="2294"/>
                </a:lnTo>
                <a:lnTo>
                  <a:pt x="4834" y="2289"/>
                </a:lnTo>
                <a:lnTo>
                  <a:pt x="4779" y="2285"/>
                </a:lnTo>
                <a:lnTo>
                  <a:pt x="4724" y="2282"/>
                </a:lnTo>
                <a:lnTo>
                  <a:pt x="4668" y="2280"/>
                </a:lnTo>
                <a:lnTo>
                  <a:pt x="4610" y="2280"/>
                </a:lnTo>
                <a:lnTo>
                  <a:pt x="4552" y="2280"/>
                </a:lnTo>
                <a:lnTo>
                  <a:pt x="4496" y="2282"/>
                </a:lnTo>
                <a:lnTo>
                  <a:pt x="4438" y="2283"/>
                </a:lnTo>
                <a:lnTo>
                  <a:pt x="4380" y="2288"/>
                </a:lnTo>
                <a:lnTo>
                  <a:pt x="4322" y="2292"/>
                </a:lnTo>
                <a:lnTo>
                  <a:pt x="4266" y="2299"/>
                </a:lnTo>
                <a:lnTo>
                  <a:pt x="4210" y="2306"/>
                </a:lnTo>
                <a:lnTo>
                  <a:pt x="4153" y="2315"/>
                </a:lnTo>
                <a:lnTo>
                  <a:pt x="4098" y="2324"/>
                </a:lnTo>
                <a:lnTo>
                  <a:pt x="4045" y="2337"/>
                </a:lnTo>
                <a:lnTo>
                  <a:pt x="3992" y="2349"/>
                </a:lnTo>
                <a:lnTo>
                  <a:pt x="3940" y="2364"/>
                </a:lnTo>
                <a:lnTo>
                  <a:pt x="3891" y="2379"/>
                </a:lnTo>
                <a:lnTo>
                  <a:pt x="3843" y="2396"/>
                </a:lnTo>
                <a:lnTo>
                  <a:pt x="3797" y="2414"/>
                </a:lnTo>
                <a:lnTo>
                  <a:pt x="3753" y="2434"/>
                </a:lnTo>
                <a:lnTo>
                  <a:pt x="3710" y="2455"/>
                </a:lnTo>
                <a:lnTo>
                  <a:pt x="3671" y="2480"/>
                </a:lnTo>
                <a:lnTo>
                  <a:pt x="3642" y="2498"/>
                </a:lnTo>
                <a:lnTo>
                  <a:pt x="3619" y="2519"/>
                </a:lnTo>
                <a:lnTo>
                  <a:pt x="3599" y="2539"/>
                </a:lnTo>
                <a:lnTo>
                  <a:pt x="3585" y="2559"/>
                </a:lnTo>
                <a:lnTo>
                  <a:pt x="3575" y="2579"/>
                </a:lnTo>
                <a:lnTo>
                  <a:pt x="3569" y="2598"/>
                </a:lnTo>
                <a:lnTo>
                  <a:pt x="3566" y="2617"/>
                </a:lnTo>
                <a:lnTo>
                  <a:pt x="3566" y="2636"/>
                </a:lnTo>
                <a:lnTo>
                  <a:pt x="3569" y="2653"/>
                </a:lnTo>
                <a:lnTo>
                  <a:pt x="3575" y="2670"/>
                </a:lnTo>
                <a:lnTo>
                  <a:pt x="3581" y="2687"/>
                </a:lnTo>
                <a:lnTo>
                  <a:pt x="3590" y="2700"/>
                </a:lnTo>
                <a:lnTo>
                  <a:pt x="3601" y="2714"/>
                </a:lnTo>
                <a:lnTo>
                  <a:pt x="3613" y="2725"/>
                </a:lnTo>
                <a:lnTo>
                  <a:pt x="3625" y="2735"/>
                </a:lnTo>
                <a:lnTo>
                  <a:pt x="3637" y="2745"/>
                </a:lnTo>
                <a:lnTo>
                  <a:pt x="3672" y="2763"/>
                </a:lnTo>
                <a:lnTo>
                  <a:pt x="3713" y="2784"/>
                </a:lnTo>
                <a:lnTo>
                  <a:pt x="3763" y="2807"/>
                </a:lnTo>
                <a:lnTo>
                  <a:pt x="3820" y="2831"/>
                </a:lnTo>
                <a:lnTo>
                  <a:pt x="3884" y="2854"/>
                </a:lnTo>
                <a:lnTo>
                  <a:pt x="3920" y="2866"/>
                </a:lnTo>
                <a:lnTo>
                  <a:pt x="3957" y="2877"/>
                </a:lnTo>
                <a:lnTo>
                  <a:pt x="3996" y="2888"/>
                </a:lnTo>
                <a:lnTo>
                  <a:pt x="4037" y="2897"/>
                </a:lnTo>
                <a:lnTo>
                  <a:pt x="4080" y="2906"/>
                </a:lnTo>
                <a:lnTo>
                  <a:pt x="4126" y="2915"/>
                </a:lnTo>
                <a:lnTo>
                  <a:pt x="4182" y="2924"/>
                </a:lnTo>
                <a:lnTo>
                  <a:pt x="4238" y="2933"/>
                </a:lnTo>
                <a:lnTo>
                  <a:pt x="4295" y="2939"/>
                </a:lnTo>
                <a:lnTo>
                  <a:pt x="4350" y="2945"/>
                </a:lnTo>
                <a:lnTo>
                  <a:pt x="4406" y="2950"/>
                </a:lnTo>
                <a:lnTo>
                  <a:pt x="4461" y="2953"/>
                </a:lnTo>
                <a:lnTo>
                  <a:pt x="4514" y="2955"/>
                </a:lnTo>
                <a:lnTo>
                  <a:pt x="4569" y="2956"/>
                </a:lnTo>
                <a:lnTo>
                  <a:pt x="4622" y="2956"/>
                </a:lnTo>
                <a:lnTo>
                  <a:pt x="4674" y="2955"/>
                </a:lnTo>
                <a:lnTo>
                  <a:pt x="4726" y="2953"/>
                </a:lnTo>
                <a:lnTo>
                  <a:pt x="4777" y="2950"/>
                </a:lnTo>
                <a:lnTo>
                  <a:pt x="4828" y="2945"/>
                </a:lnTo>
                <a:lnTo>
                  <a:pt x="4876" y="2941"/>
                </a:lnTo>
                <a:lnTo>
                  <a:pt x="4925" y="2935"/>
                </a:lnTo>
                <a:lnTo>
                  <a:pt x="4972" y="2929"/>
                </a:lnTo>
                <a:lnTo>
                  <a:pt x="5018" y="2921"/>
                </a:lnTo>
                <a:lnTo>
                  <a:pt x="5064" y="2914"/>
                </a:lnTo>
                <a:lnTo>
                  <a:pt x="5106" y="2904"/>
                </a:lnTo>
                <a:lnTo>
                  <a:pt x="5149" y="2895"/>
                </a:lnTo>
                <a:lnTo>
                  <a:pt x="5188" y="2885"/>
                </a:lnTo>
                <a:lnTo>
                  <a:pt x="5228" y="2874"/>
                </a:lnTo>
                <a:lnTo>
                  <a:pt x="5266" y="2863"/>
                </a:lnTo>
                <a:lnTo>
                  <a:pt x="5301" y="2851"/>
                </a:lnTo>
                <a:lnTo>
                  <a:pt x="5336" y="2839"/>
                </a:lnTo>
                <a:lnTo>
                  <a:pt x="5368" y="2825"/>
                </a:lnTo>
                <a:lnTo>
                  <a:pt x="5399" y="2813"/>
                </a:lnTo>
                <a:lnTo>
                  <a:pt x="5427" y="2799"/>
                </a:lnTo>
                <a:lnTo>
                  <a:pt x="5455" y="2784"/>
                </a:lnTo>
                <a:lnTo>
                  <a:pt x="5479" y="2770"/>
                </a:lnTo>
                <a:lnTo>
                  <a:pt x="5502" y="2755"/>
                </a:lnTo>
                <a:lnTo>
                  <a:pt x="5522" y="2742"/>
                </a:lnTo>
                <a:close/>
                <a:moveTo>
                  <a:pt x="3843" y="2918"/>
                </a:moveTo>
                <a:lnTo>
                  <a:pt x="3843" y="3188"/>
                </a:lnTo>
                <a:lnTo>
                  <a:pt x="3904" y="3207"/>
                </a:lnTo>
                <a:lnTo>
                  <a:pt x="3971" y="3226"/>
                </a:lnTo>
                <a:lnTo>
                  <a:pt x="4047" y="3242"/>
                </a:lnTo>
                <a:lnTo>
                  <a:pt x="4130" y="3259"/>
                </a:lnTo>
                <a:lnTo>
                  <a:pt x="4158" y="3264"/>
                </a:lnTo>
                <a:lnTo>
                  <a:pt x="4158" y="2993"/>
                </a:lnTo>
                <a:lnTo>
                  <a:pt x="4114" y="2985"/>
                </a:lnTo>
                <a:lnTo>
                  <a:pt x="4037" y="2970"/>
                </a:lnTo>
                <a:lnTo>
                  <a:pt x="3967" y="2953"/>
                </a:lnTo>
                <a:lnTo>
                  <a:pt x="3904" y="2936"/>
                </a:lnTo>
                <a:lnTo>
                  <a:pt x="3843" y="2918"/>
                </a:lnTo>
                <a:close/>
                <a:moveTo>
                  <a:pt x="5348" y="2909"/>
                </a:moveTo>
                <a:lnTo>
                  <a:pt x="5348" y="3189"/>
                </a:lnTo>
                <a:lnTo>
                  <a:pt x="5386" y="3174"/>
                </a:lnTo>
                <a:lnTo>
                  <a:pt x="5423" y="3154"/>
                </a:lnTo>
                <a:lnTo>
                  <a:pt x="5458" y="3133"/>
                </a:lnTo>
                <a:lnTo>
                  <a:pt x="5490" y="3111"/>
                </a:lnTo>
                <a:lnTo>
                  <a:pt x="5517" y="3089"/>
                </a:lnTo>
                <a:lnTo>
                  <a:pt x="5539" y="3067"/>
                </a:lnTo>
                <a:lnTo>
                  <a:pt x="5546" y="3057"/>
                </a:lnTo>
                <a:lnTo>
                  <a:pt x="5552" y="3047"/>
                </a:lnTo>
                <a:lnTo>
                  <a:pt x="5557" y="3040"/>
                </a:lnTo>
                <a:lnTo>
                  <a:pt x="5558" y="3032"/>
                </a:lnTo>
                <a:lnTo>
                  <a:pt x="5563" y="2939"/>
                </a:lnTo>
                <a:lnTo>
                  <a:pt x="5568" y="2795"/>
                </a:lnTo>
                <a:lnTo>
                  <a:pt x="5546" y="2810"/>
                </a:lnTo>
                <a:lnTo>
                  <a:pt x="5523" y="2825"/>
                </a:lnTo>
                <a:lnTo>
                  <a:pt x="5499" y="2840"/>
                </a:lnTo>
                <a:lnTo>
                  <a:pt x="5472" y="2856"/>
                </a:lnTo>
                <a:lnTo>
                  <a:pt x="5444" y="2869"/>
                </a:lnTo>
                <a:lnTo>
                  <a:pt x="5414" y="2883"/>
                </a:lnTo>
                <a:lnTo>
                  <a:pt x="5382" y="2897"/>
                </a:lnTo>
                <a:lnTo>
                  <a:pt x="5348" y="2909"/>
                </a:lnTo>
                <a:close/>
                <a:moveTo>
                  <a:pt x="5287" y="3210"/>
                </a:moveTo>
                <a:lnTo>
                  <a:pt x="5287" y="2930"/>
                </a:lnTo>
                <a:lnTo>
                  <a:pt x="5216" y="2952"/>
                </a:lnTo>
                <a:lnTo>
                  <a:pt x="5138" y="2970"/>
                </a:lnTo>
                <a:lnTo>
                  <a:pt x="5058" y="2987"/>
                </a:lnTo>
                <a:lnTo>
                  <a:pt x="4972" y="3000"/>
                </a:lnTo>
                <a:lnTo>
                  <a:pt x="4972" y="3271"/>
                </a:lnTo>
                <a:lnTo>
                  <a:pt x="5056" y="3261"/>
                </a:lnTo>
                <a:lnTo>
                  <a:pt x="5137" y="3247"/>
                </a:lnTo>
                <a:lnTo>
                  <a:pt x="5176" y="3239"/>
                </a:lnTo>
                <a:lnTo>
                  <a:pt x="5214" y="3230"/>
                </a:lnTo>
                <a:lnTo>
                  <a:pt x="5252" y="3221"/>
                </a:lnTo>
                <a:lnTo>
                  <a:pt x="5287" y="3210"/>
                </a:lnTo>
                <a:close/>
                <a:moveTo>
                  <a:pt x="4596" y="3026"/>
                </a:moveTo>
                <a:lnTo>
                  <a:pt x="4596" y="3288"/>
                </a:lnTo>
                <a:lnTo>
                  <a:pt x="4672" y="3288"/>
                </a:lnTo>
                <a:lnTo>
                  <a:pt x="4752" y="3286"/>
                </a:lnTo>
                <a:lnTo>
                  <a:pt x="4832" y="3282"/>
                </a:lnTo>
                <a:lnTo>
                  <a:pt x="4911" y="3277"/>
                </a:lnTo>
                <a:lnTo>
                  <a:pt x="4911" y="3008"/>
                </a:lnTo>
                <a:lnTo>
                  <a:pt x="4835" y="3016"/>
                </a:lnTo>
                <a:lnTo>
                  <a:pt x="4758" y="3022"/>
                </a:lnTo>
                <a:lnTo>
                  <a:pt x="4677" y="3025"/>
                </a:lnTo>
                <a:lnTo>
                  <a:pt x="4596" y="3026"/>
                </a:lnTo>
                <a:close/>
                <a:moveTo>
                  <a:pt x="4535" y="3288"/>
                </a:moveTo>
                <a:lnTo>
                  <a:pt x="4535" y="3026"/>
                </a:lnTo>
                <a:lnTo>
                  <a:pt x="4458" y="3023"/>
                </a:lnTo>
                <a:lnTo>
                  <a:pt x="4379" y="3019"/>
                </a:lnTo>
                <a:lnTo>
                  <a:pt x="4299" y="3011"/>
                </a:lnTo>
                <a:lnTo>
                  <a:pt x="4219" y="3000"/>
                </a:lnTo>
                <a:lnTo>
                  <a:pt x="4219" y="3270"/>
                </a:lnTo>
                <a:lnTo>
                  <a:pt x="4283" y="3276"/>
                </a:lnTo>
                <a:lnTo>
                  <a:pt x="4359" y="3280"/>
                </a:lnTo>
                <a:lnTo>
                  <a:pt x="4442" y="3285"/>
                </a:lnTo>
                <a:lnTo>
                  <a:pt x="4535" y="3288"/>
                </a:lnTo>
                <a:close/>
                <a:moveTo>
                  <a:pt x="5385" y="3341"/>
                </a:moveTo>
                <a:lnTo>
                  <a:pt x="5385" y="3341"/>
                </a:lnTo>
                <a:lnTo>
                  <a:pt x="5356" y="3364"/>
                </a:lnTo>
                <a:lnTo>
                  <a:pt x="5325" y="3388"/>
                </a:lnTo>
                <a:lnTo>
                  <a:pt x="5290" y="3411"/>
                </a:lnTo>
                <a:lnTo>
                  <a:pt x="5252" y="3434"/>
                </a:lnTo>
                <a:lnTo>
                  <a:pt x="5210" y="3455"/>
                </a:lnTo>
                <a:lnTo>
                  <a:pt x="5166" y="3477"/>
                </a:lnTo>
                <a:lnTo>
                  <a:pt x="5118" y="3497"/>
                </a:lnTo>
                <a:lnTo>
                  <a:pt x="5068" y="3515"/>
                </a:lnTo>
                <a:lnTo>
                  <a:pt x="5068" y="3903"/>
                </a:lnTo>
                <a:lnTo>
                  <a:pt x="5117" y="3883"/>
                </a:lnTo>
                <a:lnTo>
                  <a:pt x="5163" y="3862"/>
                </a:lnTo>
                <a:lnTo>
                  <a:pt x="5207" y="3839"/>
                </a:lnTo>
                <a:lnTo>
                  <a:pt x="5248" y="3815"/>
                </a:lnTo>
                <a:lnTo>
                  <a:pt x="5287" y="3789"/>
                </a:lnTo>
                <a:lnTo>
                  <a:pt x="5322" y="3760"/>
                </a:lnTo>
                <a:lnTo>
                  <a:pt x="5339" y="3745"/>
                </a:lnTo>
                <a:lnTo>
                  <a:pt x="5356" y="3729"/>
                </a:lnTo>
                <a:lnTo>
                  <a:pt x="5370" y="3713"/>
                </a:lnTo>
                <a:lnTo>
                  <a:pt x="5385" y="3696"/>
                </a:lnTo>
                <a:lnTo>
                  <a:pt x="5386" y="3653"/>
                </a:lnTo>
                <a:lnTo>
                  <a:pt x="5388" y="3608"/>
                </a:lnTo>
                <a:lnTo>
                  <a:pt x="5386" y="3513"/>
                </a:lnTo>
                <a:lnTo>
                  <a:pt x="5385" y="3420"/>
                </a:lnTo>
                <a:lnTo>
                  <a:pt x="5385" y="3341"/>
                </a:lnTo>
                <a:close/>
                <a:moveTo>
                  <a:pt x="5007" y="3924"/>
                </a:moveTo>
                <a:lnTo>
                  <a:pt x="5007" y="3536"/>
                </a:lnTo>
                <a:lnTo>
                  <a:pt x="4959" y="3551"/>
                </a:lnTo>
                <a:lnTo>
                  <a:pt x="4910" y="3565"/>
                </a:lnTo>
                <a:lnTo>
                  <a:pt x="4858" y="3577"/>
                </a:lnTo>
                <a:lnTo>
                  <a:pt x="4805" y="3589"/>
                </a:lnTo>
                <a:lnTo>
                  <a:pt x="4752" y="3602"/>
                </a:lnTo>
                <a:lnTo>
                  <a:pt x="4695" y="3612"/>
                </a:lnTo>
                <a:lnTo>
                  <a:pt x="4637" y="3621"/>
                </a:lnTo>
                <a:lnTo>
                  <a:pt x="4579" y="3630"/>
                </a:lnTo>
                <a:lnTo>
                  <a:pt x="4579" y="4011"/>
                </a:lnTo>
                <a:lnTo>
                  <a:pt x="4636" y="4005"/>
                </a:lnTo>
                <a:lnTo>
                  <a:pt x="4691" y="3996"/>
                </a:lnTo>
                <a:lnTo>
                  <a:pt x="4745" y="3988"/>
                </a:lnTo>
                <a:lnTo>
                  <a:pt x="4800" y="3978"/>
                </a:lnTo>
                <a:lnTo>
                  <a:pt x="4854" y="3965"/>
                </a:lnTo>
                <a:lnTo>
                  <a:pt x="4907" y="3953"/>
                </a:lnTo>
                <a:lnTo>
                  <a:pt x="4957" y="3939"/>
                </a:lnTo>
                <a:lnTo>
                  <a:pt x="5007" y="3924"/>
                </a:lnTo>
                <a:close/>
                <a:moveTo>
                  <a:pt x="4519" y="4017"/>
                </a:moveTo>
                <a:lnTo>
                  <a:pt x="4519" y="3638"/>
                </a:lnTo>
                <a:lnTo>
                  <a:pt x="4415" y="3649"/>
                </a:lnTo>
                <a:lnTo>
                  <a:pt x="4308" y="3656"/>
                </a:lnTo>
                <a:lnTo>
                  <a:pt x="4200" y="3661"/>
                </a:lnTo>
                <a:lnTo>
                  <a:pt x="4089" y="3662"/>
                </a:lnTo>
                <a:lnTo>
                  <a:pt x="4089" y="4035"/>
                </a:lnTo>
                <a:lnTo>
                  <a:pt x="4194" y="4035"/>
                </a:lnTo>
                <a:lnTo>
                  <a:pt x="4301" y="4032"/>
                </a:lnTo>
                <a:lnTo>
                  <a:pt x="4409" y="4026"/>
                </a:lnTo>
                <a:lnTo>
                  <a:pt x="4519" y="4017"/>
                </a:lnTo>
                <a:close/>
                <a:moveTo>
                  <a:pt x="4028" y="4035"/>
                </a:moveTo>
                <a:lnTo>
                  <a:pt x="4028" y="3662"/>
                </a:lnTo>
                <a:lnTo>
                  <a:pt x="3923" y="3658"/>
                </a:lnTo>
                <a:lnTo>
                  <a:pt x="3817" y="3652"/>
                </a:lnTo>
                <a:lnTo>
                  <a:pt x="3709" y="3641"/>
                </a:lnTo>
                <a:lnTo>
                  <a:pt x="3601" y="3627"/>
                </a:lnTo>
                <a:lnTo>
                  <a:pt x="3601" y="4011"/>
                </a:lnTo>
                <a:lnTo>
                  <a:pt x="3689" y="4019"/>
                </a:lnTo>
                <a:lnTo>
                  <a:pt x="3791" y="4026"/>
                </a:lnTo>
                <a:lnTo>
                  <a:pt x="3905" y="4031"/>
                </a:lnTo>
                <a:lnTo>
                  <a:pt x="4028" y="4035"/>
                </a:lnTo>
                <a:close/>
                <a:moveTo>
                  <a:pt x="3540" y="4003"/>
                </a:moveTo>
                <a:lnTo>
                  <a:pt x="3540" y="3618"/>
                </a:lnTo>
                <a:lnTo>
                  <a:pt x="3480" y="3608"/>
                </a:lnTo>
                <a:lnTo>
                  <a:pt x="3377" y="3588"/>
                </a:lnTo>
                <a:lnTo>
                  <a:pt x="3281" y="3565"/>
                </a:lnTo>
                <a:lnTo>
                  <a:pt x="3193" y="3542"/>
                </a:lnTo>
                <a:lnTo>
                  <a:pt x="3151" y="3528"/>
                </a:lnTo>
                <a:lnTo>
                  <a:pt x="3112" y="3516"/>
                </a:lnTo>
                <a:lnTo>
                  <a:pt x="3112" y="3909"/>
                </a:lnTo>
                <a:lnTo>
                  <a:pt x="3151" y="3921"/>
                </a:lnTo>
                <a:lnTo>
                  <a:pt x="3193" y="3935"/>
                </a:lnTo>
                <a:lnTo>
                  <a:pt x="3237" y="3947"/>
                </a:lnTo>
                <a:lnTo>
                  <a:pt x="3284" y="3958"/>
                </a:lnTo>
                <a:lnTo>
                  <a:pt x="3333" y="3970"/>
                </a:lnTo>
                <a:lnTo>
                  <a:pt x="3384" y="3979"/>
                </a:lnTo>
                <a:lnTo>
                  <a:pt x="3439" y="3990"/>
                </a:lnTo>
                <a:lnTo>
                  <a:pt x="3497" y="3997"/>
                </a:lnTo>
                <a:lnTo>
                  <a:pt x="3540" y="4003"/>
                </a:lnTo>
                <a:close/>
                <a:moveTo>
                  <a:pt x="3051" y="3885"/>
                </a:moveTo>
                <a:lnTo>
                  <a:pt x="3051" y="3493"/>
                </a:lnTo>
                <a:lnTo>
                  <a:pt x="3010" y="3477"/>
                </a:lnTo>
                <a:lnTo>
                  <a:pt x="2970" y="3460"/>
                </a:lnTo>
                <a:lnTo>
                  <a:pt x="2935" y="3442"/>
                </a:lnTo>
                <a:lnTo>
                  <a:pt x="2902" y="3423"/>
                </a:lnTo>
                <a:lnTo>
                  <a:pt x="2870" y="3405"/>
                </a:lnTo>
                <a:lnTo>
                  <a:pt x="2842" y="3387"/>
                </a:lnTo>
                <a:lnTo>
                  <a:pt x="2817" y="3367"/>
                </a:lnTo>
                <a:lnTo>
                  <a:pt x="2794" y="3347"/>
                </a:lnTo>
                <a:lnTo>
                  <a:pt x="2794" y="3694"/>
                </a:lnTo>
                <a:lnTo>
                  <a:pt x="2798" y="3705"/>
                </a:lnTo>
                <a:lnTo>
                  <a:pt x="2806" y="3716"/>
                </a:lnTo>
                <a:lnTo>
                  <a:pt x="2813" y="3728"/>
                </a:lnTo>
                <a:lnTo>
                  <a:pt x="2824" y="3739"/>
                </a:lnTo>
                <a:lnTo>
                  <a:pt x="2847" y="3763"/>
                </a:lnTo>
                <a:lnTo>
                  <a:pt x="2876" y="3787"/>
                </a:lnTo>
                <a:lnTo>
                  <a:pt x="2911" y="3813"/>
                </a:lnTo>
                <a:lnTo>
                  <a:pt x="2950" y="3837"/>
                </a:lnTo>
                <a:lnTo>
                  <a:pt x="2998" y="3862"/>
                </a:lnTo>
                <a:lnTo>
                  <a:pt x="3051" y="3885"/>
                </a:lnTo>
                <a:close/>
                <a:moveTo>
                  <a:pt x="3086" y="1569"/>
                </a:moveTo>
                <a:lnTo>
                  <a:pt x="3610" y="1368"/>
                </a:lnTo>
                <a:lnTo>
                  <a:pt x="2028" y="521"/>
                </a:lnTo>
                <a:lnTo>
                  <a:pt x="1469" y="714"/>
                </a:lnTo>
                <a:lnTo>
                  <a:pt x="3086" y="1569"/>
                </a:lnTo>
                <a:close/>
                <a:moveTo>
                  <a:pt x="3637" y="2407"/>
                </a:moveTo>
                <a:lnTo>
                  <a:pt x="3655" y="1464"/>
                </a:lnTo>
                <a:lnTo>
                  <a:pt x="3098" y="1677"/>
                </a:lnTo>
                <a:lnTo>
                  <a:pt x="3098" y="2789"/>
                </a:lnTo>
                <a:lnTo>
                  <a:pt x="3139" y="2773"/>
                </a:lnTo>
                <a:lnTo>
                  <a:pt x="3177" y="2758"/>
                </a:lnTo>
                <a:lnTo>
                  <a:pt x="3252" y="2734"/>
                </a:lnTo>
                <a:lnTo>
                  <a:pt x="3319" y="2714"/>
                </a:lnTo>
                <a:lnTo>
                  <a:pt x="3375" y="2699"/>
                </a:lnTo>
                <a:lnTo>
                  <a:pt x="3427" y="2688"/>
                </a:lnTo>
                <a:lnTo>
                  <a:pt x="3479" y="2678"/>
                </a:lnTo>
                <a:lnTo>
                  <a:pt x="3479" y="2665"/>
                </a:lnTo>
                <a:lnTo>
                  <a:pt x="3476" y="2646"/>
                </a:lnTo>
                <a:lnTo>
                  <a:pt x="3476" y="2626"/>
                </a:lnTo>
                <a:lnTo>
                  <a:pt x="3477" y="2606"/>
                </a:lnTo>
                <a:lnTo>
                  <a:pt x="3480" y="2588"/>
                </a:lnTo>
                <a:lnTo>
                  <a:pt x="3486" y="2569"/>
                </a:lnTo>
                <a:lnTo>
                  <a:pt x="3494" y="2553"/>
                </a:lnTo>
                <a:lnTo>
                  <a:pt x="3502" y="2536"/>
                </a:lnTo>
                <a:lnTo>
                  <a:pt x="3512" y="2519"/>
                </a:lnTo>
                <a:lnTo>
                  <a:pt x="3524" y="2503"/>
                </a:lnTo>
                <a:lnTo>
                  <a:pt x="3537" y="2487"/>
                </a:lnTo>
                <a:lnTo>
                  <a:pt x="3552" y="2474"/>
                </a:lnTo>
                <a:lnTo>
                  <a:pt x="3567" y="2458"/>
                </a:lnTo>
                <a:lnTo>
                  <a:pt x="3582" y="2445"/>
                </a:lnTo>
                <a:lnTo>
                  <a:pt x="3601" y="2431"/>
                </a:lnTo>
                <a:lnTo>
                  <a:pt x="3637" y="2407"/>
                </a:lnTo>
                <a:close/>
                <a:moveTo>
                  <a:pt x="2209" y="478"/>
                </a:moveTo>
                <a:lnTo>
                  <a:pt x="3629" y="0"/>
                </a:lnTo>
                <a:lnTo>
                  <a:pt x="5089" y="746"/>
                </a:lnTo>
                <a:lnTo>
                  <a:pt x="5089" y="999"/>
                </a:lnTo>
                <a:lnTo>
                  <a:pt x="3777" y="1467"/>
                </a:lnTo>
                <a:lnTo>
                  <a:pt x="3774" y="1639"/>
                </a:lnTo>
                <a:lnTo>
                  <a:pt x="5019" y="1195"/>
                </a:lnTo>
                <a:lnTo>
                  <a:pt x="5019" y="1308"/>
                </a:lnTo>
                <a:lnTo>
                  <a:pt x="3771" y="1752"/>
                </a:lnTo>
                <a:lnTo>
                  <a:pt x="3768" y="1906"/>
                </a:lnTo>
                <a:lnTo>
                  <a:pt x="5112" y="1426"/>
                </a:lnTo>
                <a:lnTo>
                  <a:pt x="5112" y="1539"/>
                </a:lnTo>
                <a:lnTo>
                  <a:pt x="3766" y="2018"/>
                </a:lnTo>
                <a:lnTo>
                  <a:pt x="3763" y="2172"/>
                </a:lnTo>
                <a:lnTo>
                  <a:pt x="5016" y="1725"/>
                </a:lnTo>
                <a:lnTo>
                  <a:pt x="5016" y="1837"/>
                </a:lnTo>
                <a:lnTo>
                  <a:pt x="3762" y="2285"/>
                </a:lnTo>
                <a:lnTo>
                  <a:pt x="3760" y="2344"/>
                </a:lnTo>
                <a:lnTo>
                  <a:pt x="3798" y="2327"/>
                </a:lnTo>
                <a:lnTo>
                  <a:pt x="3837" y="2314"/>
                </a:lnTo>
                <a:lnTo>
                  <a:pt x="3875" y="2302"/>
                </a:lnTo>
                <a:lnTo>
                  <a:pt x="3911" y="2291"/>
                </a:lnTo>
                <a:lnTo>
                  <a:pt x="3977" y="2273"/>
                </a:lnTo>
                <a:lnTo>
                  <a:pt x="4031" y="2259"/>
                </a:lnTo>
                <a:lnTo>
                  <a:pt x="4074" y="2251"/>
                </a:lnTo>
                <a:lnTo>
                  <a:pt x="4118" y="2242"/>
                </a:lnTo>
                <a:lnTo>
                  <a:pt x="4208" y="2230"/>
                </a:lnTo>
                <a:lnTo>
                  <a:pt x="4299" y="2219"/>
                </a:lnTo>
                <a:lnTo>
                  <a:pt x="4392" y="2212"/>
                </a:lnTo>
                <a:lnTo>
                  <a:pt x="5112" y="1955"/>
                </a:lnTo>
                <a:lnTo>
                  <a:pt x="5112" y="2067"/>
                </a:lnTo>
                <a:lnTo>
                  <a:pt x="4721" y="2207"/>
                </a:lnTo>
                <a:lnTo>
                  <a:pt x="4808" y="2212"/>
                </a:lnTo>
                <a:lnTo>
                  <a:pt x="4893" y="2218"/>
                </a:lnTo>
                <a:lnTo>
                  <a:pt x="4977" y="2227"/>
                </a:lnTo>
                <a:lnTo>
                  <a:pt x="5058" y="2238"/>
                </a:lnTo>
                <a:lnTo>
                  <a:pt x="5134" y="2251"/>
                </a:lnTo>
                <a:lnTo>
                  <a:pt x="5207" y="2267"/>
                </a:lnTo>
                <a:lnTo>
                  <a:pt x="5275" y="2283"/>
                </a:lnTo>
                <a:lnTo>
                  <a:pt x="5338" y="2303"/>
                </a:lnTo>
                <a:lnTo>
                  <a:pt x="5374" y="2317"/>
                </a:lnTo>
                <a:lnTo>
                  <a:pt x="5409" y="2331"/>
                </a:lnTo>
                <a:lnTo>
                  <a:pt x="5444" y="2346"/>
                </a:lnTo>
                <a:lnTo>
                  <a:pt x="5476" y="2362"/>
                </a:lnTo>
                <a:lnTo>
                  <a:pt x="5508" y="2381"/>
                </a:lnTo>
                <a:lnTo>
                  <a:pt x="5537" y="2401"/>
                </a:lnTo>
                <a:lnTo>
                  <a:pt x="5564" y="2420"/>
                </a:lnTo>
                <a:lnTo>
                  <a:pt x="5590" y="2442"/>
                </a:lnTo>
                <a:lnTo>
                  <a:pt x="5613" y="2463"/>
                </a:lnTo>
                <a:lnTo>
                  <a:pt x="5633" y="2487"/>
                </a:lnTo>
                <a:lnTo>
                  <a:pt x="5650" y="2512"/>
                </a:lnTo>
                <a:lnTo>
                  <a:pt x="5665" y="2536"/>
                </a:lnTo>
                <a:lnTo>
                  <a:pt x="5676" y="2562"/>
                </a:lnTo>
                <a:lnTo>
                  <a:pt x="5685" y="2589"/>
                </a:lnTo>
                <a:lnTo>
                  <a:pt x="5688" y="2603"/>
                </a:lnTo>
                <a:lnTo>
                  <a:pt x="5689" y="2617"/>
                </a:lnTo>
                <a:lnTo>
                  <a:pt x="5691" y="2632"/>
                </a:lnTo>
                <a:lnTo>
                  <a:pt x="5691" y="2646"/>
                </a:lnTo>
                <a:lnTo>
                  <a:pt x="5671" y="3023"/>
                </a:lnTo>
                <a:lnTo>
                  <a:pt x="5671" y="3034"/>
                </a:lnTo>
                <a:lnTo>
                  <a:pt x="5668" y="3044"/>
                </a:lnTo>
                <a:lnTo>
                  <a:pt x="5663" y="3057"/>
                </a:lnTo>
                <a:lnTo>
                  <a:pt x="5657" y="3069"/>
                </a:lnTo>
                <a:lnTo>
                  <a:pt x="5650" y="3082"/>
                </a:lnTo>
                <a:lnTo>
                  <a:pt x="5641" y="3096"/>
                </a:lnTo>
                <a:lnTo>
                  <a:pt x="5619" y="3125"/>
                </a:lnTo>
                <a:lnTo>
                  <a:pt x="5592" y="3154"/>
                </a:lnTo>
                <a:lnTo>
                  <a:pt x="5563" y="3181"/>
                </a:lnTo>
                <a:lnTo>
                  <a:pt x="5546" y="3195"/>
                </a:lnTo>
                <a:lnTo>
                  <a:pt x="5531" y="3207"/>
                </a:lnTo>
                <a:lnTo>
                  <a:pt x="5513" y="3219"/>
                </a:lnTo>
                <a:lnTo>
                  <a:pt x="5496" y="3230"/>
                </a:lnTo>
                <a:lnTo>
                  <a:pt x="5496" y="3328"/>
                </a:lnTo>
                <a:lnTo>
                  <a:pt x="5543" y="3338"/>
                </a:lnTo>
                <a:lnTo>
                  <a:pt x="5592" y="3352"/>
                </a:lnTo>
                <a:lnTo>
                  <a:pt x="5642" y="3369"/>
                </a:lnTo>
                <a:lnTo>
                  <a:pt x="5694" y="3387"/>
                </a:lnTo>
                <a:lnTo>
                  <a:pt x="5744" y="3408"/>
                </a:lnTo>
                <a:lnTo>
                  <a:pt x="5796" y="3430"/>
                </a:lnTo>
                <a:lnTo>
                  <a:pt x="5845" y="3455"/>
                </a:lnTo>
                <a:lnTo>
                  <a:pt x="5892" y="3483"/>
                </a:lnTo>
                <a:lnTo>
                  <a:pt x="5915" y="3497"/>
                </a:lnTo>
                <a:lnTo>
                  <a:pt x="5937" y="3512"/>
                </a:lnTo>
                <a:lnTo>
                  <a:pt x="5957" y="3527"/>
                </a:lnTo>
                <a:lnTo>
                  <a:pt x="5977" y="3544"/>
                </a:lnTo>
                <a:lnTo>
                  <a:pt x="5997" y="3559"/>
                </a:lnTo>
                <a:lnTo>
                  <a:pt x="6015" y="3577"/>
                </a:lnTo>
                <a:lnTo>
                  <a:pt x="6030" y="3594"/>
                </a:lnTo>
                <a:lnTo>
                  <a:pt x="6046" y="3612"/>
                </a:lnTo>
                <a:lnTo>
                  <a:pt x="6059" y="3632"/>
                </a:lnTo>
                <a:lnTo>
                  <a:pt x="6071" y="3652"/>
                </a:lnTo>
                <a:lnTo>
                  <a:pt x="6082" y="3672"/>
                </a:lnTo>
                <a:lnTo>
                  <a:pt x="6091" y="3691"/>
                </a:lnTo>
                <a:lnTo>
                  <a:pt x="6099" y="3713"/>
                </a:lnTo>
                <a:lnTo>
                  <a:pt x="6103" y="3734"/>
                </a:lnTo>
                <a:lnTo>
                  <a:pt x="6106" y="3757"/>
                </a:lnTo>
                <a:lnTo>
                  <a:pt x="6108" y="3780"/>
                </a:lnTo>
                <a:lnTo>
                  <a:pt x="6093" y="4291"/>
                </a:lnTo>
                <a:lnTo>
                  <a:pt x="6091" y="4303"/>
                </a:lnTo>
                <a:lnTo>
                  <a:pt x="6088" y="4315"/>
                </a:lnTo>
                <a:lnTo>
                  <a:pt x="6085" y="4326"/>
                </a:lnTo>
                <a:lnTo>
                  <a:pt x="6081" y="4338"/>
                </a:lnTo>
                <a:lnTo>
                  <a:pt x="6070" y="4358"/>
                </a:lnTo>
                <a:lnTo>
                  <a:pt x="6059" y="4373"/>
                </a:lnTo>
                <a:lnTo>
                  <a:pt x="6038" y="4399"/>
                </a:lnTo>
                <a:lnTo>
                  <a:pt x="6015" y="4425"/>
                </a:lnTo>
                <a:lnTo>
                  <a:pt x="5989" y="4449"/>
                </a:lnTo>
                <a:lnTo>
                  <a:pt x="5962" y="4472"/>
                </a:lnTo>
                <a:lnTo>
                  <a:pt x="5931" y="4495"/>
                </a:lnTo>
                <a:lnTo>
                  <a:pt x="5899" y="4516"/>
                </a:lnTo>
                <a:lnTo>
                  <a:pt x="5866" y="4536"/>
                </a:lnTo>
                <a:lnTo>
                  <a:pt x="5829" y="4556"/>
                </a:lnTo>
                <a:lnTo>
                  <a:pt x="5791" y="4574"/>
                </a:lnTo>
                <a:lnTo>
                  <a:pt x="5750" y="4593"/>
                </a:lnTo>
                <a:lnTo>
                  <a:pt x="5709" y="4609"/>
                </a:lnTo>
                <a:lnTo>
                  <a:pt x="5666" y="4624"/>
                </a:lnTo>
                <a:lnTo>
                  <a:pt x="5621" y="4640"/>
                </a:lnTo>
                <a:lnTo>
                  <a:pt x="5575" y="4655"/>
                </a:lnTo>
                <a:lnTo>
                  <a:pt x="5526" y="4667"/>
                </a:lnTo>
                <a:lnTo>
                  <a:pt x="5478" y="4679"/>
                </a:lnTo>
                <a:lnTo>
                  <a:pt x="5427" y="4691"/>
                </a:lnTo>
                <a:lnTo>
                  <a:pt x="5376" y="4702"/>
                </a:lnTo>
                <a:lnTo>
                  <a:pt x="5324" y="4711"/>
                </a:lnTo>
                <a:lnTo>
                  <a:pt x="5271" y="4720"/>
                </a:lnTo>
                <a:lnTo>
                  <a:pt x="5216" y="4728"/>
                </a:lnTo>
                <a:lnTo>
                  <a:pt x="5161" y="4736"/>
                </a:lnTo>
                <a:lnTo>
                  <a:pt x="5105" y="4742"/>
                </a:lnTo>
                <a:lnTo>
                  <a:pt x="5048" y="4748"/>
                </a:lnTo>
                <a:lnTo>
                  <a:pt x="4934" y="4755"/>
                </a:lnTo>
                <a:lnTo>
                  <a:pt x="4818" y="4761"/>
                </a:lnTo>
                <a:lnTo>
                  <a:pt x="4703" y="4763"/>
                </a:lnTo>
                <a:lnTo>
                  <a:pt x="4586" y="4761"/>
                </a:lnTo>
                <a:lnTo>
                  <a:pt x="4470" y="4755"/>
                </a:lnTo>
                <a:lnTo>
                  <a:pt x="4356" y="4748"/>
                </a:lnTo>
                <a:lnTo>
                  <a:pt x="4243" y="4737"/>
                </a:lnTo>
                <a:lnTo>
                  <a:pt x="4133" y="4722"/>
                </a:lnTo>
                <a:lnTo>
                  <a:pt x="4079" y="4714"/>
                </a:lnTo>
                <a:lnTo>
                  <a:pt x="4027" y="4705"/>
                </a:lnTo>
                <a:lnTo>
                  <a:pt x="3975" y="4695"/>
                </a:lnTo>
                <a:lnTo>
                  <a:pt x="3923" y="4684"/>
                </a:lnTo>
                <a:lnTo>
                  <a:pt x="3875" y="4673"/>
                </a:lnTo>
                <a:lnTo>
                  <a:pt x="3826" y="4661"/>
                </a:lnTo>
                <a:lnTo>
                  <a:pt x="3779" y="4647"/>
                </a:lnTo>
                <a:lnTo>
                  <a:pt x="3733" y="4634"/>
                </a:lnTo>
                <a:lnTo>
                  <a:pt x="3689" y="4620"/>
                </a:lnTo>
                <a:lnTo>
                  <a:pt x="3648" y="4605"/>
                </a:lnTo>
                <a:lnTo>
                  <a:pt x="3607" y="4588"/>
                </a:lnTo>
                <a:lnTo>
                  <a:pt x="3567" y="4573"/>
                </a:lnTo>
                <a:lnTo>
                  <a:pt x="3531" y="4554"/>
                </a:lnTo>
                <a:lnTo>
                  <a:pt x="3496" y="4536"/>
                </a:lnTo>
                <a:lnTo>
                  <a:pt x="3464" y="4518"/>
                </a:lnTo>
                <a:lnTo>
                  <a:pt x="3432" y="4498"/>
                </a:lnTo>
                <a:lnTo>
                  <a:pt x="3403" y="4478"/>
                </a:lnTo>
                <a:lnTo>
                  <a:pt x="3377" y="4457"/>
                </a:lnTo>
                <a:lnTo>
                  <a:pt x="3352" y="4436"/>
                </a:lnTo>
                <a:lnTo>
                  <a:pt x="3331" y="4413"/>
                </a:lnTo>
                <a:lnTo>
                  <a:pt x="3313" y="4390"/>
                </a:lnTo>
                <a:lnTo>
                  <a:pt x="3296" y="4366"/>
                </a:lnTo>
                <a:lnTo>
                  <a:pt x="3282" y="4341"/>
                </a:lnTo>
                <a:lnTo>
                  <a:pt x="3272" y="4317"/>
                </a:lnTo>
                <a:lnTo>
                  <a:pt x="3272" y="4076"/>
                </a:lnTo>
                <a:lnTo>
                  <a:pt x="3215" y="4063"/>
                </a:lnTo>
                <a:lnTo>
                  <a:pt x="3161" y="4046"/>
                </a:lnTo>
                <a:lnTo>
                  <a:pt x="3107" y="4029"/>
                </a:lnTo>
                <a:lnTo>
                  <a:pt x="3057" y="4013"/>
                </a:lnTo>
                <a:lnTo>
                  <a:pt x="3008" y="3993"/>
                </a:lnTo>
                <a:lnTo>
                  <a:pt x="2963" y="3973"/>
                </a:lnTo>
                <a:lnTo>
                  <a:pt x="2920" y="3952"/>
                </a:lnTo>
                <a:lnTo>
                  <a:pt x="2879" y="3930"/>
                </a:lnTo>
                <a:lnTo>
                  <a:pt x="2841" y="3908"/>
                </a:lnTo>
                <a:lnTo>
                  <a:pt x="2807" y="3883"/>
                </a:lnTo>
                <a:lnTo>
                  <a:pt x="2775" y="3857"/>
                </a:lnTo>
                <a:lnTo>
                  <a:pt x="2748" y="3831"/>
                </a:lnTo>
                <a:lnTo>
                  <a:pt x="2724" y="3804"/>
                </a:lnTo>
                <a:lnTo>
                  <a:pt x="2702" y="3777"/>
                </a:lnTo>
                <a:lnTo>
                  <a:pt x="2693" y="3761"/>
                </a:lnTo>
                <a:lnTo>
                  <a:pt x="2686" y="3746"/>
                </a:lnTo>
                <a:lnTo>
                  <a:pt x="2678" y="3732"/>
                </a:lnTo>
                <a:lnTo>
                  <a:pt x="2672" y="3717"/>
                </a:lnTo>
                <a:lnTo>
                  <a:pt x="2672" y="3207"/>
                </a:lnTo>
                <a:lnTo>
                  <a:pt x="2672" y="3201"/>
                </a:lnTo>
                <a:lnTo>
                  <a:pt x="1559" y="3599"/>
                </a:lnTo>
                <a:lnTo>
                  <a:pt x="88" y="2824"/>
                </a:lnTo>
                <a:lnTo>
                  <a:pt x="88" y="2703"/>
                </a:lnTo>
                <a:lnTo>
                  <a:pt x="1568" y="3483"/>
                </a:lnTo>
                <a:lnTo>
                  <a:pt x="2707" y="3076"/>
                </a:lnTo>
                <a:lnTo>
                  <a:pt x="2718" y="3060"/>
                </a:lnTo>
                <a:lnTo>
                  <a:pt x="2730" y="3043"/>
                </a:lnTo>
                <a:lnTo>
                  <a:pt x="2742" y="3026"/>
                </a:lnTo>
                <a:lnTo>
                  <a:pt x="2756" y="3009"/>
                </a:lnTo>
                <a:lnTo>
                  <a:pt x="2771" y="2994"/>
                </a:lnTo>
                <a:lnTo>
                  <a:pt x="2786" y="2979"/>
                </a:lnTo>
                <a:lnTo>
                  <a:pt x="2820" y="2950"/>
                </a:lnTo>
                <a:lnTo>
                  <a:pt x="2856" y="2921"/>
                </a:lnTo>
                <a:lnTo>
                  <a:pt x="2894" y="2895"/>
                </a:lnTo>
                <a:lnTo>
                  <a:pt x="2935" y="2869"/>
                </a:lnTo>
                <a:lnTo>
                  <a:pt x="2976" y="2847"/>
                </a:lnTo>
                <a:lnTo>
                  <a:pt x="2976" y="2828"/>
                </a:lnTo>
                <a:lnTo>
                  <a:pt x="1559" y="3334"/>
                </a:lnTo>
                <a:lnTo>
                  <a:pt x="0" y="2513"/>
                </a:lnTo>
                <a:lnTo>
                  <a:pt x="0" y="2393"/>
                </a:lnTo>
                <a:lnTo>
                  <a:pt x="1568" y="3218"/>
                </a:lnTo>
                <a:lnTo>
                  <a:pt x="2976" y="2716"/>
                </a:lnTo>
                <a:lnTo>
                  <a:pt x="2976" y="2565"/>
                </a:lnTo>
                <a:lnTo>
                  <a:pt x="1571" y="3066"/>
                </a:lnTo>
                <a:lnTo>
                  <a:pt x="1571" y="2953"/>
                </a:lnTo>
                <a:lnTo>
                  <a:pt x="2976" y="2452"/>
                </a:lnTo>
                <a:lnTo>
                  <a:pt x="2976" y="2300"/>
                </a:lnTo>
                <a:lnTo>
                  <a:pt x="1559" y="2805"/>
                </a:lnTo>
                <a:lnTo>
                  <a:pt x="0" y="1985"/>
                </a:lnTo>
                <a:lnTo>
                  <a:pt x="0" y="1865"/>
                </a:lnTo>
                <a:lnTo>
                  <a:pt x="1568" y="2690"/>
                </a:lnTo>
                <a:lnTo>
                  <a:pt x="2976" y="2187"/>
                </a:lnTo>
                <a:lnTo>
                  <a:pt x="2976" y="2037"/>
                </a:lnTo>
                <a:lnTo>
                  <a:pt x="1685" y="2496"/>
                </a:lnTo>
                <a:lnTo>
                  <a:pt x="1685" y="2384"/>
                </a:lnTo>
                <a:lnTo>
                  <a:pt x="2976" y="1924"/>
                </a:lnTo>
                <a:lnTo>
                  <a:pt x="2976" y="1754"/>
                </a:lnTo>
                <a:lnTo>
                  <a:pt x="1542" y="2268"/>
                </a:lnTo>
                <a:lnTo>
                  <a:pt x="20" y="1457"/>
                </a:lnTo>
                <a:lnTo>
                  <a:pt x="20" y="1216"/>
                </a:lnTo>
                <a:lnTo>
                  <a:pt x="1183" y="825"/>
                </a:lnTo>
                <a:lnTo>
                  <a:pt x="1183" y="682"/>
                </a:lnTo>
                <a:lnTo>
                  <a:pt x="2039" y="388"/>
                </a:lnTo>
                <a:lnTo>
                  <a:pt x="2209" y="478"/>
                </a:lnTo>
                <a:close/>
                <a:moveTo>
                  <a:pt x="3333" y="1082"/>
                </a:moveTo>
                <a:lnTo>
                  <a:pt x="3333" y="1082"/>
                </a:lnTo>
                <a:lnTo>
                  <a:pt x="3349" y="1067"/>
                </a:lnTo>
                <a:lnTo>
                  <a:pt x="3365" y="1052"/>
                </a:lnTo>
                <a:lnTo>
                  <a:pt x="3378" y="1038"/>
                </a:lnTo>
                <a:lnTo>
                  <a:pt x="3390" y="1024"/>
                </a:lnTo>
                <a:lnTo>
                  <a:pt x="3401" y="1011"/>
                </a:lnTo>
                <a:lnTo>
                  <a:pt x="3409" y="999"/>
                </a:lnTo>
                <a:lnTo>
                  <a:pt x="3416" y="986"/>
                </a:lnTo>
                <a:lnTo>
                  <a:pt x="3422" y="974"/>
                </a:lnTo>
                <a:lnTo>
                  <a:pt x="3427" y="962"/>
                </a:lnTo>
                <a:lnTo>
                  <a:pt x="3430" y="951"/>
                </a:lnTo>
                <a:lnTo>
                  <a:pt x="3432" y="941"/>
                </a:lnTo>
                <a:lnTo>
                  <a:pt x="3433" y="932"/>
                </a:lnTo>
                <a:lnTo>
                  <a:pt x="3433" y="922"/>
                </a:lnTo>
                <a:lnTo>
                  <a:pt x="3433" y="913"/>
                </a:lnTo>
                <a:lnTo>
                  <a:pt x="3430" y="906"/>
                </a:lnTo>
                <a:lnTo>
                  <a:pt x="3429" y="898"/>
                </a:lnTo>
                <a:lnTo>
                  <a:pt x="3424" y="889"/>
                </a:lnTo>
                <a:lnTo>
                  <a:pt x="3418" y="880"/>
                </a:lnTo>
                <a:lnTo>
                  <a:pt x="3410" y="871"/>
                </a:lnTo>
                <a:lnTo>
                  <a:pt x="3403" y="863"/>
                </a:lnTo>
                <a:lnTo>
                  <a:pt x="3392" y="854"/>
                </a:lnTo>
                <a:lnTo>
                  <a:pt x="3381" y="846"/>
                </a:lnTo>
                <a:lnTo>
                  <a:pt x="3355" y="830"/>
                </a:lnTo>
                <a:lnTo>
                  <a:pt x="3325" y="816"/>
                </a:lnTo>
                <a:lnTo>
                  <a:pt x="3291" y="802"/>
                </a:lnTo>
                <a:lnTo>
                  <a:pt x="3252" y="790"/>
                </a:lnTo>
                <a:lnTo>
                  <a:pt x="3209" y="779"/>
                </a:lnTo>
                <a:lnTo>
                  <a:pt x="3162" y="770"/>
                </a:lnTo>
                <a:lnTo>
                  <a:pt x="3110" y="763"/>
                </a:lnTo>
                <a:lnTo>
                  <a:pt x="3056" y="757"/>
                </a:lnTo>
                <a:lnTo>
                  <a:pt x="2996" y="752"/>
                </a:lnTo>
                <a:lnTo>
                  <a:pt x="2935" y="750"/>
                </a:lnTo>
                <a:lnTo>
                  <a:pt x="2870" y="750"/>
                </a:lnTo>
                <a:lnTo>
                  <a:pt x="2801" y="753"/>
                </a:lnTo>
                <a:lnTo>
                  <a:pt x="2730" y="758"/>
                </a:lnTo>
                <a:lnTo>
                  <a:pt x="3333" y="1082"/>
                </a:lnTo>
                <a:close/>
                <a:moveTo>
                  <a:pt x="2546" y="659"/>
                </a:moveTo>
                <a:lnTo>
                  <a:pt x="2546" y="659"/>
                </a:lnTo>
                <a:lnTo>
                  <a:pt x="2631" y="648"/>
                </a:lnTo>
                <a:lnTo>
                  <a:pt x="2716" y="639"/>
                </a:lnTo>
                <a:lnTo>
                  <a:pt x="2800" y="633"/>
                </a:lnTo>
                <a:lnTo>
                  <a:pt x="2882" y="629"/>
                </a:lnTo>
                <a:lnTo>
                  <a:pt x="2961" y="629"/>
                </a:lnTo>
                <a:lnTo>
                  <a:pt x="3037" y="632"/>
                </a:lnTo>
                <a:lnTo>
                  <a:pt x="3110" y="638"/>
                </a:lnTo>
                <a:lnTo>
                  <a:pt x="3145" y="642"/>
                </a:lnTo>
                <a:lnTo>
                  <a:pt x="3180" y="647"/>
                </a:lnTo>
                <a:lnTo>
                  <a:pt x="3214" y="653"/>
                </a:lnTo>
                <a:lnTo>
                  <a:pt x="3246" y="659"/>
                </a:lnTo>
                <a:lnTo>
                  <a:pt x="3276" y="667"/>
                </a:lnTo>
                <a:lnTo>
                  <a:pt x="3305" y="676"/>
                </a:lnTo>
                <a:lnTo>
                  <a:pt x="3334" y="685"/>
                </a:lnTo>
                <a:lnTo>
                  <a:pt x="3360" y="696"/>
                </a:lnTo>
                <a:lnTo>
                  <a:pt x="3386" y="706"/>
                </a:lnTo>
                <a:lnTo>
                  <a:pt x="3410" y="718"/>
                </a:lnTo>
                <a:lnTo>
                  <a:pt x="3433" y="732"/>
                </a:lnTo>
                <a:lnTo>
                  <a:pt x="3453" y="746"/>
                </a:lnTo>
                <a:lnTo>
                  <a:pt x="3473" y="761"/>
                </a:lnTo>
                <a:lnTo>
                  <a:pt x="3489" y="776"/>
                </a:lnTo>
                <a:lnTo>
                  <a:pt x="3505" y="795"/>
                </a:lnTo>
                <a:lnTo>
                  <a:pt x="3518" y="811"/>
                </a:lnTo>
                <a:lnTo>
                  <a:pt x="3531" y="831"/>
                </a:lnTo>
                <a:lnTo>
                  <a:pt x="3540" y="851"/>
                </a:lnTo>
                <a:lnTo>
                  <a:pt x="3547" y="871"/>
                </a:lnTo>
                <a:lnTo>
                  <a:pt x="3553" y="890"/>
                </a:lnTo>
                <a:lnTo>
                  <a:pt x="3556" y="910"/>
                </a:lnTo>
                <a:lnTo>
                  <a:pt x="3558" y="930"/>
                </a:lnTo>
                <a:lnTo>
                  <a:pt x="3558" y="950"/>
                </a:lnTo>
                <a:lnTo>
                  <a:pt x="3556" y="968"/>
                </a:lnTo>
                <a:lnTo>
                  <a:pt x="3552" y="988"/>
                </a:lnTo>
                <a:lnTo>
                  <a:pt x="3546" y="1006"/>
                </a:lnTo>
                <a:lnTo>
                  <a:pt x="3540" y="1024"/>
                </a:lnTo>
                <a:lnTo>
                  <a:pt x="3531" y="1043"/>
                </a:lnTo>
                <a:lnTo>
                  <a:pt x="3520" y="1059"/>
                </a:lnTo>
                <a:lnTo>
                  <a:pt x="3509" y="1078"/>
                </a:lnTo>
                <a:lnTo>
                  <a:pt x="3496" y="1094"/>
                </a:lnTo>
                <a:lnTo>
                  <a:pt x="3482" y="1111"/>
                </a:lnTo>
                <a:lnTo>
                  <a:pt x="3467" y="1128"/>
                </a:lnTo>
                <a:lnTo>
                  <a:pt x="3450" y="1145"/>
                </a:lnTo>
                <a:lnTo>
                  <a:pt x="3652" y="1254"/>
                </a:lnTo>
                <a:lnTo>
                  <a:pt x="4767" y="855"/>
                </a:lnTo>
                <a:lnTo>
                  <a:pt x="3610" y="263"/>
                </a:lnTo>
                <a:lnTo>
                  <a:pt x="2503" y="636"/>
                </a:lnTo>
                <a:lnTo>
                  <a:pt x="2546" y="659"/>
                </a:lnTo>
                <a:close/>
                <a:moveTo>
                  <a:pt x="1790" y="1021"/>
                </a:moveTo>
                <a:lnTo>
                  <a:pt x="1790" y="1021"/>
                </a:lnTo>
                <a:lnTo>
                  <a:pt x="1734" y="1053"/>
                </a:lnTo>
                <a:lnTo>
                  <a:pt x="1685" y="1087"/>
                </a:lnTo>
                <a:lnTo>
                  <a:pt x="1662" y="1102"/>
                </a:lnTo>
                <a:lnTo>
                  <a:pt x="1641" y="1119"/>
                </a:lnTo>
                <a:lnTo>
                  <a:pt x="1623" y="1136"/>
                </a:lnTo>
                <a:lnTo>
                  <a:pt x="1605" y="1151"/>
                </a:lnTo>
                <a:lnTo>
                  <a:pt x="1589" y="1168"/>
                </a:lnTo>
                <a:lnTo>
                  <a:pt x="1574" y="1184"/>
                </a:lnTo>
                <a:lnTo>
                  <a:pt x="1562" y="1200"/>
                </a:lnTo>
                <a:lnTo>
                  <a:pt x="1551" y="1215"/>
                </a:lnTo>
                <a:lnTo>
                  <a:pt x="1544" y="1230"/>
                </a:lnTo>
                <a:lnTo>
                  <a:pt x="1536" y="1245"/>
                </a:lnTo>
                <a:lnTo>
                  <a:pt x="1532" y="1260"/>
                </a:lnTo>
                <a:lnTo>
                  <a:pt x="1529" y="1276"/>
                </a:lnTo>
                <a:lnTo>
                  <a:pt x="1529" y="1286"/>
                </a:lnTo>
                <a:lnTo>
                  <a:pt x="1530" y="1298"/>
                </a:lnTo>
                <a:lnTo>
                  <a:pt x="1533" y="1311"/>
                </a:lnTo>
                <a:lnTo>
                  <a:pt x="1538" y="1323"/>
                </a:lnTo>
                <a:lnTo>
                  <a:pt x="1545" y="1335"/>
                </a:lnTo>
                <a:lnTo>
                  <a:pt x="1554" y="1347"/>
                </a:lnTo>
                <a:lnTo>
                  <a:pt x="1567" y="1358"/>
                </a:lnTo>
                <a:lnTo>
                  <a:pt x="1582" y="1370"/>
                </a:lnTo>
                <a:lnTo>
                  <a:pt x="1599" y="1382"/>
                </a:lnTo>
                <a:lnTo>
                  <a:pt x="1618" y="1393"/>
                </a:lnTo>
                <a:lnTo>
                  <a:pt x="1641" y="1403"/>
                </a:lnTo>
                <a:lnTo>
                  <a:pt x="1667" y="1414"/>
                </a:lnTo>
                <a:lnTo>
                  <a:pt x="1696" y="1423"/>
                </a:lnTo>
                <a:lnTo>
                  <a:pt x="1728" y="1432"/>
                </a:lnTo>
                <a:lnTo>
                  <a:pt x="1764" y="1440"/>
                </a:lnTo>
                <a:lnTo>
                  <a:pt x="1804" y="1448"/>
                </a:lnTo>
                <a:lnTo>
                  <a:pt x="1842" y="1452"/>
                </a:lnTo>
                <a:lnTo>
                  <a:pt x="1882" y="1457"/>
                </a:lnTo>
                <a:lnTo>
                  <a:pt x="1923" y="1460"/>
                </a:lnTo>
                <a:lnTo>
                  <a:pt x="1965" y="1463"/>
                </a:lnTo>
                <a:lnTo>
                  <a:pt x="2008" y="1464"/>
                </a:lnTo>
                <a:lnTo>
                  <a:pt x="2052" y="1464"/>
                </a:lnTo>
                <a:lnTo>
                  <a:pt x="2098" y="1463"/>
                </a:lnTo>
                <a:lnTo>
                  <a:pt x="2144" y="1461"/>
                </a:lnTo>
                <a:lnTo>
                  <a:pt x="2191" y="1458"/>
                </a:lnTo>
                <a:lnTo>
                  <a:pt x="2238" y="1455"/>
                </a:lnTo>
                <a:lnTo>
                  <a:pt x="2335" y="1445"/>
                </a:lnTo>
                <a:lnTo>
                  <a:pt x="2433" y="1431"/>
                </a:lnTo>
                <a:lnTo>
                  <a:pt x="2530" y="1413"/>
                </a:lnTo>
                <a:lnTo>
                  <a:pt x="1790" y="1021"/>
                </a:lnTo>
                <a:close/>
                <a:moveTo>
                  <a:pt x="1408" y="1260"/>
                </a:moveTo>
                <a:lnTo>
                  <a:pt x="1408" y="1260"/>
                </a:lnTo>
                <a:lnTo>
                  <a:pt x="1411" y="1239"/>
                </a:lnTo>
                <a:lnTo>
                  <a:pt x="1417" y="1219"/>
                </a:lnTo>
                <a:lnTo>
                  <a:pt x="1423" y="1198"/>
                </a:lnTo>
                <a:lnTo>
                  <a:pt x="1433" y="1178"/>
                </a:lnTo>
                <a:lnTo>
                  <a:pt x="1443" y="1158"/>
                </a:lnTo>
                <a:lnTo>
                  <a:pt x="1455" y="1139"/>
                </a:lnTo>
                <a:lnTo>
                  <a:pt x="1471" y="1119"/>
                </a:lnTo>
                <a:lnTo>
                  <a:pt x="1486" y="1099"/>
                </a:lnTo>
                <a:lnTo>
                  <a:pt x="1503" y="1079"/>
                </a:lnTo>
                <a:lnTo>
                  <a:pt x="1521" y="1061"/>
                </a:lnTo>
                <a:lnTo>
                  <a:pt x="1542" y="1043"/>
                </a:lnTo>
                <a:lnTo>
                  <a:pt x="1564" y="1024"/>
                </a:lnTo>
                <a:lnTo>
                  <a:pt x="1586" y="1006"/>
                </a:lnTo>
                <a:lnTo>
                  <a:pt x="1611" y="988"/>
                </a:lnTo>
                <a:lnTo>
                  <a:pt x="1635" y="971"/>
                </a:lnTo>
                <a:lnTo>
                  <a:pt x="1662" y="953"/>
                </a:lnTo>
                <a:lnTo>
                  <a:pt x="1623" y="933"/>
                </a:lnTo>
                <a:lnTo>
                  <a:pt x="356" y="1359"/>
                </a:lnTo>
                <a:lnTo>
                  <a:pt x="1562" y="2002"/>
                </a:lnTo>
                <a:lnTo>
                  <a:pt x="2803" y="1557"/>
                </a:lnTo>
                <a:lnTo>
                  <a:pt x="2695" y="1499"/>
                </a:lnTo>
                <a:lnTo>
                  <a:pt x="2634" y="1515"/>
                </a:lnTo>
                <a:lnTo>
                  <a:pt x="2573" y="1528"/>
                </a:lnTo>
                <a:lnTo>
                  <a:pt x="2514" y="1539"/>
                </a:lnTo>
                <a:lnTo>
                  <a:pt x="2454" y="1550"/>
                </a:lnTo>
                <a:lnTo>
                  <a:pt x="2395" y="1559"/>
                </a:lnTo>
                <a:lnTo>
                  <a:pt x="2337" y="1566"/>
                </a:lnTo>
                <a:lnTo>
                  <a:pt x="2281" y="1574"/>
                </a:lnTo>
                <a:lnTo>
                  <a:pt x="2224" y="1579"/>
                </a:lnTo>
                <a:lnTo>
                  <a:pt x="2169" y="1582"/>
                </a:lnTo>
                <a:lnTo>
                  <a:pt x="2116" y="1585"/>
                </a:lnTo>
                <a:lnTo>
                  <a:pt x="2064" y="1586"/>
                </a:lnTo>
                <a:lnTo>
                  <a:pt x="2014" y="1586"/>
                </a:lnTo>
                <a:lnTo>
                  <a:pt x="1964" y="1585"/>
                </a:lnTo>
                <a:lnTo>
                  <a:pt x="1917" y="1582"/>
                </a:lnTo>
                <a:lnTo>
                  <a:pt x="1871" y="1579"/>
                </a:lnTo>
                <a:lnTo>
                  <a:pt x="1827" y="1574"/>
                </a:lnTo>
                <a:lnTo>
                  <a:pt x="1784" y="1568"/>
                </a:lnTo>
                <a:lnTo>
                  <a:pt x="1746" y="1560"/>
                </a:lnTo>
                <a:lnTo>
                  <a:pt x="1708" y="1551"/>
                </a:lnTo>
                <a:lnTo>
                  <a:pt x="1672" y="1542"/>
                </a:lnTo>
                <a:lnTo>
                  <a:pt x="1635" y="1531"/>
                </a:lnTo>
                <a:lnTo>
                  <a:pt x="1602" y="1518"/>
                </a:lnTo>
                <a:lnTo>
                  <a:pt x="1570" y="1504"/>
                </a:lnTo>
                <a:lnTo>
                  <a:pt x="1539" y="1487"/>
                </a:lnTo>
                <a:lnTo>
                  <a:pt x="1510" y="1469"/>
                </a:lnTo>
                <a:lnTo>
                  <a:pt x="1486" y="1451"/>
                </a:lnTo>
                <a:lnTo>
                  <a:pt x="1463" y="1429"/>
                </a:lnTo>
                <a:lnTo>
                  <a:pt x="1454" y="1417"/>
                </a:lnTo>
                <a:lnTo>
                  <a:pt x="1445" y="1405"/>
                </a:lnTo>
                <a:lnTo>
                  <a:pt x="1436" y="1393"/>
                </a:lnTo>
                <a:lnTo>
                  <a:pt x="1428" y="1381"/>
                </a:lnTo>
                <a:lnTo>
                  <a:pt x="1422" y="1367"/>
                </a:lnTo>
                <a:lnTo>
                  <a:pt x="1417" y="1353"/>
                </a:lnTo>
                <a:lnTo>
                  <a:pt x="1413" y="1340"/>
                </a:lnTo>
                <a:lnTo>
                  <a:pt x="1410" y="1324"/>
                </a:lnTo>
                <a:lnTo>
                  <a:pt x="1407" y="1309"/>
                </a:lnTo>
                <a:lnTo>
                  <a:pt x="1407" y="1294"/>
                </a:lnTo>
                <a:lnTo>
                  <a:pt x="1407" y="1277"/>
                </a:lnTo>
                <a:lnTo>
                  <a:pt x="1408" y="1260"/>
                </a:lnTo>
                <a:close/>
                <a:moveTo>
                  <a:pt x="4044" y="2813"/>
                </a:moveTo>
                <a:lnTo>
                  <a:pt x="4044" y="2813"/>
                </a:lnTo>
                <a:lnTo>
                  <a:pt x="3992" y="2802"/>
                </a:lnTo>
                <a:lnTo>
                  <a:pt x="3945" y="2790"/>
                </a:lnTo>
                <a:lnTo>
                  <a:pt x="3899" y="2778"/>
                </a:lnTo>
                <a:lnTo>
                  <a:pt x="3859" y="2766"/>
                </a:lnTo>
                <a:lnTo>
                  <a:pt x="3821" y="2752"/>
                </a:lnTo>
                <a:lnTo>
                  <a:pt x="3788" y="2740"/>
                </a:lnTo>
                <a:lnTo>
                  <a:pt x="3759" y="2726"/>
                </a:lnTo>
                <a:lnTo>
                  <a:pt x="3731" y="2714"/>
                </a:lnTo>
                <a:lnTo>
                  <a:pt x="3709" y="2700"/>
                </a:lnTo>
                <a:lnTo>
                  <a:pt x="3690" y="2687"/>
                </a:lnTo>
                <a:lnTo>
                  <a:pt x="3674" y="2673"/>
                </a:lnTo>
                <a:lnTo>
                  <a:pt x="3661" y="2659"/>
                </a:lnTo>
                <a:lnTo>
                  <a:pt x="3652" y="2646"/>
                </a:lnTo>
                <a:lnTo>
                  <a:pt x="3648" y="2632"/>
                </a:lnTo>
                <a:lnTo>
                  <a:pt x="3645" y="2618"/>
                </a:lnTo>
                <a:lnTo>
                  <a:pt x="3646" y="2605"/>
                </a:lnTo>
                <a:lnTo>
                  <a:pt x="3649" y="2591"/>
                </a:lnTo>
                <a:lnTo>
                  <a:pt x="3657" y="2577"/>
                </a:lnTo>
                <a:lnTo>
                  <a:pt x="3668" y="2562"/>
                </a:lnTo>
                <a:lnTo>
                  <a:pt x="3681" y="2548"/>
                </a:lnTo>
                <a:lnTo>
                  <a:pt x="3698" y="2536"/>
                </a:lnTo>
                <a:lnTo>
                  <a:pt x="3718" y="2522"/>
                </a:lnTo>
                <a:lnTo>
                  <a:pt x="3741" y="2509"/>
                </a:lnTo>
                <a:lnTo>
                  <a:pt x="3766" y="2495"/>
                </a:lnTo>
                <a:lnTo>
                  <a:pt x="3795" y="2483"/>
                </a:lnTo>
                <a:lnTo>
                  <a:pt x="3827" y="2469"/>
                </a:lnTo>
                <a:lnTo>
                  <a:pt x="3861" y="2457"/>
                </a:lnTo>
                <a:lnTo>
                  <a:pt x="3899" y="2445"/>
                </a:lnTo>
                <a:lnTo>
                  <a:pt x="3939" y="2432"/>
                </a:lnTo>
                <a:lnTo>
                  <a:pt x="3981" y="2420"/>
                </a:lnTo>
                <a:lnTo>
                  <a:pt x="4027" y="2408"/>
                </a:lnTo>
                <a:lnTo>
                  <a:pt x="4076" y="2397"/>
                </a:lnTo>
                <a:lnTo>
                  <a:pt x="4133" y="2385"/>
                </a:lnTo>
                <a:lnTo>
                  <a:pt x="4193" y="2375"/>
                </a:lnTo>
                <a:lnTo>
                  <a:pt x="4254" y="2366"/>
                </a:lnTo>
                <a:lnTo>
                  <a:pt x="4315" y="2358"/>
                </a:lnTo>
                <a:lnTo>
                  <a:pt x="4377" y="2352"/>
                </a:lnTo>
                <a:lnTo>
                  <a:pt x="4438" y="2347"/>
                </a:lnTo>
                <a:lnTo>
                  <a:pt x="4500" y="2344"/>
                </a:lnTo>
                <a:lnTo>
                  <a:pt x="4563" y="2343"/>
                </a:lnTo>
                <a:lnTo>
                  <a:pt x="4624" y="2343"/>
                </a:lnTo>
                <a:lnTo>
                  <a:pt x="4685" y="2343"/>
                </a:lnTo>
                <a:lnTo>
                  <a:pt x="4745" y="2346"/>
                </a:lnTo>
                <a:lnTo>
                  <a:pt x="4805" y="2349"/>
                </a:lnTo>
                <a:lnTo>
                  <a:pt x="4864" y="2353"/>
                </a:lnTo>
                <a:lnTo>
                  <a:pt x="4921" y="2359"/>
                </a:lnTo>
                <a:lnTo>
                  <a:pt x="4977" y="2366"/>
                </a:lnTo>
                <a:lnTo>
                  <a:pt x="5032" y="2375"/>
                </a:lnTo>
                <a:lnTo>
                  <a:pt x="4044" y="2813"/>
                </a:lnTo>
                <a:close/>
                <a:moveTo>
                  <a:pt x="2672" y="3466"/>
                </a:moveTo>
                <a:lnTo>
                  <a:pt x="1559" y="3862"/>
                </a:lnTo>
                <a:lnTo>
                  <a:pt x="0" y="3041"/>
                </a:lnTo>
                <a:lnTo>
                  <a:pt x="0" y="2921"/>
                </a:lnTo>
                <a:lnTo>
                  <a:pt x="1568" y="3748"/>
                </a:lnTo>
                <a:lnTo>
                  <a:pt x="2672" y="3353"/>
                </a:lnTo>
                <a:lnTo>
                  <a:pt x="2672" y="3466"/>
                </a:lnTo>
                <a:close/>
                <a:moveTo>
                  <a:pt x="1544" y="2533"/>
                </a:moveTo>
                <a:lnTo>
                  <a:pt x="76" y="1761"/>
                </a:lnTo>
                <a:lnTo>
                  <a:pt x="76" y="1641"/>
                </a:lnTo>
                <a:lnTo>
                  <a:pt x="1544" y="2413"/>
                </a:lnTo>
                <a:lnTo>
                  <a:pt x="1544" y="2533"/>
                </a:lnTo>
                <a:close/>
                <a:moveTo>
                  <a:pt x="1430" y="3002"/>
                </a:moveTo>
                <a:lnTo>
                  <a:pt x="88" y="2295"/>
                </a:lnTo>
                <a:lnTo>
                  <a:pt x="88" y="2175"/>
                </a:lnTo>
                <a:lnTo>
                  <a:pt x="1430" y="2882"/>
                </a:lnTo>
                <a:lnTo>
                  <a:pt x="1430" y="30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0"/>
          </p:nvPr>
        </p:nvSpPr>
        <p:spPr bwMode="white">
          <a:xfrm>
            <a:off x="400050" y="6523038"/>
            <a:ext cx="228600" cy="228600"/>
          </a:xfrm>
        </p:spPr>
        <p:txBody>
          <a:bodyPr/>
          <a:lstStyle/>
          <a:p>
            <a:r>
              <a:rPr lang="en-US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59898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Tools and Resources</a:t>
            </a:r>
          </a:p>
        </p:txBody>
      </p:sp>
      <p:sp>
        <p:nvSpPr>
          <p:cNvPr id="3" name="Freeform 2"/>
          <p:cNvSpPr/>
          <p:nvPr/>
        </p:nvSpPr>
        <p:spPr>
          <a:xfrm>
            <a:off x="1198644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FCD91D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770486" rIns="128016" bIns="9492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MyFRS.com</a:t>
            </a:r>
          </a:p>
        </p:txBody>
      </p:sp>
      <p:sp>
        <p:nvSpPr>
          <p:cNvPr id="6" name="Freeform 5"/>
          <p:cNvSpPr/>
          <p:nvPr/>
        </p:nvSpPr>
        <p:spPr>
          <a:xfrm>
            <a:off x="3136702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7FC24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770486" rIns="128016" bIns="949253" numCol="1" spcCol="1270" anchor="ctr" anchorCtr="0">
            <a:noAutofit/>
          </a:bodyPr>
          <a:lstStyle/>
          <a:p>
            <a:pPr lvl="0" algn="ctr" defTabSz="800100">
              <a:spcAft>
                <a:spcPts val="0"/>
              </a:spcAft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MyFRS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Guidance Line</a:t>
            </a:r>
          </a:p>
          <a:p>
            <a:pPr lvl="0" algn="ctr" defTabSz="800100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866-446-9377</a:t>
            </a:r>
          </a:p>
        </p:txBody>
      </p:sp>
      <p:sp>
        <p:nvSpPr>
          <p:cNvPr id="8" name="Freeform 7"/>
          <p:cNvSpPr/>
          <p:nvPr/>
        </p:nvSpPr>
        <p:spPr>
          <a:xfrm>
            <a:off x="5074760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FD4F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770486" rIns="128016" bIns="9492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Employee workshops</a:t>
            </a:r>
          </a:p>
        </p:txBody>
      </p:sp>
      <p:sp>
        <p:nvSpPr>
          <p:cNvPr id="10" name="Freeform 9"/>
          <p:cNvSpPr/>
          <p:nvPr/>
        </p:nvSpPr>
        <p:spPr>
          <a:xfrm>
            <a:off x="7012818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1946BA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770486" rIns="0" bIns="9492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Print and e-mail communications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1504823" y="5146014"/>
            <a:ext cx="7083425" cy="615926"/>
          </a:xfrm>
          <a:prstGeom prst="leftRightArrow">
            <a:avLst/>
          </a:prstGeom>
          <a:solidFill>
            <a:schemeClr val="bg1">
              <a:alpha val="42000"/>
            </a:schemeClr>
          </a:solidFill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white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B7DE3CA3-D695-42D9-A63B-426AD9996480}" type="slidenum">
              <a:rPr lang="en-US" altLang="en-US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://orig00.deviantart.net/8805/f/2009/145/8/a/simple_cellphone_clipart_by_anubisza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7FC24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533">
            <a:off x="3602524" y="2331196"/>
            <a:ext cx="901589" cy="10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ptop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08" y="2132529"/>
            <a:ext cx="1559057" cy="15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mail icon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1946B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90" y="2377778"/>
            <a:ext cx="1079015" cy="10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orkshop icon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31" y="2240352"/>
            <a:ext cx="1353865" cy="13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871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Retirement Income Model - Income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948B45EA-1AB1-418D-9812-31B482C7475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838575" y="2019300"/>
            <a:ext cx="2193925" cy="1143000"/>
          </a:xfrm>
          <a:prstGeom prst="rightArrow">
            <a:avLst>
              <a:gd name="adj1" fmla="val 50000"/>
              <a:gd name="adj2" fmla="val 47986"/>
            </a:avLst>
          </a:prstGeom>
          <a:solidFill>
            <a:srgbClr val="FD4F00"/>
          </a:soli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1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Cover Discretionary Expenses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835400" y="4457700"/>
            <a:ext cx="2193925" cy="1143000"/>
          </a:xfrm>
          <a:prstGeom prst="rightArrow">
            <a:avLst>
              <a:gd name="adj1" fmla="val 50000"/>
              <a:gd name="adj2" fmla="val 47986"/>
            </a:avLst>
          </a:prstGeom>
          <a:solidFill>
            <a:srgbClr val="FCD91D"/>
          </a:soli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100" b="1" i="1">
                <a:latin typeface="Arial" panose="020B0604020202020204" pitchFamily="34" charset="0"/>
                <a:cs typeface="Arial" panose="020B0604020202020204" pitchFamily="34" charset="0"/>
              </a:rPr>
              <a:t>Cover Necessary Expenses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835400" y="3238500"/>
            <a:ext cx="2193925" cy="1143000"/>
          </a:xfrm>
          <a:prstGeom prst="rightArrow">
            <a:avLst>
              <a:gd name="adj1" fmla="val 50000"/>
              <a:gd name="adj2" fmla="val 47986"/>
            </a:avLst>
          </a:prstGeom>
          <a:gradFill>
            <a:gsLst>
              <a:gs pos="0">
                <a:srgbClr val="FD4F00"/>
              </a:gs>
              <a:gs pos="100000">
                <a:srgbClr val="FCD91D">
                  <a:shade val="100000"/>
                  <a:satMod val="115000"/>
                </a:srgbClr>
              </a:gs>
            </a:gsLst>
            <a:lin ang="4800000" scaled="0"/>
          </a:gra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Convert to Fixed Income to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Cover Necessary Expenses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>
            <a:off x="6170613" y="3162300"/>
            <a:ext cx="2190750" cy="2657475"/>
          </a:xfrm>
          <a:prstGeom prst="can">
            <a:avLst>
              <a:gd name="adj" fmla="val 19852"/>
            </a:avLst>
          </a:prstGeom>
          <a:solidFill>
            <a:srgbClr val="FCD91D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1429" tIns="45714" rIns="91429" bIns="45714" anchor="ctr"/>
          <a:lstStyle/>
          <a:p>
            <a:pPr algn="ctr">
              <a:spcBef>
                <a:spcPct val="0"/>
              </a:spcBef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Necessary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  <p:sp>
        <p:nvSpPr>
          <p:cNvPr id="14344" name="AutoShape 9"/>
          <p:cNvSpPr>
            <a:spLocks noChangeArrowheads="1"/>
          </p:cNvSpPr>
          <p:nvPr/>
        </p:nvSpPr>
        <p:spPr bwMode="gray">
          <a:xfrm>
            <a:off x="6172200" y="1943100"/>
            <a:ext cx="2190750" cy="1660525"/>
          </a:xfrm>
          <a:prstGeom prst="can">
            <a:avLst>
              <a:gd name="adj" fmla="val 23616"/>
            </a:avLst>
          </a:prstGeom>
          <a:solidFill>
            <a:srgbClr val="FD4F0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1429" tIns="45714" rIns="91429" bIns="45714" anchor="ctr"/>
          <a:lstStyle/>
          <a:p>
            <a:pPr algn="ctr">
              <a:spcBef>
                <a:spcPct val="0"/>
              </a:spcBef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Discretionary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gray">
          <a:xfrm>
            <a:off x="1485900" y="3702050"/>
            <a:ext cx="2190750" cy="2117725"/>
          </a:xfrm>
          <a:prstGeom prst="can">
            <a:avLst>
              <a:gd name="adj" fmla="val 18593"/>
            </a:avLst>
          </a:prstGeom>
          <a:solidFill>
            <a:srgbClr val="72218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lIns="91429" tIns="45714" rIns="91429" bIns="45714" anchor="ctr"/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Income Streams</a:t>
            </a:r>
          </a:p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(Pension Plan, </a:t>
            </a:r>
          </a:p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Security, etc.)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gray">
          <a:xfrm>
            <a:off x="1485900" y="1958975"/>
            <a:ext cx="2190750" cy="2117725"/>
          </a:xfrm>
          <a:prstGeom prst="can">
            <a:avLst>
              <a:gd name="adj" fmla="val 18593"/>
            </a:avLst>
          </a:prstGeom>
          <a:solidFill>
            <a:srgbClr val="0082C8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lIns="91429" tIns="45714" rIns="91429" bIns="45714" anchor="ctr"/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Income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Assets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(Investment Plan, DROP, 403(b), 457, IRAs, etc.)</a:t>
            </a:r>
          </a:p>
        </p:txBody>
      </p:sp>
    </p:spTree>
    <p:extLst>
      <p:ext uri="{BB962C8B-B14F-4D97-AF65-F5344CB8AC3E}">
        <p14:creationId xmlns:p14="http://schemas.microsoft.com/office/powerpoint/2010/main" val="296675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Your Retirement Investment Income Sources?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7D4230EB-6F84-4D80-991E-36A0E3E058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611921" y="1767624"/>
            <a:ext cx="3259733" cy="1955840"/>
          </a:xfrm>
          <a:custGeom>
            <a:avLst/>
            <a:gdLst>
              <a:gd name="connsiteX0" fmla="*/ 0 w 3259733"/>
              <a:gd name="connsiteY0" fmla="*/ 0 h 1955840"/>
              <a:gd name="connsiteX1" fmla="*/ 3259733 w 3259733"/>
              <a:gd name="connsiteY1" fmla="*/ 0 h 1955840"/>
              <a:gd name="connsiteX2" fmla="*/ 3259733 w 3259733"/>
              <a:gd name="connsiteY2" fmla="*/ 1955840 h 1955840"/>
              <a:gd name="connsiteX3" fmla="*/ 0 w 3259733"/>
              <a:gd name="connsiteY3" fmla="*/ 1955840 h 1955840"/>
              <a:gd name="connsiteX4" fmla="*/ 0 w 3259733"/>
              <a:gd name="connsiteY4" fmla="*/ 0 h 195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9733" h="1955840">
                <a:moveTo>
                  <a:pt x="0" y="0"/>
                </a:moveTo>
                <a:lnTo>
                  <a:pt x="3259733" y="0"/>
                </a:lnTo>
                <a:lnTo>
                  <a:pt x="3259733" y="1955840"/>
                </a:lnTo>
                <a:lnTo>
                  <a:pt x="0" y="1955840"/>
                </a:lnTo>
                <a:lnTo>
                  <a:pt x="0" y="0"/>
                </a:lnTo>
                <a:close/>
              </a:path>
            </a:pathLst>
          </a:custGeom>
          <a:solidFill>
            <a:srgbClr val="0082C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Investment Plan</a:t>
            </a:r>
          </a:p>
        </p:txBody>
      </p:sp>
      <p:sp>
        <p:nvSpPr>
          <p:cNvPr id="5" name="Freeform 4"/>
          <p:cNvSpPr/>
          <p:nvPr/>
        </p:nvSpPr>
        <p:spPr>
          <a:xfrm>
            <a:off x="5197629" y="1767624"/>
            <a:ext cx="3259733" cy="1955840"/>
          </a:xfrm>
          <a:custGeom>
            <a:avLst/>
            <a:gdLst>
              <a:gd name="connsiteX0" fmla="*/ 0 w 3259733"/>
              <a:gd name="connsiteY0" fmla="*/ 0 h 1955840"/>
              <a:gd name="connsiteX1" fmla="*/ 3259733 w 3259733"/>
              <a:gd name="connsiteY1" fmla="*/ 0 h 1955840"/>
              <a:gd name="connsiteX2" fmla="*/ 3259733 w 3259733"/>
              <a:gd name="connsiteY2" fmla="*/ 1955840 h 1955840"/>
              <a:gd name="connsiteX3" fmla="*/ 0 w 3259733"/>
              <a:gd name="connsiteY3" fmla="*/ 1955840 h 1955840"/>
              <a:gd name="connsiteX4" fmla="*/ 0 w 3259733"/>
              <a:gd name="connsiteY4" fmla="*/ 0 h 195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9733" h="1955840">
                <a:moveTo>
                  <a:pt x="0" y="0"/>
                </a:moveTo>
                <a:lnTo>
                  <a:pt x="3259733" y="0"/>
                </a:lnTo>
                <a:lnTo>
                  <a:pt x="3259733" y="1955840"/>
                </a:lnTo>
                <a:lnTo>
                  <a:pt x="0" y="1955840"/>
                </a:lnTo>
                <a:lnTo>
                  <a:pt x="0" y="0"/>
                </a:lnTo>
                <a:close/>
              </a:path>
            </a:pathLst>
          </a:custGeom>
          <a:solidFill>
            <a:srgbClr val="72218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</a:p>
        </p:txBody>
      </p:sp>
      <p:sp>
        <p:nvSpPr>
          <p:cNvPr id="7" name="Freeform 6"/>
          <p:cNvSpPr/>
          <p:nvPr/>
        </p:nvSpPr>
        <p:spPr>
          <a:xfrm>
            <a:off x="1611921" y="4049438"/>
            <a:ext cx="3259733" cy="1955840"/>
          </a:xfrm>
          <a:custGeom>
            <a:avLst/>
            <a:gdLst>
              <a:gd name="connsiteX0" fmla="*/ 0 w 3259733"/>
              <a:gd name="connsiteY0" fmla="*/ 0 h 1955840"/>
              <a:gd name="connsiteX1" fmla="*/ 3259733 w 3259733"/>
              <a:gd name="connsiteY1" fmla="*/ 0 h 1955840"/>
              <a:gd name="connsiteX2" fmla="*/ 3259733 w 3259733"/>
              <a:gd name="connsiteY2" fmla="*/ 1955840 h 1955840"/>
              <a:gd name="connsiteX3" fmla="*/ 0 w 3259733"/>
              <a:gd name="connsiteY3" fmla="*/ 1955840 h 1955840"/>
              <a:gd name="connsiteX4" fmla="*/ 0 w 3259733"/>
              <a:gd name="connsiteY4" fmla="*/ 0 h 195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9733" h="1955840">
                <a:moveTo>
                  <a:pt x="0" y="0"/>
                </a:moveTo>
                <a:lnTo>
                  <a:pt x="3259733" y="0"/>
                </a:lnTo>
                <a:lnTo>
                  <a:pt x="3259733" y="1955840"/>
                </a:lnTo>
                <a:lnTo>
                  <a:pt x="0" y="1955840"/>
                </a:lnTo>
                <a:lnTo>
                  <a:pt x="0" y="0"/>
                </a:lnTo>
                <a:close/>
              </a:path>
            </a:pathLst>
          </a:custGeom>
          <a:solidFill>
            <a:srgbClr val="FCD9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Savings Plans</a:t>
            </a:r>
          </a:p>
        </p:txBody>
      </p:sp>
      <p:sp>
        <p:nvSpPr>
          <p:cNvPr id="8" name="Freeform 7"/>
          <p:cNvSpPr/>
          <p:nvPr/>
        </p:nvSpPr>
        <p:spPr>
          <a:xfrm>
            <a:off x="5197629" y="4049438"/>
            <a:ext cx="3259733" cy="1955840"/>
          </a:xfrm>
          <a:custGeom>
            <a:avLst/>
            <a:gdLst>
              <a:gd name="connsiteX0" fmla="*/ 0 w 3259733"/>
              <a:gd name="connsiteY0" fmla="*/ 0 h 1955840"/>
              <a:gd name="connsiteX1" fmla="*/ 3259733 w 3259733"/>
              <a:gd name="connsiteY1" fmla="*/ 0 h 1955840"/>
              <a:gd name="connsiteX2" fmla="*/ 3259733 w 3259733"/>
              <a:gd name="connsiteY2" fmla="*/ 1955840 h 1955840"/>
              <a:gd name="connsiteX3" fmla="*/ 0 w 3259733"/>
              <a:gd name="connsiteY3" fmla="*/ 1955840 h 1955840"/>
              <a:gd name="connsiteX4" fmla="*/ 0 w 3259733"/>
              <a:gd name="connsiteY4" fmla="*/ 0 h 195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9733" h="1955840">
                <a:moveTo>
                  <a:pt x="0" y="0"/>
                </a:moveTo>
                <a:lnTo>
                  <a:pt x="3259733" y="0"/>
                </a:lnTo>
                <a:lnTo>
                  <a:pt x="3259733" y="1955840"/>
                </a:lnTo>
                <a:lnTo>
                  <a:pt x="0" y="1955840"/>
                </a:lnTo>
                <a:lnTo>
                  <a:pt x="0" y="0"/>
                </a:lnTo>
                <a:close/>
              </a:path>
            </a:pathLst>
          </a:custGeom>
          <a:solidFill>
            <a:srgbClr val="7FC24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4553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FRS Investment Plan Benefit </a:t>
            </a:r>
            <a:br>
              <a:rPr lang="en-US" altLang="en-US"/>
            </a:br>
            <a:r>
              <a:rPr lang="en-US" altLang="en-US"/>
              <a:t>Payment Options</a:t>
            </a:r>
            <a:endParaRPr lang="en-US" alt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Lump-sum distribution</a:t>
            </a:r>
          </a:p>
          <a:p>
            <a:r>
              <a:rPr lang="en-US" altLang="en-US"/>
              <a:t>Distributions on demand or by any schedule</a:t>
            </a:r>
          </a:p>
          <a:p>
            <a:r>
              <a:rPr lang="en-US" altLang="en-US"/>
              <a:t>Guaranteed annuity payments for life, including survivor options and 3% annual benefit increase</a:t>
            </a:r>
          </a:p>
          <a:p>
            <a:r>
              <a:rPr lang="en-US" altLang="en-US"/>
              <a:t>Any combination of the above distribution options</a:t>
            </a:r>
          </a:p>
          <a:p>
            <a:r>
              <a:rPr lang="en-US" altLang="en-US"/>
              <a:t>Rollover to an IRA or another tax-deferred plan</a:t>
            </a:r>
          </a:p>
          <a:p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004DF591-1BA9-44FE-815B-777828FAFF90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123950" y="5029200"/>
            <a:ext cx="7821386" cy="571941"/>
            <a:chOff x="1440181" y="5965158"/>
            <a:chExt cx="8168843" cy="571941"/>
          </a:xfrm>
        </p:grpSpPr>
        <p:pic>
          <p:nvPicPr>
            <p:cNvPr id="24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011505" y="5989518"/>
              <a:ext cx="7597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019175">
                <a:spcBef>
                  <a:spcPct val="0"/>
                </a:spcBef>
                <a:buClr>
                  <a:srgbClr val="FD4F00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Visit MyFRS.com to view the Investment choices within the FRS Investment Plan</a:t>
              </a:r>
            </a:p>
            <a:p>
              <a:pPr lvl="0" defTabSz="1019175">
                <a:spcBef>
                  <a:spcPct val="0"/>
                </a:spcBef>
                <a:buClr>
                  <a:srgbClr val="FD4F00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Make certain you understand the re-employment restrictions before taking a distribution  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658" y="219430"/>
            <a:ext cx="589826" cy="6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Deferred Retirement Option Program </a:t>
            </a:r>
            <a:br>
              <a:rPr lang="en-US"/>
            </a:br>
            <a:r>
              <a:rPr lang="en-US"/>
              <a:t>(DROP)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Available to Pension Plan participants</a:t>
            </a:r>
          </a:p>
          <a:p>
            <a:r>
              <a:rPr lang="en-US" sz="2200" dirty="0"/>
              <a:t>Retire and begin accumulating retirement benefits without terminating employment</a:t>
            </a:r>
          </a:p>
          <a:p>
            <a:r>
              <a:rPr lang="en-US" sz="2200" dirty="0"/>
              <a:t>Eligible to participate in month you reach Normal Retirement (according to membership class and hire date)</a:t>
            </a:r>
          </a:p>
          <a:p>
            <a:r>
              <a:rPr lang="en-US" sz="2200" dirty="0"/>
              <a:t>Maximum participation of 60 months (5 years)</a:t>
            </a:r>
          </a:p>
          <a:p>
            <a:pPr lvl="1"/>
            <a:r>
              <a:rPr lang="en-US" sz="2000" dirty="0"/>
              <a:t>School Boards – Instructional Personnel exceptions</a:t>
            </a:r>
          </a:p>
          <a:p>
            <a:r>
              <a:rPr lang="en-US" sz="2200" dirty="0"/>
              <a:t>Accumulated benefits earn interest, compounded monthly</a:t>
            </a:r>
          </a:p>
          <a:p>
            <a:pPr lvl="1"/>
            <a:r>
              <a:rPr lang="en-US" sz="2000" dirty="0"/>
              <a:t>Annual effective rate of 1.3%</a:t>
            </a:r>
          </a:p>
          <a:p>
            <a:r>
              <a:rPr lang="en-US" sz="2200" dirty="0"/>
              <a:t>DROP benefits paid at termination are eligible for rollover </a:t>
            </a:r>
          </a:p>
          <a:p>
            <a:endParaRPr lang="en-US" sz="220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B6DB0171-5895-4DF8-8F17-644E8198A775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85900" y="5890992"/>
            <a:ext cx="3200400" cy="571941"/>
            <a:chOff x="1440181" y="5965158"/>
            <a:chExt cx="3342575" cy="571941"/>
          </a:xfrm>
        </p:grpSpPr>
        <p:pic>
          <p:nvPicPr>
            <p:cNvPr id="20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057401" y="5987739"/>
              <a:ext cx="27253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019175">
                <a:spcBef>
                  <a:spcPct val="0"/>
                </a:spcBef>
                <a:buClr>
                  <a:schemeClr val="accent1"/>
                </a:buClr>
              </a:pPr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 the </a:t>
              </a:r>
              <a:r>
                <a:rPr lang="en-US" sz="1400" dirty="0" err="1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MyFRS</a:t>
              </a:r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Financial Guidance Line to learn more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799" t="9568" r="4811"/>
          <a:stretch/>
        </p:blipFill>
        <p:spPr>
          <a:xfrm>
            <a:off x="8539510" y="223912"/>
            <a:ext cx="597630" cy="68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Can You Do With Your DROP  Account? 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0EDCDA6D-0235-4B30-8247-C3387E978608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82700" y="5685852"/>
            <a:ext cx="5617721" cy="571941"/>
            <a:chOff x="1440181" y="5965158"/>
            <a:chExt cx="5867283" cy="571941"/>
          </a:xfrm>
        </p:grpSpPr>
        <p:pic>
          <p:nvPicPr>
            <p:cNvPr id="13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057401" y="6005166"/>
              <a:ext cx="5250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019175">
                <a:spcBef>
                  <a:spcPct val="0"/>
                </a:spcBef>
                <a:buClr>
                  <a:schemeClr val="accent1"/>
                </a:buClr>
              </a:pPr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 the </a:t>
              </a:r>
              <a:r>
                <a:rPr lang="en-US" sz="1400" dirty="0" err="1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MyFRS</a:t>
              </a:r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Financial Guidance Line to further understand the tax implications and help you make a decision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799" t="9568" r="4811"/>
          <a:stretch/>
        </p:blipFill>
        <p:spPr>
          <a:xfrm>
            <a:off x="8510935" y="242962"/>
            <a:ext cx="597630" cy="687387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4418970"/>
              </p:ext>
            </p:extLst>
          </p:nvPr>
        </p:nvGraphicFramePr>
        <p:xfrm>
          <a:off x="1382486" y="1819118"/>
          <a:ext cx="7304314" cy="338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6003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Retirement Assets:</a:t>
            </a:r>
            <a:br>
              <a:rPr lang="en-US"/>
            </a:br>
            <a:r>
              <a:rPr lang="en-US"/>
              <a:t>Employer-Sponsored Savings Plans</a:t>
            </a:r>
            <a:endParaRPr lang="en-US" dirty="0"/>
          </a:p>
        </p:txBody>
      </p:sp>
      <p:graphicFrame>
        <p:nvGraphicFramePr>
          <p:cNvPr id="668756" name="Group 8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7865131"/>
              </p:ext>
            </p:extLst>
          </p:nvPr>
        </p:nvGraphicFramePr>
        <p:xfrm>
          <a:off x="1381124" y="1900550"/>
          <a:ext cx="7315202" cy="296265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{85BE263C-DBD7-4A20-BB59-AAB30ACAA65A}</a:tableStyleId>
              </a:tblPr>
              <a:tblGrid>
                <a:gridCol w="169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 Plan 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Deferred Comp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403(b) Plan –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 Sheltered Annuity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Limits – 2021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$19,500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Catch-Up Contributions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contributions allowed if you are 50 and older.  Each plan has other “special catch-up” rules based on the time until retirement or length of service.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Options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Vary by plan provider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80E7D245-6E50-4756-9219-2A0970DEDA7F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82700" y="5457147"/>
            <a:ext cx="6057899" cy="571941"/>
            <a:chOff x="1440181" y="5965158"/>
            <a:chExt cx="6327016" cy="571941"/>
          </a:xfrm>
        </p:grpSpPr>
        <p:pic>
          <p:nvPicPr>
            <p:cNvPr id="7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57400" y="5987739"/>
              <a:ext cx="5709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019175">
                <a:spcBef>
                  <a:spcPct val="0"/>
                </a:spcBef>
                <a:buClr>
                  <a:srgbClr val="0033CC"/>
                </a:buClr>
              </a:pPr>
              <a:r>
                <a:rPr lang="en-US" sz="1400" dirty="0">
                  <a:solidFill>
                    <a:srgbClr val="FD4F00"/>
                  </a:solidFill>
                  <a:latin typeface="Arial" charset="0"/>
                </a:rPr>
                <a:t>Contact your plan administrator to see if you qualify for special catch-up contributions and to understand your distribution options</a:t>
              </a:r>
              <a:endParaRPr lang="en-US" sz="1400" b="1" dirty="0">
                <a:solidFill>
                  <a:srgbClr val="FD4F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702" name="Rectangle 7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Retirement Plans Compare Once     in Retirement?</a:t>
            </a:r>
          </a:p>
        </p:txBody>
      </p:sp>
      <p:graphicFrame>
        <p:nvGraphicFramePr>
          <p:cNvPr id="666729" name="Group 10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37248453"/>
              </p:ext>
            </p:extLst>
          </p:nvPr>
        </p:nvGraphicFramePr>
        <p:xfrm>
          <a:off x="1352551" y="1754188"/>
          <a:ext cx="7334250" cy="44805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{85BE263C-DBD7-4A20-BB59-AAB30ACAA65A}</a:tableStyleId>
              </a:tblPr>
              <a:tblGrid>
                <a:gridCol w="202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3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Deferral of 403(b) 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Balance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Deferral of 457 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Balance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Varies by plan sponsor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options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Varies by plan sponsor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07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taxes on Distributions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Ordinary income on distributions 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10% penalty tax if retire or separate from FRS in the year of or after turning age 55 or if another exception applies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Ordinary income on distributions 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10% penalty tax on 457 contributions and earnings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Fees and expenses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Typically, lower fees and administrative costs than IRA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66849034-F7E2-43B9-8762-DF04A75A5C2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2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50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How do Retirement Plans Compare Once    in Retirement?</a:t>
            </a:r>
          </a:p>
        </p:txBody>
      </p:sp>
      <p:graphicFrame>
        <p:nvGraphicFramePr>
          <p:cNvPr id="726088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537457"/>
              </p:ext>
            </p:extLst>
          </p:nvPr>
        </p:nvGraphicFramePr>
        <p:xfrm>
          <a:off x="1362075" y="1775889"/>
          <a:ext cx="7305675" cy="459363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{85BE263C-DBD7-4A20-BB59-AAB30ACAA65A}</a:tableStyleId>
              </a:tblPr>
              <a:tblGrid>
                <a:gridCol w="200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0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81" marR="90581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Plan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81" marR="90581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81" marR="90581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1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81" marR="90581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Investment Plan choices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Brokerage Account option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81" marR="90581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Unlimited investment choices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81" marR="90581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Options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81" marR="90581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 choices for distributions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81" marR="90581"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3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taxes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81" marR="90581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Ordinary income on distributions 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10% penalty tax if retire or separate from FRS in the year of or after turning age 55 or if another exception applies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81" marR="90581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Ordinary income on distributions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10% penalty tax after age 59½ or if another exception applies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81" marR="90581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Fees and expenses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81" marR="90581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Typically, lower fees and administrative costs than IRA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81" marR="90581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Typically, higher investment fees and administrative costs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81" marR="90581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220207A4-B854-4D57-8D33-13FDF6D674A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08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Other Investment Income Sources    Will You Have?</a:t>
            </a:r>
          </a:p>
        </p:txBody>
      </p:sp>
      <p:sp>
        <p:nvSpPr>
          <p:cNvPr id="60723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Taxable savings</a:t>
            </a:r>
          </a:p>
          <a:p>
            <a:r>
              <a:rPr lang="en-US"/>
              <a:t>Deferred annuities</a:t>
            </a:r>
          </a:p>
          <a:p>
            <a:r>
              <a:rPr lang="en-US"/>
              <a:t>Other retirement savings plans/pensions</a:t>
            </a:r>
          </a:p>
          <a:p>
            <a:r>
              <a:rPr lang="en-US"/>
              <a:t>Spouse’s retirement assets</a:t>
            </a:r>
          </a:p>
          <a:p>
            <a:r>
              <a:rPr lang="en-US"/>
              <a:t>Inheritance</a:t>
            </a:r>
          </a:p>
          <a:p>
            <a:r>
              <a:rPr lang="en-US"/>
              <a:t>Home equity</a:t>
            </a:r>
          </a:p>
          <a:p>
            <a:r>
              <a:rPr lang="en-US"/>
              <a:t>Other?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72883980-4D5B-4CCD-B22E-6FA0ABFDC85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reeform 48"/>
          <p:cNvSpPr>
            <a:spLocks noChangeAspect="1" noEditPoints="1"/>
          </p:cNvSpPr>
          <p:nvPr/>
        </p:nvSpPr>
        <p:spPr bwMode="auto">
          <a:xfrm>
            <a:off x="5486400" y="4036134"/>
            <a:ext cx="2057400" cy="1595999"/>
          </a:xfrm>
          <a:custGeom>
            <a:avLst/>
            <a:gdLst>
              <a:gd name="T0" fmla="*/ 2501 w 3264"/>
              <a:gd name="T1" fmla="*/ 1245 h 2532"/>
              <a:gd name="T2" fmla="*/ 1902 w 3264"/>
              <a:gd name="T3" fmla="*/ 1414 h 2532"/>
              <a:gd name="T4" fmla="*/ 1337 w 3264"/>
              <a:gd name="T5" fmla="*/ 1360 h 2532"/>
              <a:gd name="T6" fmla="*/ 1136 w 3264"/>
              <a:gd name="T7" fmla="*/ 1289 h 2532"/>
              <a:gd name="T8" fmla="*/ 929 w 3264"/>
              <a:gd name="T9" fmla="*/ 1286 h 2532"/>
              <a:gd name="T10" fmla="*/ 673 w 3264"/>
              <a:gd name="T11" fmla="*/ 1374 h 2532"/>
              <a:gd name="T12" fmla="*/ 643 w 3264"/>
              <a:gd name="T13" fmla="*/ 1514 h 2532"/>
              <a:gd name="T14" fmla="*/ 897 w 3264"/>
              <a:gd name="T15" fmla="*/ 1393 h 2532"/>
              <a:gd name="T16" fmla="*/ 1101 w 3264"/>
              <a:gd name="T17" fmla="*/ 1385 h 2532"/>
              <a:gd name="T18" fmla="*/ 1279 w 3264"/>
              <a:gd name="T19" fmla="*/ 1442 h 2532"/>
              <a:gd name="T20" fmla="*/ 1822 w 3264"/>
              <a:gd name="T21" fmla="*/ 1509 h 2532"/>
              <a:gd name="T22" fmla="*/ 1831 w 3264"/>
              <a:gd name="T23" fmla="*/ 1604 h 2532"/>
              <a:gd name="T24" fmla="*/ 1735 w 3264"/>
              <a:gd name="T25" fmla="*/ 1706 h 2532"/>
              <a:gd name="T26" fmla="*/ 1646 w 3264"/>
              <a:gd name="T27" fmla="*/ 1733 h 2532"/>
              <a:gd name="T28" fmla="*/ 1672 w 3264"/>
              <a:gd name="T29" fmla="*/ 1781 h 2532"/>
              <a:gd name="T30" fmla="*/ 1816 w 3264"/>
              <a:gd name="T31" fmla="*/ 1704 h 2532"/>
              <a:gd name="T32" fmla="*/ 1886 w 3264"/>
              <a:gd name="T33" fmla="*/ 1588 h 2532"/>
              <a:gd name="T34" fmla="*/ 2501 w 3264"/>
              <a:gd name="T35" fmla="*/ 1344 h 2532"/>
              <a:gd name="T36" fmla="*/ 1962 w 3264"/>
              <a:gd name="T37" fmla="*/ 1879 h 2532"/>
              <a:gd name="T38" fmla="*/ 1736 w 3264"/>
              <a:gd name="T39" fmla="*/ 2010 h 2532"/>
              <a:gd name="T40" fmla="*/ 1638 w 3264"/>
              <a:gd name="T41" fmla="*/ 2133 h 2532"/>
              <a:gd name="T42" fmla="*/ 1810 w 3264"/>
              <a:gd name="T43" fmla="*/ 2087 h 2532"/>
              <a:gd name="T44" fmla="*/ 2670 w 3264"/>
              <a:gd name="T45" fmla="*/ 1409 h 2532"/>
              <a:gd name="T46" fmla="*/ 2643 w 3264"/>
              <a:gd name="T47" fmla="*/ 1287 h 2532"/>
              <a:gd name="T48" fmla="*/ 29 w 3264"/>
              <a:gd name="T49" fmla="*/ 1360 h 2532"/>
              <a:gd name="T50" fmla="*/ 1 w 3264"/>
              <a:gd name="T51" fmla="*/ 1414 h 2532"/>
              <a:gd name="T52" fmla="*/ 3063 w 3264"/>
              <a:gd name="T53" fmla="*/ 1115 h 2532"/>
              <a:gd name="T54" fmla="*/ 2963 w 3264"/>
              <a:gd name="T55" fmla="*/ 1016 h 2532"/>
              <a:gd name="T56" fmla="*/ 2412 w 3264"/>
              <a:gd name="T57" fmla="*/ 450 h 2532"/>
              <a:gd name="T58" fmla="*/ 2239 w 3264"/>
              <a:gd name="T59" fmla="*/ 391 h 2532"/>
              <a:gd name="T60" fmla="*/ 2029 w 3264"/>
              <a:gd name="T61" fmla="*/ 370 h 2532"/>
              <a:gd name="T62" fmla="*/ 1796 w 3264"/>
              <a:gd name="T63" fmla="*/ 396 h 2532"/>
              <a:gd name="T64" fmla="*/ 1629 w 3264"/>
              <a:gd name="T65" fmla="*/ 460 h 2532"/>
              <a:gd name="T66" fmla="*/ 1507 w 3264"/>
              <a:gd name="T67" fmla="*/ 568 h 2532"/>
              <a:gd name="T68" fmla="*/ 1483 w 3264"/>
              <a:gd name="T69" fmla="*/ 692 h 2532"/>
              <a:gd name="T70" fmla="*/ 1565 w 3264"/>
              <a:gd name="T71" fmla="*/ 817 h 2532"/>
              <a:gd name="T72" fmla="*/ 1707 w 3264"/>
              <a:gd name="T73" fmla="*/ 896 h 2532"/>
              <a:gd name="T74" fmla="*/ 1921 w 3264"/>
              <a:gd name="T75" fmla="*/ 946 h 2532"/>
              <a:gd name="T76" fmla="*/ 2137 w 3264"/>
              <a:gd name="T77" fmla="*/ 946 h 2532"/>
              <a:gd name="T78" fmla="*/ 2352 w 3264"/>
              <a:gd name="T79" fmla="*/ 896 h 2532"/>
              <a:gd name="T80" fmla="*/ 2494 w 3264"/>
              <a:gd name="T81" fmla="*/ 817 h 2532"/>
              <a:gd name="T82" fmla="*/ 2575 w 3264"/>
              <a:gd name="T83" fmla="*/ 692 h 2532"/>
              <a:gd name="T84" fmla="*/ 2552 w 3264"/>
              <a:gd name="T85" fmla="*/ 568 h 2532"/>
              <a:gd name="T86" fmla="*/ 2430 w 3264"/>
              <a:gd name="T87" fmla="*/ 460 h 2532"/>
              <a:gd name="T88" fmla="*/ 2273 w 3264"/>
              <a:gd name="T89" fmla="*/ 870 h 2532"/>
              <a:gd name="T90" fmla="*/ 2004 w 3264"/>
              <a:gd name="T91" fmla="*/ 901 h 2532"/>
              <a:gd name="T92" fmla="*/ 1724 w 3264"/>
              <a:gd name="T93" fmla="*/ 850 h 2532"/>
              <a:gd name="T94" fmla="*/ 1597 w 3264"/>
              <a:gd name="T95" fmla="*/ 779 h 2532"/>
              <a:gd name="T96" fmla="*/ 1532 w 3264"/>
              <a:gd name="T97" fmla="*/ 682 h 2532"/>
              <a:gd name="T98" fmla="*/ 1550 w 3264"/>
              <a:gd name="T99" fmla="*/ 594 h 2532"/>
              <a:gd name="T100" fmla="*/ 1653 w 3264"/>
              <a:gd name="T101" fmla="*/ 503 h 2532"/>
              <a:gd name="T102" fmla="*/ 1831 w 3264"/>
              <a:gd name="T103" fmla="*/ 440 h 2532"/>
              <a:gd name="T104" fmla="*/ 2082 w 3264"/>
              <a:gd name="T105" fmla="*/ 421 h 2532"/>
              <a:gd name="T106" fmla="*/ 2354 w 3264"/>
              <a:gd name="T107" fmla="*/ 478 h 2532"/>
              <a:gd name="T108" fmla="*/ 2474 w 3264"/>
              <a:gd name="T109" fmla="*/ 552 h 2532"/>
              <a:gd name="T110" fmla="*/ 2529 w 3264"/>
              <a:gd name="T111" fmla="*/ 650 h 2532"/>
              <a:gd name="T112" fmla="*/ 2502 w 3264"/>
              <a:gd name="T113" fmla="*/ 737 h 2532"/>
              <a:gd name="T114" fmla="*/ 2389 w 3264"/>
              <a:gd name="T115" fmla="*/ 826 h 2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4" h="2532">
                <a:moveTo>
                  <a:pt x="2604" y="1263"/>
                </a:moveTo>
                <a:lnTo>
                  <a:pt x="2604" y="1263"/>
                </a:lnTo>
                <a:lnTo>
                  <a:pt x="2591" y="1258"/>
                </a:lnTo>
                <a:lnTo>
                  <a:pt x="2578" y="1254"/>
                </a:lnTo>
                <a:lnTo>
                  <a:pt x="2564" y="1250"/>
                </a:lnTo>
                <a:lnTo>
                  <a:pt x="2551" y="1248"/>
                </a:lnTo>
                <a:lnTo>
                  <a:pt x="2525" y="1246"/>
                </a:lnTo>
                <a:lnTo>
                  <a:pt x="2501" y="1245"/>
                </a:lnTo>
                <a:lnTo>
                  <a:pt x="2501" y="1245"/>
                </a:lnTo>
                <a:lnTo>
                  <a:pt x="2472" y="1246"/>
                </a:lnTo>
                <a:lnTo>
                  <a:pt x="2447" y="1248"/>
                </a:lnTo>
                <a:lnTo>
                  <a:pt x="2425" y="1251"/>
                </a:lnTo>
                <a:lnTo>
                  <a:pt x="2419" y="1253"/>
                </a:lnTo>
                <a:lnTo>
                  <a:pt x="1928" y="1461"/>
                </a:lnTo>
                <a:lnTo>
                  <a:pt x="1928" y="1461"/>
                </a:lnTo>
                <a:lnTo>
                  <a:pt x="1922" y="1449"/>
                </a:lnTo>
                <a:lnTo>
                  <a:pt x="1916" y="1437"/>
                </a:lnTo>
                <a:lnTo>
                  <a:pt x="1902" y="1414"/>
                </a:lnTo>
                <a:lnTo>
                  <a:pt x="1877" y="1412"/>
                </a:lnTo>
                <a:lnTo>
                  <a:pt x="1877" y="1412"/>
                </a:lnTo>
                <a:lnTo>
                  <a:pt x="1796" y="1408"/>
                </a:lnTo>
                <a:lnTo>
                  <a:pt x="1655" y="1401"/>
                </a:lnTo>
                <a:lnTo>
                  <a:pt x="1500" y="1393"/>
                </a:lnTo>
                <a:lnTo>
                  <a:pt x="1382" y="1385"/>
                </a:lnTo>
                <a:lnTo>
                  <a:pt x="1382" y="1385"/>
                </a:lnTo>
                <a:lnTo>
                  <a:pt x="1360" y="1372"/>
                </a:lnTo>
                <a:lnTo>
                  <a:pt x="1337" y="1360"/>
                </a:lnTo>
                <a:lnTo>
                  <a:pt x="1315" y="1349"/>
                </a:lnTo>
                <a:lnTo>
                  <a:pt x="1293" y="1339"/>
                </a:lnTo>
                <a:lnTo>
                  <a:pt x="1270" y="1329"/>
                </a:lnTo>
                <a:lnTo>
                  <a:pt x="1248" y="1320"/>
                </a:lnTo>
                <a:lnTo>
                  <a:pt x="1226" y="1312"/>
                </a:lnTo>
                <a:lnTo>
                  <a:pt x="1202" y="1305"/>
                </a:lnTo>
                <a:lnTo>
                  <a:pt x="1180" y="1299"/>
                </a:lnTo>
                <a:lnTo>
                  <a:pt x="1158" y="1294"/>
                </a:lnTo>
                <a:lnTo>
                  <a:pt x="1136" y="1289"/>
                </a:lnTo>
                <a:lnTo>
                  <a:pt x="1112" y="1286"/>
                </a:lnTo>
                <a:lnTo>
                  <a:pt x="1090" y="1283"/>
                </a:lnTo>
                <a:lnTo>
                  <a:pt x="1068" y="1282"/>
                </a:lnTo>
                <a:lnTo>
                  <a:pt x="1045" y="1281"/>
                </a:lnTo>
                <a:lnTo>
                  <a:pt x="1023" y="1279"/>
                </a:lnTo>
                <a:lnTo>
                  <a:pt x="1023" y="1279"/>
                </a:lnTo>
                <a:lnTo>
                  <a:pt x="992" y="1281"/>
                </a:lnTo>
                <a:lnTo>
                  <a:pt x="961" y="1283"/>
                </a:lnTo>
                <a:lnTo>
                  <a:pt x="929" y="1286"/>
                </a:lnTo>
                <a:lnTo>
                  <a:pt x="899" y="1292"/>
                </a:lnTo>
                <a:lnTo>
                  <a:pt x="869" y="1297"/>
                </a:lnTo>
                <a:lnTo>
                  <a:pt x="840" y="1305"/>
                </a:lnTo>
                <a:lnTo>
                  <a:pt x="810" y="1314"/>
                </a:lnTo>
                <a:lnTo>
                  <a:pt x="782" y="1324"/>
                </a:lnTo>
                <a:lnTo>
                  <a:pt x="754" y="1335"/>
                </a:lnTo>
                <a:lnTo>
                  <a:pt x="727" y="1347"/>
                </a:lnTo>
                <a:lnTo>
                  <a:pt x="700" y="1360"/>
                </a:lnTo>
                <a:lnTo>
                  <a:pt x="673" y="1374"/>
                </a:lnTo>
                <a:lnTo>
                  <a:pt x="647" y="1390"/>
                </a:lnTo>
                <a:lnTo>
                  <a:pt x="622" y="1407"/>
                </a:lnTo>
                <a:lnTo>
                  <a:pt x="597" y="1423"/>
                </a:lnTo>
                <a:lnTo>
                  <a:pt x="574" y="1441"/>
                </a:lnTo>
                <a:lnTo>
                  <a:pt x="574" y="1576"/>
                </a:lnTo>
                <a:lnTo>
                  <a:pt x="574" y="1576"/>
                </a:lnTo>
                <a:lnTo>
                  <a:pt x="596" y="1554"/>
                </a:lnTo>
                <a:lnTo>
                  <a:pt x="620" y="1534"/>
                </a:lnTo>
                <a:lnTo>
                  <a:pt x="643" y="1514"/>
                </a:lnTo>
                <a:lnTo>
                  <a:pt x="669" y="1496"/>
                </a:lnTo>
                <a:lnTo>
                  <a:pt x="694" y="1478"/>
                </a:lnTo>
                <a:lnTo>
                  <a:pt x="721" y="1462"/>
                </a:lnTo>
                <a:lnTo>
                  <a:pt x="749" y="1447"/>
                </a:lnTo>
                <a:lnTo>
                  <a:pt x="777" y="1433"/>
                </a:lnTo>
                <a:lnTo>
                  <a:pt x="806" y="1421"/>
                </a:lnTo>
                <a:lnTo>
                  <a:pt x="836" y="1410"/>
                </a:lnTo>
                <a:lnTo>
                  <a:pt x="866" y="1401"/>
                </a:lnTo>
                <a:lnTo>
                  <a:pt x="897" y="1393"/>
                </a:lnTo>
                <a:lnTo>
                  <a:pt x="927" y="1388"/>
                </a:lnTo>
                <a:lnTo>
                  <a:pt x="959" y="1383"/>
                </a:lnTo>
                <a:lnTo>
                  <a:pt x="991" y="1380"/>
                </a:lnTo>
                <a:lnTo>
                  <a:pt x="1023" y="1380"/>
                </a:lnTo>
                <a:lnTo>
                  <a:pt x="1023" y="1380"/>
                </a:lnTo>
                <a:lnTo>
                  <a:pt x="1042" y="1380"/>
                </a:lnTo>
                <a:lnTo>
                  <a:pt x="1062" y="1381"/>
                </a:lnTo>
                <a:lnTo>
                  <a:pt x="1081" y="1382"/>
                </a:lnTo>
                <a:lnTo>
                  <a:pt x="1101" y="1385"/>
                </a:lnTo>
                <a:lnTo>
                  <a:pt x="1121" y="1388"/>
                </a:lnTo>
                <a:lnTo>
                  <a:pt x="1141" y="1392"/>
                </a:lnTo>
                <a:lnTo>
                  <a:pt x="1160" y="1397"/>
                </a:lnTo>
                <a:lnTo>
                  <a:pt x="1180" y="1402"/>
                </a:lnTo>
                <a:lnTo>
                  <a:pt x="1200" y="1409"/>
                </a:lnTo>
                <a:lnTo>
                  <a:pt x="1220" y="1416"/>
                </a:lnTo>
                <a:lnTo>
                  <a:pt x="1239" y="1423"/>
                </a:lnTo>
                <a:lnTo>
                  <a:pt x="1259" y="1432"/>
                </a:lnTo>
                <a:lnTo>
                  <a:pt x="1279" y="1442"/>
                </a:lnTo>
                <a:lnTo>
                  <a:pt x="1299" y="1452"/>
                </a:lnTo>
                <a:lnTo>
                  <a:pt x="1318" y="1464"/>
                </a:lnTo>
                <a:lnTo>
                  <a:pt x="1338" y="1476"/>
                </a:lnTo>
                <a:lnTo>
                  <a:pt x="1348" y="1484"/>
                </a:lnTo>
                <a:lnTo>
                  <a:pt x="1361" y="1485"/>
                </a:lnTo>
                <a:lnTo>
                  <a:pt x="1361" y="1485"/>
                </a:lnTo>
                <a:lnTo>
                  <a:pt x="1453" y="1490"/>
                </a:lnTo>
                <a:lnTo>
                  <a:pt x="1581" y="1497"/>
                </a:lnTo>
                <a:lnTo>
                  <a:pt x="1822" y="1509"/>
                </a:lnTo>
                <a:lnTo>
                  <a:pt x="1822" y="1509"/>
                </a:lnTo>
                <a:lnTo>
                  <a:pt x="1828" y="1523"/>
                </a:lnTo>
                <a:lnTo>
                  <a:pt x="1833" y="1538"/>
                </a:lnTo>
                <a:lnTo>
                  <a:pt x="1836" y="1554"/>
                </a:lnTo>
                <a:lnTo>
                  <a:pt x="1838" y="1571"/>
                </a:lnTo>
                <a:lnTo>
                  <a:pt x="1838" y="1571"/>
                </a:lnTo>
                <a:lnTo>
                  <a:pt x="1836" y="1582"/>
                </a:lnTo>
                <a:lnTo>
                  <a:pt x="1834" y="1593"/>
                </a:lnTo>
                <a:lnTo>
                  <a:pt x="1831" y="1604"/>
                </a:lnTo>
                <a:lnTo>
                  <a:pt x="1825" y="1614"/>
                </a:lnTo>
                <a:lnTo>
                  <a:pt x="1825" y="1614"/>
                </a:lnTo>
                <a:lnTo>
                  <a:pt x="1813" y="1631"/>
                </a:lnTo>
                <a:lnTo>
                  <a:pt x="1799" y="1649"/>
                </a:lnTo>
                <a:lnTo>
                  <a:pt x="1781" y="1669"/>
                </a:lnTo>
                <a:lnTo>
                  <a:pt x="1771" y="1679"/>
                </a:lnTo>
                <a:lnTo>
                  <a:pt x="1760" y="1689"/>
                </a:lnTo>
                <a:lnTo>
                  <a:pt x="1747" y="1698"/>
                </a:lnTo>
                <a:lnTo>
                  <a:pt x="1735" y="1706"/>
                </a:lnTo>
                <a:lnTo>
                  <a:pt x="1723" y="1714"/>
                </a:lnTo>
                <a:lnTo>
                  <a:pt x="1709" y="1720"/>
                </a:lnTo>
                <a:lnTo>
                  <a:pt x="1695" y="1726"/>
                </a:lnTo>
                <a:lnTo>
                  <a:pt x="1679" y="1729"/>
                </a:lnTo>
                <a:lnTo>
                  <a:pt x="1665" y="1732"/>
                </a:lnTo>
                <a:lnTo>
                  <a:pt x="1648" y="1733"/>
                </a:lnTo>
                <a:lnTo>
                  <a:pt x="1648" y="1733"/>
                </a:lnTo>
                <a:lnTo>
                  <a:pt x="1648" y="1733"/>
                </a:lnTo>
                <a:lnTo>
                  <a:pt x="1646" y="1733"/>
                </a:lnTo>
                <a:lnTo>
                  <a:pt x="1646" y="1733"/>
                </a:lnTo>
                <a:lnTo>
                  <a:pt x="1154" y="1730"/>
                </a:lnTo>
                <a:lnTo>
                  <a:pt x="1154" y="1780"/>
                </a:lnTo>
                <a:lnTo>
                  <a:pt x="1154" y="1780"/>
                </a:lnTo>
                <a:lnTo>
                  <a:pt x="1648" y="1783"/>
                </a:lnTo>
                <a:lnTo>
                  <a:pt x="1650" y="1783"/>
                </a:lnTo>
                <a:lnTo>
                  <a:pt x="1650" y="1783"/>
                </a:lnTo>
                <a:lnTo>
                  <a:pt x="1650" y="1783"/>
                </a:lnTo>
                <a:lnTo>
                  <a:pt x="1672" y="1781"/>
                </a:lnTo>
                <a:lnTo>
                  <a:pt x="1692" y="1777"/>
                </a:lnTo>
                <a:lnTo>
                  <a:pt x="1711" y="1773"/>
                </a:lnTo>
                <a:lnTo>
                  <a:pt x="1730" y="1765"/>
                </a:lnTo>
                <a:lnTo>
                  <a:pt x="1746" y="1757"/>
                </a:lnTo>
                <a:lnTo>
                  <a:pt x="1763" y="1748"/>
                </a:lnTo>
                <a:lnTo>
                  <a:pt x="1777" y="1738"/>
                </a:lnTo>
                <a:lnTo>
                  <a:pt x="1792" y="1727"/>
                </a:lnTo>
                <a:lnTo>
                  <a:pt x="1804" y="1716"/>
                </a:lnTo>
                <a:lnTo>
                  <a:pt x="1816" y="1704"/>
                </a:lnTo>
                <a:lnTo>
                  <a:pt x="1828" y="1692"/>
                </a:lnTo>
                <a:lnTo>
                  <a:pt x="1838" y="1681"/>
                </a:lnTo>
                <a:lnTo>
                  <a:pt x="1854" y="1660"/>
                </a:lnTo>
                <a:lnTo>
                  <a:pt x="1867" y="1642"/>
                </a:lnTo>
                <a:lnTo>
                  <a:pt x="1867" y="1642"/>
                </a:lnTo>
                <a:lnTo>
                  <a:pt x="1874" y="1629"/>
                </a:lnTo>
                <a:lnTo>
                  <a:pt x="1880" y="1615"/>
                </a:lnTo>
                <a:lnTo>
                  <a:pt x="1883" y="1602"/>
                </a:lnTo>
                <a:lnTo>
                  <a:pt x="1886" y="1588"/>
                </a:lnTo>
                <a:lnTo>
                  <a:pt x="1886" y="1588"/>
                </a:lnTo>
                <a:lnTo>
                  <a:pt x="1889" y="1586"/>
                </a:lnTo>
                <a:lnTo>
                  <a:pt x="2448" y="1349"/>
                </a:lnTo>
                <a:lnTo>
                  <a:pt x="2448" y="1349"/>
                </a:lnTo>
                <a:lnTo>
                  <a:pt x="2459" y="1347"/>
                </a:lnTo>
                <a:lnTo>
                  <a:pt x="2459" y="1347"/>
                </a:lnTo>
                <a:lnTo>
                  <a:pt x="2478" y="1345"/>
                </a:lnTo>
                <a:lnTo>
                  <a:pt x="2501" y="1344"/>
                </a:lnTo>
                <a:lnTo>
                  <a:pt x="2501" y="1344"/>
                </a:lnTo>
                <a:lnTo>
                  <a:pt x="2518" y="1345"/>
                </a:lnTo>
                <a:lnTo>
                  <a:pt x="2536" y="1346"/>
                </a:lnTo>
                <a:lnTo>
                  <a:pt x="2552" y="1350"/>
                </a:lnTo>
                <a:lnTo>
                  <a:pt x="2565" y="1354"/>
                </a:lnTo>
                <a:lnTo>
                  <a:pt x="2565" y="1354"/>
                </a:lnTo>
                <a:lnTo>
                  <a:pt x="2574" y="1360"/>
                </a:lnTo>
                <a:lnTo>
                  <a:pt x="2574" y="1360"/>
                </a:lnTo>
                <a:lnTo>
                  <a:pt x="1962" y="1879"/>
                </a:lnTo>
                <a:lnTo>
                  <a:pt x="1962" y="1879"/>
                </a:lnTo>
                <a:lnTo>
                  <a:pt x="1931" y="1901"/>
                </a:lnTo>
                <a:lnTo>
                  <a:pt x="1931" y="1901"/>
                </a:lnTo>
                <a:lnTo>
                  <a:pt x="1906" y="1919"/>
                </a:lnTo>
                <a:lnTo>
                  <a:pt x="1874" y="1939"/>
                </a:lnTo>
                <a:lnTo>
                  <a:pt x="1838" y="1960"/>
                </a:lnTo>
                <a:lnTo>
                  <a:pt x="1799" y="1982"/>
                </a:lnTo>
                <a:lnTo>
                  <a:pt x="1777" y="1992"/>
                </a:lnTo>
                <a:lnTo>
                  <a:pt x="1756" y="2001"/>
                </a:lnTo>
                <a:lnTo>
                  <a:pt x="1736" y="2010"/>
                </a:lnTo>
                <a:lnTo>
                  <a:pt x="1715" y="2017"/>
                </a:lnTo>
                <a:lnTo>
                  <a:pt x="1695" y="2023"/>
                </a:lnTo>
                <a:lnTo>
                  <a:pt x="1675" y="2029"/>
                </a:lnTo>
                <a:lnTo>
                  <a:pt x="1655" y="2032"/>
                </a:lnTo>
                <a:lnTo>
                  <a:pt x="1637" y="2034"/>
                </a:lnTo>
                <a:lnTo>
                  <a:pt x="1637" y="2034"/>
                </a:lnTo>
                <a:lnTo>
                  <a:pt x="574" y="2034"/>
                </a:lnTo>
                <a:lnTo>
                  <a:pt x="574" y="2133"/>
                </a:lnTo>
                <a:lnTo>
                  <a:pt x="1638" y="2133"/>
                </a:lnTo>
                <a:lnTo>
                  <a:pt x="1639" y="2133"/>
                </a:lnTo>
                <a:lnTo>
                  <a:pt x="1639" y="2133"/>
                </a:lnTo>
                <a:lnTo>
                  <a:pt x="1657" y="2131"/>
                </a:lnTo>
                <a:lnTo>
                  <a:pt x="1675" y="2129"/>
                </a:lnTo>
                <a:lnTo>
                  <a:pt x="1692" y="2126"/>
                </a:lnTo>
                <a:lnTo>
                  <a:pt x="1709" y="2122"/>
                </a:lnTo>
                <a:lnTo>
                  <a:pt x="1743" y="2112"/>
                </a:lnTo>
                <a:lnTo>
                  <a:pt x="1777" y="2100"/>
                </a:lnTo>
                <a:lnTo>
                  <a:pt x="1810" y="2087"/>
                </a:lnTo>
                <a:lnTo>
                  <a:pt x="1841" y="2072"/>
                </a:lnTo>
                <a:lnTo>
                  <a:pt x="1871" y="2056"/>
                </a:lnTo>
                <a:lnTo>
                  <a:pt x="1900" y="2040"/>
                </a:lnTo>
                <a:lnTo>
                  <a:pt x="1926" y="2024"/>
                </a:lnTo>
                <a:lnTo>
                  <a:pt x="1950" y="2010"/>
                </a:lnTo>
                <a:lnTo>
                  <a:pt x="1989" y="1983"/>
                </a:lnTo>
                <a:lnTo>
                  <a:pt x="2025" y="1956"/>
                </a:lnTo>
                <a:lnTo>
                  <a:pt x="2025" y="1956"/>
                </a:lnTo>
                <a:lnTo>
                  <a:pt x="2670" y="1409"/>
                </a:lnTo>
                <a:lnTo>
                  <a:pt x="2693" y="1389"/>
                </a:lnTo>
                <a:lnTo>
                  <a:pt x="2687" y="1360"/>
                </a:lnTo>
                <a:lnTo>
                  <a:pt x="2687" y="1360"/>
                </a:lnTo>
                <a:lnTo>
                  <a:pt x="2685" y="1351"/>
                </a:lnTo>
                <a:lnTo>
                  <a:pt x="2682" y="1342"/>
                </a:lnTo>
                <a:lnTo>
                  <a:pt x="2674" y="1326"/>
                </a:lnTo>
                <a:lnTo>
                  <a:pt x="2666" y="1312"/>
                </a:lnTo>
                <a:lnTo>
                  <a:pt x="2656" y="1298"/>
                </a:lnTo>
                <a:lnTo>
                  <a:pt x="2643" y="1287"/>
                </a:lnTo>
                <a:lnTo>
                  <a:pt x="2631" y="1277"/>
                </a:lnTo>
                <a:lnTo>
                  <a:pt x="2618" y="1269"/>
                </a:lnTo>
                <a:lnTo>
                  <a:pt x="2604" y="1263"/>
                </a:lnTo>
                <a:close/>
                <a:moveTo>
                  <a:pt x="68" y="1349"/>
                </a:moveTo>
                <a:lnTo>
                  <a:pt x="68" y="1349"/>
                </a:lnTo>
                <a:lnTo>
                  <a:pt x="60" y="1349"/>
                </a:lnTo>
                <a:lnTo>
                  <a:pt x="53" y="1350"/>
                </a:lnTo>
                <a:lnTo>
                  <a:pt x="41" y="1353"/>
                </a:lnTo>
                <a:lnTo>
                  <a:pt x="29" y="1360"/>
                </a:lnTo>
                <a:lnTo>
                  <a:pt x="18" y="1368"/>
                </a:lnTo>
                <a:lnTo>
                  <a:pt x="13" y="1373"/>
                </a:lnTo>
                <a:lnTo>
                  <a:pt x="10" y="1378"/>
                </a:lnTo>
                <a:lnTo>
                  <a:pt x="7" y="1383"/>
                </a:lnTo>
                <a:lnTo>
                  <a:pt x="3" y="1389"/>
                </a:lnTo>
                <a:lnTo>
                  <a:pt x="1" y="1396"/>
                </a:lnTo>
                <a:lnTo>
                  <a:pt x="1" y="1401"/>
                </a:lnTo>
                <a:lnTo>
                  <a:pt x="0" y="1408"/>
                </a:lnTo>
                <a:lnTo>
                  <a:pt x="1" y="1414"/>
                </a:lnTo>
                <a:lnTo>
                  <a:pt x="210" y="2532"/>
                </a:lnTo>
                <a:lnTo>
                  <a:pt x="472" y="2532"/>
                </a:lnTo>
                <a:lnTo>
                  <a:pt x="472" y="1349"/>
                </a:lnTo>
                <a:lnTo>
                  <a:pt x="68" y="1349"/>
                </a:lnTo>
                <a:close/>
                <a:moveTo>
                  <a:pt x="1227" y="0"/>
                </a:moveTo>
                <a:lnTo>
                  <a:pt x="1227" y="195"/>
                </a:lnTo>
                <a:lnTo>
                  <a:pt x="1026" y="195"/>
                </a:lnTo>
                <a:lnTo>
                  <a:pt x="1026" y="1115"/>
                </a:lnTo>
                <a:lnTo>
                  <a:pt x="3063" y="1115"/>
                </a:lnTo>
                <a:lnTo>
                  <a:pt x="3063" y="920"/>
                </a:lnTo>
                <a:lnTo>
                  <a:pt x="3264" y="920"/>
                </a:lnTo>
                <a:lnTo>
                  <a:pt x="3264" y="0"/>
                </a:lnTo>
                <a:lnTo>
                  <a:pt x="1227" y="0"/>
                </a:lnTo>
                <a:close/>
                <a:moveTo>
                  <a:pt x="3164" y="821"/>
                </a:moveTo>
                <a:lnTo>
                  <a:pt x="3012" y="821"/>
                </a:lnTo>
                <a:lnTo>
                  <a:pt x="3012" y="396"/>
                </a:lnTo>
                <a:lnTo>
                  <a:pt x="2963" y="396"/>
                </a:lnTo>
                <a:lnTo>
                  <a:pt x="2963" y="1016"/>
                </a:lnTo>
                <a:lnTo>
                  <a:pt x="1126" y="1016"/>
                </a:lnTo>
                <a:lnTo>
                  <a:pt x="1126" y="297"/>
                </a:lnTo>
                <a:lnTo>
                  <a:pt x="3012" y="297"/>
                </a:lnTo>
                <a:lnTo>
                  <a:pt x="3012" y="247"/>
                </a:lnTo>
                <a:lnTo>
                  <a:pt x="1326" y="247"/>
                </a:lnTo>
                <a:lnTo>
                  <a:pt x="1326" y="99"/>
                </a:lnTo>
                <a:lnTo>
                  <a:pt x="3164" y="99"/>
                </a:lnTo>
                <a:lnTo>
                  <a:pt x="3164" y="821"/>
                </a:lnTo>
                <a:close/>
                <a:moveTo>
                  <a:pt x="2412" y="450"/>
                </a:moveTo>
                <a:lnTo>
                  <a:pt x="2412" y="450"/>
                </a:lnTo>
                <a:lnTo>
                  <a:pt x="2393" y="441"/>
                </a:lnTo>
                <a:lnTo>
                  <a:pt x="2373" y="432"/>
                </a:lnTo>
                <a:lnTo>
                  <a:pt x="2352" y="424"/>
                </a:lnTo>
                <a:lnTo>
                  <a:pt x="2331" y="416"/>
                </a:lnTo>
                <a:lnTo>
                  <a:pt x="2309" y="410"/>
                </a:lnTo>
                <a:lnTo>
                  <a:pt x="2287" y="403"/>
                </a:lnTo>
                <a:lnTo>
                  <a:pt x="2263" y="396"/>
                </a:lnTo>
                <a:lnTo>
                  <a:pt x="2239" y="391"/>
                </a:lnTo>
                <a:lnTo>
                  <a:pt x="2214" y="386"/>
                </a:lnTo>
                <a:lnTo>
                  <a:pt x="2190" y="382"/>
                </a:lnTo>
                <a:lnTo>
                  <a:pt x="2164" y="378"/>
                </a:lnTo>
                <a:lnTo>
                  <a:pt x="2137" y="375"/>
                </a:lnTo>
                <a:lnTo>
                  <a:pt x="2112" y="373"/>
                </a:lnTo>
                <a:lnTo>
                  <a:pt x="2085" y="371"/>
                </a:lnTo>
                <a:lnTo>
                  <a:pt x="2057" y="370"/>
                </a:lnTo>
                <a:lnTo>
                  <a:pt x="2029" y="370"/>
                </a:lnTo>
                <a:lnTo>
                  <a:pt x="2029" y="370"/>
                </a:lnTo>
                <a:lnTo>
                  <a:pt x="2001" y="370"/>
                </a:lnTo>
                <a:lnTo>
                  <a:pt x="1975" y="371"/>
                </a:lnTo>
                <a:lnTo>
                  <a:pt x="1948" y="373"/>
                </a:lnTo>
                <a:lnTo>
                  <a:pt x="1921" y="375"/>
                </a:lnTo>
                <a:lnTo>
                  <a:pt x="1896" y="378"/>
                </a:lnTo>
                <a:lnTo>
                  <a:pt x="1870" y="382"/>
                </a:lnTo>
                <a:lnTo>
                  <a:pt x="1844" y="386"/>
                </a:lnTo>
                <a:lnTo>
                  <a:pt x="1820" y="391"/>
                </a:lnTo>
                <a:lnTo>
                  <a:pt x="1796" y="396"/>
                </a:lnTo>
                <a:lnTo>
                  <a:pt x="1773" y="403"/>
                </a:lnTo>
                <a:lnTo>
                  <a:pt x="1751" y="410"/>
                </a:lnTo>
                <a:lnTo>
                  <a:pt x="1728" y="416"/>
                </a:lnTo>
                <a:lnTo>
                  <a:pt x="1707" y="424"/>
                </a:lnTo>
                <a:lnTo>
                  <a:pt x="1686" y="432"/>
                </a:lnTo>
                <a:lnTo>
                  <a:pt x="1666" y="441"/>
                </a:lnTo>
                <a:lnTo>
                  <a:pt x="1647" y="450"/>
                </a:lnTo>
                <a:lnTo>
                  <a:pt x="1647" y="450"/>
                </a:lnTo>
                <a:lnTo>
                  <a:pt x="1629" y="460"/>
                </a:lnTo>
                <a:lnTo>
                  <a:pt x="1611" y="470"/>
                </a:lnTo>
                <a:lnTo>
                  <a:pt x="1596" y="480"/>
                </a:lnTo>
                <a:lnTo>
                  <a:pt x="1580" y="491"/>
                </a:lnTo>
                <a:lnTo>
                  <a:pt x="1565" y="503"/>
                </a:lnTo>
                <a:lnTo>
                  <a:pt x="1551" y="516"/>
                </a:lnTo>
                <a:lnTo>
                  <a:pt x="1539" y="528"/>
                </a:lnTo>
                <a:lnTo>
                  <a:pt x="1527" y="541"/>
                </a:lnTo>
                <a:lnTo>
                  <a:pt x="1517" y="555"/>
                </a:lnTo>
                <a:lnTo>
                  <a:pt x="1507" y="568"/>
                </a:lnTo>
                <a:lnTo>
                  <a:pt x="1499" y="583"/>
                </a:lnTo>
                <a:lnTo>
                  <a:pt x="1492" y="597"/>
                </a:lnTo>
                <a:lnTo>
                  <a:pt x="1488" y="613"/>
                </a:lnTo>
                <a:lnTo>
                  <a:pt x="1483" y="629"/>
                </a:lnTo>
                <a:lnTo>
                  <a:pt x="1481" y="644"/>
                </a:lnTo>
                <a:lnTo>
                  <a:pt x="1480" y="661"/>
                </a:lnTo>
                <a:lnTo>
                  <a:pt x="1480" y="661"/>
                </a:lnTo>
                <a:lnTo>
                  <a:pt x="1481" y="677"/>
                </a:lnTo>
                <a:lnTo>
                  <a:pt x="1483" y="692"/>
                </a:lnTo>
                <a:lnTo>
                  <a:pt x="1488" y="708"/>
                </a:lnTo>
                <a:lnTo>
                  <a:pt x="1492" y="723"/>
                </a:lnTo>
                <a:lnTo>
                  <a:pt x="1499" y="738"/>
                </a:lnTo>
                <a:lnTo>
                  <a:pt x="1507" y="752"/>
                </a:lnTo>
                <a:lnTo>
                  <a:pt x="1517" y="766"/>
                </a:lnTo>
                <a:lnTo>
                  <a:pt x="1527" y="779"/>
                </a:lnTo>
                <a:lnTo>
                  <a:pt x="1539" y="793"/>
                </a:lnTo>
                <a:lnTo>
                  <a:pt x="1551" y="805"/>
                </a:lnTo>
                <a:lnTo>
                  <a:pt x="1565" y="817"/>
                </a:lnTo>
                <a:lnTo>
                  <a:pt x="1580" y="829"/>
                </a:lnTo>
                <a:lnTo>
                  <a:pt x="1596" y="841"/>
                </a:lnTo>
                <a:lnTo>
                  <a:pt x="1611" y="851"/>
                </a:lnTo>
                <a:lnTo>
                  <a:pt x="1629" y="861"/>
                </a:lnTo>
                <a:lnTo>
                  <a:pt x="1647" y="871"/>
                </a:lnTo>
                <a:lnTo>
                  <a:pt x="1647" y="871"/>
                </a:lnTo>
                <a:lnTo>
                  <a:pt x="1666" y="880"/>
                </a:lnTo>
                <a:lnTo>
                  <a:pt x="1686" y="889"/>
                </a:lnTo>
                <a:lnTo>
                  <a:pt x="1707" y="896"/>
                </a:lnTo>
                <a:lnTo>
                  <a:pt x="1728" y="904"/>
                </a:lnTo>
                <a:lnTo>
                  <a:pt x="1751" y="912"/>
                </a:lnTo>
                <a:lnTo>
                  <a:pt x="1773" y="918"/>
                </a:lnTo>
                <a:lnTo>
                  <a:pt x="1796" y="924"/>
                </a:lnTo>
                <a:lnTo>
                  <a:pt x="1820" y="930"/>
                </a:lnTo>
                <a:lnTo>
                  <a:pt x="1844" y="934"/>
                </a:lnTo>
                <a:lnTo>
                  <a:pt x="1870" y="939"/>
                </a:lnTo>
                <a:lnTo>
                  <a:pt x="1896" y="942"/>
                </a:lnTo>
                <a:lnTo>
                  <a:pt x="1921" y="946"/>
                </a:lnTo>
                <a:lnTo>
                  <a:pt x="1948" y="948"/>
                </a:lnTo>
                <a:lnTo>
                  <a:pt x="1975" y="950"/>
                </a:lnTo>
                <a:lnTo>
                  <a:pt x="2001" y="951"/>
                </a:lnTo>
                <a:lnTo>
                  <a:pt x="2029" y="951"/>
                </a:lnTo>
                <a:lnTo>
                  <a:pt x="2029" y="951"/>
                </a:lnTo>
                <a:lnTo>
                  <a:pt x="2057" y="951"/>
                </a:lnTo>
                <a:lnTo>
                  <a:pt x="2085" y="950"/>
                </a:lnTo>
                <a:lnTo>
                  <a:pt x="2112" y="948"/>
                </a:lnTo>
                <a:lnTo>
                  <a:pt x="2137" y="946"/>
                </a:lnTo>
                <a:lnTo>
                  <a:pt x="2164" y="942"/>
                </a:lnTo>
                <a:lnTo>
                  <a:pt x="2190" y="939"/>
                </a:lnTo>
                <a:lnTo>
                  <a:pt x="2214" y="934"/>
                </a:lnTo>
                <a:lnTo>
                  <a:pt x="2239" y="930"/>
                </a:lnTo>
                <a:lnTo>
                  <a:pt x="2263" y="924"/>
                </a:lnTo>
                <a:lnTo>
                  <a:pt x="2287" y="918"/>
                </a:lnTo>
                <a:lnTo>
                  <a:pt x="2309" y="912"/>
                </a:lnTo>
                <a:lnTo>
                  <a:pt x="2331" y="904"/>
                </a:lnTo>
                <a:lnTo>
                  <a:pt x="2352" y="896"/>
                </a:lnTo>
                <a:lnTo>
                  <a:pt x="2373" y="889"/>
                </a:lnTo>
                <a:lnTo>
                  <a:pt x="2393" y="880"/>
                </a:lnTo>
                <a:lnTo>
                  <a:pt x="2412" y="871"/>
                </a:lnTo>
                <a:lnTo>
                  <a:pt x="2412" y="871"/>
                </a:lnTo>
                <a:lnTo>
                  <a:pt x="2430" y="861"/>
                </a:lnTo>
                <a:lnTo>
                  <a:pt x="2447" y="851"/>
                </a:lnTo>
                <a:lnTo>
                  <a:pt x="2464" y="841"/>
                </a:lnTo>
                <a:lnTo>
                  <a:pt x="2479" y="829"/>
                </a:lnTo>
                <a:lnTo>
                  <a:pt x="2494" y="817"/>
                </a:lnTo>
                <a:lnTo>
                  <a:pt x="2508" y="805"/>
                </a:lnTo>
                <a:lnTo>
                  <a:pt x="2521" y="793"/>
                </a:lnTo>
                <a:lnTo>
                  <a:pt x="2532" y="779"/>
                </a:lnTo>
                <a:lnTo>
                  <a:pt x="2543" y="766"/>
                </a:lnTo>
                <a:lnTo>
                  <a:pt x="2552" y="752"/>
                </a:lnTo>
                <a:lnTo>
                  <a:pt x="2560" y="738"/>
                </a:lnTo>
                <a:lnTo>
                  <a:pt x="2566" y="723"/>
                </a:lnTo>
                <a:lnTo>
                  <a:pt x="2572" y="708"/>
                </a:lnTo>
                <a:lnTo>
                  <a:pt x="2575" y="692"/>
                </a:lnTo>
                <a:lnTo>
                  <a:pt x="2579" y="677"/>
                </a:lnTo>
                <a:lnTo>
                  <a:pt x="2579" y="661"/>
                </a:lnTo>
                <a:lnTo>
                  <a:pt x="2579" y="661"/>
                </a:lnTo>
                <a:lnTo>
                  <a:pt x="2579" y="644"/>
                </a:lnTo>
                <a:lnTo>
                  <a:pt x="2575" y="629"/>
                </a:lnTo>
                <a:lnTo>
                  <a:pt x="2572" y="613"/>
                </a:lnTo>
                <a:lnTo>
                  <a:pt x="2566" y="597"/>
                </a:lnTo>
                <a:lnTo>
                  <a:pt x="2560" y="583"/>
                </a:lnTo>
                <a:lnTo>
                  <a:pt x="2552" y="568"/>
                </a:lnTo>
                <a:lnTo>
                  <a:pt x="2543" y="555"/>
                </a:lnTo>
                <a:lnTo>
                  <a:pt x="2532" y="541"/>
                </a:lnTo>
                <a:lnTo>
                  <a:pt x="2521" y="528"/>
                </a:lnTo>
                <a:lnTo>
                  <a:pt x="2508" y="516"/>
                </a:lnTo>
                <a:lnTo>
                  <a:pt x="2494" y="503"/>
                </a:lnTo>
                <a:lnTo>
                  <a:pt x="2479" y="491"/>
                </a:lnTo>
                <a:lnTo>
                  <a:pt x="2464" y="480"/>
                </a:lnTo>
                <a:lnTo>
                  <a:pt x="2447" y="470"/>
                </a:lnTo>
                <a:lnTo>
                  <a:pt x="2430" y="460"/>
                </a:lnTo>
                <a:lnTo>
                  <a:pt x="2412" y="450"/>
                </a:lnTo>
                <a:close/>
                <a:moveTo>
                  <a:pt x="2389" y="826"/>
                </a:moveTo>
                <a:lnTo>
                  <a:pt x="2389" y="826"/>
                </a:lnTo>
                <a:lnTo>
                  <a:pt x="2373" y="835"/>
                </a:lnTo>
                <a:lnTo>
                  <a:pt x="2354" y="843"/>
                </a:lnTo>
                <a:lnTo>
                  <a:pt x="2335" y="850"/>
                </a:lnTo>
                <a:lnTo>
                  <a:pt x="2315" y="857"/>
                </a:lnTo>
                <a:lnTo>
                  <a:pt x="2294" y="864"/>
                </a:lnTo>
                <a:lnTo>
                  <a:pt x="2273" y="870"/>
                </a:lnTo>
                <a:lnTo>
                  <a:pt x="2229" y="881"/>
                </a:lnTo>
                <a:lnTo>
                  <a:pt x="2182" y="890"/>
                </a:lnTo>
                <a:lnTo>
                  <a:pt x="2133" y="896"/>
                </a:lnTo>
                <a:lnTo>
                  <a:pt x="2107" y="899"/>
                </a:lnTo>
                <a:lnTo>
                  <a:pt x="2082" y="900"/>
                </a:lnTo>
                <a:lnTo>
                  <a:pt x="2056" y="901"/>
                </a:lnTo>
                <a:lnTo>
                  <a:pt x="2029" y="901"/>
                </a:lnTo>
                <a:lnTo>
                  <a:pt x="2029" y="901"/>
                </a:lnTo>
                <a:lnTo>
                  <a:pt x="2004" y="901"/>
                </a:lnTo>
                <a:lnTo>
                  <a:pt x="1977" y="900"/>
                </a:lnTo>
                <a:lnTo>
                  <a:pt x="1951" y="899"/>
                </a:lnTo>
                <a:lnTo>
                  <a:pt x="1927" y="896"/>
                </a:lnTo>
                <a:lnTo>
                  <a:pt x="1878" y="890"/>
                </a:lnTo>
                <a:lnTo>
                  <a:pt x="1831" y="881"/>
                </a:lnTo>
                <a:lnTo>
                  <a:pt x="1786" y="870"/>
                </a:lnTo>
                <a:lnTo>
                  <a:pt x="1765" y="864"/>
                </a:lnTo>
                <a:lnTo>
                  <a:pt x="1744" y="857"/>
                </a:lnTo>
                <a:lnTo>
                  <a:pt x="1724" y="850"/>
                </a:lnTo>
                <a:lnTo>
                  <a:pt x="1705" y="843"/>
                </a:lnTo>
                <a:lnTo>
                  <a:pt x="1687" y="835"/>
                </a:lnTo>
                <a:lnTo>
                  <a:pt x="1669" y="826"/>
                </a:lnTo>
                <a:lnTo>
                  <a:pt x="1669" y="826"/>
                </a:lnTo>
                <a:lnTo>
                  <a:pt x="1653" y="817"/>
                </a:lnTo>
                <a:lnTo>
                  <a:pt x="1637" y="808"/>
                </a:lnTo>
                <a:lnTo>
                  <a:pt x="1623" y="798"/>
                </a:lnTo>
                <a:lnTo>
                  <a:pt x="1609" y="789"/>
                </a:lnTo>
                <a:lnTo>
                  <a:pt x="1597" y="779"/>
                </a:lnTo>
                <a:lnTo>
                  <a:pt x="1586" y="769"/>
                </a:lnTo>
                <a:lnTo>
                  <a:pt x="1575" y="758"/>
                </a:lnTo>
                <a:lnTo>
                  <a:pt x="1566" y="748"/>
                </a:lnTo>
                <a:lnTo>
                  <a:pt x="1557" y="737"/>
                </a:lnTo>
                <a:lnTo>
                  <a:pt x="1550" y="727"/>
                </a:lnTo>
                <a:lnTo>
                  <a:pt x="1543" y="716"/>
                </a:lnTo>
                <a:lnTo>
                  <a:pt x="1539" y="704"/>
                </a:lnTo>
                <a:lnTo>
                  <a:pt x="1534" y="693"/>
                </a:lnTo>
                <a:lnTo>
                  <a:pt x="1532" y="682"/>
                </a:lnTo>
                <a:lnTo>
                  <a:pt x="1530" y="671"/>
                </a:lnTo>
                <a:lnTo>
                  <a:pt x="1530" y="661"/>
                </a:lnTo>
                <a:lnTo>
                  <a:pt x="1530" y="661"/>
                </a:lnTo>
                <a:lnTo>
                  <a:pt x="1530" y="650"/>
                </a:lnTo>
                <a:lnTo>
                  <a:pt x="1532" y="639"/>
                </a:lnTo>
                <a:lnTo>
                  <a:pt x="1534" y="627"/>
                </a:lnTo>
                <a:lnTo>
                  <a:pt x="1539" y="616"/>
                </a:lnTo>
                <a:lnTo>
                  <a:pt x="1543" y="605"/>
                </a:lnTo>
                <a:lnTo>
                  <a:pt x="1550" y="594"/>
                </a:lnTo>
                <a:lnTo>
                  <a:pt x="1557" y="584"/>
                </a:lnTo>
                <a:lnTo>
                  <a:pt x="1566" y="573"/>
                </a:lnTo>
                <a:lnTo>
                  <a:pt x="1575" y="563"/>
                </a:lnTo>
                <a:lnTo>
                  <a:pt x="1586" y="552"/>
                </a:lnTo>
                <a:lnTo>
                  <a:pt x="1597" y="541"/>
                </a:lnTo>
                <a:lnTo>
                  <a:pt x="1609" y="531"/>
                </a:lnTo>
                <a:lnTo>
                  <a:pt x="1623" y="522"/>
                </a:lnTo>
                <a:lnTo>
                  <a:pt x="1637" y="512"/>
                </a:lnTo>
                <a:lnTo>
                  <a:pt x="1653" y="503"/>
                </a:lnTo>
                <a:lnTo>
                  <a:pt x="1669" y="495"/>
                </a:lnTo>
                <a:lnTo>
                  <a:pt x="1669" y="495"/>
                </a:lnTo>
                <a:lnTo>
                  <a:pt x="1687" y="487"/>
                </a:lnTo>
                <a:lnTo>
                  <a:pt x="1705" y="478"/>
                </a:lnTo>
                <a:lnTo>
                  <a:pt x="1724" y="471"/>
                </a:lnTo>
                <a:lnTo>
                  <a:pt x="1744" y="463"/>
                </a:lnTo>
                <a:lnTo>
                  <a:pt x="1765" y="457"/>
                </a:lnTo>
                <a:lnTo>
                  <a:pt x="1786" y="451"/>
                </a:lnTo>
                <a:lnTo>
                  <a:pt x="1831" y="440"/>
                </a:lnTo>
                <a:lnTo>
                  <a:pt x="1878" y="431"/>
                </a:lnTo>
                <a:lnTo>
                  <a:pt x="1927" y="424"/>
                </a:lnTo>
                <a:lnTo>
                  <a:pt x="1951" y="422"/>
                </a:lnTo>
                <a:lnTo>
                  <a:pt x="1977" y="421"/>
                </a:lnTo>
                <a:lnTo>
                  <a:pt x="2004" y="420"/>
                </a:lnTo>
                <a:lnTo>
                  <a:pt x="2029" y="420"/>
                </a:lnTo>
                <a:lnTo>
                  <a:pt x="2029" y="420"/>
                </a:lnTo>
                <a:lnTo>
                  <a:pt x="2056" y="420"/>
                </a:lnTo>
                <a:lnTo>
                  <a:pt x="2082" y="421"/>
                </a:lnTo>
                <a:lnTo>
                  <a:pt x="2107" y="422"/>
                </a:lnTo>
                <a:lnTo>
                  <a:pt x="2133" y="424"/>
                </a:lnTo>
                <a:lnTo>
                  <a:pt x="2182" y="431"/>
                </a:lnTo>
                <a:lnTo>
                  <a:pt x="2229" y="440"/>
                </a:lnTo>
                <a:lnTo>
                  <a:pt x="2273" y="451"/>
                </a:lnTo>
                <a:lnTo>
                  <a:pt x="2294" y="457"/>
                </a:lnTo>
                <a:lnTo>
                  <a:pt x="2315" y="463"/>
                </a:lnTo>
                <a:lnTo>
                  <a:pt x="2335" y="471"/>
                </a:lnTo>
                <a:lnTo>
                  <a:pt x="2354" y="478"/>
                </a:lnTo>
                <a:lnTo>
                  <a:pt x="2373" y="487"/>
                </a:lnTo>
                <a:lnTo>
                  <a:pt x="2389" y="495"/>
                </a:lnTo>
                <a:lnTo>
                  <a:pt x="2389" y="495"/>
                </a:lnTo>
                <a:lnTo>
                  <a:pt x="2406" y="503"/>
                </a:lnTo>
                <a:lnTo>
                  <a:pt x="2422" y="512"/>
                </a:lnTo>
                <a:lnTo>
                  <a:pt x="2436" y="522"/>
                </a:lnTo>
                <a:lnTo>
                  <a:pt x="2449" y="531"/>
                </a:lnTo>
                <a:lnTo>
                  <a:pt x="2463" y="541"/>
                </a:lnTo>
                <a:lnTo>
                  <a:pt x="2474" y="552"/>
                </a:lnTo>
                <a:lnTo>
                  <a:pt x="2484" y="563"/>
                </a:lnTo>
                <a:lnTo>
                  <a:pt x="2494" y="573"/>
                </a:lnTo>
                <a:lnTo>
                  <a:pt x="2502" y="584"/>
                </a:lnTo>
                <a:lnTo>
                  <a:pt x="2510" y="594"/>
                </a:lnTo>
                <a:lnTo>
                  <a:pt x="2515" y="605"/>
                </a:lnTo>
                <a:lnTo>
                  <a:pt x="2521" y="616"/>
                </a:lnTo>
                <a:lnTo>
                  <a:pt x="2524" y="627"/>
                </a:lnTo>
                <a:lnTo>
                  <a:pt x="2527" y="639"/>
                </a:lnTo>
                <a:lnTo>
                  <a:pt x="2529" y="650"/>
                </a:lnTo>
                <a:lnTo>
                  <a:pt x="2530" y="661"/>
                </a:lnTo>
                <a:lnTo>
                  <a:pt x="2530" y="661"/>
                </a:lnTo>
                <a:lnTo>
                  <a:pt x="2529" y="671"/>
                </a:lnTo>
                <a:lnTo>
                  <a:pt x="2527" y="682"/>
                </a:lnTo>
                <a:lnTo>
                  <a:pt x="2524" y="693"/>
                </a:lnTo>
                <a:lnTo>
                  <a:pt x="2521" y="704"/>
                </a:lnTo>
                <a:lnTo>
                  <a:pt x="2515" y="716"/>
                </a:lnTo>
                <a:lnTo>
                  <a:pt x="2510" y="727"/>
                </a:lnTo>
                <a:lnTo>
                  <a:pt x="2502" y="737"/>
                </a:lnTo>
                <a:lnTo>
                  <a:pt x="2494" y="748"/>
                </a:lnTo>
                <a:lnTo>
                  <a:pt x="2484" y="758"/>
                </a:lnTo>
                <a:lnTo>
                  <a:pt x="2474" y="769"/>
                </a:lnTo>
                <a:lnTo>
                  <a:pt x="2463" y="779"/>
                </a:lnTo>
                <a:lnTo>
                  <a:pt x="2449" y="789"/>
                </a:lnTo>
                <a:lnTo>
                  <a:pt x="2436" y="798"/>
                </a:lnTo>
                <a:lnTo>
                  <a:pt x="2422" y="808"/>
                </a:lnTo>
                <a:lnTo>
                  <a:pt x="2406" y="817"/>
                </a:lnTo>
                <a:lnTo>
                  <a:pt x="2389" y="8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042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Income Model - Strategies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948B45EA-1AB1-418D-9812-31B482C7475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819525" y="2019300"/>
            <a:ext cx="2193925" cy="1143000"/>
          </a:xfrm>
          <a:prstGeom prst="rightArrow">
            <a:avLst>
              <a:gd name="adj1" fmla="val 50000"/>
              <a:gd name="adj2" fmla="val 47986"/>
            </a:avLst>
          </a:prstGeom>
          <a:solidFill>
            <a:srgbClr val="FD4F00"/>
          </a:soli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1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Cover Discretionary Expenses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816350" y="4457700"/>
            <a:ext cx="2193925" cy="1143000"/>
          </a:xfrm>
          <a:prstGeom prst="rightArrow">
            <a:avLst>
              <a:gd name="adj1" fmla="val 50000"/>
              <a:gd name="adj2" fmla="val 47986"/>
            </a:avLst>
          </a:prstGeom>
          <a:solidFill>
            <a:srgbClr val="FCD91D"/>
          </a:soli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100" b="1" i="1">
                <a:latin typeface="Arial" panose="020B0604020202020204" pitchFamily="34" charset="0"/>
                <a:cs typeface="Arial" panose="020B0604020202020204" pitchFamily="34" charset="0"/>
              </a:rPr>
              <a:t>Cover Necessary Expenses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816350" y="3238500"/>
            <a:ext cx="2193925" cy="1143000"/>
          </a:xfrm>
          <a:prstGeom prst="rightArrow">
            <a:avLst>
              <a:gd name="adj1" fmla="val 50000"/>
              <a:gd name="adj2" fmla="val 47986"/>
            </a:avLst>
          </a:prstGeom>
          <a:gradFill>
            <a:gsLst>
              <a:gs pos="0">
                <a:srgbClr val="FD4F00"/>
              </a:gs>
              <a:gs pos="100000">
                <a:srgbClr val="FCD91D">
                  <a:shade val="100000"/>
                  <a:satMod val="115000"/>
                </a:srgbClr>
              </a:gs>
            </a:gsLst>
            <a:lin ang="4800000" scaled="0"/>
          </a:gradFill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Convert to Fixed Income to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Cover Necessary Expenses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>
            <a:off x="6151563" y="3162300"/>
            <a:ext cx="2190750" cy="2657475"/>
          </a:xfrm>
          <a:prstGeom prst="can">
            <a:avLst>
              <a:gd name="adj" fmla="val 19852"/>
            </a:avLst>
          </a:prstGeom>
          <a:solidFill>
            <a:srgbClr val="FCD91D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1429" tIns="45714" rIns="91429" bIns="45714" anchor="ctr"/>
          <a:lstStyle/>
          <a:p>
            <a:pPr algn="ctr">
              <a:spcBef>
                <a:spcPct val="0"/>
              </a:spcBef>
            </a:pP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Necessary </a:t>
            </a:r>
            <a:b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  <p:sp>
        <p:nvSpPr>
          <p:cNvPr id="14344" name="AutoShape 9"/>
          <p:cNvSpPr>
            <a:spLocks noChangeArrowheads="1"/>
          </p:cNvSpPr>
          <p:nvPr/>
        </p:nvSpPr>
        <p:spPr bwMode="gray">
          <a:xfrm>
            <a:off x="6153150" y="1943100"/>
            <a:ext cx="2190750" cy="1660525"/>
          </a:xfrm>
          <a:prstGeom prst="can">
            <a:avLst>
              <a:gd name="adj" fmla="val 23616"/>
            </a:avLst>
          </a:prstGeom>
          <a:solidFill>
            <a:srgbClr val="FD4F0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1429" tIns="45714" rIns="91429" bIns="45714" anchor="ctr"/>
          <a:lstStyle/>
          <a:p>
            <a:pPr algn="ctr">
              <a:spcBef>
                <a:spcPct val="0"/>
              </a:spcBef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Discretionary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gray">
          <a:xfrm>
            <a:off x="1466850" y="3702050"/>
            <a:ext cx="2190750" cy="2117725"/>
          </a:xfrm>
          <a:prstGeom prst="can">
            <a:avLst>
              <a:gd name="adj" fmla="val 18593"/>
            </a:avLst>
          </a:prstGeom>
          <a:solidFill>
            <a:srgbClr val="72218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lIns="91429" tIns="45714" rIns="91429" bIns="45714" anchor="ctr"/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Income Streams</a:t>
            </a:r>
          </a:p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(Pension Plan, </a:t>
            </a:r>
          </a:p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Security, etc.)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gray">
          <a:xfrm>
            <a:off x="1466850" y="1958975"/>
            <a:ext cx="2190750" cy="2117725"/>
          </a:xfrm>
          <a:prstGeom prst="can">
            <a:avLst>
              <a:gd name="adj" fmla="val 18593"/>
            </a:avLst>
          </a:prstGeom>
          <a:solidFill>
            <a:srgbClr val="0082C8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lIns="91429" tIns="45714" rIns="91429" bIns="45714" anchor="ctr"/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Income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Assets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(Investment Plan, DROP, 403(b), 457, IRAs, etc.)</a:t>
            </a:r>
          </a:p>
        </p:txBody>
      </p:sp>
    </p:spTree>
    <p:extLst>
      <p:ext uri="{BB962C8B-B14F-4D97-AF65-F5344CB8AC3E}">
        <p14:creationId xmlns:p14="http://schemas.microsoft.com/office/powerpoint/2010/main" val="123060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257300"/>
            <a:ext cx="7612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Personal Action Plan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0"/>
          </p:nvPr>
        </p:nvSpPr>
        <p:spPr bwMode="white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E1A54CFA-8507-4AC6-9024-39008390787B}" type="slidenum">
              <a:rPr lang="en-US" altLang="en-US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39863" y="5965825"/>
            <a:ext cx="3132137" cy="571500"/>
            <a:chOff x="1440181" y="5965158"/>
            <a:chExt cx="3131819" cy="571941"/>
          </a:xfrm>
        </p:grpSpPr>
        <p:pic>
          <p:nvPicPr>
            <p:cNvPr id="17414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TextBox 2"/>
            <p:cNvSpPr txBox="1">
              <a:spLocks noChangeArrowheads="1"/>
            </p:cNvSpPr>
            <p:nvPr/>
          </p:nvSpPr>
          <p:spPr bwMode="auto">
            <a:xfrm>
              <a:off x="2023111" y="5996007"/>
              <a:ext cx="2548889" cy="52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2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Appendix G for your own Personal Action Plan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0656"/>
              </p:ext>
            </p:extLst>
          </p:nvPr>
        </p:nvGraphicFramePr>
        <p:xfrm>
          <a:off x="1795802" y="2512060"/>
          <a:ext cx="6585857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6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Steps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 your 6-digit PIN and create a MyFRS.com account.     (If already registered, use User ID and Password created.)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833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Income from Assets – Strategies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979693" y="1599156"/>
            <a:ext cx="2194560" cy="2194560"/>
          </a:xfrm>
          <a:custGeom>
            <a:avLst/>
            <a:gdLst>
              <a:gd name="connsiteX0" fmla="*/ 0 w 2022589"/>
              <a:gd name="connsiteY0" fmla="*/ 1011295 h 2022589"/>
              <a:gd name="connsiteX1" fmla="*/ 1011295 w 2022589"/>
              <a:gd name="connsiteY1" fmla="*/ 0 h 2022589"/>
              <a:gd name="connsiteX2" fmla="*/ 2022590 w 2022589"/>
              <a:gd name="connsiteY2" fmla="*/ 1011295 h 2022589"/>
              <a:gd name="connsiteX3" fmla="*/ 1011295 w 2022589"/>
              <a:gd name="connsiteY3" fmla="*/ 2022590 h 2022589"/>
              <a:gd name="connsiteX4" fmla="*/ 0 w 2022589"/>
              <a:gd name="connsiteY4" fmla="*/ 1011295 h 202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589" h="2022589">
                <a:moveTo>
                  <a:pt x="0" y="1011295"/>
                </a:moveTo>
                <a:cubicBezTo>
                  <a:pt x="0" y="452772"/>
                  <a:pt x="452772" y="0"/>
                  <a:pt x="1011295" y="0"/>
                </a:cubicBezTo>
                <a:cubicBezTo>
                  <a:pt x="1569818" y="0"/>
                  <a:pt x="2022590" y="452772"/>
                  <a:pt x="2022590" y="1011295"/>
                </a:cubicBezTo>
                <a:cubicBezTo>
                  <a:pt x="2022590" y="1569818"/>
                  <a:pt x="1569818" y="2022590"/>
                  <a:pt x="1011295" y="2022590"/>
                </a:cubicBezTo>
                <a:cubicBezTo>
                  <a:pt x="452772" y="2022590"/>
                  <a:pt x="0" y="1569818"/>
                  <a:pt x="0" y="1011295"/>
                </a:cubicBezTo>
                <a:close/>
              </a:path>
            </a:pathLst>
          </a:custGeom>
          <a:solidFill>
            <a:srgbClr val="FCD91D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951" tIns="327951" rIns="327951" bIns="32795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Annuitize</a:t>
            </a:r>
          </a:p>
        </p:txBody>
      </p:sp>
      <p:sp>
        <p:nvSpPr>
          <p:cNvPr id="6" name="Freeform 5"/>
          <p:cNvSpPr/>
          <p:nvPr/>
        </p:nvSpPr>
        <p:spPr>
          <a:xfrm>
            <a:off x="5479861" y="4213273"/>
            <a:ext cx="2194560" cy="2194560"/>
          </a:xfrm>
          <a:custGeom>
            <a:avLst/>
            <a:gdLst>
              <a:gd name="connsiteX0" fmla="*/ 0 w 2022589"/>
              <a:gd name="connsiteY0" fmla="*/ 1011295 h 2022589"/>
              <a:gd name="connsiteX1" fmla="*/ 1011295 w 2022589"/>
              <a:gd name="connsiteY1" fmla="*/ 0 h 2022589"/>
              <a:gd name="connsiteX2" fmla="*/ 2022590 w 2022589"/>
              <a:gd name="connsiteY2" fmla="*/ 1011295 h 2022589"/>
              <a:gd name="connsiteX3" fmla="*/ 1011295 w 2022589"/>
              <a:gd name="connsiteY3" fmla="*/ 2022590 h 2022589"/>
              <a:gd name="connsiteX4" fmla="*/ 0 w 2022589"/>
              <a:gd name="connsiteY4" fmla="*/ 1011295 h 202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589" h="2022589">
                <a:moveTo>
                  <a:pt x="0" y="1011295"/>
                </a:moveTo>
                <a:cubicBezTo>
                  <a:pt x="0" y="452772"/>
                  <a:pt x="452772" y="0"/>
                  <a:pt x="1011295" y="0"/>
                </a:cubicBezTo>
                <a:cubicBezTo>
                  <a:pt x="1569818" y="0"/>
                  <a:pt x="2022590" y="452772"/>
                  <a:pt x="2022590" y="1011295"/>
                </a:cubicBezTo>
                <a:cubicBezTo>
                  <a:pt x="2022590" y="1569818"/>
                  <a:pt x="1569818" y="2022590"/>
                  <a:pt x="1011295" y="2022590"/>
                </a:cubicBezTo>
                <a:cubicBezTo>
                  <a:pt x="452772" y="2022590"/>
                  <a:pt x="0" y="1569818"/>
                  <a:pt x="0" y="1011295"/>
                </a:cubicBezTo>
                <a:close/>
              </a:path>
            </a:pathLst>
          </a:custGeom>
          <a:solidFill>
            <a:srgbClr val="7FC24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27951" rIns="182880" bIns="32795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off the income</a:t>
            </a:r>
          </a:p>
        </p:txBody>
      </p:sp>
      <p:sp>
        <p:nvSpPr>
          <p:cNvPr id="8" name="Freeform 7"/>
          <p:cNvSpPr/>
          <p:nvPr/>
        </p:nvSpPr>
        <p:spPr>
          <a:xfrm>
            <a:off x="2479525" y="4213273"/>
            <a:ext cx="2194560" cy="2194560"/>
          </a:xfrm>
          <a:custGeom>
            <a:avLst/>
            <a:gdLst>
              <a:gd name="connsiteX0" fmla="*/ 0 w 2022589"/>
              <a:gd name="connsiteY0" fmla="*/ 1011295 h 2022589"/>
              <a:gd name="connsiteX1" fmla="*/ 1011295 w 2022589"/>
              <a:gd name="connsiteY1" fmla="*/ 0 h 2022589"/>
              <a:gd name="connsiteX2" fmla="*/ 2022590 w 2022589"/>
              <a:gd name="connsiteY2" fmla="*/ 1011295 h 2022589"/>
              <a:gd name="connsiteX3" fmla="*/ 1011295 w 2022589"/>
              <a:gd name="connsiteY3" fmla="*/ 2022590 h 2022589"/>
              <a:gd name="connsiteX4" fmla="*/ 0 w 2022589"/>
              <a:gd name="connsiteY4" fmla="*/ 1011295 h 202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589" h="2022589">
                <a:moveTo>
                  <a:pt x="0" y="1011295"/>
                </a:moveTo>
                <a:cubicBezTo>
                  <a:pt x="0" y="452772"/>
                  <a:pt x="452772" y="0"/>
                  <a:pt x="1011295" y="0"/>
                </a:cubicBezTo>
                <a:cubicBezTo>
                  <a:pt x="1569818" y="0"/>
                  <a:pt x="2022590" y="452772"/>
                  <a:pt x="2022590" y="1011295"/>
                </a:cubicBezTo>
                <a:cubicBezTo>
                  <a:pt x="2022590" y="1569818"/>
                  <a:pt x="1569818" y="2022590"/>
                  <a:pt x="1011295" y="2022590"/>
                </a:cubicBezTo>
                <a:cubicBezTo>
                  <a:pt x="452772" y="2022590"/>
                  <a:pt x="0" y="1569818"/>
                  <a:pt x="0" y="1011295"/>
                </a:cubicBezTo>
                <a:close/>
              </a:path>
            </a:pathLst>
          </a:custGeom>
          <a:solidFill>
            <a:srgbClr val="FD4F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27951" rIns="182880" bIns="32795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Use income and principal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72883980-4D5B-4CCD-B22E-6FA0ABFDC85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0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Annuities vs. Lump Sums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3968" y="1213608"/>
            <a:ext cx="7090936" cy="51292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03FA6-03CD-4725-AAB1-CF943BCC71F4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844466" y="6318697"/>
            <a:ext cx="659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 Metlife.com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Those who took a lump sum from a DC plan and did not have separate DB pension income depleted their money in just four years; very small base (n&lt;40).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The average age of those who took a lump sum was 65. 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Society of Actuaries Annuity 2000 Mortality Table with 100% AA projection to 2016 and 150% projection thereafter, with mortality blended 50% Male and 50% Female.</a:t>
            </a:r>
          </a:p>
        </p:txBody>
      </p:sp>
    </p:spTree>
    <p:extLst>
      <p:ext uri="{BB962C8B-B14F-4D97-AF65-F5344CB8AC3E}">
        <p14:creationId xmlns:p14="http://schemas.microsoft.com/office/powerpoint/2010/main" val="40324136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Fixed Immediate Annuities?</a:t>
            </a:r>
            <a:endParaRPr lang="en-US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Insurance products designed to distribute assets </a:t>
            </a:r>
          </a:p>
          <a:p>
            <a:r>
              <a:rPr lang="en-US" dirty="0"/>
              <a:t>Convert a lump sum of money into a stream of payments</a:t>
            </a:r>
          </a:p>
          <a:p>
            <a:r>
              <a:rPr lang="en-US" dirty="0"/>
              <a:t>Payments paid over your lifetime or multiple lifetimes</a:t>
            </a:r>
          </a:p>
          <a:p>
            <a:r>
              <a:rPr lang="en-US" dirty="0"/>
              <a:t>Payments are fixed, though you can purchase a COLA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C1479F56-17DD-40CE-8C4C-3C283C2AD96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Freeform 49"/>
          <p:cNvSpPr>
            <a:spLocks noEditPoints="1"/>
          </p:cNvSpPr>
          <p:nvPr/>
        </p:nvSpPr>
        <p:spPr bwMode="auto">
          <a:xfrm>
            <a:off x="4114800" y="4914900"/>
            <a:ext cx="610063" cy="945070"/>
          </a:xfrm>
          <a:custGeom>
            <a:avLst/>
            <a:gdLst>
              <a:gd name="T0" fmla="*/ 142 w 218"/>
              <a:gd name="T1" fmla="*/ 61 h 309"/>
              <a:gd name="T2" fmla="*/ 142 w 218"/>
              <a:gd name="T3" fmla="*/ 62 h 309"/>
              <a:gd name="T4" fmla="*/ 72 w 218"/>
              <a:gd name="T5" fmla="*/ 62 h 309"/>
              <a:gd name="T6" fmla="*/ 74 w 218"/>
              <a:gd name="T7" fmla="*/ 58 h 309"/>
              <a:gd name="T8" fmla="*/ 74 w 218"/>
              <a:gd name="T9" fmla="*/ 58 h 309"/>
              <a:gd name="T10" fmla="*/ 78 w 218"/>
              <a:gd name="T11" fmla="*/ 54 h 309"/>
              <a:gd name="T12" fmla="*/ 134 w 218"/>
              <a:gd name="T13" fmla="*/ 54 h 309"/>
              <a:gd name="T14" fmla="*/ 150 w 218"/>
              <a:gd name="T15" fmla="*/ 0 h 309"/>
              <a:gd name="T16" fmla="*/ 66 w 218"/>
              <a:gd name="T17" fmla="*/ 1 h 309"/>
              <a:gd name="T18" fmla="*/ 78 w 218"/>
              <a:gd name="T19" fmla="*/ 53 h 309"/>
              <a:gd name="T20" fmla="*/ 29 w 218"/>
              <a:gd name="T21" fmla="*/ 29 h 309"/>
              <a:gd name="T22" fmla="*/ 31 w 218"/>
              <a:gd name="T23" fmla="*/ 35 h 309"/>
              <a:gd name="T24" fmla="*/ 74 w 218"/>
              <a:gd name="T25" fmla="*/ 58 h 309"/>
              <a:gd name="T26" fmla="*/ 38 w 218"/>
              <a:gd name="T27" fmla="*/ 57 h 309"/>
              <a:gd name="T28" fmla="*/ 34 w 218"/>
              <a:gd name="T29" fmla="*/ 62 h 309"/>
              <a:gd name="T30" fmla="*/ 54 w 218"/>
              <a:gd name="T31" fmla="*/ 69 h 309"/>
              <a:gd name="T32" fmla="*/ 66 w 218"/>
              <a:gd name="T33" fmla="*/ 67 h 309"/>
              <a:gd name="T34" fmla="*/ 0 w 218"/>
              <a:gd name="T35" fmla="*/ 200 h 309"/>
              <a:gd name="T36" fmla="*/ 109 w 218"/>
              <a:gd name="T37" fmla="*/ 309 h 309"/>
              <a:gd name="T38" fmla="*/ 218 w 218"/>
              <a:gd name="T39" fmla="*/ 199 h 309"/>
              <a:gd name="T40" fmla="*/ 142 w 218"/>
              <a:gd name="T41" fmla="*/ 61 h 309"/>
              <a:gd name="T42" fmla="*/ 140 w 218"/>
              <a:gd name="T43" fmla="*/ 235 h 309"/>
              <a:gd name="T44" fmla="*/ 119 w 218"/>
              <a:gd name="T45" fmla="*/ 245 h 309"/>
              <a:gd name="T46" fmla="*/ 119 w 218"/>
              <a:gd name="T47" fmla="*/ 262 h 309"/>
              <a:gd name="T48" fmla="*/ 100 w 218"/>
              <a:gd name="T49" fmla="*/ 262 h 309"/>
              <a:gd name="T50" fmla="*/ 100 w 218"/>
              <a:gd name="T51" fmla="*/ 245 h 309"/>
              <a:gd name="T52" fmla="*/ 77 w 218"/>
              <a:gd name="T53" fmla="*/ 234 h 309"/>
              <a:gd name="T54" fmla="*/ 65 w 218"/>
              <a:gd name="T55" fmla="*/ 211 h 309"/>
              <a:gd name="T56" fmla="*/ 66 w 218"/>
              <a:gd name="T57" fmla="*/ 206 h 309"/>
              <a:gd name="T58" fmla="*/ 84 w 218"/>
              <a:gd name="T59" fmla="*/ 206 h 309"/>
              <a:gd name="T60" fmla="*/ 84 w 218"/>
              <a:gd name="T61" fmla="*/ 208 h 309"/>
              <a:gd name="T62" fmla="*/ 91 w 218"/>
              <a:gd name="T63" fmla="*/ 225 h 309"/>
              <a:gd name="T64" fmla="*/ 109 w 218"/>
              <a:gd name="T65" fmla="*/ 230 h 309"/>
              <a:gd name="T66" fmla="*/ 128 w 218"/>
              <a:gd name="T67" fmla="*/ 224 h 309"/>
              <a:gd name="T68" fmla="*/ 134 w 218"/>
              <a:gd name="T69" fmla="*/ 208 h 309"/>
              <a:gd name="T70" fmla="*/ 128 w 218"/>
              <a:gd name="T71" fmla="*/ 195 h 309"/>
              <a:gd name="T72" fmla="*/ 105 w 218"/>
              <a:gd name="T73" fmla="*/ 186 h 309"/>
              <a:gd name="T74" fmla="*/ 79 w 218"/>
              <a:gd name="T75" fmla="*/ 173 h 309"/>
              <a:gd name="T76" fmla="*/ 70 w 218"/>
              <a:gd name="T77" fmla="*/ 152 h 309"/>
              <a:gd name="T78" fmla="*/ 81 w 218"/>
              <a:gd name="T79" fmla="*/ 127 h 309"/>
              <a:gd name="T80" fmla="*/ 99 w 218"/>
              <a:gd name="T81" fmla="*/ 119 h 309"/>
              <a:gd name="T82" fmla="*/ 99 w 218"/>
              <a:gd name="T83" fmla="*/ 103 h 309"/>
              <a:gd name="T84" fmla="*/ 118 w 218"/>
              <a:gd name="T85" fmla="*/ 103 h 309"/>
              <a:gd name="T86" fmla="*/ 118 w 218"/>
              <a:gd name="T87" fmla="*/ 118 h 309"/>
              <a:gd name="T88" fmla="*/ 139 w 218"/>
              <a:gd name="T89" fmla="*/ 127 h 309"/>
              <a:gd name="T90" fmla="*/ 151 w 218"/>
              <a:gd name="T91" fmla="*/ 152 h 309"/>
              <a:gd name="T92" fmla="*/ 151 w 218"/>
              <a:gd name="T93" fmla="*/ 154 h 309"/>
              <a:gd name="T94" fmla="*/ 133 w 218"/>
              <a:gd name="T95" fmla="*/ 154 h 309"/>
              <a:gd name="T96" fmla="*/ 132 w 218"/>
              <a:gd name="T97" fmla="*/ 152 h 309"/>
              <a:gd name="T98" fmla="*/ 126 w 218"/>
              <a:gd name="T99" fmla="*/ 138 h 309"/>
              <a:gd name="T100" fmla="*/ 110 w 218"/>
              <a:gd name="T101" fmla="*/ 133 h 309"/>
              <a:gd name="T102" fmla="*/ 94 w 218"/>
              <a:gd name="T103" fmla="*/ 138 h 309"/>
              <a:gd name="T104" fmla="*/ 88 w 218"/>
              <a:gd name="T105" fmla="*/ 151 h 309"/>
              <a:gd name="T106" fmla="*/ 93 w 218"/>
              <a:gd name="T107" fmla="*/ 163 h 309"/>
              <a:gd name="T108" fmla="*/ 112 w 218"/>
              <a:gd name="T109" fmla="*/ 171 h 309"/>
              <a:gd name="T110" fmla="*/ 142 w 218"/>
              <a:gd name="T111" fmla="*/ 185 h 309"/>
              <a:gd name="T112" fmla="*/ 152 w 218"/>
              <a:gd name="T113" fmla="*/ 208 h 309"/>
              <a:gd name="T114" fmla="*/ 140 w 218"/>
              <a:gd name="T115" fmla="*/ 235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" h="309">
                <a:moveTo>
                  <a:pt x="142" y="61"/>
                </a:moveTo>
                <a:cubicBezTo>
                  <a:pt x="142" y="62"/>
                  <a:pt x="142" y="62"/>
                  <a:pt x="14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8" y="54"/>
                  <a:pt x="78" y="54"/>
                  <a:pt x="78" y="5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50" y="0"/>
                  <a:pt x="150" y="0"/>
                  <a:pt x="150" y="0"/>
                </a:cubicBezTo>
                <a:cubicBezTo>
                  <a:pt x="66" y="1"/>
                  <a:pt x="66" y="1"/>
                  <a:pt x="66" y="1"/>
                </a:cubicBezTo>
                <a:cubicBezTo>
                  <a:pt x="78" y="53"/>
                  <a:pt x="78" y="53"/>
                  <a:pt x="78" y="53"/>
                </a:cubicBezTo>
                <a:cubicBezTo>
                  <a:pt x="69" y="43"/>
                  <a:pt x="48" y="22"/>
                  <a:pt x="29" y="29"/>
                </a:cubicBezTo>
                <a:cubicBezTo>
                  <a:pt x="31" y="35"/>
                  <a:pt x="31" y="35"/>
                  <a:pt x="31" y="35"/>
                </a:cubicBezTo>
                <a:cubicBezTo>
                  <a:pt x="47" y="29"/>
                  <a:pt x="67" y="50"/>
                  <a:pt x="74" y="58"/>
                </a:cubicBezTo>
                <a:cubicBezTo>
                  <a:pt x="63" y="62"/>
                  <a:pt x="47" y="66"/>
                  <a:pt x="38" y="57"/>
                </a:cubicBezTo>
                <a:cubicBezTo>
                  <a:pt x="34" y="62"/>
                  <a:pt x="34" y="62"/>
                  <a:pt x="34" y="62"/>
                </a:cubicBezTo>
                <a:cubicBezTo>
                  <a:pt x="40" y="67"/>
                  <a:pt x="46" y="69"/>
                  <a:pt x="54" y="69"/>
                </a:cubicBezTo>
                <a:cubicBezTo>
                  <a:pt x="58" y="69"/>
                  <a:pt x="62" y="68"/>
                  <a:pt x="66" y="67"/>
                </a:cubicBezTo>
                <a:cubicBezTo>
                  <a:pt x="27" y="94"/>
                  <a:pt x="0" y="154"/>
                  <a:pt x="0" y="200"/>
                </a:cubicBezTo>
                <a:cubicBezTo>
                  <a:pt x="0" y="260"/>
                  <a:pt x="49" y="309"/>
                  <a:pt x="109" y="309"/>
                </a:cubicBezTo>
                <a:cubicBezTo>
                  <a:pt x="170" y="308"/>
                  <a:pt x="218" y="259"/>
                  <a:pt x="218" y="199"/>
                </a:cubicBezTo>
                <a:cubicBezTo>
                  <a:pt x="218" y="150"/>
                  <a:pt x="186" y="85"/>
                  <a:pt x="142" y="61"/>
                </a:cubicBezTo>
                <a:close/>
                <a:moveTo>
                  <a:pt x="140" y="235"/>
                </a:moveTo>
                <a:cubicBezTo>
                  <a:pt x="134" y="240"/>
                  <a:pt x="127" y="243"/>
                  <a:pt x="119" y="245"/>
                </a:cubicBezTo>
                <a:cubicBezTo>
                  <a:pt x="119" y="262"/>
                  <a:pt x="119" y="262"/>
                  <a:pt x="119" y="262"/>
                </a:cubicBezTo>
                <a:cubicBezTo>
                  <a:pt x="100" y="262"/>
                  <a:pt x="100" y="262"/>
                  <a:pt x="100" y="262"/>
                </a:cubicBezTo>
                <a:cubicBezTo>
                  <a:pt x="100" y="245"/>
                  <a:pt x="100" y="245"/>
                  <a:pt x="100" y="245"/>
                </a:cubicBezTo>
                <a:cubicBezTo>
                  <a:pt x="92" y="243"/>
                  <a:pt x="84" y="240"/>
                  <a:pt x="77" y="234"/>
                </a:cubicBezTo>
                <a:cubicBezTo>
                  <a:pt x="70" y="228"/>
                  <a:pt x="66" y="220"/>
                  <a:pt x="65" y="211"/>
                </a:cubicBezTo>
                <a:cubicBezTo>
                  <a:pt x="66" y="206"/>
                  <a:pt x="66" y="206"/>
                  <a:pt x="66" y="206"/>
                </a:cubicBezTo>
                <a:cubicBezTo>
                  <a:pt x="84" y="206"/>
                  <a:pt x="84" y="206"/>
                  <a:pt x="84" y="206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4" y="215"/>
                  <a:pt x="86" y="221"/>
                  <a:pt x="91" y="225"/>
                </a:cubicBezTo>
                <a:cubicBezTo>
                  <a:pt x="95" y="228"/>
                  <a:pt x="101" y="230"/>
                  <a:pt x="109" y="230"/>
                </a:cubicBezTo>
                <a:cubicBezTo>
                  <a:pt x="117" y="230"/>
                  <a:pt x="123" y="228"/>
                  <a:pt x="128" y="224"/>
                </a:cubicBezTo>
                <a:cubicBezTo>
                  <a:pt x="132" y="220"/>
                  <a:pt x="134" y="215"/>
                  <a:pt x="134" y="208"/>
                </a:cubicBezTo>
                <a:cubicBezTo>
                  <a:pt x="134" y="203"/>
                  <a:pt x="132" y="198"/>
                  <a:pt x="128" y="195"/>
                </a:cubicBezTo>
                <a:cubicBezTo>
                  <a:pt x="124" y="191"/>
                  <a:pt x="116" y="188"/>
                  <a:pt x="105" y="186"/>
                </a:cubicBezTo>
                <a:cubicBezTo>
                  <a:pt x="94" y="183"/>
                  <a:pt x="85" y="179"/>
                  <a:pt x="79" y="173"/>
                </a:cubicBezTo>
                <a:cubicBezTo>
                  <a:pt x="73" y="168"/>
                  <a:pt x="70" y="160"/>
                  <a:pt x="70" y="152"/>
                </a:cubicBezTo>
                <a:cubicBezTo>
                  <a:pt x="70" y="142"/>
                  <a:pt x="73" y="133"/>
                  <a:pt x="81" y="127"/>
                </a:cubicBezTo>
                <a:cubicBezTo>
                  <a:pt x="86" y="123"/>
                  <a:pt x="92" y="120"/>
                  <a:pt x="99" y="119"/>
                </a:cubicBezTo>
                <a:cubicBezTo>
                  <a:pt x="99" y="103"/>
                  <a:pt x="99" y="103"/>
                  <a:pt x="99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26" y="119"/>
                  <a:pt x="133" y="122"/>
                  <a:pt x="139" y="127"/>
                </a:cubicBezTo>
                <a:cubicBezTo>
                  <a:pt x="146" y="133"/>
                  <a:pt x="150" y="141"/>
                  <a:pt x="151" y="152"/>
                </a:cubicBezTo>
                <a:cubicBezTo>
                  <a:pt x="151" y="154"/>
                  <a:pt x="151" y="154"/>
                  <a:pt x="151" y="154"/>
                </a:cubicBezTo>
                <a:cubicBezTo>
                  <a:pt x="133" y="154"/>
                  <a:pt x="133" y="154"/>
                  <a:pt x="133" y="154"/>
                </a:cubicBezTo>
                <a:cubicBezTo>
                  <a:pt x="132" y="152"/>
                  <a:pt x="132" y="152"/>
                  <a:pt x="132" y="152"/>
                </a:cubicBezTo>
                <a:cubicBezTo>
                  <a:pt x="132" y="146"/>
                  <a:pt x="129" y="141"/>
                  <a:pt x="126" y="138"/>
                </a:cubicBezTo>
                <a:cubicBezTo>
                  <a:pt x="122" y="134"/>
                  <a:pt x="117" y="133"/>
                  <a:pt x="110" y="133"/>
                </a:cubicBezTo>
                <a:cubicBezTo>
                  <a:pt x="103" y="133"/>
                  <a:pt x="97" y="135"/>
                  <a:pt x="94" y="138"/>
                </a:cubicBezTo>
                <a:cubicBezTo>
                  <a:pt x="90" y="141"/>
                  <a:pt x="88" y="145"/>
                  <a:pt x="88" y="151"/>
                </a:cubicBezTo>
                <a:cubicBezTo>
                  <a:pt x="88" y="156"/>
                  <a:pt x="90" y="160"/>
                  <a:pt x="93" y="163"/>
                </a:cubicBezTo>
                <a:cubicBezTo>
                  <a:pt x="97" y="166"/>
                  <a:pt x="103" y="169"/>
                  <a:pt x="112" y="171"/>
                </a:cubicBezTo>
                <a:cubicBezTo>
                  <a:pt x="126" y="174"/>
                  <a:pt x="136" y="179"/>
                  <a:pt x="142" y="185"/>
                </a:cubicBezTo>
                <a:cubicBezTo>
                  <a:pt x="149" y="191"/>
                  <a:pt x="152" y="199"/>
                  <a:pt x="152" y="208"/>
                </a:cubicBezTo>
                <a:cubicBezTo>
                  <a:pt x="153" y="219"/>
                  <a:pt x="148" y="228"/>
                  <a:pt x="140" y="235"/>
                </a:cubicBezTo>
                <a:close/>
              </a:path>
            </a:pathLst>
          </a:custGeom>
          <a:solidFill>
            <a:srgbClr val="01020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44"/>
          <p:cNvSpPr>
            <a:spLocks noEditPoints="1"/>
          </p:cNvSpPr>
          <p:nvPr/>
        </p:nvSpPr>
        <p:spPr bwMode="auto">
          <a:xfrm>
            <a:off x="4914900" y="5051106"/>
            <a:ext cx="800100" cy="811611"/>
          </a:xfrm>
          <a:custGeom>
            <a:avLst/>
            <a:gdLst>
              <a:gd name="T0" fmla="*/ 166 w 176"/>
              <a:gd name="T1" fmla="*/ 43 h 163"/>
              <a:gd name="T2" fmla="*/ 98 w 176"/>
              <a:gd name="T3" fmla="*/ 2 h 163"/>
              <a:gd name="T4" fmla="*/ 88 w 176"/>
              <a:gd name="T5" fmla="*/ 0 h 163"/>
              <a:gd name="T6" fmla="*/ 78 w 176"/>
              <a:gd name="T7" fmla="*/ 2 h 163"/>
              <a:gd name="T8" fmla="*/ 10 w 176"/>
              <a:gd name="T9" fmla="*/ 42 h 163"/>
              <a:gd name="T10" fmla="*/ 0 w 176"/>
              <a:gd name="T11" fmla="*/ 59 h 163"/>
              <a:gd name="T12" fmla="*/ 8 w 176"/>
              <a:gd name="T13" fmla="*/ 67 h 163"/>
              <a:gd name="T14" fmla="*/ 168 w 176"/>
              <a:gd name="T15" fmla="*/ 67 h 163"/>
              <a:gd name="T16" fmla="*/ 176 w 176"/>
              <a:gd name="T17" fmla="*/ 60 h 163"/>
              <a:gd name="T18" fmla="*/ 166 w 176"/>
              <a:gd name="T19" fmla="*/ 43 h 163"/>
              <a:gd name="T20" fmla="*/ 126 w 176"/>
              <a:gd name="T21" fmla="*/ 47 h 163"/>
              <a:gd name="T22" fmla="*/ 49 w 176"/>
              <a:gd name="T23" fmla="*/ 47 h 163"/>
              <a:gd name="T24" fmla="*/ 48 w 176"/>
              <a:gd name="T25" fmla="*/ 43 h 163"/>
              <a:gd name="T26" fmla="*/ 81 w 176"/>
              <a:gd name="T27" fmla="*/ 24 h 163"/>
              <a:gd name="T28" fmla="*/ 95 w 176"/>
              <a:gd name="T29" fmla="*/ 24 h 163"/>
              <a:gd name="T30" fmla="*/ 127 w 176"/>
              <a:gd name="T31" fmla="*/ 43 h 163"/>
              <a:gd name="T32" fmla="*/ 126 w 176"/>
              <a:gd name="T33" fmla="*/ 47 h 163"/>
              <a:gd name="T34" fmla="*/ 176 w 176"/>
              <a:gd name="T35" fmla="*/ 147 h 163"/>
              <a:gd name="T36" fmla="*/ 176 w 176"/>
              <a:gd name="T37" fmla="*/ 155 h 163"/>
              <a:gd name="T38" fmla="*/ 168 w 176"/>
              <a:gd name="T39" fmla="*/ 163 h 163"/>
              <a:gd name="T40" fmla="*/ 8 w 176"/>
              <a:gd name="T41" fmla="*/ 163 h 163"/>
              <a:gd name="T42" fmla="*/ 0 w 176"/>
              <a:gd name="T43" fmla="*/ 155 h 163"/>
              <a:gd name="T44" fmla="*/ 0 w 176"/>
              <a:gd name="T45" fmla="*/ 147 h 163"/>
              <a:gd name="T46" fmla="*/ 8 w 176"/>
              <a:gd name="T47" fmla="*/ 139 h 163"/>
              <a:gd name="T48" fmla="*/ 168 w 176"/>
              <a:gd name="T49" fmla="*/ 139 h 163"/>
              <a:gd name="T50" fmla="*/ 176 w 176"/>
              <a:gd name="T51" fmla="*/ 147 h 163"/>
              <a:gd name="T52" fmla="*/ 92 w 176"/>
              <a:gd name="T53" fmla="*/ 131 h 163"/>
              <a:gd name="T54" fmla="*/ 92 w 176"/>
              <a:gd name="T55" fmla="*/ 75 h 163"/>
              <a:gd name="T56" fmla="*/ 124 w 176"/>
              <a:gd name="T57" fmla="*/ 75 h 163"/>
              <a:gd name="T58" fmla="*/ 124 w 176"/>
              <a:gd name="T59" fmla="*/ 131 h 163"/>
              <a:gd name="T60" fmla="*/ 92 w 176"/>
              <a:gd name="T61" fmla="*/ 131 h 163"/>
              <a:gd name="T62" fmla="*/ 132 w 176"/>
              <a:gd name="T63" fmla="*/ 131 h 163"/>
              <a:gd name="T64" fmla="*/ 132 w 176"/>
              <a:gd name="T65" fmla="*/ 75 h 163"/>
              <a:gd name="T66" fmla="*/ 164 w 176"/>
              <a:gd name="T67" fmla="*/ 75 h 163"/>
              <a:gd name="T68" fmla="*/ 164 w 176"/>
              <a:gd name="T69" fmla="*/ 131 h 163"/>
              <a:gd name="T70" fmla="*/ 132 w 176"/>
              <a:gd name="T71" fmla="*/ 131 h 163"/>
              <a:gd name="T72" fmla="*/ 52 w 176"/>
              <a:gd name="T73" fmla="*/ 131 h 163"/>
              <a:gd name="T74" fmla="*/ 52 w 176"/>
              <a:gd name="T75" fmla="*/ 75 h 163"/>
              <a:gd name="T76" fmla="*/ 84 w 176"/>
              <a:gd name="T77" fmla="*/ 75 h 163"/>
              <a:gd name="T78" fmla="*/ 84 w 176"/>
              <a:gd name="T79" fmla="*/ 131 h 163"/>
              <a:gd name="T80" fmla="*/ 52 w 176"/>
              <a:gd name="T81" fmla="*/ 131 h 163"/>
              <a:gd name="T82" fmla="*/ 12 w 176"/>
              <a:gd name="T83" fmla="*/ 131 h 163"/>
              <a:gd name="T84" fmla="*/ 12 w 176"/>
              <a:gd name="T85" fmla="*/ 75 h 163"/>
              <a:gd name="T86" fmla="*/ 44 w 176"/>
              <a:gd name="T87" fmla="*/ 75 h 163"/>
              <a:gd name="T88" fmla="*/ 44 w 176"/>
              <a:gd name="T89" fmla="*/ 131 h 163"/>
              <a:gd name="T90" fmla="*/ 12 w 176"/>
              <a:gd name="T91" fmla="*/ 13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" h="163">
                <a:moveTo>
                  <a:pt x="166" y="43"/>
                </a:moveTo>
                <a:cubicBezTo>
                  <a:pt x="98" y="2"/>
                  <a:pt x="98" y="2"/>
                  <a:pt x="98" y="2"/>
                </a:cubicBezTo>
                <a:cubicBezTo>
                  <a:pt x="95" y="1"/>
                  <a:pt x="92" y="0"/>
                  <a:pt x="88" y="0"/>
                </a:cubicBezTo>
                <a:cubicBezTo>
                  <a:pt x="84" y="0"/>
                  <a:pt x="81" y="1"/>
                  <a:pt x="78" y="2"/>
                </a:cubicBezTo>
                <a:cubicBezTo>
                  <a:pt x="10" y="42"/>
                  <a:pt x="10" y="42"/>
                  <a:pt x="10" y="42"/>
                </a:cubicBezTo>
                <a:cubicBezTo>
                  <a:pt x="5" y="45"/>
                  <a:pt x="0" y="53"/>
                  <a:pt x="0" y="59"/>
                </a:cubicBezTo>
                <a:cubicBezTo>
                  <a:pt x="0" y="64"/>
                  <a:pt x="4" y="67"/>
                  <a:pt x="8" y="67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72" y="67"/>
                  <a:pt x="176" y="64"/>
                  <a:pt x="176" y="60"/>
                </a:cubicBezTo>
                <a:cubicBezTo>
                  <a:pt x="176" y="54"/>
                  <a:pt x="171" y="46"/>
                  <a:pt x="166" y="43"/>
                </a:cubicBezTo>
                <a:close/>
                <a:moveTo>
                  <a:pt x="126" y="47"/>
                </a:moveTo>
                <a:cubicBezTo>
                  <a:pt x="49" y="47"/>
                  <a:pt x="49" y="47"/>
                  <a:pt x="49" y="47"/>
                </a:cubicBezTo>
                <a:cubicBezTo>
                  <a:pt x="44" y="47"/>
                  <a:pt x="44" y="45"/>
                  <a:pt x="48" y="43"/>
                </a:cubicBezTo>
                <a:cubicBezTo>
                  <a:pt x="81" y="24"/>
                  <a:pt x="81" y="24"/>
                  <a:pt x="81" y="24"/>
                </a:cubicBezTo>
                <a:cubicBezTo>
                  <a:pt x="85" y="22"/>
                  <a:pt x="91" y="22"/>
                  <a:pt x="95" y="24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31" y="45"/>
                  <a:pt x="131" y="47"/>
                  <a:pt x="126" y="47"/>
                </a:cubicBezTo>
                <a:close/>
                <a:moveTo>
                  <a:pt x="176" y="147"/>
                </a:moveTo>
                <a:cubicBezTo>
                  <a:pt x="176" y="155"/>
                  <a:pt x="176" y="155"/>
                  <a:pt x="176" y="155"/>
                </a:cubicBezTo>
                <a:cubicBezTo>
                  <a:pt x="176" y="160"/>
                  <a:pt x="172" y="163"/>
                  <a:pt x="168" y="163"/>
                </a:cubicBezTo>
                <a:cubicBezTo>
                  <a:pt x="8" y="163"/>
                  <a:pt x="8" y="163"/>
                  <a:pt x="8" y="163"/>
                </a:cubicBezTo>
                <a:cubicBezTo>
                  <a:pt x="4" y="163"/>
                  <a:pt x="0" y="160"/>
                  <a:pt x="0" y="15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3"/>
                  <a:pt x="4" y="139"/>
                  <a:pt x="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72" y="139"/>
                  <a:pt x="176" y="143"/>
                  <a:pt x="176" y="147"/>
                </a:cubicBezTo>
                <a:close/>
                <a:moveTo>
                  <a:pt x="92" y="131"/>
                </a:moveTo>
                <a:cubicBezTo>
                  <a:pt x="92" y="75"/>
                  <a:pt x="92" y="75"/>
                  <a:pt x="92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131"/>
                  <a:pt x="124" y="131"/>
                  <a:pt x="124" y="131"/>
                </a:cubicBezTo>
                <a:lnTo>
                  <a:pt x="92" y="131"/>
                </a:lnTo>
                <a:close/>
                <a:moveTo>
                  <a:pt x="132" y="131"/>
                </a:moveTo>
                <a:cubicBezTo>
                  <a:pt x="132" y="75"/>
                  <a:pt x="132" y="75"/>
                  <a:pt x="132" y="75"/>
                </a:cubicBezTo>
                <a:cubicBezTo>
                  <a:pt x="164" y="75"/>
                  <a:pt x="164" y="75"/>
                  <a:pt x="164" y="75"/>
                </a:cubicBezTo>
                <a:cubicBezTo>
                  <a:pt x="164" y="131"/>
                  <a:pt x="164" y="131"/>
                  <a:pt x="164" y="131"/>
                </a:cubicBezTo>
                <a:lnTo>
                  <a:pt x="132" y="131"/>
                </a:lnTo>
                <a:close/>
                <a:moveTo>
                  <a:pt x="52" y="131"/>
                </a:moveTo>
                <a:cubicBezTo>
                  <a:pt x="52" y="75"/>
                  <a:pt x="52" y="75"/>
                  <a:pt x="52" y="75"/>
                </a:cubicBezTo>
                <a:cubicBezTo>
                  <a:pt x="84" y="75"/>
                  <a:pt x="84" y="75"/>
                  <a:pt x="84" y="75"/>
                </a:cubicBezTo>
                <a:cubicBezTo>
                  <a:pt x="84" y="131"/>
                  <a:pt x="84" y="131"/>
                  <a:pt x="84" y="131"/>
                </a:cubicBezTo>
                <a:lnTo>
                  <a:pt x="52" y="131"/>
                </a:lnTo>
                <a:close/>
                <a:moveTo>
                  <a:pt x="12" y="131"/>
                </a:moveTo>
                <a:cubicBezTo>
                  <a:pt x="12" y="75"/>
                  <a:pt x="12" y="75"/>
                  <a:pt x="12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131"/>
                  <a:pt x="44" y="131"/>
                  <a:pt x="44" y="131"/>
                </a:cubicBezTo>
                <a:lnTo>
                  <a:pt x="12" y="1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3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Deciding How Much to Annuitize</a:t>
            </a:r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E93A7B8D-6FA9-495E-BD8B-1A194A3988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6092" name="Freeform 2"/>
          <p:cNvSpPr>
            <a:spLocks/>
          </p:cNvSpPr>
          <p:nvPr/>
        </p:nvSpPr>
        <p:spPr bwMode="auto">
          <a:xfrm flipV="1">
            <a:off x="3200400" y="5419725"/>
            <a:ext cx="503238" cy="752475"/>
          </a:xfrm>
          <a:custGeom>
            <a:avLst/>
            <a:gdLst>
              <a:gd name="T0" fmla="*/ 2147483647 w 1268"/>
              <a:gd name="T1" fmla="*/ 2147483647 h 4319"/>
              <a:gd name="T2" fmla="*/ 2147483647 w 1268"/>
              <a:gd name="T3" fmla="*/ 2147483647 h 4319"/>
              <a:gd name="T4" fmla="*/ 0 w 1268"/>
              <a:gd name="T5" fmla="*/ 2147483647 h 4319"/>
              <a:gd name="T6" fmla="*/ 2147483647 w 1268"/>
              <a:gd name="T7" fmla="*/ 2147483647 h 4319"/>
              <a:gd name="T8" fmla="*/ 2147483647 w 1268"/>
              <a:gd name="T9" fmla="*/ 2147483647 h 4319"/>
              <a:gd name="T10" fmla="*/ 2147483647 w 1268"/>
              <a:gd name="T11" fmla="*/ 2147483647 h 4319"/>
              <a:gd name="T12" fmla="*/ 2147483647 w 1268"/>
              <a:gd name="T13" fmla="*/ 2147483647 h 4319"/>
              <a:gd name="T14" fmla="*/ 2147483647 w 1268"/>
              <a:gd name="T15" fmla="*/ 2147483647 h 4319"/>
              <a:gd name="T16" fmla="*/ 2147483647 w 1268"/>
              <a:gd name="T17" fmla="*/ 2147483647 h 4319"/>
              <a:gd name="T18" fmla="*/ 2147483647 w 1268"/>
              <a:gd name="T19" fmla="*/ 2147483647 h 4319"/>
              <a:gd name="T20" fmla="*/ 2147483647 w 1268"/>
              <a:gd name="T21" fmla="*/ 2147483647 h 4319"/>
              <a:gd name="T22" fmla="*/ 2147483647 w 1268"/>
              <a:gd name="T23" fmla="*/ 2147483647 h 4319"/>
              <a:gd name="T24" fmla="*/ 2147483647 w 1268"/>
              <a:gd name="T25" fmla="*/ 2147483647 h 4319"/>
              <a:gd name="T26" fmla="*/ 2147483647 w 1268"/>
              <a:gd name="T27" fmla="*/ 2147483647 h 4319"/>
              <a:gd name="T28" fmla="*/ 2147483647 w 1268"/>
              <a:gd name="T29" fmla="*/ 2147483647 h 4319"/>
              <a:gd name="T30" fmla="*/ 2147483647 w 1268"/>
              <a:gd name="T31" fmla="*/ 2147483647 h 4319"/>
              <a:gd name="T32" fmla="*/ 2147483647 w 1268"/>
              <a:gd name="T33" fmla="*/ 2147483647 h 4319"/>
              <a:gd name="T34" fmla="*/ 2147483647 w 1268"/>
              <a:gd name="T35" fmla="*/ 2147483647 h 4319"/>
              <a:gd name="T36" fmla="*/ 2147483647 w 1268"/>
              <a:gd name="T37" fmla="*/ 2147483647 h 4319"/>
              <a:gd name="T38" fmla="*/ 2147483647 w 1268"/>
              <a:gd name="T39" fmla="*/ 2147483647 h 4319"/>
              <a:gd name="T40" fmla="*/ 2147483647 w 1268"/>
              <a:gd name="T41" fmla="*/ 2147483647 h 4319"/>
              <a:gd name="T42" fmla="*/ 2147483647 w 1268"/>
              <a:gd name="T43" fmla="*/ 2147483647 h 4319"/>
              <a:gd name="T44" fmla="*/ 2147483647 w 1268"/>
              <a:gd name="T45" fmla="*/ 2147483647 h 4319"/>
              <a:gd name="T46" fmla="*/ 2147483647 w 1268"/>
              <a:gd name="T47" fmla="*/ 2147483647 h 4319"/>
              <a:gd name="T48" fmla="*/ 2147483647 w 1268"/>
              <a:gd name="T49" fmla="*/ 2147483647 h 4319"/>
              <a:gd name="T50" fmla="*/ 2147483647 w 1268"/>
              <a:gd name="T51" fmla="*/ 2147483647 h 4319"/>
              <a:gd name="T52" fmla="*/ 2147483647 w 1268"/>
              <a:gd name="T53" fmla="*/ 2147483647 h 4319"/>
              <a:gd name="T54" fmla="*/ 2147483647 w 1268"/>
              <a:gd name="T55" fmla="*/ 2147483647 h 4319"/>
              <a:gd name="T56" fmla="*/ 2147483647 w 1268"/>
              <a:gd name="T57" fmla="*/ 2147483647 h 4319"/>
              <a:gd name="T58" fmla="*/ 2147483647 w 1268"/>
              <a:gd name="T59" fmla="*/ 2147483647 h 4319"/>
              <a:gd name="T60" fmla="*/ 2147483647 w 1268"/>
              <a:gd name="T61" fmla="*/ 2147483647 h 4319"/>
              <a:gd name="T62" fmla="*/ 2147483647 w 1268"/>
              <a:gd name="T63" fmla="*/ 2147483647 h 4319"/>
              <a:gd name="T64" fmla="*/ 2147483647 w 1268"/>
              <a:gd name="T65" fmla="*/ 2147483647 h 4319"/>
              <a:gd name="T66" fmla="*/ 2147483647 w 1268"/>
              <a:gd name="T67" fmla="*/ 2147483647 h 4319"/>
              <a:gd name="T68" fmla="*/ 2147483647 w 1268"/>
              <a:gd name="T69" fmla="*/ 2147483647 h 4319"/>
              <a:gd name="T70" fmla="*/ 2147483647 w 1268"/>
              <a:gd name="T71" fmla="*/ 2147483647 h 4319"/>
              <a:gd name="T72" fmla="*/ 2147483647 w 1268"/>
              <a:gd name="T73" fmla="*/ 2147483647 h 4319"/>
              <a:gd name="T74" fmla="*/ 2147483647 w 1268"/>
              <a:gd name="T75" fmla="*/ 2147483647 h 4319"/>
              <a:gd name="T76" fmla="*/ 2147483647 w 1268"/>
              <a:gd name="T77" fmla="*/ 2147483647 h 4319"/>
              <a:gd name="T78" fmla="*/ 2147483647 w 1268"/>
              <a:gd name="T79" fmla="*/ 2147483647 h 4319"/>
              <a:gd name="T80" fmla="*/ 2147483647 w 1268"/>
              <a:gd name="T81" fmla="*/ 2147483647 h 4319"/>
              <a:gd name="T82" fmla="*/ 2147483647 w 1268"/>
              <a:gd name="T83" fmla="*/ 2147483647 h 4319"/>
              <a:gd name="T84" fmla="*/ 2147483647 w 1268"/>
              <a:gd name="T85" fmla="*/ 2147483647 h 4319"/>
              <a:gd name="T86" fmla="*/ 2147483647 w 1268"/>
              <a:gd name="T87" fmla="*/ 2147483647 h 4319"/>
              <a:gd name="T88" fmla="*/ 2147483647 w 1268"/>
              <a:gd name="T89" fmla="*/ 2147483647 h 4319"/>
              <a:gd name="T90" fmla="*/ 2147483647 w 1268"/>
              <a:gd name="T91" fmla="*/ 2147483647 h 4319"/>
              <a:gd name="T92" fmla="*/ 2147483647 w 1268"/>
              <a:gd name="T93" fmla="*/ 2147483647 h 4319"/>
              <a:gd name="T94" fmla="*/ 2147483647 w 1268"/>
              <a:gd name="T95" fmla="*/ 2147483647 h 4319"/>
              <a:gd name="T96" fmla="*/ 2147483647 w 1268"/>
              <a:gd name="T97" fmla="*/ 2147483647 h 4319"/>
              <a:gd name="T98" fmla="*/ 2147483647 w 1268"/>
              <a:gd name="T99" fmla="*/ 2147483647 h 4319"/>
              <a:gd name="T100" fmla="*/ 2147483647 w 1268"/>
              <a:gd name="T101" fmla="*/ 2147483647 h 4319"/>
              <a:gd name="T102" fmla="*/ 2147483647 w 1268"/>
              <a:gd name="T103" fmla="*/ 2147483647 h 4319"/>
              <a:gd name="T104" fmla="*/ 2147483647 w 1268"/>
              <a:gd name="T105" fmla="*/ 2147483647 h 4319"/>
              <a:gd name="T106" fmla="*/ 2147483647 w 1268"/>
              <a:gd name="T107" fmla="*/ 2147483647 h 4319"/>
              <a:gd name="T108" fmla="*/ 2147483647 w 1268"/>
              <a:gd name="T109" fmla="*/ 2147483647 h 4319"/>
              <a:gd name="T110" fmla="*/ 2147483647 w 1268"/>
              <a:gd name="T111" fmla="*/ 2147483647 h 4319"/>
              <a:gd name="T112" fmla="*/ 2147483647 w 1268"/>
              <a:gd name="T113" fmla="*/ 2147483647 h 43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68"/>
              <a:gd name="T172" fmla="*/ 0 h 4319"/>
              <a:gd name="T173" fmla="*/ 1268 w 1268"/>
              <a:gd name="T174" fmla="*/ 4319 h 431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68" h="4319">
                <a:moveTo>
                  <a:pt x="527" y="4184"/>
                </a:moveTo>
                <a:lnTo>
                  <a:pt x="446" y="4199"/>
                </a:lnTo>
                <a:lnTo>
                  <a:pt x="412" y="4203"/>
                </a:lnTo>
                <a:lnTo>
                  <a:pt x="379" y="4202"/>
                </a:lnTo>
                <a:lnTo>
                  <a:pt x="364" y="4199"/>
                </a:lnTo>
                <a:lnTo>
                  <a:pt x="349" y="4194"/>
                </a:lnTo>
                <a:lnTo>
                  <a:pt x="335" y="4186"/>
                </a:lnTo>
                <a:lnTo>
                  <a:pt x="322" y="4177"/>
                </a:lnTo>
                <a:lnTo>
                  <a:pt x="306" y="4165"/>
                </a:lnTo>
                <a:lnTo>
                  <a:pt x="293" y="4149"/>
                </a:lnTo>
                <a:lnTo>
                  <a:pt x="280" y="4130"/>
                </a:lnTo>
                <a:lnTo>
                  <a:pt x="265" y="4110"/>
                </a:lnTo>
                <a:lnTo>
                  <a:pt x="241" y="4060"/>
                </a:lnTo>
                <a:lnTo>
                  <a:pt x="227" y="4034"/>
                </a:lnTo>
                <a:lnTo>
                  <a:pt x="217" y="4024"/>
                </a:lnTo>
                <a:lnTo>
                  <a:pt x="209" y="4017"/>
                </a:lnTo>
                <a:lnTo>
                  <a:pt x="153" y="3976"/>
                </a:lnTo>
                <a:lnTo>
                  <a:pt x="125" y="4013"/>
                </a:lnTo>
                <a:lnTo>
                  <a:pt x="40" y="3932"/>
                </a:lnTo>
                <a:lnTo>
                  <a:pt x="12" y="3903"/>
                </a:lnTo>
                <a:lnTo>
                  <a:pt x="0" y="3886"/>
                </a:lnTo>
                <a:lnTo>
                  <a:pt x="1" y="3874"/>
                </a:lnTo>
                <a:lnTo>
                  <a:pt x="11" y="3861"/>
                </a:lnTo>
                <a:lnTo>
                  <a:pt x="20" y="3849"/>
                </a:lnTo>
                <a:lnTo>
                  <a:pt x="31" y="3839"/>
                </a:lnTo>
                <a:lnTo>
                  <a:pt x="34" y="3830"/>
                </a:lnTo>
                <a:lnTo>
                  <a:pt x="40" y="3820"/>
                </a:lnTo>
                <a:lnTo>
                  <a:pt x="56" y="3802"/>
                </a:lnTo>
                <a:lnTo>
                  <a:pt x="74" y="3788"/>
                </a:lnTo>
                <a:lnTo>
                  <a:pt x="83" y="3784"/>
                </a:lnTo>
                <a:lnTo>
                  <a:pt x="90" y="3784"/>
                </a:lnTo>
                <a:lnTo>
                  <a:pt x="89" y="3775"/>
                </a:lnTo>
                <a:lnTo>
                  <a:pt x="91" y="3764"/>
                </a:lnTo>
                <a:lnTo>
                  <a:pt x="101" y="3747"/>
                </a:lnTo>
                <a:lnTo>
                  <a:pt x="118" y="3726"/>
                </a:lnTo>
                <a:lnTo>
                  <a:pt x="167" y="3671"/>
                </a:lnTo>
                <a:lnTo>
                  <a:pt x="245" y="3598"/>
                </a:lnTo>
                <a:lnTo>
                  <a:pt x="259" y="3581"/>
                </a:lnTo>
                <a:lnTo>
                  <a:pt x="275" y="3556"/>
                </a:lnTo>
                <a:lnTo>
                  <a:pt x="315" y="3493"/>
                </a:lnTo>
                <a:lnTo>
                  <a:pt x="355" y="3433"/>
                </a:lnTo>
                <a:lnTo>
                  <a:pt x="375" y="3412"/>
                </a:lnTo>
                <a:lnTo>
                  <a:pt x="385" y="3404"/>
                </a:lnTo>
                <a:lnTo>
                  <a:pt x="393" y="3400"/>
                </a:lnTo>
                <a:lnTo>
                  <a:pt x="438" y="3307"/>
                </a:lnTo>
                <a:lnTo>
                  <a:pt x="465" y="3251"/>
                </a:lnTo>
                <a:lnTo>
                  <a:pt x="484" y="3203"/>
                </a:lnTo>
                <a:lnTo>
                  <a:pt x="493" y="3180"/>
                </a:lnTo>
                <a:lnTo>
                  <a:pt x="507" y="3154"/>
                </a:lnTo>
                <a:lnTo>
                  <a:pt x="540" y="3098"/>
                </a:lnTo>
                <a:lnTo>
                  <a:pt x="585" y="3043"/>
                </a:lnTo>
                <a:lnTo>
                  <a:pt x="610" y="3014"/>
                </a:lnTo>
                <a:lnTo>
                  <a:pt x="635" y="2989"/>
                </a:lnTo>
                <a:lnTo>
                  <a:pt x="610" y="2864"/>
                </a:lnTo>
                <a:lnTo>
                  <a:pt x="601" y="2813"/>
                </a:lnTo>
                <a:lnTo>
                  <a:pt x="595" y="2760"/>
                </a:lnTo>
                <a:lnTo>
                  <a:pt x="590" y="2706"/>
                </a:lnTo>
                <a:lnTo>
                  <a:pt x="581" y="2655"/>
                </a:lnTo>
                <a:lnTo>
                  <a:pt x="568" y="2603"/>
                </a:lnTo>
                <a:lnTo>
                  <a:pt x="552" y="2552"/>
                </a:lnTo>
                <a:lnTo>
                  <a:pt x="534" y="2496"/>
                </a:lnTo>
                <a:lnTo>
                  <a:pt x="514" y="2437"/>
                </a:lnTo>
                <a:lnTo>
                  <a:pt x="499" y="2377"/>
                </a:lnTo>
                <a:lnTo>
                  <a:pt x="496" y="2351"/>
                </a:lnTo>
                <a:lnTo>
                  <a:pt x="494" y="2326"/>
                </a:lnTo>
                <a:lnTo>
                  <a:pt x="475" y="2326"/>
                </a:lnTo>
                <a:lnTo>
                  <a:pt x="452" y="2331"/>
                </a:lnTo>
                <a:lnTo>
                  <a:pt x="430" y="2342"/>
                </a:lnTo>
                <a:lnTo>
                  <a:pt x="423" y="2349"/>
                </a:lnTo>
                <a:lnTo>
                  <a:pt x="417" y="2357"/>
                </a:lnTo>
                <a:lnTo>
                  <a:pt x="419" y="2208"/>
                </a:lnTo>
                <a:lnTo>
                  <a:pt x="424" y="2064"/>
                </a:lnTo>
                <a:lnTo>
                  <a:pt x="430" y="1981"/>
                </a:lnTo>
                <a:lnTo>
                  <a:pt x="432" y="1942"/>
                </a:lnTo>
                <a:lnTo>
                  <a:pt x="430" y="1904"/>
                </a:lnTo>
                <a:lnTo>
                  <a:pt x="426" y="1862"/>
                </a:lnTo>
                <a:lnTo>
                  <a:pt x="426" y="1823"/>
                </a:lnTo>
                <a:lnTo>
                  <a:pt x="430" y="1794"/>
                </a:lnTo>
                <a:lnTo>
                  <a:pt x="436" y="1778"/>
                </a:lnTo>
                <a:lnTo>
                  <a:pt x="399" y="1726"/>
                </a:lnTo>
                <a:lnTo>
                  <a:pt x="382" y="1704"/>
                </a:lnTo>
                <a:lnTo>
                  <a:pt x="369" y="1680"/>
                </a:lnTo>
                <a:lnTo>
                  <a:pt x="357" y="1656"/>
                </a:lnTo>
                <a:lnTo>
                  <a:pt x="348" y="1631"/>
                </a:lnTo>
                <a:lnTo>
                  <a:pt x="342" y="1604"/>
                </a:lnTo>
                <a:lnTo>
                  <a:pt x="340" y="1571"/>
                </a:lnTo>
                <a:lnTo>
                  <a:pt x="340" y="1508"/>
                </a:lnTo>
                <a:lnTo>
                  <a:pt x="341" y="1454"/>
                </a:lnTo>
                <a:lnTo>
                  <a:pt x="345" y="1405"/>
                </a:lnTo>
                <a:lnTo>
                  <a:pt x="353" y="1349"/>
                </a:lnTo>
                <a:lnTo>
                  <a:pt x="360" y="1288"/>
                </a:lnTo>
                <a:lnTo>
                  <a:pt x="362" y="1230"/>
                </a:lnTo>
                <a:lnTo>
                  <a:pt x="359" y="1112"/>
                </a:lnTo>
                <a:lnTo>
                  <a:pt x="355" y="1000"/>
                </a:lnTo>
                <a:lnTo>
                  <a:pt x="357" y="951"/>
                </a:lnTo>
                <a:lnTo>
                  <a:pt x="362" y="902"/>
                </a:lnTo>
                <a:lnTo>
                  <a:pt x="370" y="851"/>
                </a:lnTo>
                <a:lnTo>
                  <a:pt x="385" y="810"/>
                </a:lnTo>
                <a:lnTo>
                  <a:pt x="394" y="790"/>
                </a:lnTo>
                <a:lnTo>
                  <a:pt x="404" y="771"/>
                </a:lnTo>
                <a:lnTo>
                  <a:pt x="418" y="755"/>
                </a:lnTo>
                <a:lnTo>
                  <a:pt x="432" y="738"/>
                </a:lnTo>
                <a:lnTo>
                  <a:pt x="519" y="651"/>
                </a:lnTo>
                <a:lnTo>
                  <a:pt x="521" y="629"/>
                </a:lnTo>
                <a:lnTo>
                  <a:pt x="527" y="609"/>
                </a:lnTo>
                <a:lnTo>
                  <a:pt x="532" y="598"/>
                </a:lnTo>
                <a:lnTo>
                  <a:pt x="538" y="590"/>
                </a:lnTo>
                <a:lnTo>
                  <a:pt x="545" y="585"/>
                </a:lnTo>
                <a:lnTo>
                  <a:pt x="554" y="581"/>
                </a:lnTo>
                <a:lnTo>
                  <a:pt x="558" y="542"/>
                </a:lnTo>
                <a:lnTo>
                  <a:pt x="550" y="538"/>
                </a:lnTo>
                <a:lnTo>
                  <a:pt x="540" y="527"/>
                </a:lnTo>
                <a:lnTo>
                  <a:pt x="538" y="511"/>
                </a:lnTo>
                <a:lnTo>
                  <a:pt x="540" y="492"/>
                </a:lnTo>
                <a:lnTo>
                  <a:pt x="556" y="456"/>
                </a:lnTo>
                <a:lnTo>
                  <a:pt x="558" y="445"/>
                </a:lnTo>
                <a:lnTo>
                  <a:pt x="558" y="437"/>
                </a:lnTo>
                <a:lnTo>
                  <a:pt x="557" y="425"/>
                </a:lnTo>
                <a:lnTo>
                  <a:pt x="552" y="413"/>
                </a:lnTo>
                <a:lnTo>
                  <a:pt x="537" y="370"/>
                </a:lnTo>
                <a:lnTo>
                  <a:pt x="533" y="355"/>
                </a:lnTo>
                <a:lnTo>
                  <a:pt x="534" y="344"/>
                </a:lnTo>
                <a:lnTo>
                  <a:pt x="538" y="335"/>
                </a:lnTo>
                <a:lnTo>
                  <a:pt x="539" y="322"/>
                </a:lnTo>
                <a:lnTo>
                  <a:pt x="538" y="303"/>
                </a:lnTo>
                <a:lnTo>
                  <a:pt x="539" y="293"/>
                </a:lnTo>
                <a:lnTo>
                  <a:pt x="541" y="281"/>
                </a:lnTo>
                <a:lnTo>
                  <a:pt x="550" y="265"/>
                </a:lnTo>
                <a:lnTo>
                  <a:pt x="554" y="249"/>
                </a:lnTo>
                <a:lnTo>
                  <a:pt x="556" y="218"/>
                </a:lnTo>
                <a:lnTo>
                  <a:pt x="557" y="194"/>
                </a:lnTo>
                <a:lnTo>
                  <a:pt x="560" y="169"/>
                </a:lnTo>
                <a:lnTo>
                  <a:pt x="565" y="146"/>
                </a:lnTo>
                <a:lnTo>
                  <a:pt x="571" y="135"/>
                </a:lnTo>
                <a:lnTo>
                  <a:pt x="578" y="128"/>
                </a:lnTo>
                <a:lnTo>
                  <a:pt x="598" y="116"/>
                </a:lnTo>
                <a:lnTo>
                  <a:pt x="616" y="108"/>
                </a:lnTo>
                <a:lnTo>
                  <a:pt x="632" y="100"/>
                </a:lnTo>
                <a:lnTo>
                  <a:pt x="640" y="96"/>
                </a:lnTo>
                <a:lnTo>
                  <a:pt x="645" y="90"/>
                </a:lnTo>
                <a:lnTo>
                  <a:pt x="665" y="57"/>
                </a:lnTo>
                <a:lnTo>
                  <a:pt x="677" y="44"/>
                </a:lnTo>
                <a:lnTo>
                  <a:pt x="686" y="38"/>
                </a:lnTo>
                <a:lnTo>
                  <a:pt x="717" y="29"/>
                </a:lnTo>
                <a:lnTo>
                  <a:pt x="733" y="22"/>
                </a:lnTo>
                <a:lnTo>
                  <a:pt x="747" y="14"/>
                </a:lnTo>
                <a:lnTo>
                  <a:pt x="760" y="7"/>
                </a:lnTo>
                <a:lnTo>
                  <a:pt x="774" y="1"/>
                </a:lnTo>
                <a:lnTo>
                  <a:pt x="795" y="0"/>
                </a:lnTo>
                <a:lnTo>
                  <a:pt x="824" y="5"/>
                </a:lnTo>
                <a:lnTo>
                  <a:pt x="850" y="8"/>
                </a:lnTo>
                <a:lnTo>
                  <a:pt x="879" y="10"/>
                </a:lnTo>
                <a:lnTo>
                  <a:pt x="890" y="10"/>
                </a:lnTo>
                <a:lnTo>
                  <a:pt x="900" y="11"/>
                </a:lnTo>
                <a:lnTo>
                  <a:pt x="907" y="14"/>
                </a:lnTo>
                <a:lnTo>
                  <a:pt x="911" y="18"/>
                </a:lnTo>
                <a:lnTo>
                  <a:pt x="939" y="31"/>
                </a:lnTo>
                <a:lnTo>
                  <a:pt x="958" y="39"/>
                </a:lnTo>
                <a:lnTo>
                  <a:pt x="975" y="44"/>
                </a:lnTo>
                <a:lnTo>
                  <a:pt x="988" y="56"/>
                </a:lnTo>
                <a:lnTo>
                  <a:pt x="995" y="61"/>
                </a:lnTo>
                <a:lnTo>
                  <a:pt x="1001" y="63"/>
                </a:lnTo>
                <a:lnTo>
                  <a:pt x="1019" y="67"/>
                </a:lnTo>
                <a:lnTo>
                  <a:pt x="1042" y="78"/>
                </a:lnTo>
                <a:lnTo>
                  <a:pt x="1067" y="99"/>
                </a:lnTo>
                <a:lnTo>
                  <a:pt x="1079" y="110"/>
                </a:lnTo>
                <a:lnTo>
                  <a:pt x="1086" y="122"/>
                </a:lnTo>
                <a:lnTo>
                  <a:pt x="1090" y="135"/>
                </a:lnTo>
                <a:lnTo>
                  <a:pt x="1086" y="147"/>
                </a:lnTo>
                <a:lnTo>
                  <a:pt x="1092" y="158"/>
                </a:lnTo>
                <a:lnTo>
                  <a:pt x="1097" y="169"/>
                </a:lnTo>
                <a:lnTo>
                  <a:pt x="1099" y="179"/>
                </a:lnTo>
                <a:lnTo>
                  <a:pt x="1097" y="186"/>
                </a:lnTo>
                <a:lnTo>
                  <a:pt x="1096" y="192"/>
                </a:lnTo>
                <a:lnTo>
                  <a:pt x="1096" y="202"/>
                </a:lnTo>
                <a:lnTo>
                  <a:pt x="1096" y="220"/>
                </a:lnTo>
                <a:lnTo>
                  <a:pt x="1090" y="207"/>
                </a:lnTo>
                <a:lnTo>
                  <a:pt x="1084" y="198"/>
                </a:lnTo>
                <a:lnTo>
                  <a:pt x="1077" y="194"/>
                </a:lnTo>
                <a:lnTo>
                  <a:pt x="1067" y="194"/>
                </a:lnTo>
                <a:lnTo>
                  <a:pt x="1070" y="205"/>
                </a:lnTo>
                <a:lnTo>
                  <a:pt x="1066" y="220"/>
                </a:lnTo>
                <a:lnTo>
                  <a:pt x="1061" y="250"/>
                </a:lnTo>
                <a:lnTo>
                  <a:pt x="1065" y="277"/>
                </a:lnTo>
                <a:lnTo>
                  <a:pt x="1071" y="294"/>
                </a:lnTo>
                <a:lnTo>
                  <a:pt x="1073" y="303"/>
                </a:lnTo>
                <a:lnTo>
                  <a:pt x="1073" y="312"/>
                </a:lnTo>
                <a:lnTo>
                  <a:pt x="1072" y="320"/>
                </a:lnTo>
                <a:lnTo>
                  <a:pt x="1067" y="325"/>
                </a:lnTo>
                <a:lnTo>
                  <a:pt x="1060" y="335"/>
                </a:lnTo>
                <a:lnTo>
                  <a:pt x="1059" y="344"/>
                </a:lnTo>
                <a:lnTo>
                  <a:pt x="1061" y="351"/>
                </a:lnTo>
                <a:lnTo>
                  <a:pt x="1065" y="360"/>
                </a:lnTo>
                <a:lnTo>
                  <a:pt x="1072" y="373"/>
                </a:lnTo>
                <a:lnTo>
                  <a:pt x="1077" y="388"/>
                </a:lnTo>
                <a:lnTo>
                  <a:pt x="1083" y="402"/>
                </a:lnTo>
                <a:lnTo>
                  <a:pt x="1089" y="412"/>
                </a:lnTo>
                <a:lnTo>
                  <a:pt x="1095" y="420"/>
                </a:lnTo>
                <a:lnTo>
                  <a:pt x="1102" y="432"/>
                </a:lnTo>
                <a:lnTo>
                  <a:pt x="1104" y="445"/>
                </a:lnTo>
                <a:lnTo>
                  <a:pt x="1101" y="454"/>
                </a:lnTo>
                <a:lnTo>
                  <a:pt x="1096" y="458"/>
                </a:lnTo>
                <a:lnTo>
                  <a:pt x="1089" y="460"/>
                </a:lnTo>
                <a:lnTo>
                  <a:pt x="1071" y="463"/>
                </a:lnTo>
                <a:lnTo>
                  <a:pt x="1060" y="468"/>
                </a:lnTo>
                <a:lnTo>
                  <a:pt x="1055" y="473"/>
                </a:lnTo>
                <a:lnTo>
                  <a:pt x="1053" y="482"/>
                </a:lnTo>
                <a:lnTo>
                  <a:pt x="1053" y="492"/>
                </a:lnTo>
                <a:lnTo>
                  <a:pt x="1055" y="502"/>
                </a:lnTo>
                <a:lnTo>
                  <a:pt x="1057" y="505"/>
                </a:lnTo>
                <a:lnTo>
                  <a:pt x="1055" y="511"/>
                </a:lnTo>
                <a:lnTo>
                  <a:pt x="1050" y="520"/>
                </a:lnTo>
                <a:lnTo>
                  <a:pt x="1036" y="523"/>
                </a:lnTo>
                <a:lnTo>
                  <a:pt x="1042" y="529"/>
                </a:lnTo>
                <a:lnTo>
                  <a:pt x="1044" y="538"/>
                </a:lnTo>
                <a:lnTo>
                  <a:pt x="1042" y="542"/>
                </a:lnTo>
                <a:lnTo>
                  <a:pt x="1036" y="546"/>
                </a:lnTo>
                <a:lnTo>
                  <a:pt x="1028" y="549"/>
                </a:lnTo>
                <a:lnTo>
                  <a:pt x="1020" y="556"/>
                </a:lnTo>
                <a:lnTo>
                  <a:pt x="1017" y="572"/>
                </a:lnTo>
                <a:lnTo>
                  <a:pt x="1016" y="596"/>
                </a:lnTo>
                <a:lnTo>
                  <a:pt x="1013" y="612"/>
                </a:lnTo>
                <a:lnTo>
                  <a:pt x="1002" y="628"/>
                </a:lnTo>
                <a:lnTo>
                  <a:pt x="995" y="634"/>
                </a:lnTo>
                <a:lnTo>
                  <a:pt x="985" y="638"/>
                </a:lnTo>
                <a:lnTo>
                  <a:pt x="977" y="640"/>
                </a:lnTo>
                <a:lnTo>
                  <a:pt x="966" y="640"/>
                </a:lnTo>
                <a:lnTo>
                  <a:pt x="920" y="629"/>
                </a:lnTo>
                <a:lnTo>
                  <a:pt x="898" y="626"/>
                </a:lnTo>
                <a:lnTo>
                  <a:pt x="882" y="626"/>
                </a:lnTo>
                <a:lnTo>
                  <a:pt x="882" y="636"/>
                </a:lnTo>
                <a:lnTo>
                  <a:pt x="879" y="648"/>
                </a:lnTo>
                <a:lnTo>
                  <a:pt x="867" y="663"/>
                </a:lnTo>
                <a:lnTo>
                  <a:pt x="847" y="680"/>
                </a:lnTo>
                <a:lnTo>
                  <a:pt x="856" y="694"/>
                </a:lnTo>
                <a:lnTo>
                  <a:pt x="864" y="714"/>
                </a:lnTo>
                <a:lnTo>
                  <a:pt x="875" y="724"/>
                </a:lnTo>
                <a:lnTo>
                  <a:pt x="886" y="737"/>
                </a:lnTo>
                <a:lnTo>
                  <a:pt x="894" y="755"/>
                </a:lnTo>
                <a:lnTo>
                  <a:pt x="898" y="764"/>
                </a:lnTo>
                <a:lnTo>
                  <a:pt x="898" y="774"/>
                </a:lnTo>
                <a:lnTo>
                  <a:pt x="911" y="790"/>
                </a:lnTo>
                <a:lnTo>
                  <a:pt x="924" y="813"/>
                </a:lnTo>
                <a:lnTo>
                  <a:pt x="936" y="841"/>
                </a:lnTo>
                <a:lnTo>
                  <a:pt x="946" y="872"/>
                </a:lnTo>
                <a:lnTo>
                  <a:pt x="953" y="909"/>
                </a:lnTo>
                <a:lnTo>
                  <a:pt x="962" y="948"/>
                </a:lnTo>
                <a:lnTo>
                  <a:pt x="964" y="987"/>
                </a:lnTo>
                <a:lnTo>
                  <a:pt x="963" y="1030"/>
                </a:lnTo>
                <a:lnTo>
                  <a:pt x="998" y="1076"/>
                </a:lnTo>
                <a:lnTo>
                  <a:pt x="1016" y="1103"/>
                </a:lnTo>
                <a:lnTo>
                  <a:pt x="1032" y="1134"/>
                </a:lnTo>
                <a:lnTo>
                  <a:pt x="1048" y="1167"/>
                </a:lnTo>
                <a:lnTo>
                  <a:pt x="1060" y="1207"/>
                </a:lnTo>
                <a:lnTo>
                  <a:pt x="1070" y="1250"/>
                </a:lnTo>
                <a:lnTo>
                  <a:pt x="1073" y="1299"/>
                </a:lnTo>
                <a:lnTo>
                  <a:pt x="1078" y="1400"/>
                </a:lnTo>
                <a:lnTo>
                  <a:pt x="1085" y="1490"/>
                </a:lnTo>
                <a:lnTo>
                  <a:pt x="1096" y="1571"/>
                </a:lnTo>
                <a:lnTo>
                  <a:pt x="1103" y="1605"/>
                </a:lnTo>
                <a:lnTo>
                  <a:pt x="1114" y="1636"/>
                </a:lnTo>
                <a:lnTo>
                  <a:pt x="1135" y="1689"/>
                </a:lnTo>
                <a:lnTo>
                  <a:pt x="1150" y="1739"/>
                </a:lnTo>
                <a:lnTo>
                  <a:pt x="1161" y="1784"/>
                </a:lnTo>
                <a:lnTo>
                  <a:pt x="1167" y="1821"/>
                </a:lnTo>
                <a:lnTo>
                  <a:pt x="1174" y="1858"/>
                </a:lnTo>
                <a:lnTo>
                  <a:pt x="1186" y="1902"/>
                </a:lnTo>
                <a:lnTo>
                  <a:pt x="1212" y="2000"/>
                </a:lnTo>
                <a:lnTo>
                  <a:pt x="1248" y="2119"/>
                </a:lnTo>
                <a:lnTo>
                  <a:pt x="1262" y="2179"/>
                </a:lnTo>
                <a:lnTo>
                  <a:pt x="1266" y="2205"/>
                </a:lnTo>
                <a:lnTo>
                  <a:pt x="1268" y="2228"/>
                </a:lnTo>
                <a:lnTo>
                  <a:pt x="1268" y="2260"/>
                </a:lnTo>
                <a:lnTo>
                  <a:pt x="1266" y="2270"/>
                </a:lnTo>
                <a:lnTo>
                  <a:pt x="1262" y="2280"/>
                </a:lnTo>
                <a:lnTo>
                  <a:pt x="1257" y="2285"/>
                </a:lnTo>
                <a:lnTo>
                  <a:pt x="1248" y="2287"/>
                </a:lnTo>
                <a:lnTo>
                  <a:pt x="1235" y="2286"/>
                </a:lnTo>
                <a:lnTo>
                  <a:pt x="1218" y="2282"/>
                </a:lnTo>
                <a:lnTo>
                  <a:pt x="1161" y="2269"/>
                </a:lnTo>
                <a:lnTo>
                  <a:pt x="1142" y="2265"/>
                </a:lnTo>
                <a:lnTo>
                  <a:pt x="1127" y="2265"/>
                </a:lnTo>
                <a:lnTo>
                  <a:pt x="1121" y="2299"/>
                </a:lnTo>
                <a:lnTo>
                  <a:pt x="1115" y="2313"/>
                </a:lnTo>
                <a:lnTo>
                  <a:pt x="1110" y="2320"/>
                </a:lnTo>
                <a:lnTo>
                  <a:pt x="1104" y="2323"/>
                </a:lnTo>
                <a:lnTo>
                  <a:pt x="1101" y="2326"/>
                </a:lnTo>
                <a:lnTo>
                  <a:pt x="1096" y="2330"/>
                </a:lnTo>
                <a:lnTo>
                  <a:pt x="1091" y="2344"/>
                </a:lnTo>
                <a:lnTo>
                  <a:pt x="1083" y="2378"/>
                </a:lnTo>
                <a:lnTo>
                  <a:pt x="1054" y="2584"/>
                </a:lnTo>
                <a:lnTo>
                  <a:pt x="1025" y="2801"/>
                </a:lnTo>
                <a:lnTo>
                  <a:pt x="1015" y="2891"/>
                </a:lnTo>
                <a:lnTo>
                  <a:pt x="1008" y="2986"/>
                </a:lnTo>
                <a:lnTo>
                  <a:pt x="1008" y="3014"/>
                </a:lnTo>
                <a:lnTo>
                  <a:pt x="1007" y="3044"/>
                </a:lnTo>
                <a:lnTo>
                  <a:pt x="1001" y="3072"/>
                </a:lnTo>
                <a:lnTo>
                  <a:pt x="995" y="3082"/>
                </a:lnTo>
                <a:lnTo>
                  <a:pt x="988" y="3091"/>
                </a:lnTo>
                <a:lnTo>
                  <a:pt x="984" y="3144"/>
                </a:lnTo>
                <a:lnTo>
                  <a:pt x="978" y="3208"/>
                </a:lnTo>
                <a:lnTo>
                  <a:pt x="966" y="3272"/>
                </a:lnTo>
                <a:lnTo>
                  <a:pt x="958" y="3299"/>
                </a:lnTo>
                <a:lnTo>
                  <a:pt x="947" y="3319"/>
                </a:lnTo>
                <a:lnTo>
                  <a:pt x="944" y="3330"/>
                </a:lnTo>
                <a:lnTo>
                  <a:pt x="940" y="3342"/>
                </a:lnTo>
                <a:lnTo>
                  <a:pt x="938" y="3371"/>
                </a:lnTo>
                <a:lnTo>
                  <a:pt x="939" y="3446"/>
                </a:lnTo>
                <a:lnTo>
                  <a:pt x="939" y="3489"/>
                </a:lnTo>
                <a:lnTo>
                  <a:pt x="938" y="3528"/>
                </a:lnTo>
                <a:lnTo>
                  <a:pt x="928" y="3565"/>
                </a:lnTo>
                <a:lnTo>
                  <a:pt x="923" y="3581"/>
                </a:lnTo>
                <a:lnTo>
                  <a:pt x="914" y="3597"/>
                </a:lnTo>
                <a:lnTo>
                  <a:pt x="918" y="3630"/>
                </a:lnTo>
                <a:lnTo>
                  <a:pt x="920" y="3669"/>
                </a:lnTo>
                <a:lnTo>
                  <a:pt x="917" y="3741"/>
                </a:lnTo>
                <a:lnTo>
                  <a:pt x="914" y="3771"/>
                </a:lnTo>
                <a:lnTo>
                  <a:pt x="907" y="3802"/>
                </a:lnTo>
                <a:lnTo>
                  <a:pt x="892" y="3855"/>
                </a:lnTo>
                <a:lnTo>
                  <a:pt x="887" y="3875"/>
                </a:lnTo>
                <a:lnTo>
                  <a:pt x="887" y="3897"/>
                </a:lnTo>
                <a:lnTo>
                  <a:pt x="892" y="3944"/>
                </a:lnTo>
                <a:lnTo>
                  <a:pt x="902" y="4017"/>
                </a:lnTo>
                <a:lnTo>
                  <a:pt x="905" y="4056"/>
                </a:lnTo>
                <a:lnTo>
                  <a:pt x="905" y="4083"/>
                </a:lnTo>
                <a:lnTo>
                  <a:pt x="926" y="4091"/>
                </a:lnTo>
                <a:lnTo>
                  <a:pt x="947" y="4105"/>
                </a:lnTo>
                <a:lnTo>
                  <a:pt x="985" y="4134"/>
                </a:lnTo>
                <a:lnTo>
                  <a:pt x="996" y="4140"/>
                </a:lnTo>
                <a:lnTo>
                  <a:pt x="1010" y="4147"/>
                </a:lnTo>
                <a:lnTo>
                  <a:pt x="1050" y="4165"/>
                </a:lnTo>
                <a:lnTo>
                  <a:pt x="1095" y="4179"/>
                </a:lnTo>
                <a:lnTo>
                  <a:pt x="1131" y="4191"/>
                </a:lnTo>
                <a:lnTo>
                  <a:pt x="1156" y="4197"/>
                </a:lnTo>
                <a:lnTo>
                  <a:pt x="1179" y="4206"/>
                </a:lnTo>
                <a:lnTo>
                  <a:pt x="1190" y="4211"/>
                </a:lnTo>
                <a:lnTo>
                  <a:pt x="1197" y="4218"/>
                </a:lnTo>
                <a:lnTo>
                  <a:pt x="1202" y="4225"/>
                </a:lnTo>
                <a:lnTo>
                  <a:pt x="1203" y="4235"/>
                </a:lnTo>
                <a:lnTo>
                  <a:pt x="1207" y="4238"/>
                </a:lnTo>
                <a:lnTo>
                  <a:pt x="1209" y="4247"/>
                </a:lnTo>
                <a:lnTo>
                  <a:pt x="1204" y="4255"/>
                </a:lnTo>
                <a:lnTo>
                  <a:pt x="1193" y="4266"/>
                </a:lnTo>
                <a:lnTo>
                  <a:pt x="1180" y="4274"/>
                </a:lnTo>
                <a:lnTo>
                  <a:pt x="1162" y="4283"/>
                </a:lnTo>
                <a:lnTo>
                  <a:pt x="1140" y="4292"/>
                </a:lnTo>
                <a:lnTo>
                  <a:pt x="1112" y="4299"/>
                </a:lnTo>
                <a:lnTo>
                  <a:pt x="1083" y="4307"/>
                </a:lnTo>
                <a:lnTo>
                  <a:pt x="1048" y="4313"/>
                </a:lnTo>
                <a:lnTo>
                  <a:pt x="1013" y="4315"/>
                </a:lnTo>
                <a:lnTo>
                  <a:pt x="975" y="4319"/>
                </a:lnTo>
                <a:lnTo>
                  <a:pt x="920" y="4319"/>
                </a:lnTo>
                <a:lnTo>
                  <a:pt x="880" y="4315"/>
                </a:lnTo>
                <a:lnTo>
                  <a:pt x="849" y="4312"/>
                </a:lnTo>
                <a:lnTo>
                  <a:pt x="825" y="4304"/>
                </a:lnTo>
                <a:lnTo>
                  <a:pt x="785" y="4291"/>
                </a:lnTo>
                <a:lnTo>
                  <a:pt x="762" y="4285"/>
                </a:lnTo>
                <a:lnTo>
                  <a:pt x="735" y="4282"/>
                </a:lnTo>
                <a:lnTo>
                  <a:pt x="733" y="4292"/>
                </a:lnTo>
                <a:lnTo>
                  <a:pt x="727" y="4299"/>
                </a:lnTo>
                <a:lnTo>
                  <a:pt x="718" y="4304"/>
                </a:lnTo>
                <a:lnTo>
                  <a:pt x="708" y="4307"/>
                </a:lnTo>
                <a:lnTo>
                  <a:pt x="678" y="4307"/>
                </a:lnTo>
                <a:lnTo>
                  <a:pt x="635" y="4304"/>
                </a:lnTo>
                <a:lnTo>
                  <a:pt x="594" y="4301"/>
                </a:lnTo>
                <a:lnTo>
                  <a:pt x="576" y="4298"/>
                </a:lnTo>
                <a:lnTo>
                  <a:pt x="562" y="4295"/>
                </a:lnTo>
                <a:lnTo>
                  <a:pt x="551" y="4289"/>
                </a:lnTo>
                <a:lnTo>
                  <a:pt x="545" y="4280"/>
                </a:lnTo>
                <a:lnTo>
                  <a:pt x="541" y="4268"/>
                </a:lnTo>
                <a:lnTo>
                  <a:pt x="545" y="4254"/>
                </a:lnTo>
                <a:lnTo>
                  <a:pt x="534" y="4218"/>
                </a:lnTo>
                <a:lnTo>
                  <a:pt x="522" y="4154"/>
                </a:lnTo>
                <a:lnTo>
                  <a:pt x="512" y="4089"/>
                </a:lnTo>
                <a:lnTo>
                  <a:pt x="511" y="4060"/>
                </a:lnTo>
                <a:lnTo>
                  <a:pt x="511" y="4041"/>
                </a:lnTo>
                <a:lnTo>
                  <a:pt x="521" y="3925"/>
                </a:lnTo>
                <a:lnTo>
                  <a:pt x="527" y="3807"/>
                </a:lnTo>
                <a:lnTo>
                  <a:pt x="519" y="3817"/>
                </a:lnTo>
                <a:lnTo>
                  <a:pt x="509" y="3831"/>
                </a:lnTo>
                <a:lnTo>
                  <a:pt x="487" y="3874"/>
                </a:lnTo>
                <a:lnTo>
                  <a:pt x="454" y="3949"/>
                </a:lnTo>
                <a:lnTo>
                  <a:pt x="440" y="3976"/>
                </a:lnTo>
                <a:lnTo>
                  <a:pt x="438" y="3987"/>
                </a:lnTo>
                <a:lnTo>
                  <a:pt x="433" y="3994"/>
                </a:lnTo>
                <a:lnTo>
                  <a:pt x="429" y="3998"/>
                </a:lnTo>
                <a:lnTo>
                  <a:pt x="419" y="3999"/>
                </a:lnTo>
                <a:lnTo>
                  <a:pt x="386" y="3992"/>
                </a:lnTo>
                <a:lnTo>
                  <a:pt x="382" y="3999"/>
                </a:lnTo>
                <a:lnTo>
                  <a:pt x="382" y="4005"/>
                </a:lnTo>
                <a:lnTo>
                  <a:pt x="385" y="4009"/>
                </a:lnTo>
                <a:lnTo>
                  <a:pt x="389" y="4012"/>
                </a:lnTo>
                <a:lnTo>
                  <a:pt x="394" y="4018"/>
                </a:lnTo>
                <a:lnTo>
                  <a:pt x="399" y="4027"/>
                </a:lnTo>
                <a:lnTo>
                  <a:pt x="401" y="4047"/>
                </a:lnTo>
                <a:lnTo>
                  <a:pt x="404" y="4056"/>
                </a:lnTo>
                <a:lnTo>
                  <a:pt x="411" y="4059"/>
                </a:lnTo>
                <a:lnTo>
                  <a:pt x="430" y="4069"/>
                </a:lnTo>
                <a:lnTo>
                  <a:pt x="448" y="4076"/>
                </a:lnTo>
                <a:lnTo>
                  <a:pt x="471" y="4091"/>
                </a:lnTo>
                <a:lnTo>
                  <a:pt x="494" y="4110"/>
                </a:lnTo>
                <a:lnTo>
                  <a:pt x="512" y="4128"/>
                </a:lnTo>
                <a:lnTo>
                  <a:pt x="527" y="4184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Freeform 3"/>
          <p:cNvSpPr>
            <a:spLocks/>
          </p:cNvSpPr>
          <p:nvPr/>
        </p:nvSpPr>
        <p:spPr bwMode="auto">
          <a:xfrm flipV="1">
            <a:off x="4438650" y="4440237"/>
            <a:ext cx="427037" cy="809625"/>
          </a:xfrm>
          <a:custGeom>
            <a:avLst/>
            <a:gdLst>
              <a:gd name="T0" fmla="*/ 2147483647 w 1077"/>
              <a:gd name="T1" fmla="*/ 2147483647 h 4314"/>
              <a:gd name="T2" fmla="*/ 2147483647 w 1077"/>
              <a:gd name="T3" fmla="*/ 2147483647 h 4314"/>
              <a:gd name="T4" fmla="*/ 2147483647 w 1077"/>
              <a:gd name="T5" fmla="*/ 2147483647 h 4314"/>
              <a:gd name="T6" fmla="*/ 2147483647 w 1077"/>
              <a:gd name="T7" fmla="*/ 2147483647 h 4314"/>
              <a:gd name="T8" fmla="*/ 2147483647 w 1077"/>
              <a:gd name="T9" fmla="*/ 2147483647 h 4314"/>
              <a:gd name="T10" fmla="*/ 2147483647 w 1077"/>
              <a:gd name="T11" fmla="*/ 2147483647 h 4314"/>
              <a:gd name="T12" fmla="*/ 2147483647 w 1077"/>
              <a:gd name="T13" fmla="*/ 2147483647 h 4314"/>
              <a:gd name="T14" fmla="*/ 2147483647 w 1077"/>
              <a:gd name="T15" fmla="*/ 2147483647 h 4314"/>
              <a:gd name="T16" fmla="*/ 2147483647 w 1077"/>
              <a:gd name="T17" fmla="*/ 2147483647 h 4314"/>
              <a:gd name="T18" fmla="*/ 2147483647 w 1077"/>
              <a:gd name="T19" fmla="*/ 2147483647 h 4314"/>
              <a:gd name="T20" fmla="*/ 2147483647 w 1077"/>
              <a:gd name="T21" fmla="*/ 2147483647 h 4314"/>
              <a:gd name="T22" fmla="*/ 2147483647 w 1077"/>
              <a:gd name="T23" fmla="*/ 2147483647 h 4314"/>
              <a:gd name="T24" fmla="*/ 2147483647 w 1077"/>
              <a:gd name="T25" fmla="*/ 2147483647 h 4314"/>
              <a:gd name="T26" fmla="*/ 2147483647 w 1077"/>
              <a:gd name="T27" fmla="*/ 2147483647 h 4314"/>
              <a:gd name="T28" fmla="*/ 2147483647 w 1077"/>
              <a:gd name="T29" fmla="*/ 2147483647 h 4314"/>
              <a:gd name="T30" fmla="*/ 2147483647 w 1077"/>
              <a:gd name="T31" fmla="*/ 2147483647 h 4314"/>
              <a:gd name="T32" fmla="*/ 2147483647 w 1077"/>
              <a:gd name="T33" fmla="*/ 2147483647 h 4314"/>
              <a:gd name="T34" fmla="*/ 2147483647 w 1077"/>
              <a:gd name="T35" fmla="*/ 2147483647 h 4314"/>
              <a:gd name="T36" fmla="*/ 2147483647 w 1077"/>
              <a:gd name="T37" fmla="*/ 2147483647 h 4314"/>
              <a:gd name="T38" fmla="*/ 2147483647 w 1077"/>
              <a:gd name="T39" fmla="*/ 2147483647 h 4314"/>
              <a:gd name="T40" fmla="*/ 2147483647 w 1077"/>
              <a:gd name="T41" fmla="*/ 2147483647 h 4314"/>
              <a:gd name="T42" fmla="*/ 2147483647 w 1077"/>
              <a:gd name="T43" fmla="*/ 2147483647 h 4314"/>
              <a:gd name="T44" fmla="*/ 2147483647 w 1077"/>
              <a:gd name="T45" fmla="*/ 2147483647 h 4314"/>
              <a:gd name="T46" fmla="*/ 2147483647 w 1077"/>
              <a:gd name="T47" fmla="*/ 2147483647 h 4314"/>
              <a:gd name="T48" fmla="*/ 2147483647 w 1077"/>
              <a:gd name="T49" fmla="*/ 2147483647 h 4314"/>
              <a:gd name="T50" fmla="*/ 2147483647 w 1077"/>
              <a:gd name="T51" fmla="*/ 2147483647 h 4314"/>
              <a:gd name="T52" fmla="*/ 2147483647 w 1077"/>
              <a:gd name="T53" fmla="*/ 2147483647 h 4314"/>
              <a:gd name="T54" fmla="*/ 2147483647 w 1077"/>
              <a:gd name="T55" fmla="*/ 2147483647 h 4314"/>
              <a:gd name="T56" fmla="*/ 2147483647 w 1077"/>
              <a:gd name="T57" fmla="*/ 2147483647 h 4314"/>
              <a:gd name="T58" fmla="*/ 2147483647 w 1077"/>
              <a:gd name="T59" fmla="*/ 2147483647 h 4314"/>
              <a:gd name="T60" fmla="*/ 2147483647 w 1077"/>
              <a:gd name="T61" fmla="*/ 2147483647 h 4314"/>
              <a:gd name="T62" fmla="*/ 2147483647 w 1077"/>
              <a:gd name="T63" fmla="*/ 2147483647 h 4314"/>
              <a:gd name="T64" fmla="*/ 2147483647 w 1077"/>
              <a:gd name="T65" fmla="*/ 2147483647 h 4314"/>
              <a:gd name="T66" fmla="*/ 2147483647 w 1077"/>
              <a:gd name="T67" fmla="*/ 2147483647 h 4314"/>
              <a:gd name="T68" fmla="*/ 2147483647 w 1077"/>
              <a:gd name="T69" fmla="*/ 2147483647 h 4314"/>
              <a:gd name="T70" fmla="*/ 2147483647 w 1077"/>
              <a:gd name="T71" fmla="*/ 2147483647 h 4314"/>
              <a:gd name="T72" fmla="*/ 2147483647 w 1077"/>
              <a:gd name="T73" fmla="*/ 2147483647 h 4314"/>
              <a:gd name="T74" fmla="*/ 2147483647 w 1077"/>
              <a:gd name="T75" fmla="*/ 2147483647 h 4314"/>
              <a:gd name="T76" fmla="*/ 2147483647 w 1077"/>
              <a:gd name="T77" fmla="*/ 2147483647 h 4314"/>
              <a:gd name="T78" fmla="*/ 2147483647 w 1077"/>
              <a:gd name="T79" fmla="*/ 2147483647 h 4314"/>
              <a:gd name="T80" fmla="*/ 2147483647 w 1077"/>
              <a:gd name="T81" fmla="*/ 2147483647 h 4314"/>
              <a:gd name="T82" fmla="*/ 2147483647 w 1077"/>
              <a:gd name="T83" fmla="*/ 2147483647 h 431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77"/>
              <a:gd name="T127" fmla="*/ 0 h 4314"/>
              <a:gd name="T128" fmla="*/ 1077 w 1077"/>
              <a:gd name="T129" fmla="*/ 4314 h 431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77" h="4314">
                <a:moveTo>
                  <a:pt x="504" y="3734"/>
                </a:moveTo>
                <a:lnTo>
                  <a:pt x="619" y="3321"/>
                </a:lnTo>
                <a:lnTo>
                  <a:pt x="715" y="3310"/>
                </a:lnTo>
                <a:lnTo>
                  <a:pt x="808" y="3277"/>
                </a:lnTo>
                <a:lnTo>
                  <a:pt x="889" y="3227"/>
                </a:lnTo>
                <a:lnTo>
                  <a:pt x="917" y="3201"/>
                </a:lnTo>
                <a:lnTo>
                  <a:pt x="947" y="3176"/>
                </a:lnTo>
                <a:lnTo>
                  <a:pt x="964" y="3137"/>
                </a:lnTo>
                <a:lnTo>
                  <a:pt x="962" y="3112"/>
                </a:lnTo>
                <a:lnTo>
                  <a:pt x="917" y="2404"/>
                </a:lnTo>
                <a:lnTo>
                  <a:pt x="1054" y="2374"/>
                </a:lnTo>
                <a:lnTo>
                  <a:pt x="1030" y="2107"/>
                </a:lnTo>
                <a:lnTo>
                  <a:pt x="1077" y="2078"/>
                </a:lnTo>
                <a:lnTo>
                  <a:pt x="1077" y="893"/>
                </a:lnTo>
                <a:lnTo>
                  <a:pt x="1068" y="836"/>
                </a:lnTo>
                <a:lnTo>
                  <a:pt x="1039" y="784"/>
                </a:lnTo>
                <a:lnTo>
                  <a:pt x="993" y="750"/>
                </a:lnTo>
                <a:lnTo>
                  <a:pt x="985" y="744"/>
                </a:lnTo>
                <a:lnTo>
                  <a:pt x="1020" y="690"/>
                </a:lnTo>
                <a:lnTo>
                  <a:pt x="1036" y="629"/>
                </a:lnTo>
                <a:lnTo>
                  <a:pt x="1029" y="564"/>
                </a:lnTo>
                <a:lnTo>
                  <a:pt x="1000" y="506"/>
                </a:lnTo>
                <a:lnTo>
                  <a:pt x="954" y="457"/>
                </a:lnTo>
                <a:lnTo>
                  <a:pt x="940" y="450"/>
                </a:lnTo>
                <a:lnTo>
                  <a:pt x="929" y="342"/>
                </a:lnTo>
                <a:lnTo>
                  <a:pt x="907" y="249"/>
                </a:lnTo>
                <a:lnTo>
                  <a:pt x="852" y="151"/>
                </a:lnTo>
                <a:lnTo>
                  <a:pt x="778" y="55"/>
                </a:lnTo>
                <a:lnTo>
                  <a:pt x="711" y="64"/>
                </a:lnTo>
                <a:lnTo>
                  <a:pt x="687" y="5"/>
                </a:lnTo>
                <a:lnTo>
                  <a:pt x="606" y="0"/>
                </a:lnTo>
                <a:lnTo>
                  <a:pt x="525" y="19"/>
                </a:lnTo>
                <a:lnTo>
                  <a:pt x="454" y="59"/>
                </a:lnTo>
                <a:lnTo>
                  <a:pt x="397" y="115"/>
                </a:lnTo>
                <a:lnTo>
                  <a:pt x="355" y="186"/>
                </a:lnTo>
                <a:lnTo>
                  <a:pt x="333" y="266"/>
                </a:lnTo>
                <a:lnTo>
                  <a:pt x="333" y="348"/>
                </a:lnTo>
                <a:lnTo>
                  <a:pt x="330" y="386"/>
                </a:lnTo>
                <a:lnTo>
                  <a:pt x="318" y="427"/>
                </a:lnTo>
                <a:lnTo>
                  <a:pt x="286" y="442"/>
                </a:lnTo>
                <a:lnTo>
                  <a:pt x="244" y="456"/>
                </a:lnTo>
                <a:lnTo>
                  <a:pt x="203" y="442"/>
                </a:lnTo>
                <a:lnTo>
                  <a:pt x="203" y="484"/>
                </a:lnTo>
                <a:lnTo>
                  <a:pt x="212" y="518"/>
                </a:lnTo>
                <a:lnTo>
                  <a:pt x="233" y="552"/>
                </a:lnTo>
                <a:lnTo>
                  <a:pt x="196" y="583"/>
                </a:lnTo>
                <a:lnTo>
                  <a:pt x="184" y="637"/>
                </a:lnTo>
                <a:lnTo>
                  <a:pt x="192" y="692"/>
                </a:lnTo>
                <a:lnTo>
                  <a:pt x="211" y="731"/>
                </a:lnTo>
                <a:lnTo>
                  <a:pt x="224" y="747"/>
                </a:lnTo>
                <a:lnTo>
                  <a:pt x="148" y="790"/>
                </a:lnTo>
                <a:lnTo>
                  <a:pt x="90" y="838"/>
                </a:lnTo>
                <a:lnTo>
                  <a:pt x="43" y="908"/>
                </a:lnTo>
                <a:lnTo>
                  <a:pt x="13" y="989"/>
                </a:lnTo>
                <a:lnTo>
                  <a:pt x="7" y="1075"/>
                </a:lnTo>
                <a:lnTo>
                  <a:pt x="25" y="1160"/>
                </a:lnTo>
                <a:lnTo>
                  <a:pt x="0" y="2136"/>
                </a:lnTo>
                <a:lnTo>
                  <a:pt x="71" y="2165"/>
                </a:lnTo>
                <a:lnTo>
                  <a:pt x="47" y="2520"/>
                </a:lnTo>
                <a:lnTo>
                  <a:pt x="93" y="2550"/>
                </a:lnTo>
                <a:lnTo>
                  <a:pt x="71" y="3290"/>
                </a:lnTo>
                <a:lnTo>
                  <a:pt x="207" y="3378"/>
                </a:lnTo>
                <a:lnTo>
                  <a:pt x="320" y="3912"/>
                </a:lnTo>
                <a:lnTo>
                  <a:pt x="298" y="4148"/>
                </a:lnTo>
                <a:lnTo>
                  <a:pt x="320" y="4238"/>
                </a:lnTo>
                <a:lnTo>
                  <a:pt x="344" y="4298"/>
                </a:lnTo>
                <a:lnTo>
                  <a:pt x="394" y="4314"/>
                </a:lnTo>
                <a:lnTo>
                  <a:pt x="427" y="4299"/>
                </a:lnTo>
                <a:lnTo>
                  <a:pt x="447" y="4233"/>
                </a:lnTo>
                <a:lnTo>
                  <a:pt x="460" y="4177"/>
                </a:lnTo>
                <a:lnTo>
                  <a:pt x="447" y="4010"/>
                </a:lnTo>
                <a:lnTo>
                  <a:pt x="619" y="4059"/>
                </a:lnTo>
                <a:lnTo>
                  <a:pt x="650" y="4070"/>
                </a:lnTo>
                <a:lnTo>
                  <a:pt x="672" y="4066"/>
                </a:lnTo>
                <a:lnTo>
                  <a:pt x="708" y="4038"/>
                </a:lnTo>
                <a:lnTo>
                  <a:pt x="715" y="4025"/>
                </a:lnTo>
                <a:lnTo>
                  <a:pt x="715" y="3996"/>
                </a:lnTo>
                <a:lnTo>
                  <a:pt x="692" y="3968"/>
                </a:lnTo>
                <a:lnTo>
                  <a:pt x="661" y="3955"/>
                </a:lnTo>
                <a:lnTo>
                  <a:pt x="619" y="3927"/>
                </a:lnTo>
                <a:lnTo>
                  <a:pt x="556" y="3888"/>
                </a:lnTo>
                <a:lnTo>
                  <a:pt x="511" y="3832"/>
                </a:lnTo>
                <a:lnTo>
                  <a:pt x="488" y="3762"/>
                </a:lnTo>
                <a:lnTo>
                  <a:pt x="504" y="3734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Freeform 4"/>
          <p:cNvSpPr>
            <a:spLocks/>
          </p:cNvSpPr>
          <p:nvPr/>
        </p:nvSpPr>
        <p:spPr bwMode="auto">
          <a:xfrm>
            <a:off x="4438650" y="2763837"/>
            <a:ext cx="427037" cy="1711325"/>
          </a:xfrm>
          <a:custGeom>
            <a:avLst/>
            <a:gdLst>
              <a:gd name="T0" fmla="*/ 2147483647 w 1077"/>
              <a:gd name="T1" fmla="*/ 2147483647 h 4314"/>
              <a:gd name="T2" fmla="*/ 2147483647 w 1077"/>
              <a:gd name="T3" fmla="*/ 2147483647 h 4314"/>
              <a:gd name="T4" fmla="*/ 2147483647 w 1077"/>
              <a:gd name="T5" fmla="*/ 2147483647 h 4314"/>
              <a:gd name="T6" fmla="*/ 2147483647 w 1077"/>
              <a:gd name="T7" fmla="*/ 2147483647 h 4314"/>
              <a:gd name="T8" fmla="*/ 2147483647 w 1077"/>
              <a:gd name="T9" fmla="*/ 2147483647 h 4314"/>
              <a:gd name="T10" fmla="*/ 2147483647 w 1077"/>
              <a:gd name="T11" fmla="*/ 2147483647 h 4314"/>
              <a:gd name="T12" fmla="*/ 2147483647 w 1077"/>
              <a:gd name="T13" fmla="*/ 2147483647 h 4314"/>
              <a:gd name="T14" fmla="*/ 2147483647 w 1077"/>
              <a:gd name="T15" fmla="*/ 2147483647 h 4314"/>
              <a:gd name="T16" fmla="*/ 2147483647 w 1077"/>
              <a:gd name="T17" fmla="*/ 2147483647 h 4314"/>
              <a:gd name="T18" fmla="*/ 2147483647 w 1077"/>
              <a:gd name="T19" fmla="*/ 2147483647 h 4314"/>
              <a:gd name="T20" fmla="*/ 2147483647 w 1077"/>
              <a:gd name="T21" fmla="*/ 2147483647 h 4314"/>
              <a:gd name="T22" fmla="*/ 2147483647 w 1077"/>
              <a:gd name="T23" fmla="*/ 2147483647 h 4314"/>
              <a:gd name="T24" fmla="*/ 2147483647 w 1077"/>
              <a:gd name="T25" fmla="*/ 2147483647 h 4314"/>
              <a:gd name="T26" fmla="*/ 2147483647 w 1077"/>
              <a:gd name="T27" fmla="*/ 2147483647 h 4314"/>
              <a:gd name="T28" fmla="*/ 2147483647 w 1077"/>
              <a:gd name="T29" fmla="*/ 2147483647 h 4314"/>
              <a:gd name="T30" fmla="*/ 2147483647 w 1077"/>
              <a:gd name="T31" fmla="*/ 2147483647 h 4314"/>
              <a:gd name="T32" fmla="*/ 2147483647 w 1077"/>
              <a:gd name="T33" fmla="*/ 2147483647 h 4314"/>
              <a:gd name="T34" fmla="*/ 2147483647 w 1077"/>
              <a:gd name="T35" fmla="*/ 2147483647 h 4314"/>
              <a:gd name="T36" fmla="*/ 2147483647 w 1077"/>
              <a:gd name="T37" fmla="*/ 2147483647 h 4314"/>
              <a:gd name="T38" fmla="*/ 2147483647 w 1077"/>
              <a:gd name="T39" fmla="*/ 2147483647 h 4314"/>
              <a:gd name="T40" fmla="*/ 2147483647 w 1077"/>
              <a:gd name="T41" fmla="*/ 2147483647 h 4314"/>
              <a:gd name="T42" fmla="*/ 2147483647 w 1077"/>
              <a:gd name="T43" fmla="*/ 2147483647 h 4314"/>
              <a:gd name="T44" fmla="*/ 2147483647 w 1077"/>
              <a:gd name="T45" fmla="*/ 2147483647 h 4314"/>
              <a:gd name="T46" fmla="*/ 2147483647 w 1077"/>
              <a:gd name="T47" fmla="*/ 2147483647 h 4314"/>
              <a:gd name="T48" fmla="*/ 2147483647 w 1077"/>
              <a:gd name="T49" fmla="*/ 2147483647 h 4314"/>
              <a:gd name="T50" fmla="*/ 2147483647 w 1077"/>
              <a:gd name="T51" fmla="*/ 2147483647 h 4314"/>
              <a:gd name="T52" fmla="*/ 2147483647 w 1077"/>
              <a:gd name="T53" fmla="*/ 2147483647 h 4314"/>
              <a:gd name="T54" fmla="*/ 2147483647 w 1077"/>
              <a:gd name="T55" fmla="*/ 2147483647 h 4314"/>
              <a:gd name="T56" fmla="*/ 2147483647 w 1077"/>
              <a:gd name="T57" fmla="*/ 2147483647 h 4314"/>
              <a:gd name="T58" fmla="*/ 2147483647 w 1077"/>
              <a:gd name="T59" fmla="*/ 2147483647 h 4314"/>
              <a:gd name="T60" fmla="*/ 2147483647 w 1077"/>
              <a:gd name="T61" fmla="*/ 2147483647 h 4314"/>
              <a:gd name="T62" fmla="*/ 2147483647 w 1077"/>
              <a:gd name="T63" fmla="*/ 2147483647 h 4314"/>
              <a:gd name="T64" fmla="*/ 2147483647 w 1077"/>
              <a:gd name="T65" fmla="*/ 2147483647 h 4314"/>
              <a:gd name="T66" fmla="*/ 2147483647 w 1077"/>
              <a:gd name="T67" fmla="*/ 2147483647 h 4314"/>
              <a:gd name="T68" fmla="*/ 2147483647 w 1077"/>
              <a:gd name="T69" fmla="*/ 2147483647 h 4314"/>
              <a:gd name="T70" fmla="*/ 2147483647 w 1077"/>
              <a:gd name="T71" fmla="*/ 2147483647 h 4314"/>
              <a:gd name="T72" fmla="*/ 2147483647 w 1077"/>
              <a:gd name="T73" fmla="*/ 2147483647 h 4314"/>
              <a:gd name="T74" fmla="*/ 2147483647 w 1077"/>
              <a:gd name="T75" fmla="*/ 2147483647 h 4314"/>
              <a:gd name="T76" fmla="*/ 2147483647 w 1077"/>
              <a:gd name="T77" fmla="*/ 2147483647 h 4314"/>
              <a:gd name="T78" fmla="*/ 2147483647 w 1077"/>
              <a:gd name="T79" fmla="*/ 2147483647 h 4314"/>
              <a:gd name="T80" fmla="*/ 2147483647 w 1077"/>
              <a:gd name="T81" fmla="*/ 2147483647 h 4314"/>
              <a:gd name="T82" fmla="*/ 2147483647 w 1077"/>
              <a:gd name="T83" fmla="*/ 2147483647 h 431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77"/>
              <a:gd name="T127" fmla="*/ 0 h 4314"/>
              <a:gd name="T128" fmla="*/ 1077 w 1077"/>
              <a:gd name="T129" fmla="*/ 4314 h 431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77" h="4314">
                <a:moveTo>
                  <a:pt x="504" y="3734"/>
                </a:moveTo>
                <a:lnTo>
                  <a:pt x="619" y="3321"/>
                </a:lnTo>
                <a:lnTo>
                  <a:pt x="715" y="3310"/>
                </a:lnTo>
                <a:lnTo>
                  <a:pt x="808" y="3277"/>
                </a:lnTo>
                <a:lnTo>
                  <a:pt x="889" y="3227"/>
                </a:lnTo>
                <a:lnTo>
                  <a:pt x="917" y="3201"/>
                </a:lnTo>
                <a:lnTo>
                  <a:pt x="947" y="3176"/>
                </a:lnTo>
                <a:lnTo>
                  <a:pt x="964" y="3137"/>
                </a:lnTo>
                <a:lnTo>
                  <a:pt x="962" y="3112"/>
                </a:lnTo>
                <a:lnTo>
                  <a:pt x="917" y="2404"/>
                </a:lnTo>
                <a:lnTo>
                  <a:pt x="1054" y="2374"/>
                </a:lnTo>
                <a:lnTo>
                  <a:pt x="1030" y="2107"/>
                </a:lnTo>
                <a:lnTo>
                  <a:pt x="1077" y="2078"/>
                </a:lnTo>
                <a:lnTo>
                  <a:pt x="1077" y="893"/>
                </a:lnTo>
                <a:lnTo>
                  <a:pt x="1068" y="836"/>
                </a:lnTo>
                <a:lnTo>
                  <a:pt x="1039" y="784"/>
                </a:lnTo>
                <a:lnTo>
                  <a:pt x="993" y="750"/>
                </a:lnTo>
                <a:lnTo>
                  <a:pt x="985" y="744"/>
                </a:lnTo>
                <a:lnTo>
                  <a:pt x="1020" y="690"/>
                </a:lnTo>
                <a:lnTo>
                  <a:pt x="1036" y="629"/>
                </a:lnTo>
                <a:lnTo>
                  <a:pt x="1029" y="564"/>
                </a:lnTo>
                <a:lnTo>
                  <a:pt x="1000" y="506"/>
                </a:lnTo>
                <a:lnTo>
                  <a:pt x="954" y="457"/>
                </a:lnTo>
                <a:lnTo>
                  <a:pt x="940" y="450"/>
                </a:lnTo>
                <a:lnTo>
                  <a:pt x="929" y="342"/>
                </a:lnTo>
                <a:lnTo>
                  <a:pt x="907" y="249"/>
                </a:lnTo>
                <a:lnTo>
                  <a:pt x="852" y="151"/>
                </a:lnTo>
                <a:lnTo>
                  <a:pt x="778" y="55"/>
                </a:lnTo>
                <a:lnTo>
                  <a:pt x="711" y="64"/>
                </a:lnTo>
                <a:lnTo>
                  <a:pt x="687" y="5"/>
                </a:lnTo>
                <a:lnTo>
                  <a:pt x="606" y="0"/>
                </a:lnTo>
                <a:lnTo>
                  <a:pt x="525" y="19"/>
                </a:lnTo>
                <a:lnTo>
                  <a:pt x="454" y="59"/>
                </a:lnTo>
                <a:lnTo>
                  <a:pt x="397" y="115"/>
                </a:lnTo>
                <a:lnTo>
                  <a:pt x="355" y="186"/>
                </a:lnTo>
                <a:lnTo>
                  <a:pt x="333" y="266"/>
                </a:lnTo>
                <a:lnTo>
                  <a:pt x="333" y="348"/>
                </a:lnTo>
                <a:lnTo>
                  <a:pt x="330" y="386"/>
                </a:lnTo>
                <a:lnTo>
                  <a:pt x="318" y="427"/>
                </a:lnTo>
                <a:lnTo>
                  <a:pt x="286" y="442"/>
                </a:lnTo>
                <a:lnTo>
                  <a:pt x="244" y="456"/>
                </a:lnTo>
                <a:lnTo>
                  <a:pt x="203" y="442"/>
                </a:lnTo>
                <a:lnTo>
                  <a:pt x="203" y="484"/>
                </a:lnTo>
                <a:lnTo>
                  <a:pt x="212" y="518"/>
                </a:lnTo>
                <a:lnTo>
                  <a:pt x="233" y="552"/>
                </a:lnTo>
                <a:lnTo>
                  <a:pt x="196" y="583"/>
                </a:lnTo>
                <a:lnTo>
                  <a:pt x="184" y="637"/>
                </a:lnTo>
                <a:lnTo>
                  <a:pt x="192" y="692"/>
                </a:lnTo>
                <a:lnTo>
                  <a:pt x="211" y="731"/>
                </a:lnTo>
                <a:lnTo>
                  <a:pt x="224" y="747"/>
                </a:lnTo>
                <a:lnTo>
                  <a:pt x="148" y="790"/>
                </a:lnTo>
                <a:lnTo>
                  <a:pt x="90" y="838"/>
                </a:lnTo>
                <a:lnTo>
                  <a:pt x="43" y="908"/>
                </a:lnTo>
                <a:lnTo>
                  <a:pt x="13" y="989"/>
                </a:lnTo>
                <a:lnTo>
                  <a:pt x="7" y="1075"/>
                </a:lnTo>
                <a:lnTo>
                  <a:pt x="25" y="1160"/>
                </a:lnTo>
                <a:lnTo>
                  <a:pt x="0" y="2136"/>
                </a:lnTo>
                <a:lnTo>
                  <a:pt x="71" y="2165"/>
                </a:lnTo>
                <a:lnTo>
                  <a:pt x="47" y="2520"/>
                </a:lnTo>
                <a:lnTo>
                  <a:pt x="93" y="2550"/>
                </a:lnTo>
                <a:lnTo>
                  <a:pt x="71" y="3290"/>
                </a:lnTo>
                <a:lnTo>
                  <a:pt x="207" y="3378"/>
                </a:lnTo>
                <a:lnTo>
                  <a:pt x="320" y="3912"/>
                </a:lnTo>
                <a:lnTo>
                  <a:pt x="298" y="4148"/>
                </a:lnTo>
                <a:lnTo>
                  <a:pt x="320" y="4238"/>
                </a:lnTo>
                <a:lnTo>
                  <a:pt x="344" y="4298"/>
                </a:lnTo>
                <a:lnTo>
                  <a:pt x="394" y="4314"/>
                </a:lnTo>
                <a:lnTo>
                  <a:pt x="427" y="4299"/>
                </a:lnTo>
                <a:lnTo>
                  <a:pt x="447" y="4233"/>
                </a:lnTo>
                <a:lnTo>
                  <a:pt x="460" y="4177"/>
                </a:lnTo>
                <a:lnTo>
                  <a:pt x="447" y="4010"/>
                </a:lnTo>
                <a:lnTo>
                  <a:pt x="619" y="4059"/>
                </a:lnTo>
                <a:lnTo>
                  <a:pt x="650" y="4070"/>
                </a:lnTo>
                <a:lnTo>
                  <a:pt x="672" y="4066"/>
                </a:lnTo>
                <a:lnTo>
                  <a:pt x="708" y="4038"/>
                </a:lnTo>
                <a:lnTo>
                  <a:pt x="715" y="4025"/>
                </a:lnTo>
                <a:lnTo>
                  <a:pt x="715" y="3996"/>
                </a:lnTo>
                <a:lnTo>
                  <a:pt x="692" y="3968"/>
                </a:lnTo>
                <a:lnTo>
                  <a:pt x="661" y="3955"/>
                </a:lnTo>
                <a:lnTo>
                  <a:pt x="619" y="3927"/>
                </a:lnTo>
                <a:lnTo>
                  <a:pt x="556" y="3888"/>
                </a:lnTo>
                <a:lnTo>
                  <a:pt x="511" y="3832"/>
                </a:lnTo>
                <a:lnTo>
                  <a:pt x="488" y="3762"/>
                </a:lnTo>
                <a:lnTo>
                  <a:pt x="504" y="37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AutoShape 6"/>
          <p:cNvSpPr>
            <a:spLocks noChangeArrowheads="1"/>
          </p:cNvSpPr>
          <p:nvPr/>
        </p:nvSpPr>
        <p:spPr bwMode="auto">
          <a:xfrm>
            <a:off x="1012788" y="1818167"/>
            <a:ext cx="2171700" cy="1085850"/>
          </a:xfrm>
          <a:prstGeom prst="cloudCallout">
            <a:avLst>
              <a:gd name="adj1" fmla="val -13963"/>
              <a:gd name="adj2" fmla="val 73097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777777"/>
            </a:solidFill>
            <a:round/>
            <a:headEnd/>
            <a:tailEnd/>
          </a:ln>
        </p:spPr>
        <p:txBody>
          <a:bodyPr lIns="45720" rIns="45720" anchor="b" anchorCtr="1"/>
          <a:lstStyle/>
          <a:p>
            <a:pPr>
              <a:spcBef>
                <a:spcPct val="0"/>
              </a:spcBef>
            </a:pPr>
            <a:endParaRPr lang="en-US" sz="800">
              <a:latin typeface="Arial" charset="0"/>
            </a:endParaRPr>
          </a:p>
        </p:txBody>
      </p:sp>
      <p:sp>
        <p:nvSpPr>
          <p:cNvPr id="46096" name="AutoShape 7"/>
          <p:cNvSpPr>
            <a:spLocks noChangeArrowheads="1"/>
          </p:cNvSpPr>
          <p:nvPr/>
        </p:nvSpPr>
        <p:spPr bwMode="auto">
          <a:xfrm>
            <a:off x="3967162" y="1371600"/>
            <a:ext cx="1862138" cy="1163637"/>
          </a:xfrm>
          <a:prstGeom prst="cloudCallout">
            <a:avLst>
              <a:gd name="adj1" fmla="val -10870"/>
              <a:gd name="adj2" fmla="val 65417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777777"/>
            </a:solidFill>
            <a:round/>
            <a:headEnd/>
            <a:tailEnd/>
          </a:ln>
        </p:spPr>
        <p:txBody>
          <a:bodyPr lIns="0" rIns="45720" anchor="b" anchorCtr="1"/>
          <a:lstStyle/>
          <a:p>
            <a:pPr>
              <a:spcBef>
                <a:spcPct val="0"/>
              </a:spcBef>
            </a:pPr>
            <a:endParaRPr lang="en-US" sz="800">
              <a:latin typeface="Arial" charset="0"/>
            </a:endParaRPr>
          </a:p>
        </p:txBody>
      </p:sp>
      <p:sp>
        <p:nvSpPr>
          <p:cNvPr id="46097" name="AutoShape 8"/>
          <p:cNvSpPr>
            <a:spLocks noChangeArrowheads="1"/>
          </p:cNvSpPr>
          <p:nvPr/>
        </p:nvSpPr>
        <p:spPr bwMode="auto">
          <a:xfrm>
            <a:off x="2743200" y="2457450"/>
            <a:ext cx="1714500" cy="1028700"/>
          </a:xfrm>
          <a:prstGeom prst="cloudCallout">
            <a:avLst>
              <a:gd name="adj1" fmla="val -5926"/>
              <a:gd name="adj2" fmla="val 74227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777777"/>
            </a:solidFill>
            <a:round/>
            <a:headEnd/>
            <a:tailEnd/>
          </a:ln>
        </p:spPr>
        <p:txBody>
          <a:bodyPr lIns="45720" rIns="45720" anchor="b" anchorCtr="1"/>
          <a:lstStyle/>
          <a:p>
            <a:pPr>
              <a:spcBef>
                <a:spcPct val="0"/>
              </a:spcBef>
            </a:pPr>
            <a:endParaRPr lang="en-US" sz="800">
              <a:latin typeface="Arial" charset="0"/>
            </a:endParaRPr>
          </a:p>
        </p:txBody>
      </p:sp>
      <p:grpSp>
        <p:nvGrpSpPr>
          <p:cNvPr id="46098" name="Group 9"/>
          <p:cNvGrpSpPr>
            <a:grpSpLocks/>
          </p:cNvGrpSpPr>
          <p:nvPr/>
        </p:nvGrpSpPr>
        <p:grpSpPr bwMode="auto">
          <a:xfrm flipV="1">
            <a:off x="1259991" y="4619625"/>
            <a:ext cx="1670050" cy="914400"/>
            <a:chOff x="1407" y="649"/>
            <a:chExt cx="2942" cy="3022"/>
          </a:xfrm>
        </p:grpSpPr>
        <p:sp>
          <p:nvSpPr>
            <p:cNvPr id="46118" name="Freeform 10"/>
            <p:cNvSpPr>
              <a:spLocks/>
            </p:cNvSpPr>
            <p:nvPr/>
          </p:nvSpPr>
          <p:spPr bwMode="auto">
            <a:xfrm>
              <a:off x="2510" y="3354"/>
              <a:ext cx="108" cy="189"/>
            </a:xfrm>
            <a:custGeom>
              <a:avLst/>
              <a:gdLst>
                <a:gd name="T0" fmla="*/ 0 w 217"/>
                <a:gd name="T1" fmla="*/ 1 h 378"/>
                <a:gd name="T2" fmla="*/ 0 w 217"/>
                <a:gd name="T3" fmla="*/ 1 h 378"/>
                <a:gd name="T4" fmla="*/ 0 w 217"/>
                <a:gd name="T5" fmla="*/ 1 h 378"/>
                <a:gd name="T6" fmla="*/ 0 w 217"/>
                <a:gd name="T7" fmla="*/ 1 h 378"/>
                <a:gd name="T8" fmla="*/ 0 w 217"/>
                <a:gd name="T9" fmla="*/ 1 h 378"/>
                <a:gd name="T10" fmla="*/ 0 w 217"/>
                <a:gd name="T11" fmla="*/ 1 h 378"/>
                <a:gd name="T12" fmla="*/ 0 w 217"/>
                <a:gd name="T13" fmla="*/ 1 h 378"/>
                <a:gd name="T14" fmla="*/ 0 w 217"/>
                <a:gd name="T15" fmla="*/ 1 h 378"/>
                <a:gd name="T16" fmla="*/ 0 w 217"/>
                <a:gd name="T17" fmla="*/ 1 h 378"/>
                <a:gd name="T18" fmla="*/ 0 w 217"/>
                <a:gd name="T19" fmla="*/ 1 h 378"/>
                <a:gd name="T20" fmla="*/ 0 w 217"/>
                <a:gd name="T21" fmla="*/ 1 h 378"/>
                <a:gd name="T22" fmla="*/ 0 w 217"/>
                <a:gd name="T23" fmla="*/ 1 h 378"/>
                <a:gd name="T24" fmla="*/ 0 w 217"/>
                <a:gd name="T25" fmla="*/ 1 h 378"/>
                <a:gd name="T26" fmla="*/ 0 w 217"/>
                <a:gd name="T27" fmla="*/ 0 h 378"/>
                <a:gd name="T28" fmla="*/ 0 w 217"/>
                <a:gd name="T29" fmla="*/ 1 h 378"/>
                <a:gd name="T30" fmla="*/ 0 w 217"/>
                <a:gd name="T31" fmla="*/ 1 h 378"/>
                <a:gd name="T32" fmla="*/ 0 w 217"/>
                <a:gd name="T33" fmla="*/ 1 h 378"/>
                <a:gd name="T34" fmla="*/ 0 w 217"/>
                <a:gd name="T35" fmla="*/ 1 h 378"/>
                <a:gd name="T36" fmla="*/ 0 w 217"/>
                <a:gd name="T37" fmla="*/ 1 h 378"/>
                <a:gd name="T38" fmla="*/ 0 w 217"/>
                <a:gd name="T39" fmla="*/ 1 h 378"/>
                <a:gd name="T40" fmla="*/ 0 w 217"/>
                <a:gd name="T41" fmla="*/ 1 h 378"/>
                <a:gd name="T42" fmla="*/ 0 w 217"/>
                <a:gd name="T43" fmla="*/ 1 h 378"/>
                <a:gd name="T44" fmla="*/ 0 w 217"/>
                <a:gd name="T45" fmla="*/ 1 h 3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7"/>
                <a:gd name="T70" fmla="*/ 0 h 378"/>
                <a:gd name="T71" fmla="*/ 217 w 217"/>
                <a:gd name="T72" fmla="*/ 378 h 3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7" h="378">
                  <a:moveTo>
                    <a:pt x="155" y="198"/>
                  </a:moveTo>
                  <a:lnTo>
                    <a:pt x="134" y="287"/>
                  </a:lnTo>
                  <a:lnTo>
                    <a:pt x="111" y="364"/>
                  </a:lnTo>
                  <a:lnTo>
                    <a:pt x="101" y="372"/>
                  </a:lnTo>
                  <a:lnTo>
                    <a:pt x="78" y="378"/>
                  </a:lnTo>
                  <a:lnTo>
                    <a:pt x="60" y="378"/>
                  </a:lnTo>
                  <a:lnTo>
                    <a:pt x="45" y="370"/>
                  </a:lnTo>
                  <a:lnTo>
                    <a:pt x="14" y="291"/>
                  </a:lnTo>
                  <a:lnTo>
                    <a:pt x="0" y="198"/>
                  </a:lnTo>
                  <a:lnTo>
                    <a:pt x="8" y="99"/>
                  </a:lnTo>
                  <a:lnTo>
                    <a:pt x="37" y="19"/>
                  </a:lnTo>
                  <a:lnTo>
                    <a:pt x="43" y="8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103" y="4"/>
                  </a:lnTo>
                  <a:lnTo>
                    <a:pt x="128" y="19"/>
                  </a:lnTo>
                  <a:lnTo>
                    <a:pt x="142" y="31"/>
                  </a:lnTo>
                  <a:lnTo>
                    <a:pt x="149" y="50"/>
                  </a:lnTo>
                  <a:lnTo>
                    <a:pt x="157" y="76"/>
                  </a:lnTo>
                  <a:lnTo>
                    <a:pt x="163" y="120"/>
                  </a:lnTo>
                  <a:lnTo>
                    <a:pt x="217" y="128"/>
                  </a:lnTo>
                  <a:lnTo>
                    <a:pt x="210" y="192"/>
                  </a:lnTo>
                  <a:lnTo>
                    <a:pt x="155" y="198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Freeform 11"/>
            <p:cNvSpPr>
              <a:spLocks/>
            </p:cNvSpPr>
            <p:nvPr/>
          </p:nvSpPr>
          <p:spPr bwMode="auto">
            <a:xfrm>
              <a:off x="2997" y="3307"/>
              <a:ext cx="335" cy="305"/>
            </a:xfrm>
            <a:custGeom>
              <a:avLst/>
              <a:gdLst>
                <a:gd name="T0" fmla="*/ 1 w 669"/>
                <a:gd name="T1" fmla="*/ 0 h 609"/>
                <a:gd name="T2" fmla="*/ 1 w 669"/>
                <a:gd name="T3" fmla="*/ 1 h 609"/>
                <a:gd name="T4" fmla="*/ 1 w 669"/>
                <a:gd name="T5" fmla="*/ 1 h 609"/>
                <a:gd name="T6" fmla="*/ 1 w 669"/>
                <a:gd name="T7" fmla="*/ 1 h 609"/>
                <a:gd name="T8" fmla="*/ 1 w 669"/>
                <a:gd name="T9" fmla="*/ 1 h 609"/>
                <a:gd name="T10" fmla="*/ 1 w 669"/>
                <a:gd name="T11" fmla="*/ 1 h 609"/>
                <a:gd name="T12" fmla="*/ 1 w 669"/>
                <a:gd name="T13" fmla="*/ 1 h 609"/>
                <a:gd name="T14" fmla="*/ 1 w 669"/>
                <a:gd name="T15" fmla="*/ 1 h 609"/>
                <a:gd name="T16" fmla="*/ 1 w 669"/>
                <a:gd name="T17" fmla="*/ 1 h 609"/>
                <a:gd name="T18" fmla="*/ 1 w 669"/>
                <a:gd name="T19" fmla="*/ 1 h 609"/>
                <a:gd name="T20" fmla="*/ 1 w 669"/>
                <a:gd name="T21" fmla="*/ 1 h 609"/>
                <a:gd name="T22" fmla="*/ 1 w 669"/>
                <a:gd name="T23" fmla="*/ 1 h 609"/>
                <a:gd name="T24" fmla="*/ 1 w 669"/>
                <a:gd name="T25" fmla="*/ 1 h 609"/>
                <a:gd name="T26" fmla="*/ 1 w 669"/>
                <a:gd name="T27" fmla="*/ 1 h 609"/>
                <a:gd name="T28" fmla="*/ 1 w 669"/>
                <a:gd name="T29" fmla="*/ 1 h 609"/>
                <a:gd name="T30" fmla="*/ 1 w 669"/>
                <a:gd name="T31" fmla="*/ 1 h 609"/>
                <a:gd name="T32" fmla="*/ 1 w 669"/>
                <a:gd name="T33" fmla="*/ 1 h 609"/>
                <a:gd name="T34" fmla="*/ 1 w 669"/>
                <a:gd name="T35" fmla="*/ 1 h 609"/>
                <a:gd name="T36" fmla="*/ 1 w 669"/>
                <a:gd name="T37" fmla="*/ 1 h 609"/>
                <a:gd name="T38" fmla="*/ 1 w 669"/>
                <a:gd name="T39" fmla="*/ 1 h 609"/>
                <a:gd name="T40" fmla="*/ 1 w 669"/>
                <a:gd name="T41" fmla="*/ 1 h 609"/>
                <a:gd name="T42" fmla="*/ 1 w 669"/>
                <a:gd name="T43" fmla="*/ 1 h 609"/>
                <a:gd name="T44" fmla="*/ 1 w 669"/>
                <a:gd name="T45" fmla="*/ 1 h 609"/>
                <a:gd name="T46" fmla="*/ 0 w 669"/>
                <a:gd name="T47" fmla="*/ 1 h 609"/>
                <a:gd name="T48" fmla="*/ 1 w 669"/>
                <a:gd name="T49" fmla="*/ 1 h 609"/>
                <a:gd name="T50" fmla="*/ 1 w 669"/>
                <a:gd name="T51" fmla="*/ 1 h 609"/>
                <a:gd name="T52" fmla="*/ 1 w 669"/>
                <a:gd name="T53" fmla="*/ 1 h 609"/>
                <a:gd name="T54" fmla="*/ 1 w 669"/>
                <a:gd name="T55" fmla="*/ 0 h 6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69"/>
                <a:gd name="T85" fmla="*/ 0 h 609"/>
                <a:gd name="T86" fmla="*/ 669 w 669"/>
                <a:gd name="T87" fmla="*/ 609 h 6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69" h="609">
                  <a:moveTo>
                    <a:pt x="38" y="0"/>
                  </a:moveTo>
                  <a:lnTo>
                    <a:pt x="351" y="285"/>
                  </a:lnTo>
                  <a:lnTo>
                    <a:pt x="490" y="322"/>
                  </a:lnTo>
                  <a:lnTo>
                    <a:pt x="502" y="279"/>
                  </a:lnTo>
                  <a:lnTo>
                    <a:pt x="519" y="221"/>
                  </a:lnTo>
                  <a:lnTo>
                    <a:pt x="541" y="174"/>
                  </a:lnTo>
                  <a:lnTo>
                    <a:pt x="564" y="147"/>
                  </a:lnTo>
                  <a:lnTo>
                    <a:pt x="585" y="141"/>
                  </a:lnTo>
                  <a:lnTo>
                    <a:pt x="607" y="138"/>
                  </a:lnTo>
                  <a:lnTo>
                    <a:pt x="626" y="143"/>
                  </a:lnTo>
                  <a:lnTo>
                    <a:pt x="636" y="153"/>
                  </a:lnTo>
                  <a:lnTo>
                    <a:pt x="663" y="248"/>
                  </a:lnTo>
                  <a:lnTo>
                    <a:pt x="669" y="374"/>
                  </a:lnTo>
                  <a:lnTo>
                    <a:pt x="667" y="452"/>
                  </a:lnTo>
                  <a:lnTo>
                    <a:pt x="655" y="512"/>
                  </a:lnTo>
                  <a:lnTo>
                    <a:pt x="636" y="558"/>
                  </a:lnTo>
                  <a:lnTo>
                    <a:pt x="609" y="597"/>
                  </a:lnTo>
                  <a:lnTo>
                    <a:pt x="585" y="607"/>
                  </a:lnTo>
                  <a:lnTo>
                    <a:pt x="564" y="609"/>
                  </a:lnTo>
                  <a:lnTo>
                    <a:pt x="543" y="603"/>
                  </a:lnTo>
                  <a:lnTo>
                    <a:pt x="529" y="595"/>
                  </a:lnTo>
                  <a:lnTo>
                    <a:pt x="494" y="512"/>
                  </a:lnTo>
                  <a:lnTo>
                    <a:pt x="483" y="393"/>
                  </a:lnTo>
                  <a:lnTo>
                    <a:pt x="0" y="291"/>
                  </a:lnTo>
                  <a:lnTo>
                    <a:pt x="15" y="198"/>
                  </a:lnTo>
                  <a:lnTo>
                    <a:pt x="273" y="256"/>
                  </a:lnTo>
                  <a:lnTo>
                    <a:pt x="31" y="48"/>
                  </a:lnTo>
                  <a:lnTo>
                    <a:pt x="3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Freeform 12"/>
            <p:cNvSpPr>
              <a:spLocks/>
            </p:cNvSpPr>
            <p:nvPr/>
          </p:nvSpPr>
          <p:spPr bwMode="auto">
            <a:xfrm>
              <a:off x="2399" y="1661"/>
              <a:ext cx="1005" cy="2010"/>
            </a:xfrm>
            <a:custGeom>
              <a:avLst/>
              <a:gdLst>
                <a:gd name="T0" fmla="*/ 1 w 2009"/>
                <a:gd name="T1" fmla="*/ 1 h 4020"/>
                <a:gd name="T2" fmla="*/ 1 w 2009"/>
                <a:gd name="T3" fmla="*/ 1 h 4020"/>
                <a:gd name="T4" fmla="*/ 1 w 2009"/>
                <a:gd name="T5" fmla="*/ 1 h 4020"/>
                <a:gd name="T6" fmla="*/ 1 w 2009"/>
                <a:gd name="T7" fmla="*/ 1 h 4020"/>
                <a:gd name="T8" fmla="*/ 1 w 2009"/>
                <a:gd name="T9" fmla="*/ 1 h 4020"/>
                <a:gd name="T10" fmla="*/ 1 w 2009"/>
                <a:gd name="T11" fmla="*/ 1 h 4020"/>
                <a:gd name="T12" fmla="*/ 1 w 2009"/>
                <a:gd name="T13" fmla="*/ 1 h 4020"/>
                <a:gd name="T14" fmla="*/ 1 w 2009"/>
                <a:gd name="T15" fmla="*/ 1 h 4020"/>
                <a:gd name="T16" fmla="*/ 1 w 2009"/>
                <a:gd name="T17" fmla="*/ 1 h 4020"/>
                <a:gd name="T18" fmla="*/ 1 w 2009"/>
                <a:gd name="T19" fmla="*/ 1 h 4020"/>
                <a:gd name="T20" fmla="*/ 1 w 2009"/>
                <a:gd name="T21" fmla="*/ 1 h 4020"/>
                <a:gd name="T22" fmla="*/ 1 w 2009"/>
                <a:gd name="T23" fmla="*/ 1 h 4020"/>
                <a:gd name="T24" fmla="*/ 1 w 2009"/>
                <a:gd name="T25" fmla="*/ 1 h 4020"/>
                <a:gd name="T26" fmla="*/ 1 w 2009"/>
                <a:gd name="T27" fmla="*/ 1 h 4020"/>
                <a:gd name="T28" fmla="*/ 1 w 2009"/>
                <a:gd name="T29" fmla="*/ 1 h 4020"/>
                <a:gd name="T30" fmla="*/ 1 w 2009"/>
                <a:gd name="T31" fmla="*/ 1 h 4020"/>
                <a:gd name="T32" fmla="*/ 1 w 2009"/>
                <a:gd name="T33" fmla="*/ 1 h 4020"/>
                <a:gd name="T34" fmla="*/ 1 w 2009"/>
                <a:gd name="T35" fmla="*/ 1 h 4020"/>
                <a:gd name="T36" fmla="*/ 1 w 2009"/>
                <a:gd name="T37" fmla="*/ 1 h 4020"/>
                <a:gd name="T38" fmla="*/ 1 w 2009"/>
                <a:gd name="T39" fmla="*/ 1 h 4020"/>
                <a:gd name="T40" fmla="*/ 1 w 2009"/>
                <a:gd name="T41" fmla="*/ 1 h 4020"/>
                <a:gd name="T42" fmla="*/ 1 w 2009"/>
                <a:gd name="T43" fmla="*/ 1 h 4020"/>
                <a:gd name="T44" fmla="*/ 1 w 2009"/>
                <a:gd name="T45" fmla="*/ 1 h 4020"/>
                <a:gd name="T46" fmla="*/ 1 w 2009"/>
                <a:gd name="T47" fmla="*/ 1 h 4020"/>
                <a:gd name="T48" fmla="*/ 1 w 2009"/>
                <a:gd name="T49" fmla="*/ 1 h 4020"/>
                <a:gd name="T50" fmla="*/ 1 w 2009"/>
                <a:gd name="T51" fmla="*/ 1 h 4020"/>
                <a:gd name="T52" fmla="*/ 1 w 2009"/>
                <a:gd name="T53" fmla="*/ 1 h 4020"/>
                <a:gd name="T54" fmla="*/ 1 w 2009"/>
                <a:gd name="T55" fmla="*/ 1 h 4020"/>
                <a:gd name="T56" fmla="*/ 1 w 2009"/>
                <a:gd name="T57" fmla="*/ 1 h 4020"/>
                <a:gd name="T58" fmla="*/ 1 w 2009"/>
                <a:gd name="T59" fmla="*/ 1 h 4020"/>
                <a:gd name="T60" fmla="*/ 1 w 2009"/>
                <a:gd name="T61" fmla="*/ 1 h 4020"/>
                <a:gd name="T62" fmla="*/ 1 w 2009"/>
                <a:gd name="T63" fmla="*/ 1 h 4020"/>
                <a:gd name="T64" fmla="*/ 1 w 2009"/>
                <a:gd name="T65" fmla="*/ 1 h 4020"/>
                <a:gd name="T66" fmla="*/ 1 w 2009"/>
                <a:gd name="T67" fmla="*/ 1 h 4020"/>
                <a:gd name="T68" fmla="*/ 1 w 2009"/>
                <a:gd name="T69" fmla="*/ 1 h 4020"/>
                <a:gd name="T70" fmla="*/ 1 w 2009"/>
                <a:gd name="T71" fmla="*/ 1 h 4020"/>
                <a:gd name="T72" fmla="*/ 1 w 2009"/>
                <a:gd name="T73" fmla="*/ 1 h 4020"/>
                <a:gd name="T74" fmla="*/ 1 w 2009"/>
                <a:gd name="T75" fmla="*/ 1 h 4020"/>
                <a:gd name="T76" fmla="*/ 1 w 2009"/>
                <a:gd name="T77" fmla="*/ 1 h 4020"/>
                <a:gd name="T78" fmla="*/ 1 w 2009"/>
                <a:gd name="T79" fmla="*/ 1 h 4020"/>
                <a:gd name="T80" fmla="*/ 1 w 2009"/>
                <a:gd name="T81" fmla="*/ 1 h 4020"/>
                <a:gd name="T82" fmla="*/ 1 w 2009"/>
                <a:gd name="T83" fmla="*/ 1 h 4020"/>
                <a:gd name="T84" fmla="*/ 1 w 2009"/>
                <a:gd name="T85" fmla="*/ 1 h 4020"/>
                <a:gd name="T86" fmla="*/ 1 w 2009"/>
                <a:gd name="T87" fmla="*/ 1 h 4020"/>
                <a:gd name="T88" fmla="*/ 1 w 2009"/>
                <a:gd name="T89" fmla="*/ 1 h 4020"/>
                <a:gd name="T90" fmla="*/ 1 w 2009"/>
                <a:gd name="T91" fmla="*/ 1 h 4020"/>
                <a:gd name="T92" fmla="*/ 1 w 2009"/>
                <a:gd name="T93" fmla="*/ 1 h 4020"/>
                <a:gd name="T94" fmla="*/ 1 w 2009"/>
                <a:gd name="T95" fmla="*/ 1 h 4020"/>
                <a:gd name="T96" fmla="*/ 1 w 2009"/>
                <a:gd name="T97" fmla="*/ 1 h 4020"/>
                <a:gd name="T98" fmla="*/ 1 w 2009"/>
                <a:gd name="T99" fmla="*/ 1 h 4020"/>
                <a:gd name="T100" fmla="*/ 1 w 2009"/>
                <a:gd name="T101" fmla="*/ 1 h 4020"/>
                <a:gd name="T102" fmla="*/ 1 w 2009"/>
                <a:gd name="T103" fmla="*/ 1 h 4020"/>
                <a:gd name="T104" fmla="*/ 1 w 2009"/>
                <a:gd name="T105" fmla="*/ 1 h 4020"/>
                <a:gd name="T106" fmla="*/ 1 w 2009"/>
                <a:gd name="T107" fmla="*/ 1 h 4020"/>
                <a:gd name="T108" fmla="*/ 1 w 2009"/>
                <a:gd name="T109" fmla="*/ 1 h 4020"/>
                <a:gd name="T110" fmla="*/ 1 w 2009"/>
                <a:gd name="T111" fmla="*/ 1 h 4020"/>
                <a:gd name="T112" fmla="*/ 1 w 2009"/>
                <a:gd name="T113" fmla="*/ 1 h 4020"/>
                <a:gd name="T114" fmla="*/ 1 w 2009"/>
                <a:gd name="T115" fmla="*/ 1 h 40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9"/>
                <a:gd name="T175" fmla="*/ 0 h 4020"/>
                <a:gd name="T176" fmla="*/ 2009 w 2009"/>
                <a:gd name="T177" fmla="*/ 4020 h 40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9" h="4020">
                  <a:moveTo>
                    <a:pt x="793" y="3002"/>
                  </a:moveTo>
                  <a:lnTo>
                    <a:pt x="787" y="3151"/>
                  </a:lnTo>
                  <a:lnTo>
                    <a:pt x="861" y="3330"/>
                  </a:lnTo>
                  <a:lnTo>
                    <a:pt x="764" y="3347"/>
                  </a:lnTo>
                  <a:lnTo>
                    <a:pt x="751" y="3425"/>
                  </a:lnTo>
                  <a:lnTo>
                    <a:pt x="902" y="3378"/>
                  </a:lnTo>
                  <a:lnTo>
                    <a:pt x="902" y="3442"/>
                  </a:lnTo>
                  <a:lnTo>
                    <a:pt x="739" y="3506"/>
                  </a:lnTo>
                  <a:lnTo>
                    <a:pt x="733" y="3547"/>
                  </a:lnTo>
                  <a:lnTo>
                    <a:pt x="894" y="3526"/>
                  </a:lnTo>
                  <a:lnTo>
                    <a:pt x="900" y="3607"/>
                  </a:lnTo>
                  <a:lnTo>
                    <a:pt x="912" y="3686"/>
                  </a:lnTo>
                  <a:lnTo>
                    <a:pt x="929" y="3764"/>
                  </a:lnTo>
                  <a:lnTo>
                    <a:pt x="954" y="3847"/>
                  </a:lnTo>
                  <a:lnTo>
                    <a:pt x="977" y="3869"/>
                  </a:lnTo>
                  <a:lnTo>
                    <a:pt x="1020" y="3877"/>
                  </a:lnTo>
                  <a:lnTo>
                    <a:pt x="1063" y="3869"/>
                  </a:lnTo>
                  <a:lnTo>
                    <a:pt x="1092" y="3851"/>
                  </a:lnTo>
                  <a:lnTo>
                    <a:pt x="1129" y="3787"/>
                  </a:lnTo>
                  <a:lnTo>
                    <a:pt x="1158" y="3721"/>
                  </a:lnTo>
                  <a:lnTo>
                    <a:pt x="1179" y="3652"/>
                  </a:lnTo>
                  <a:lnTo>
                    <a:pt x="1197" y="3584"/>
                  </a:lnTo>
                  <a:lnTo>
                    <a:pt x="1212" y="3491"/>
                  </a:lnTo>
                  <a:lnTo>
                    <a:pt x="1228" y="3341"/>
                  </a:lnTo>
                  <a:lnTo>
                    <a:pt x="1235" y="3293"/>
                  </a:lnTo>
                  <a:lnTo>
                    <a:pt x="1228" y="3175"/>
                  </a:lnTo>
                  <a:lnTo>
                    <a:pt x="1224" y="3114"/>
                  </a:lnTo>
                  <a:lnTo>
                    <a:pt x="1222" y="2969"/>
                  </a:lnTo>
                  <a:lnTo>
                    <a:pt x="1218" y="2868"/>
                  </a:lnTo>
                  <a:lnTo>
                    <a:pt x="1202" y="2775"/>
                  </a:lnTo>
                  <a:lnTo>
                    <a:pt x="1181" y="2694"/>
                  </a:lnTo>
                  <a:lnTo>
                    <a:pt x="1150" y="2632"/>
                  </a:lnTo>
                  <a:lnTo>
                    <a:pt x="1117" y="2457"/>
                  </a:lnTo>
                  <a:lnTo>
                    <a:pt x="1210" y="2209"/>
                  </a:lnTo>
                  <a:lnTo>
                    <a:pt x="1230" y="2327"/>
                  </a:lnTo>
                  <a:lnTo>
                    <a:pt x="1257" y="2428"/>
                  </a:lnTo>
                  <a:lnTo>
                    <a:pt x="1284" y="2519"/>
                  </a:lnTo>
                  <a:lnTo>
                    <a:pt x="1311" y="2606"/>
                  </a:lnTo>
                  <a:lnTo>
                    <a:pt x="1303" y="2632"/>
                  </a:lnTo>
                  <a:lnTo>
                    <a:pt x="1288" y="2661"/>
                  </a:lnTo>
                  <a:lnTo>
                    <a:pt x="1307" y="2713"/>
                  </a:lnTo>
                  <a:lnTo>
                    <a:pt x="1329" y="2767"/>
                  </a:lnTo>
                  <a:lnTo>
                    <a:pt x="1342" y="2827"/>
                  </a:lnTo>
                  <a:lnTo>
                    <a:pt x="1352" y="2893"/>
                  </a:lnTo>
                  <a:lnTo>
                    <a:pt x="1222" y="2969"/>
                  </a:lnTo>
                  <a:lnTo>
                    <a:pt x="1224" y="3114"/>
                  </a:lnTo>
                  <a:lnTo>
                    <a:pt x="1276" y="3091"/>
                  </a:lnTo>
                  <a:lnTo>
                    <a:pt x="1352" y="3083"/>
                  </a:lnTo>
                  <a:lnTo>
                    <a:pt x="1360" y="3120"/>
                  </a:lnTo>
                  <a:lnTo>
                    <a:pt x="1532" y="3099"/>
                  </a:lnTo>
                  <a:lnTo>
                    <a:pt x="1544" y="3072"/>
                  </a:lnTo>
                  <a:lnTo>
                    <a:pt x="1565" y="3068"/>
                  </a:lnTo>
                  <a:lnTo>
                    <a:pt x="1585" y="3062"/>
                  </a:lnTo>
                  <a:lnTo>
                    <a:pt x="1604" y="3054"/>
                  </a:lnTo>
                  <a:lnTo>
                    <a:pt x="1621" y="3043"/>
                  </a:lnTo>
                  <a:lnTo>
                    <a:pt x="1639" y="2985"/>
                  </a:lnTo>
                  <a:lnTo>
                    <a:pt x="1637" y="2928"/>
                  </a:lnTo>
                  <a:lnTo>
                    <a:pt x="1616" y="2899"/>
                  </a:lnTo>
                  <a:lnTo>
                    <a:pt x="1592" y="2876"/>
                  </a:lnTo>
                  <a:lnTo>
                    <a:pt x="1567" y="2857"/>
                  </a:lnTo>
                  <a:lnTo>
                    <a:pt x="1538" y="2839"/>
                  </a:lnTo>
                  <a:lnTo>
                    <a:pt x="1532" y="2603"/>
                  </a:lnTo>
                  <a:lnTo>
                    <a:pt x="1509" y="2585"/>
                  </a:lnTo>
                  <a:lnTo>
                    <a:pt x="1532" y="2405"/>
                  </a:lnTo>
                  <a:lnTo>
                    <a:pt x="1548" y="2271"/>
                  </a:lnTo>
                  <a:lnTo>
                    <a:pt x="1550" y="2184"/>
                  </a:lnTo>
                  <a:lnTo>
                    <a:pt x="1526" y="2122"/>
                  </a:lnTo>
                  <a:lnTo>
                    <a:pt x="1480" y="1945"/>
                  </a:lnTo>
                  <a:lnTo>
                    <a:pt x="1544" y="1872"/>
                  </a:lnTo>
                  <a:lnTo>
                    <a:pt x="1503" y="1716"/>
                  </a:lnTo>
                  <a:lnTo>
                    <a:pt x="1538" y="1660"/>
                  </a:lnTo>
                  <a:lnTo>
                    <a:pt x="1501" y="1592"/>
                  </a:lnTo>
                  <a:lnTo>
                    <a:pt x="1495" y="1544"/>
                  </a:lnTo>
                  <a:lnTo>
                    <a:pt x="1509" y="1497"/>
                  </a:lnTo>
                  <a:lnTo>
                    <a:pt x="1542" y="1466"/>
                  </a:lnTo>
                  <a:lnTo>
                    <a:pt x="1590" y="1453"/>
                  </a:lnTo>
                  <a:lnTo>
                    <a:pt x="1666" y="1441"/>
                  </a:lnTo>
                  <a:lnTo>
                    <a:pt x="1647" y="1363"/>
                  </a:lnTo>
                  <a:lnTo>
                    <a:pt x="1579" y="1358"/>
                  </a:lnTo>
                  <a:lnTo>
                    <a:pt x="1524" y="1369"/>
                  </a:lnTo>
                  <a:lnTo>
                    <a:pt x="1478" y="1389"/>
                  </a:lnTo>
                  <a:lnTo>
                    <a:pt x="1443" y="1410"/>
                  </a:lnTo>
                  <a:lnTo>
                    <a:pt x="1429" y="1294"/>
                  </a:lnTo>
                  <a:lnTo>
                    <a:pt x="1414" y="1133"/>
                  </a:lnTo>
                  <a:lnTo>
                    <a:pt x="1460" y="1181"/>
                  </a:lnTo>
                  <a:lnTo>
                    <a:pt x="1515" y="1239"/>
                  </a:lnTo>
                  <a:lnTo>
                    <a:pt x="1573" y="1303"/>
                  </a:lnTo>
                  <a:lnTo>
                    <a:pt x="1647" y="1363"/>
                  </a:lnTo>
                  <a:lnTo>
                    <a:pt x="1666" y="1441"/>
                  </a:lnTo>
                  <a:lnTo>
                    <a:pt x="1668" y="1524"/>
                  </a:lnTo>
                  <a:lnTo>
                    <a:pt x="1687" y="1559"/>
                  </a:lnTo>
                  <a:lnTo>
                    <a:pt x="1734" y="1550"/>
                  </a:lnTo>
                  <a:lnTo>
                    <a:pt x="1747" y="1579"/>
                  </a:lnTo>
                  <a:lnTo>
                    <a:pt x="1809" y="1602"/>
                  </a:lnTo>
                  <a:lnTo>
                    <a:pt x="1854" y="1588"/>
                  </a:lnTo>
                  <a:lnTo>
                    <a:pt x="1877" y="1554"/>
                  </a:lnTo>
                  <a:lnTo>
                    <a:pt x="1972" y="1604"/>
                  </a:lnTo>
                  <a:lnTo>
                    <a:pt x="2009" y="1536"/>
                  </a:lnTo>
                  <a:lnTo>
                    <a:pt x="1916" y="1476"/>
                  </a:lnTo>
                  <a:lnTo>
                    <a:pt x="1906" y="1437"/>
                  </a:lnTo>
                  <a:lnTo>
                    <a:pt x="1833" y="1375"/>
                  </a:lnTo>
                  <a:lnTo>
                    <a:pt x="1782" y="1255"/>
                  </a:lnTo>
                  <a:lnTo>
                    <a:pt x="1714" y="1172"/>
                  </a:lnTo>
                  <a:lnTo>
                    <a:pt x="1650" y="1094"/>
                  </a:lnTo>
                  <a:lnTo>
                    <a:pt x="1621" y="1065"/>
                  </a:lnTo>
                  <a:lnTo>
                    <a:pt x="1592" y="1018"/>
                  </a:lnTo>
                  <a:lnTo>
                    <a:pt x="1565" y="972"/>
                  </a:lnTo>
                  <a:lnTo>
                    <a:pt x="1538" y="923"/>
                  </a:lnTo>
                  <a:lnTo>
                    <a:pt x="1509" y="877"/>
                  </a:lnTo>
                  <a:lnTo>
                    <a:pt x="1480" y="838"/>
                  </a:lnTo>
                  <a:lnTo>
                    <a:pt x="1443" y="809"/>
                  </a:lnTo>
                  <a:lnTo>
                    <a:pt x="1402" y="791"/>
                  </a:lnTo>
                  <a:lnTo>
                    <a:pt x="1414" y="784"/>
                  </a:lnTo>
                  <a:lnTo>
                    <a:pt x="1437" y="762"/>
                  </a:lnTo>
                  <a:lnTo>
                    <a:pt x="1458" y="743"/>
                  </a:lnTo>
                  <a:lnTo>
                    <a:pt x="1470" y="727"/>
                  </a:lnTo>
                  <a:lnTo>
                    <a:pt x="1486" y="679"/>
                  </a:lnTo>
                  <a:lnTo>
                    <a:pt x="1507" y="627"/>
                  </a:lnTo>
                  <a:lnTo>
                    <a:pt x="1526" y="576"/>
                  </a:lnTo>
                  <a:lnTo>
                    <a:pt x="1538" y="526"/>
                  </a:lnTo>
                  <a:lnTo>
                    <a:pt x="1526" y="475"/>
                  </a:lnTo>
                  <a:lnTo>
                    <a:pt x="1509" y="429"/>
                  </a:lnTo>
                  <a:lnTo>
                    <a:pt x="1497" y="421"/>
                  </a:lnTo>
                  <a:lnTo>
                    <a:pt x="1484" y="411"/>
                  </a:lnTo>
                  <a:lnTo>
                    <a:pt x="1470" y="402"/>
                  </a:lnTo>
                  <a:lnTo>
                    <a:pt x="1458" y="394"/>
                  </a:lnTo>
                  <a:lnTo>
                    <a:pt x="1443" y="369"/>
                  </a:lnTo>
                  <a:lnTo>
                    <a:pt x="1429" y="347"/>
                  </a:lnTo>
                  <a:lnTo>
                    <a:pt x="1449" y="314"/>
                  </a:lnTo>
                  <a:lnTo>
                    <a:pt x="1458" y="272"/>
                  </a:lnTo>
                  <a:lnTo>
                    <a:pt x="1443" y="285"/>
                  </a:lnTo>
                  <a:lnTo>
                    <a:pt x="1431" y="293"/>
                  </a:lnTo>
                  <a:lnTo>
                    <a:pt x="1420" y="299"/>
                  </a:lnTo>
                  <a:lnTo>
                    <a:pt x="1400" y="299"/>
                  </a:lnTo>
                  <a:lnTo>
                    <a:pt x="1394" y="260"/>
                  </a:lnTo>
                  <a:lnTo>
                    <a:pt x="1379" y="225"/>
                  </a:lnTo>
                  <a:lnTo>
                    <a:pt x="1346" y="198"/>
                  </a:lnTo>
                  <a:lnTo>
                    <a:pt x="1307" y="179"/>
                  </a:lnTo>
                  <a:lnTo>
                    <a:pt x="1270" y="165"/>
                  </a:lnTo>
                  <a:lnTo>
                    <a:pt x="1233" y="150"/>
                  </a:lnTo>
                  <a:lnTo>
                    <a:pt x="1218" y="144"/>
                  </a:lnTo>
                  <a:lnTo>
                    <a:pt x="1193" y="119"/>
                  </a:lnTo>
                  <a:lnTo>
                    <a:pt x="1185" y="103"/>
                  </a:lnTo>
                  <a:lnTo>
                    <a:pt x="1199" y="91"/>
                  </a:lnTo>
                  <a:lnTo>
                    <a:pt x="1206" y="76"/>
                  </a:lnTo>
                  <a:lnTo>
                    <a:pt x="1185" y="82"/>
                  </a:lnTo>
                  <a:lnTo>
                    <a:pt x="1169" y="84"/>
                  </a:lnTo>
                  <a:lnTo>
                    <a:pt x="1156" y="84"/>
                  </a:lnTo>
                  <a:lnTo>
                    <a:pt x="1133" y="78"/>
                  </a:lnTo>
                  <a:lnTo>
                    <a:pt x="1107" y="47"/>
                  </a:lnTo>
                  <a:lnTo>
                    <a:pt x="1084" y="24"/>
                  </a:lnTo>
                  <a:lnTo>
                    <a:pt x="1055" y="10"/>
                  </a:lnTo>
                  <a:lnTo>
                    <a:pt x="1026" y="0"/>
                  </a:lnTo>
                  <a:lnTo>
                    <a:pt x="995" y="0"/>
                  </a:lnTo>
                  <a:lnTo>
                    <a:pt x="960" y="6"/>
                  </a:lnTo>
                  <a:lnTo>
                    <a:pt x="923" y="14"/>
                  </a:lnTo>
                  <a:lnTo>
                    <a:pt x="884" y="29"/>
                  </a:lnTo>
                  <a:lnTo>
                    <a:pt x="861" y="49"/>
                  </a:lnTo>
                  <a:lnTo>
                    <a:pt x="842" y="64"/>
                  </a:lnTo>
                  <a:lnTo>
                    <a:pt x="818" y="82"/>
                  </a:lnTo>
                  <a:lnTo>
                    <a:pt x="795" y="97"/>
                  </a:lnTo>
                  <a:lnTo>
                    <a:pt x="758" y="107"/>
                  </a:lnTo>
                  <a:lnTo>
                    <a:pt x="729" y="119"/>
                  </a:lnTo>
                  <a:lnTo>
                    <a:pt x="704" y="130"/>
                  </a:lnTo>
                  <a:lnTo>
                    <a:pt x="679" y="154"/>
                  </a:lnTo>
                  <a:lnTo>
                    <a:pt x="667" y="181"/>
                  </a:lnTo>
                  <a:lnTo>
                    <a:pt x="667" y="216"/>
                  </a:lnTo>
                  <a:lnTo>
                    <a:pt x="650" y="245"/>
                  </a:lnTo>
                  <a:lnTo>
                    <a:pt x="634" y="274"/>
                  </a:lnTo>
                  <a:lnTo>
                    <a:pt x="605" y="281"/>
                  </a:lnTo>
                  <a:lnTo>
                    <a:pt x="580" y="281"/>
                  </a:lnTo>
                  <a:lnTo>
                    <a:pt x="555" y="278"/>
                  </a:lnTo>
                  <a:lnTo>
                    <a:pt x="528" y="266"/>
                  </a:lnTo>
                  <a:lnTo>
                    <a:pt x="533" y="291"/>
                  </a:lnTo>
                  <a:lnTo>
                    <a:pt x="543" y="309"/>
                  </a:lnTo>
                  <a:lnTo>
                    <a:pt x="557" y="322"/>
                  </a:lnTo>
                  <a:lnTo>
                    <a:pt x="586" y="336"/>
                  </a:lnTo>
                  <a:lnTo>
                    <a:pt x="568" y="363"/>
                  </a:lnTo>
                  <a:lnTo>
                    <a:pt x="555" y="380"/>
                  </a:lnTo>
                  <a:lnTo>
                    <a:pt x="533" y="421"/>
                  </a:lnTo>
                  <a:lnTo>
                    <a:pt x="518" y="464"/>
                  </a:lnTo>
                  <a:lnTo>
                    <a:pt x="520" y="499"/>
                  </a:lnTo>
                  <a:lnTo>
                    <a:pt x="526" y="530"/>
                  </a:lnTo>
                  <a:lnTo>
                    <a:pt x="520" y="555"/>
                  </a:lnTo>
                  <a:lnTo>
                    <a:pt x="514" y="570"/>
                  </a:lnTo>
                  <a:lnTo>
                    <a:pt x="504" y="615"/>
                  </a:lnTo>
                  <a:lnTo>
                    <a:pt x="491" y="656"/>
                  </a:lnTo>
                  <a:lnTo>
                    <a:pt x="498" y="673"/>
                  </a:lnTo>
                  <a:lnTo>
                    <a:pt x="512" y="689"/>
                  </a:lnTo>
                  <a:lnTo>
                    <a:pt x="526" y="716"/>
                  </a:lnTo>
                  <a:lnTo>
                    <a:pt x="539" y="749"/>
                  </a:lnTo>
                  <a:lnTo>
                    <a:pt x="568" y="757"/>
                  </a:lnTo>
                  <a:lnTo>
                    <a:pt x="605" y="743"/>
                  </a:lnTo>
                  <a:lnTo>
                    <a:pt x="603" y="762"/>
                  </a:lnTo>
                  <a:lnTo>
                    <a:pt x="599" y="776"/>
                  </a:lnTo>
                  <a:lnTo>
                    <a:pt x="584" y="791"/>
                  </a:lnTo>
                  <a:lnTo>
                    <a:pt x="562" y="803"/>
                  </a:lnTo>
                  <a:lnTo>
                    <a:pt x="584" y="803"/>
                  </a:lnTo>
                  <a:lnTo>
                    <a:pt x="599" y="805"/>
                  </a:lnTo>
                  <a:lnTo>
                    <a:pt x="621" y="793"/>
                  </a:lnTo>
                  <a:lnTo>
                    <a:pt x="640" y="786"/>
                  </a:lnTo>
                  <a:lnTo>
                    <a:pt x="640" y="844"/>
                  </a:lnTo>
                  <a:lnTo>
                    <a:pt x="522" y="966"/>
                  </a:lnTo>
                  <a:lnTo>
                    <a:pt x="431" y="1086"/>
                  </a:lnTo>
                  <a:lnTo>
                    <a:pt x="332" y="1166"/>
                  </a:lnTo>
                  <a:lnTo>
                    <a:pt x="264" y="1216"/>
                  </a:lnTo>
                  <a:lnTo>
                    <a:pt x="211" y="1243"/>
                  </a:lnTo>
                  <a:lnTo>
                    <a:pt x="161" y="1261"/>
                  </a:lnTo>
                  <a:lnTo>
                    <a:pt x="111" y="1276"/>
                  </a:lnTo>
                  <a:lnTo>
                    <a:pt x="99" y="1299"/>
                  </a:lnTo>
                  <a:lnTo>
                    <a:pt x="93" y="1329"/>
                  </a:lnTo>
                  <a:lnTo>
                    <a:pt x="0" y="1342"/>
                  </a:lnTo>
                  <a:lnTo>
                    <a:pt x="10" y="1418"/>
                  </a:lnTo>
                  <a:lnTo>
                    <a:pt x="91" y="1406"/>
                  </a:lnTo>
                  <a:lnTo>
                    <a:pt x="93" y="1449"/>
                  </a:lnTo>
                  <a:lnTo>
                    <a:pt x="149" y="1470"/>
                  </a:lnTo>
                  <a:lnTo>
                    <a:pt x="182" y="1453"/>
                  </a:lnTo>
                  <a:lnTo>
                    <a:pt x="204" y="1472"/>
                  </a:lnTo>
                  <a:lnTo>
                    <a:pt x="241" y="1466"/>
                  </a:lnTo>
                  <a:lnTo>
                    <a:pt x="264" y="1429"/>
                  </a:lnTo>
                  <a:lnTo>
                    <a:pt x="310" y="1429"/>
                  </a:lnTo>
                  <a:lnTo>
                    <a:pt x="341" y="1375"/>
                  </a:lnTo>
                  <a:lnTo>
                    <a:pt x="438" y="1286"/>
                  </a:lnTo>
                  <a:lnTo>
                    <a:pt x="504" y="1249"/>
                  </a:lnTo>
                  <a:lnTo>
                    <a:pt x="555" y="1203"/>
                  </a:lnTo>
                  <a:lnTo>
                    <a:pt x="597" y="1160"/>
                  </a:lnTo>
                  <a:lnTo>
                    <a:pt x="650" y="1127"/>
                  </a:lnTo>
                  <a:lnTo>
                    <a:pt x="667" y="1261"/>
                  </a:lnTo>
                  <a:lnTo>
                    <a:pt x="681" y="1458"/>
                  </a:lnTo>
                  <a:lnTo>
                    <a:pt x="646" y="1371"/>
                  </a:lnTo>
                  <a:lnTo>
                    <a:pt x="593" y="1317"/>
                  </a:lnTo>
                  <a:lnTo>
                    <a:pt x="528" y="1292"/>
                  </a:lnTo>
                  <a:lnTo>
                    <a:pt x="438" y="1286"/>
                  </a:lnTo>
                  <a:lnTo>
                    <a:pt x="341" y="1375"/>
                  </a:lnTo>
                  <a:lnTo>
                    <a:pt x="419" y="1371"/>
                  </a:lnTo>
                  <a:lnTo>
                    <a:pt x="489" y="1371"/>
                  </a:lnTo>
                  <a:lnTo>
                    <a:pt x="537" y="1387"/>
                  </a:lnTo>
                  <a:lnTo>
                    <a:pt x="572" y="1416"/>
                  </a:lnTo>
                  <a:lnTo>
                    <a:pt x="593" y="1464"/>
                  </a:lnTo>
                  <a:lnTo>
                    <a:pt x="599" y="1524"/>
                  </a:lnTo>
                  <a:lnTo>
                    <a:pt x="599" y="1608"/>
                  </a:lnTo>
                  <a:lnTo>
                    <a:pt x="597" y="1711"/>
                  </a:lnTo>
                  <a:lnTo>
                    <a:pt x="597" y="1749"/>
                  </a:lnTo>
                  <a:lnTo>
                    <a:pt x="545" y="1945"/>
                  </a:lnTo>
                  <a:lnTo>
                    <a:pt x="599" y="2180"/>
                  </a:lnTo>
                  <a:lnTo>
                    <a:pt x="533" y="2370"/>
                  </a:lnTo>
                  <a:lnTo>
                    <a:pt x="417" y="2614"/>
                  </a:lnTo>
                  <a:lnTo>
                    <a:pt x="407" y="2847"/>
                  </a:lnTo>
                  <a:lnTo>
                    <a:pt x="382" y="2870"/>
                  </a:lnTo>
                  <a:lnTo>
                    <a:pt x="370" y="2895"/>
                  </a:lnTo>
                  <a:lnTo>
                    <a:pt x="365" y="2922"/>
                  </a:lnTo>
                  <a:lnTo>
                    <a:pt x="367" y="2950"/>
                  </a:lnTo>
                  <a:lnTo>
                    <a:pt x="246" y="3080"/>
                  </a:lnTo>
                  <a:lnTo>
                    <a:pt x="217" y="3107"/>
                  </a:lnTo>
                  <a:lnTo>
                    <a:pt x="192" y="3136"/>
                  </a:lnTo>
                  <a:lnTo>
                    <a:pt x="175" y="3163"/>
                  </a:lnTo>
                  <a:lnTo>
                    <a:pt x="163" y="3192"/>
                  </a:lnTo>
                  <a:lnTo>
                    <a:pt x="169" y="3246"/>
                  </a:lnTo>
                  <a:lnTo>
                    <a:pt x="192" y="3281"/>
                  </a:lnTo>
                  <a:lnTo>
                    <a:pt x="231" y="3306"/>
                  </a:lnTo>
                  <a:lnTo>
                    <a:pt x="264" y="3318"/>
                  </a:lnTo>
                  <a:lnTo>
                    <a:pt x="341" y="3322"/>
                  </a:lnTo>
                  <a:lnTo>
                    <a:pt x="407" y="3287"/>
                  </a:lnTo>
                  <a:lnTo>
                    <a:pt x="438" y="3246"/>
                  </a:lnTo>
                  <a:lnTo>
                    <a:pt x="483" y="3163"/>
                  </a:lnTo>
                  <a:lnTo>
                    <a:pt x="462" y="3270"/>
                  </a:lnTo>
                  <a:lnTo>
                    <a:pt x="462" y="3310"/>
                  </a:lnTo>
                  <a:lnTo>
                    <a:pt x="450" y="3376"/>
                  </a:lnTo>
                  <a:lnTo>
                    <a:pt x="442" y="3465"/>
                  </a:lnTo>
                  <a:lnTo>
                    <a:pt x="438" y="3514"/>
                  </a:lnTo>
                  <a:lnTo>
                    <a:pt x="431" y="3578"/>
                  </a:lnTo>
                  <a:lnTo>
                    <a:pt x="417" y="3781"/>
                  </a:lnTo>
                  <a:lnTo>
                    <a:pt x="433" y="3973"/>
                  </a:lnTo>
                  <a:lnTo>
                    <a:pt x="450" y="4003"/>
                  </a:lnTo>
                  <a:lnTo>
                    <a:pt x="485" y="4020"/>
                  </a:lnTo>
                  <a:lnTo>
                    <a:pt x="526" y="4018"/>
                  </a:lnTo>
                  <a:lnTo>
                    <a:pt x="561" y="3991"/>
                  </a:lnTo>
                  <a:lnTo>
                    <a:pt x="623" y="3878"/>
                  </a:lnTo>
                  <a:lnTo>
                    <a:pt x="667" y="3776"/>
                  </a:lnTo>
                  <a:lnTo>
                    <a:pt x="698" y="3669"/>
                  </a:lnTo>
                  <a:lnTo>
                    <a:pt x="733" y="3547"/>
                  </a:lnTo>
                  <a:lnTo>
                    <a:pt x="739" y="3506"/>
                  </a:lnTo>
                  <a:lnTo>
                    <a:pt x="751" y="3425"/>
                  </a:lnTo>
                  <a:lnTo>
                    <a:pt x="764" y="3347"/>
                  </a:lnTo>
                  <a:lnTo>
                    <a:pt x="776" y="3240"/>
                  </a:lnTo>
                  <a:lnTo>
                    <a:pt x="787" y="3151"/>
                  </a:lnTo>
                  <a:lnTo>
                    <a:pt x="793" y="3002"/>
                  </a:lnTo>
                  <a:lnTo>
                    <a:pt x="805" y="2820"/>
                  </a:lnTo>
                  <a:lnTo>
                    <a:pt x="923" y="2917"/>
                  </a:lnTo>
                  <a:lnTo>
                    <a:pt x="894" y="3083"/>
                  </a:lnTo>
                  <a:lnTo>
                    <a:pt x="793" y="300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Freeform 13"/>
            <p:cNvSpPr>
              <a:spLocks/>
            </p:cNvSpPr>
            <p:nvPr/>
          </p:nvSpPr>
          <p:spPr bwMode="auto">
            <a:xfrm>
              <a:off x="3367" y="1797"/>
              <a:ext cx="322" cy="352"/>
            </a:xfrm>
            <a:custGeom>
              <a:avLst/>
              <a:gdLst>
                <a:gd name="T0" fmla="*/ 0 w 643"/>
                <a:gd name="T1" fmla="*/ 1 h 704"/>
                <a:gd name="T2" fmla="*/ 1 w 643"/>
                <a:gd name="T3" fmla="*/ 1 h 704"/>
                <a:gd name="T4" fmla="*/ 1 w 643"/>
                <a:gd name="T5" fmla="*/ 1 h 704"/>
                <a:gd name="T6" fmla="*/ 1 w 643"/>
                <a:gd name="T7" fmla="*/ 1 h 704"/>
                <a:gd name="T8" fmla="*/ 1 w 643"/>
                <a:gd name="T9" fmla="*/ 1 h 704"/>
                <a:gd name="T10" fmla="*/ 1 w 643"/>
                <a:gd name="T11" fmla="*/ 1 h 704"/>
                <a:gd name="T12" fmla="*/ 1 w 643"/>
                <a:gd name="T13" fmla="*/ 1 h 704"/>
                <a:gd name="T14" fmla="*/ 1 w 643"/>
                <a:gd name="T15" fmla="*/ 1 h 704"/>
                <a:gd name="T16" fmla="*/ 1 w 643"/>
                <a:gd name="T17" fmla="*/ 1 h 704"/>
                <a:gd name="T18" fmla="*/ 1 w 643"/>
                <a:gd name="T19" fmla="*/ 1 h 704"/>
                <a:gd name="T20" fmla="*/ 1 w 643"/>
                <a:gd name="T21" fmla="*/ 1 h 704"/>
                <a:gd name="T22" fmla="*/ 1 w 643"/>
                <a:gd name="T23" fmla="*/ 1 h 704"/>
                <a:gd name="T24" fmla="*/ 1 w 643"/>
                <a:gd name="T25" fmla="*/ 1 h 704"/>
                <a:gd name="T26" fmla="*/ 1 w 643"/>
                <a:gd name="T27" fmla="*/ 1 h 704"/>
                <a:gd name="T28" fmla="*/ 1 w 643"/>
                <a:gd name="T29" fmla="*/ 1 h 704"/>
                <a:gd name="T30" fmla="*/ 1 w 643"/>
                <a:gd name="T31" fmla="*/ 1 h 704"/>
                <a:gd name="T32" fmla="*/ 1 w 643"/>
                <a:gd name="T33" fmla="*/ 0 h 704"/>
                <a:gd name="T34" fmla="*/ 1 w 643"/>
                <a:gd name="T35" fmla="*/ 1 h 704"/>
                <a:gd name="T36" fmla="*/ 1 w 643"/>
                <a:gd name="T37" fmla="*/ 1 h 704"/>
                <a:gd name="T38" fmla="*/ 1 w 643"/>
                <a:gd name="T39" fmla="*/ 1 h 704"/>
                <a:gd name="T40" fmla="*/ 1 w 643"/>
                <a:gd name="T41" fmla="*/ 1 h 704"/>
                <a:gd name="T42" fmla="*/ 1 w 643"/>
                <a:gd name="T43" fmla="*/ 1 h 704"/>
                <a:gd name="T44" fmla="*/ 1 w 643"/>
                <a:gd name="T45" fmla="*/ 1 h 704"/>
                <a:gd name="T46" fmla="*/ 1 w 643"/>
                <a:gd name="T47" fmla="*/ 1 h 704"/>
                <a:gd name="T48" fmla="*/ 1 w 643"/>
                <a:gd name="T49" fmla="*/ 1 h 704"/>
                <a:gd name="T50" fmla="*/ 1 w 643"/>
                <a:gd name="T51" fmla="*/ 1 h 704"/>
                <a:gd name="T52" fmla="*/ 1 w 643"/>
                <a:gd name="T53" fmla="*/ 1 h 704"/>
                <a:gd name="T54" fmla="*/ 1 w 643"/>
                <a:gd name="T55" fmla="*/ 1 h 704"/>
                <a:gd name="T56" fmla="*/ 1 w 643"/>
                <a:gd name="T57" fmla="*/ 1 h 704"/>
                <a:gd name="T58" fmla="*/ 0 w 643"/>
                <a:gd name="T59" fmla="*/ 1 h 7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43"/>
                <a:gd name="T91" fmla="*/ 0 h 704"/>
                <a:gd name="T92" fmla="*/ 643 w 643"/>
                <a:gd name="T93" fmla="*/ 704 h 7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43" h="704">
                  <a:moveTo>
                    <a:pt x="0" y="704"/>
                  </a:moveTo>
                  <a:lnTo>
                    <a:pt x="56" y="669"/>
                  </a:lnTo>
                  <a:lnTo>
                    <a:pt x="112" y="642"/>
                  </a:lnTo>
                  <a:lnTo>
                    <a:pt x="162" y="622"/>
                  </a:lnTo>
                  <a:lnTo>
                    <a:pt x="215" y="599"/>
                  </a:lnTo>
                  <a:lnTo>
                    <a:pt x="275" y="547"/>
                  </a:lnTo>
                  <a:lnTo>
                    <a:pt x="333" y="504"/>
                  </a:lnTo>
                  <a:lnTo>
                    <a:pt x="387" y="455"/>
                  </a:lnTo>
                  <a:lnTo>
                    <a:pt x="434" y="407"/>
                  </a:lnTo>
                  <a:lnTo>
                    <a:pt x="488" y="360"/>
                  </a:lnTo>
                  <a:lnTo>
                    <a:pt x="537" y="312"/>
                  </a:lnTo>
                  <a:lnTo>
                    <a:pt x="589" y="258"/>
                  </a:lnTo>
                  <a:lnTo>
                    <a:pt x="643" y="200"/>
                  </a:lnTo>
                  <a:lnTo>
                    <a:pt x="595" y="176"/>
                  </a:lnTo>
                  <a:lnTo>
                    <a:pt x="541" y="134"/>
                  </a:lnTo>
                  <a:lnTo>
                    <a:pt x="498" y="79"/>
                  </a:lnTo>
                  <a:lnTo>
                    <a:pt x="463" y="0"/>
                  </a:lnTo>
                  <a:lnTo>
                    <a:pt x="436" y="33"/>
                  </a:lnTo>
                  <a:lnTo>
                    <a:pt x="417" y="50"/>
                  </a:lnTo>
                  <a:lnTo>
                    <a:pt x="393" y="62"/>
                  </a:lnTo>
                  <a:lnTo>
                    <a:pt x="356" y="75"/>
                  </a:lnTo>
                  <a:lnTo>
                    <a:pt x="314" y="155"/>
                  </a:lnTo>
                  <a:lnTo>
                    <a:pt x="279" y="227"/>
                  </a:lnTo>
                  <a:lnTo>
                    <a:pt x="252" y="298"/>
                  </a:lnTo>
                  <a:lnTo>
                    <a:pt x="238" y="366"/>
                  </a:lnTo>
                  <a:lnTo>
                    <a:pt x="219" y="407"/>
                  </a:lnTo>
                  <a:lnTo>
                    <a:pt x="174" y="473"/>
                  </a:lnTo>
                  <a:lnTo>
                    <a:pt x="118" y="550"/>
                  </a:lnTo>
                  <a:lnTo>
                    <a:pt x="52" y="628"/>
                  </a:lnTo>
                  <a:lnTo>
                    <a:pt x="0" y="70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Freeform 14"/>
            <p:cNvSpPr>
              <a:spLocks/>
            </p:cNvSpPr>
            <p:nvPr/>
          </p:nvSpPr>
          <p:spPr bwMode="auto">
            <a:xfrm>
              <a:off x="1407" y="649"/>
              <a:ext cx="1253" cy="2894"/>
            </a:xfrm>
            <a:custGeom>
              <a:avLst/>
              <a:gdLst>
                <a:gd name="T0" fmla="*/ 1 w 2506"/>
                <a:gd name="T1" fmla="*/ 1 h 5788"/>
                <a:gd name="T2" fmla="*/ 1 w 2506"/>
                <a:gd name="T3" fmla="*/ 1 h 5788"/>
                <a:gd name="T4" fmla="*/ 1 w 2506"/>
                <a:gd name="T5" fmla="*/ 1 h 5788"/>
                <a:gd name="T6" fmla="*/ 1 w 2506"/>
                <a:gd name="T7" fmla="*/ 1 h 5788"/>
                <a:gd name="T8" fmla="*/ 1 w 2506"/>
                <a:gd name="T9" fmla="*/ 1 h 5788"/>
                <a:gd name="T10" fmla="*/ 1 w 2506"/>
                <a:gd name="T11" fmla="*/ 1 h 5788"/>
                <a:gd name="T12" fmla="*/ 1 w 2506"/>
                <a:gd name="T13" fmla="*/ 1 h 5788"/>
                <a:gd name="T14" fmla="*/ 1 w 2506"/>
                <a:gd name="T15" fmla="*/ 1 h 5788"/>
                <a:gd name="T16" fmla="*/ 1 w 2506"/>
                <a:gd name="T17" fmla="*/ 1 h 5788"/>
                <a:gd name="T18" fmla="*/ 1 w 2506"/>
                <a:gd name="T19" fmla="*/ 1 h 5788"/>
                <a:gd name="T20" fmla="*/ 1 w 2506"/>
                <a:gd name="T21" fmla="*/ 1 h 5788"/>
                <a:gd name="T22" fmla="*/ 1 w 2506"/>
                <a:gd name="T23" fmla="*/ 1 h 5788"/>
                <a:gd name="T24" fmla="*/ 1 w 2506"/>
                <a:gd name="T25" fmla="*/ 1 h 5788"/>
                <a:gd name="T26" fmla="*/ 1 w 2506"/>
                <a:gd name="T27" fmla="*/ 1 h 5788"/>
                <a:gd name="T28" fmla="*/ 1 w 2506"/>
                <a:gd name="T29" fmla="*/ 1 h 5788"/>
                <a:gd name="T30" fmla="*/ 1 w 2506"/>
                <a:gd name="T31" fmla="*/ 1 h 5788"/>
                <a:gd name="T32" fmla="*/ 1 w 2506"/>
                <a:gd name="T33" fmla="*/ 1 h 5788"/>
                <a:gd name="T34" fmla="*/ 1 w 2506"/>
                <a:gd name="T35" fmla="*/ 1 h 5788"/>
                <a:gd name="T36" fmla="*/ 1 w 2506"/>
                <a:gd name="T37" fmla="*/ 1 h 5788"/>
                <a:gd name="T38" fmla="*/ 1 w 2506"/>
                <a:gd name="T39" fmla="*/ 1 h 5788"/>
                <a:gd name="T40" fmla="*/ 1 w 2506"/>
                <a:gd name="T41" fmla="*/ 1 h 5788"/>
                <a:gd name="T42" fmla="*/ 1 w 2506"/>
                <a:gd name="T43" fmla="*/ 1 h 5788"/>
                <a:gd name="T44" fmla="*/ 1 w 2506"/>
                <a:gd name="T45" fmla="*/ 1 h 5788"/>
                <a:gd name="T46" fmla="*/ 1 w 2506"/>
                <a:gd name="T47" fmla="*/ 1 h 5788"/>
                <a:gd name="T48" fmla="*/ 1 w 2506"/>
                <a:gd name="T49" fmla="*/ 1 h 5788"/>
                <a:gd name="T50" fmla="*/ 1 w 2506"/>
                <a:gd name="T51" fmla="*/ 1 h 5788"/>
                <a:gd name="T52" fmla="*/ 1 w 2506"/>
                <a:gd name="T53" fmla="*/ 1 h 5788"/>
                <a:gd name="T54" fmla="*/ 1 w 2506"/>
                <a:gd name="T55" fmla="*/ 1 h 5788"/>
                <a:gd name="T56" fmla="*/ 1 w 2506"/>
                <a:gd name="T57" fmla="*/ 1 h 5788"/>
                <a:gd name="T58" fmla="*/ 1 w 2506"/>
                <a:gd name="T59" fmla="*/ 1 h 5788"/>
                <a:gd name="T60" fmla="*/ 1 w 2506"/>
                <a:gd name="T61" fmla="*/ 1 h 5788"/>
                <a:gd name="T62" fmla="*/ 1 w 2506"/>
                <a:gd name="T63" fmla="*/ 1 h 5788"/>
                <a:gd name="T64" fmla="*/ 1 w 2506"/>
                <a:gd name="T65" fmla="*/ 1 h 5788"/>
                <a:gd name="T66" fmla="*/ 1 w 2506"/>
                <a:gd name="T67" fmla="*/ 1 h 5788"/>
                <a:gd name="T68" fmla="*/ 1 w 2506"/>
                <a:gd name="T69" fmla="*/ 1 h 5788"/>
                <a:gd name="T70" fmla="*/ 1 w 2506"/>
                <a:gd name="T71" fmla="*/ 1 h 5788"/>
                <a:gd name="T72" fmla="*/ 1 w 2506"/>
                <a:gd name="T73" fmla="*/ 1 h 5788"/>
                <a:gd name="T74" fmla="*/ 1 w 2506"/>
                <a:gd name="T75" fmla="*/ 1 h 5788"/>
                <a:gd name="T76" fmla="*/ 1 w 2506"/>
                <a:gd name="T77" fmla="*/ 1 h 5788"/>
                <a:gd name="T78" fmla="*/ 1 w 2506"/>
                <a:gd name="T79" fmla="*/ 1 h 5788"/>
                <a:gd name="T80" fmla="*/ 1 w 2506"/>
                <a:gd name="T81" fmla="*/ 1 h 5788"/>
                <a:gd name="T82" fmla="*/ 1 w 2506"/>
                <a:gd name="T83" fmla="*/ 1 h 5788"/>
                <a:gd name="T84" fmla="*/ 1 w 2506"/>
                <a:gd name="T85" fmla="*/ 1 h 5788"/>
                <a:gd name="T86" fmla="*/ 1 w 2506"/>
                <a:gd name="T87" fmla="*/ 1 h 5788"/>
                <a:gd name="T88" fmla="*/ 1 w 2506"/>
                <a:gd name="T89" fmla="*/ 1 h 5788"/>
                <a:gd name="T90" fmla="*/ 1 w 2506"/>
                <a:gd name="T91" fmla="*/ 1 h 5788"/>
                <a:gd name="T92" fmla="*/ 1 w 2506"/>
                <a:gd name="T93" fmla="*/ 1 h 5788"/>
                <a:gd name="T94" fmla="*/ 1 w 2506"/>
                <a:gd name="T95" fmla="*/ 1 h 5788"/>
                <a:gd name="T96" fmla="*/ 1 w 2506"/>
                <a:gd name="T97" fmla="*/ 1 h 5788"/>
                <a:gd name="T98" fmla="*/ 1 w 2506"/>
                <a:gd name="T99" fmla="*/ 1 h 5788"/>
                <a:gd name="T100" fmla="*/ 1 w 2506"/>
                <a:gd name="T101" fmla="*/ 1 h 5788"/>
                <a:gd name="T102" fmla="*/ 1 w 2506"/>
                <a:gd name="T103" fmla="*/ 1 h 5788"/>
                <a:gd name="T104" fmla="*/ 1 w 2506"/>
                <a:gd name="T105" fmla="*/ 1 h 57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06"/>
                <a:gd name="T160" fmla="*/ 0 h 5788"/>
                <a:gd name="T161" fmla="*/ 2506 w 2506"/>
                <a:gd name="T162" fmla="*/ 5788 h 57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06" h="5788">
                  <a:moveTo>
                    <a:pt x="2415" y="3110"/>
                  </a:moveTo>
                  <a:lnTo>
                    <a:pt x="2506" y="2990"/>
                  </a:lnTo>
                  <a:lnTo>
                    <a:pt x="2438" y="2959"/>
                  </a:lnTo>
                  <a:lnTo>
                    <a:pt x="2389" y="2868"/>
                  </a:lnTo>
                  <a:lnTo>
                    <a:pt x="2368" y="2744"/>
                  </a:lnTo>
                  <a:lnTo>
                    <a:pt x="2349" y="2631"/>
                  </a:lnTo>
                  <a:lnTo>
                    <a:pt x="2331" y="2527"/>
                  </a:lnTo>
                  <a:lnTo>
                    <a:pt x="2306" y="2430"/>
                  </a:lnTo>
                  <a:lnTo>
                    <a:pt x="2277" y="2338"/>
                  </a:lnTo>
                  <a:lnTo>
                    <a:pt x="2236" y="2245"/>
                  </a:lnTo>
                  <a:lnTo>
                    <a:pt x="2188" y="2148"/>
                  </a:lnTo>
                  <a:lnTo>
                    <a:pt x="2124" y="2050"/>
                  </a:lnTo>
                  <a:lnTo>
                    <a:pt x="2182" y="2028"/>
                  </a:lnTo>
                  <a:lnTo>
                    <a:pt x="2040" y="1489"/>
                  </a:lnTo>
                  <a:lnTo>
                    <a:pt x="1932" y="1206"/>
                  </a:lnTo>
                  <a:lnTo>
                    <a:pt x="1581" y="905"/>
                  </a:lnTo>
                  <a:lnTo>
                    <a:pt x="1629" y="869"/>
                  </a:lnTo>
                  <a:lnTo>
                    <a:pt x="1672" y="840"/>
                  </a:lnTo>
                  <a:lnTo>
                    <a:pt x="1703" y="805"/>
                  </a:lnTo>
                  <a:lnTo>
                    <a:pt x="1730" y="756"/>
                  </a:lnTo>
                  <a:lnTo>
                    <a:pt x="1753" y="657"/>
                  </a:lnTo>
                  <a:lnTo>
                    <a:pt x="1771" y="648"/>
                  </a:lnTo>
                  <a:lnTo>
                    <a:pt x="1782" y="628"/>
                  </a:lnTo>
                  <a:lnTo>
                    <a:pt x="1788" y="576"/>
                  </a:lnTo>
                  <a:lnTo>
                    <a:pt x="1792" y="496"/>
                  </a:lnTo>
                  <a:lnTo>
                    <a:pt x="1831" y="506"/>
                  </a:lnTo>
                  <a:lnTo>
                    <a:pt x="1858" y="483"/>
                  </a:lnTo>
                  <a:lnTo>
                    <a:pt x="1864" y="446"/>
                  </a:lnTo>
                  <a:lnTo>
                    <a:pt x="1844" y="308"/>
                  </a:lnTo>
                  <a:lnTo>
                    <a:pt x="1804" y="211"/>
                  </a:lnTo>
                  <a:lnTo>
                    <a:pt x="1738" y="126"/>
                  </a:lnTo>
                  <a:lnTo>
                    <a:pt x="1641" y="31"/>
                  </a:lnTo>
                  <a:lnTo>
                    <a:pt x="1596" y="12"/>
                  </a:lnTo>
                  <a:lnTo>
                    <a:pt x="1557" y="4"/>
                  </a:lnTo>
                  <a:lnTo>
                    <a:pt x="1522" y="0"/>
                  </a:lnTo>
                  <a:lnTo>
                    <a:pt x="1488" y="4"/>
                  </a:lnTo>
                  <a:lnTo>
                    <a:pt x="1453" y="6"/>
                  </a:lnTo>
                  <a:lnTo>
                    <a:pt x="1414" y="12"/>
                  </a:lnTo>
                  <a:lnTo>
                    <a:pt x="1369" y="23"/>
                  </a:lnTo>
                  <a:lnTo>
                    <a:pt x="1321" y="35"/>
                  </a:lnTo>
                  <a:lnTo>
                    <a:pt x="1274" y="52"/>
                  </a:lnTo>
                  <a:lnTo>
                    <a:pt x="1243" y="76"/>
                  </a:lnTo>
                  <a:lnTo>
                    <a:pt x="1214" y="101"/>
                  </a:lnTo>
                  <a:lnTo>
                    <a:pt x="1183" y="124"/>
                  </a:lnTo>
                  <a:lnTo>
                    <a:pt x="1152" y="174"/>
                  </a:lnTo>
                  <a:lnTo>
                    <a:pt x="1125" y="237"/>
                  </a:lnTo>
                  <a:lnTo>
                    <a:pt x="1111" y="293"/>
                  </a:lnTo>
                  <a:lnTo>
                    <a:pt x="1117" y="339"/>
                  </a:lnTo>
                  <a:lnTo>
                    <a:pt x="1100" y="522"/>
                  </a:lnTo>
                  <a:lnTo>
                    <a:pt x="1123" y="655"/>
                  </a:lnTo>
                  <a:lnTo>
                    <a:pt x="1164" y="682"/>
                  </a:lnTo>
                  <a:lnTo>
                    <a:pt x="1117" y="731"/>
                  </a:lnTo>
                  <a:lnTo>
                    <a:pt x="1045" y="714"/>
                  </a:lnTo>
                  <a:lnTo>
                    <a:pt x="978" y="822"/>
                  </a:lnTo>
                  <a:lnTo>
                    <a:pt x="530" y="987"/>
                  </a:lnTo>
                  <a:lnTo>
                    <a:pt x="227" y="1386"/>
                  </a:lnTo>
                  <a:lnTo>
                    <a:pt x="188" y="1536"/>
                  </a:lnTo>
                  <a:lnTo>
                    <a:pt x="10" y="1747"/>
                  </a:lnTo>
                  <a:lnTo>
                    <a:pt x="142" y="1828"/>
                  </a:lnTo>
                  <a:lnTo>
                    <a:pt x="64" y="1966"/>
                  </a:lnTo>
                  <a:lnTo>
                    <a:pt x="18" y="2094"/>
                  </a:lnTo>
                  <a:lnTo>
                    <a:pt x="0" y="2216"/>
                  </a:lnTo>
                  <a:lnTo>
                    <a:pt x="4" y="2338"/>
                  </a:lnTo>
                  <a:lnTo>
                    <a:pt x="18" y="2453"/>
                  </a:lnTo>
                  <a:lnTo>
                    <a:pt x="43" y="2573"/>
                  </a:lnTo>
                  <a:lnTo>
                    <a:pt x="72" y="2693"/>
                  </a:lnTo>
                  <a:lnTo>
                    <a:pt x="101" y="2823"/>
                  </a:lnTo>
                  <a:lnTo>
                    <a:pt x="95" y="2974"/>
                  </a:lnTo>
                  <a:lnTo>
                    <a:pt x="126" y="3108"/>
                  </a:lnTo>
                  <a:lnTo>
                    <a:pt x="208" y="3199"/>
                  </a:lnTo>
                  <a:lnTo>
                    <a:pt x="225" y="3203"/>
                  </a:lnTo>
                  <a:lnTo>
                    <a:pt x="239" y="3190"/>
                  </a:lnTo>
                  <a:lnTo>
                    <a:pt x="242" y="3137"/>
                  </a:lnTo>
                  <a:lnTo>
                    <a:pt x="262" y="3124"/>
                  </a:lnTo>
                  <a:lnTo>
                    <a:pt x="272" y="3097"/>
                  </a:lnTo>
                  <a:lnTo>
                    <a:pt x="242" y="2984"/>
                  </a:lnTo>
                  <a:lnTo>
                    <a:pt x="252" y="2912"/>
                  </a:lnTo>
                  <a:lnTo>
                    <a:pt x="291" y="2835"/>
                  </a:lnTo>
                  <a:lnTo>
                    <a:pt x="308" y="2936"/>
                  </a:lnTo>
                  <a:lnTo>
                    <a:pt x="305" y="3005"/>
                  </a:lnTo>
                  <a:lnTo>
                    <a:pt x="320" y="3019"/>
                  </a:lnTo>
                  <a:lnTo>
                    <a:pt x="343" y="3013"/>
                  </a:lnTo>
                  <a:lnTo>
                    <a:pt x="363" y="2984"/>
                  </a:lnTo>
                  <a:lnTo>
                    <a:pt x="386" y="2916"/>
                  </a:lnTo>
                  <a:lnTo>
                    <a:pt x="392" y="2843"/>
                  </a:lnTo>
                  <a:lnTo>
                    <a:pt x="374" y="2781"/>
                  </a:lnTo>
                  <a:lnTo>
                    <a:pt x="291" y="2666"/>
                  </a:lnTo>
                  <a:lnTo>
                    <a:pt x="262" y="2482"/>
                  </a:lnTo>
                  <a:lnTo>
                    <a:pt x="256" y="2329"/>
                  </a:lnTo>
                  <a:lnTo>
                    <a:pt x="287" y="2174"/>
                  </a:lnTo>
                  <a:lnTo>
                    <a:pt x="369" y="1987"/>
                  </a:lnTo>
                  <a:lnTo>
                    <a:pt x="392" y="1995"/>
                  </a:lnTo>
                  <a:lnTo>
                    <a:pt x="522" y="1834"/>
                  </a:lnTo>
                  <a:lnTo>
                    <a:pt x="524" y="2139"/>
                  </a:lnTo>
                  <a:lnTo>
                    <a:pt x="475" y="2346"/>
                  </a:lnTo>
                  <a:lnTo>
                    <a:pt x="530" y="2430"/>
                  </a:lnTo>
                  <a:lnTo>
                    <a:pt x="518" y="2511"/>
                  </a:lnTo>
                  <a:lnTo>
                    <a:pt x="403" y="2728"/>
                  </a:lnTo>
                  <a:lnTo>
                    <a:pt x="469" y="4120"/>
                  </a:lnTo>
                  <a:lnTo>
                    <a:pt x="582" y="4442"/>
                  </a:lnTo>
                  <a:lnTo>
                    <a:pt x="673" y="4958"/>
                  </a:lnTo>
                  <a:lnTo>
                    <a:pt x="762" y="5495"/>
                  </a:lnTo>
                  <a:lnTo>
                    <a:pt x="861" y="5519"/>
                  </a:lnTo>
                  <a:lnTo>
                    <a:pt x="910" y="5503"/>
                  </a:lnTo>
                  <a:lnTo>
                    <a:pt x="910" y="5592"/>
                  </a:lnTo>
                  <a:lnTo>
                    <a:pt x="877" y="5664"/>
                  </a:lnTo>
                  <a:lnTo>
                    <a:pt x="801" y="5720"/>
                  </a:lnTo>
                  <a:lnTo>
                    <a:pt x="803" y="5769"/>
                  </a:lnTo>
                  <a:lnTo>
                    <a:pt x="869" y="5788"/>
                  </a:lnTo>
                  <a:lnTo>
                    <a:pt x="1030" y="5788"/>
                  </a:lnTo>
                  <a:lnTo>
                    <a:pt x="1113" y="5751"/>
                  </a:lnTo>
                  <a:lnTo>
                    <a:pt x="1030" y="4262"/>
                  </a:lnTo>
                  <a:lnTo>
                    <a:pt x="1003" y="4120"/>
                  </a:lnTo>
                  <a:lnTo>
                    <a:pt x="1007" y="3709"/>
                  </a:lnTo>
                  <a:lnTo>
                    <a:pt x="1129" y="3250"/>
                  </a:lnTo>
                  <a:lnTo>
                    <a:pt x="1051" y="4107"/>
                  </a:lnTo>
                  <a:lnTo>
                    <a:pt x="1030" y="4262"/>
                  </a:lnTo>
                  <a:lnTo>
                    <a:pt x="1113" y="5751"/>
                  </a:lnTo>
                  <a:lnTo>
                    <a:pt x="1170" y="5780"/>
                  </a:lnTo>
                  <a:lnTo>
                    <a:pt x="1255" y="5788"/>
                  </a:lnTo>
                  <a:lnTo>
                    <a:pt x="1387" y="5776"/>
                  </a:lnTo>
                  <a:lnTo>
                    <a:pt x="1414" y="5701"/>
                  </a:lnTo>
                  <a:lnTo>
                    <a:pt x="1404" y="5652"/>
                  </a:lnTo>
                  <a:lnTo>
                    <a:pt x="1379" y="5615"/>
                  </a:lnTo>
                  <a:lnTo>
                    <a:pt x="1393" y="5519"/>
                  </a:lnTo>
                  <a:lnTo>
                    <a:pt x="1379" y="5400"/>
                  </a:lnTo>
                  <a:lnTo>
                    <a:pt x="1517" y="5360"/>
                  </a:lnTo>
                  <a:lnTo>
                    <a:pt x="1643" y="5303"/>
                  </a:lnTo>
                  <a:lnTo>
                    <a:pt x="1548" y="4675"/>
                  </a:lnTo>
                  <a:lnTo>
                    <a:pt x="1658" y="4020"/>
                  </a:lnTo>
                  <a:lnTo>
                    <a:pt x="1606" y="3899"/>
                  </a:lnTo>
                  <a:lnTo>
                    <a:pt x="1658" y="3535"/>
                  </a:lnTo>
                  <a:lnTo>
                    <a:pt x="1782" y="2879"/>
                  </a:lnTo>
                  <a:lnTo>
                    <a:pt x="1767" y="2800"/>
                  </a:lnTo>
                  <a:lnTo>
                    <a:pt x="1815" y="2701"/>
                  </a:lnTo>
                  <a:lnTo>
                    <a:pt x="1778" y="2656"/>
                  </a:lnTo>
                  <a:lnTo>
                    <a:pt x="1804" y="2577"/>
                  </a:lnTo>
                  <a:lnTo>
                    <a:pt x="1761" y="2470"/>
                  </a:lnTo>
                  <a:lnTo>
                    <a:pt x="1695" y="2445"/>
                  </a:lnTo>
                  <a:lnTo>
                    <a:pt x="1691" y="2360"/>
                  </a:lnTo>
                  <a:lnTo>
                    <a:pt x="1738" y="2290"/>
                  </a:lnTo>
                  <a:lnTo>
                    <a:pt x="1703" y="2170"/>
                  </a:lnTo>
                  <a:lnTo>
                    <a:pt x="1691" y="2067"/>
                  </a:lnTo>
                  <a:lnTo>
                    <a:pt x="1724" y="1953"/>
                  </a:lnTo>
                  <a:lnTo>
                    <a:pt x="1788" y="2170"/>
                  </a:lnTo>
                  <a:lnTo>
                    <a:pt x="1844" y="2148"/>
                  </a:lnTo>
                  <a:lnTo>
                    <a:pt x="1873" y="2274"/>
                  </a:lnTo>
                  <a:lnTo>
                    <a:pt x="1903" y="2387"/>
                  </a:lnTo>
                  <a:lnTo>
                    <a:pt x="1937" y="2488"/>
                  </a:lnTo>
                  <a:lnTo>
                    <a:pt x="1976" y="2583"/>
                  </a:lnTo>
                  <a:lnTo>
                    <a:pt x="2023" y="2678"/>
                  </a:lnTo>
                  <a:lnTo>
                    <a:pt x="2083" y="2773"/>
                  </a:lnTo>
                  <a:lnTo>
                    <a:pt x="2153" y="2870"/>
                  </a:lnTo>
                  <a:lnTo>
                    <a:pt x="2236" y="2976"/>
                  </a:lnTo>
                  <a:lnTo>
                    <a:pt x="2230" y="3050"/>
                  </a:lnTo>
                  <a:lnTo>
                    <a:pt x="2259" y="3145"/>
                  </a:lnTo>
                  <a:lnTo>
                    <a:pt x="2285" y="3174"/>
                  </a:lnTo>
                  <a:lnTo>
                    <a:pt x="2316" y="3190"/>
                  </a:lnTo>
                  <a:lnTo>
                    <a:pt x="2415" y="311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Freeform 15"/>
            <p:cNvSpPr>
              <a:spLocks/>
            </p:cNvSpPr>
            <p:nvPr/>
          </p:nvSpPr>
          <p:spPr bwMode="auto">
            <a:xfrm>
              <a:off x="3224" y="887"/>
              <a:ext cx="1125" cy="2656"/>
            </a:xfrm>
            <a:custGeom>
              <a:avLst/>
              <a:gdLst>
                <a:gd name="T0" fmla="*/ 1 w 2250"/>
                <a:gd name="T1" fmla="*/ 0 h 5313"/>
                <a:gd name="T2" fmla="*/ 1 w 2250"/>
                <a:gd name="T3" fmla="*/ 0 h 5313"/>
                <a:gd name="T4" fmla="*/ 1 w 2250"/>
                <a:gd name="T5" fmla="*/ 0 h 5313"/>
                <a:gd name="T6" fmla="*/ 1 w 2250"/>
                <a:gd name="T7" fmla="*/ 0 h 5313"/>
                <a:gd name="T8" fmla="*/ 1 w 2250"/>
                <a:gd name="T9" fmla="*/ 0 h 5313"/>
                <a:gd name="T10" fmla="*/ 1 w 2250"/>
                <a:gd name="T11" fmla="*/ 0 h 5313"/>
                <a:gd name="T12" fmla="*/ 1 w 2250"/>
                <a:gd name="T13" fmla="*/ 0 h 5313"/>
                <a:gd name="T14" fmla="*/ 1 w 2250"/>
                <a:gd name="T15" fmla="*/ 0 h 5313"/>
                <a:gd name="T16" fmla="*/ 1 w 2250"/>
                <a:gd name="T17" fmla="*/ 0 h 5313"/>
                <a:gd name="T18" fmla="*/ 1 w 2250"/>
                <a:gd name="T19" fmla="*/ 0 h 5313"/>
                <a:gd name="T20" fmla="*/ 1 w 2250"/>
                <a:gd name="T21" fmla="*/ 0 h 5313"/>
                <a:gd name="T22" fmla="*/ 1 w 2250"/>
                <a:gd name="T23" fmla="*/ 0 h 5313"/>
                <a:gd name="T24" fmla="*/ 1 w 2250"/>
                <a:gd name="T25" fmla="*/ 0 h 5313"/>
                <a:gd name="T26" fmla="*/ 1 w 2250"/>
                <a:gd name="T27" fmla="*/ 0 h 5313"/>
                <a:gd name="T28" fmla="*/ 1 w 2250"/>
                <a:gd name="T29" fmla="*/ 0 h 5313"/>
                <a:gd name="T30" fmla="*/ 1 w 2250"/>
                <a:gd name="T31" fmla="*/ 0 h 5313"/>
                <a:gd name="T32" fmla="*/ 1 w 2250"/>
                <a:gd name="T33" fmla="*/ 0 h 5313"/>
                <a:gd name="T34" fmla="*/ 1 w 2250"/>
                <a:gd name="T35" fmla="*/ 0 h 5313"/>
                <a:gd name="T36" fmla="*/ 1 w 2250"/>
                <a:gd name="T37" fmla="*/ 0 h 5313"/>
                <a:gd name="T38" fmla="*/ 1 w 2250"/>
                <a:gd name="T39" fmla="*/ 0 h 5313"/>
                <a:gd name="T40" fmla="*/ 1 w 2250"/>
                <a:gd name="T41" fmla="*/ 0 h 5313"/>
                <a:gd name="T42" fmla="*/ 1 w 2250"/>
                <a:gd name="T43" fmla="*/ 0 h 5313"/>
                <a:gd name="T44" fmla="*/ 1 w 2250"/>
                <a:gd name="T45" fmla="*/ 0 h 5313"/>
                <a:gd name="T46" fmla="*/ 1 w 2250"/>
                <a:gd name="T47" fmla="*/ 0 h 5313"/>
                <a:gd name="T48" fmla="*/ 1 w 2250"/>
                <a:gd name="T49" fmla="*/ 0 h 5313"/>
                <a:gd name="T50" fmla="*/ 1 w 2250"/>
                <a:gd name="T51" fmla="*/ 0 h 5313"/>
                <a:gd name="T52" fmla="*/ 1 w 2250"/>
                <a:gd name="T53" fmla="*/ 0 h 5313"/>
                <a:gd name="T54" fmla="*/ 1 w 2250"/>
                <a:gd name="T55" fmla="*/ 0 h 5313"/>
                <a:gd name="T56" fmla="*/ 1 w 2250"/>
                <a:gd name="T57" fmla="*/ 0 h 5313"/>
                <a:gd name="T58" fmla="*/ 1 w 2250"/>
                <a:gd name="T59" fmla="*/ 0 h 5313"/>
                <a:gd name="T60" fmla="*/ 1 w 2250"/>
                <a:gd name="T61" fmla="*/ 0 h 5313"/>
                <a:gd name="T62" fmla="*/ 1 w 2250"/>
                <a:gd name="T63" fmla="*/ 0 h 5313"/>
                <a:gd name="T64" fmla="*/ 1 w 2250"/>
                <a:gd name="T65" fmla="*/ 0 h 5313"/>
                <a:gd name="T66" fmla="*/ 1 w 2250"/>
                <a:gd name="T67" fmla="*/ 0 h 5313"/>
                <a:gd name="T68" fmla="*/ 1 w 2250"/>
                <a:gd name="T69" fmla="*/ 0 h 5313"/>
                <a:gd name="T70" fmla="*/ 1 w 2250"/>
                <a:gd name="T71" fmla="*/ 0 h 5313"/>
                <a:gd name="T72" fmla="*/ 1 w 2250"/>
                <a:gd name="T73" fmla="*/ 0 h 5313"/>
                <a:gd name="T74" fmla="*/ 1 w 2250"/>
                <a:gd name="T75" fmla="*/ 0 h 5313"/>
                <a:gd name="T76" fmla="*/ 1 w 2250"/>
                <a:gd name="T77" fmla="*/ 0 h 5313"/>
                <a:gd name="T78" fmla="*/ 1 w 2250"/>
                <a:gd name="T79" fmla="*/ 0 h 5313"/>
                <a:gd name="T80" fmla="*/ 1 w 2250"/>
                <a:gd name="T81" fmla="*/ 0 h 5313"/>
                <a:gd name="T82" fmla="*/ 1 w 2250"/>
                <a:gd name="T83" fmla="*/ 0 h 5313"/>
                <a:gd name="T84" fmla="*/ 1 w 2250"/>
                <a:gd name="T85" fmla="*/ 0 h 5313"/>
                <a:gd name="T86" fmla="*/ 1 w 2250"/>
                <a:gd name="T87" fmla="*/ 0 h 5313"/>
                <a:gd name="T88" fmla="*/ 1 w 2250"/>
                <a:gd name="T89" fmla="*/ 0 h 5313"/>
                <a:gd name="T90" fmla="*/ 1 w 2250"/>
                <a:gd name="T91" fmla="*/ 0 h 5313"/>
                <a:gd name="T92" fmla="*/ 1 w 2250"/>
                <a:gd name="T93" fmla="*/ 0 h 5313"/>
                <a:gd name="T94" fmla="*/ 1 w 2250"/>
                <a:gd name="T95" fmla="*/ 0 h 5313"/>
                <a:gd name="T96" fmla="*/ 1 w 2250"/>
                <a:gd name="T97" fmla="*/ 0 h 5313"/>
                <a:gd name="T98" fmla="*/ 1 w 2250"/>
                <a:gd name="T99" fmla="*/ 0 h 5313"/>
                <a:gd name="T100" fmla="*/ 1 w 2250"/>
                <a:gd name="T101" fmla="*/ 0 h 5313"/>
                <a:gd name="T102" fmla="*/ 1 w 2250"/>
                <a:gd name="T103" fmla="*/ 0 h 5313"/>
                <a:gd name="T104" fmla="*/ 1 w 2250"/>
                <a:gd name="T105" fmla="*/ 0 h 53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50"/>
                <a:gd name="T160" fmla="*/ 0 h 5313"/>
                <a:gd name="T161" fmla="*/ 2250 w 2250"/>
                <a:gd name="T162" fmla="*/ 5313 h 53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50" h="5313">
                  <a:moveTo>
                    <a:pt x="64" y="2721"/>
                  </a:moveTo>
                  <a:lnTo>
                    <a:pt x="132" y="2804"/>
                  </a:lnTo>
                  <a:lnTo>
                    <a:pt x="210" y="2651"/>
                  </a:lnTo>
                  <a:lnTo>
                    <a:pt x="280" y="2649"/>
                  </a:lnTo>
                  <a:lnTo>
                    <a:pt x="332" y="2608"/>
                  </a:lnTo>
                  <a:lnTo>
                    <a:pt x="334" y="2721"/>
                  </a:lnTo>
                  <a:lnTo>
                    <a:pt x="311" y="2831"/>
                  </a:lnTo>
                  <a:lnTo>
                    <a:pt x="322" y="2843"/>
                  </a:lnTo>
                  <a:lnTo>
                    <a:pt x="342" y="2843"/>
                  </a:lnTo>
                  <a:lnTo>
                    <a:pt x="369" y="2810"/>
                  </a:lnTo>
                  <a:lnTo>
                    <a:pt x="392" y="2777"/>
                  </a:lnTo>
                  <a:lnTo>
                    <a:pt x="404" y="2742"/>
                  </a:lnTo>
                  <a:lnTo>
                    <a:pt x="415" y="2703"/>
                  </a:lnTo>
                  <a:lnTo>
                    <a:pt x="412" y="2775"/>
                  </a:lnTo>
                  <a:lnTo>
                    <a:pt x="392" y="2829"/>
                  </a:lnTo>
                  <a:lnTo>
                    <a:pt x="369" y="2878"/>
                  </a:lnTo>
                  <a:lnTo>
                    <a:pt x="363" y="2920"/>
                  </a:lnTo>
                  <a:lnTo>
                    <a:pt x="369" y="2938"/>
                  </a:lnTo>
                  <a:lnTo>
                    <a:pt x="386" y="2959"/>
                  </a:lnTo>
                  <a:lnTo>
                    <a:pt x="404" y="2973"/>
                  </a:lnTo>
                  <a:lnTo>
                    <a:pt x="417" y="2973"/>
                  </a:lnTo>
                  <a:lnTo>
                    <a:pt x="454" y="2938"/>
                  </a:lnTo>
                  <a:lnTo>
                    <a:pt x="487" y="2911"/>
                  </a:lnTo>
                  <a:lnTo>
                    <a:pt x="518" y="2872"/>
                  </a:lnTo>
                  <a:lnTo>
                    <a:pt x="561" y="2810"/>
                  </a:lnTo>
                  <a:lnTo>
                    <a:pt x="600" y="2633"/>
                  </a:lnTo>
                  <a:lnTo>
                    <a:pt x="642" y="2550"/>
                  </a:lnTo>
                  <a:lnTo>
                    <a:pt x="811" y="2443"/>
                  </a:lnTo>
                  <a:lnTo>
                    <a:pt x="834" y="2616"/>
                  </a:lnTo>
                  <a:lnTo>
                    <a:pt x="902" y="3271"/>
                  </a:lnTo>
                  <a:lnTo>
                    <a:pt x="939" y="3337"/>
                  </a:lnTo>
                  <a:lnTo>
                    <a:pt x="922" y="3558"/>
                  </a:lnTo>
                  <a:lnTo>
                    <a:pt x="906" y="3758"/>
                  </a:lnTo>
                  <a:lnTo>
                    <a:pt x="910" y="3932"/>
                  </a:lnTo>
                  <a:lnTo>
                    <a:pt x="933" y="4103"/>
                  </a:lnTo>
                  <a:lnTo>
                    <a:pt x="968" y="4256"/>
                  </a:lnTo>
                  <a:lnTo>
                    <a:pt x="990" y="4425"/>
                  </a:lnTo>
                  <a:lnTo>
                    <a:pt x="1017" y="4605"/>
                  </a:lnTo>
                  <a:lnTo>
                    <a:pt x="1048" y="4784"/>
                  </a:lnTo>
                  <a:lnTo>
                    <a:pt x="1036" y="4811"/>
                  </a:lnTo>
                  <a:lnTo>
                    <a:pt x="1042" y="4836"/>
                  </a:lnTo>
                  <a:lnTo>
                    <a:pt x="1046" y="4896"/>
                  </a:lnTo>
                  <a:lnTo>
                    <a:pt x="1030" y="4948"/>
                  </a:lnTo>
                  <a:lnTo>
                    <a:pt x="1017" y="5001"/>
                  </a:lnTo>
                  <a:lnTo>
                    <a:pt x="968" y="5061"/>
                  </a:lnTo>
                  <a:lnTo>
                    <a:pt x="927" y="5111"/>
                  </a:lnTo>
                  <a:lnTo>
                    <a:pt x="906" y="5171"/>
                  </a:lnTo>
                  <a:lnTo>
                    <a:pt x="906" y="5241"/>
                  </a:lnTo>
                  <a:lnTo>
                    <a:pt x="922" y="5263"/>
                  </a:lnTo>
                  <a:lnTo>
                    <a:pt x="953" y="5276"/>
                  </a:lnTo>
                  <a:lnTo>
                    <a:pt x="999" y="5290"/>
                  </a:lnTo>
                  <a:lnTo>
                    <a:pt x="1054" y="5299"/>
                  </a:lnTo>
                  <a:lnTo>
                    <a:pt x="1106" y="5305"/>
                  </a:lnTo>
                  <a:lnTo>
                    <a:pt x="1154" y="5307"/>
                  </a:lnTo>
                  <a:lnTo>
                    <a:pt x="1195" y="5313"/>
                  </a:lnTo>
                  <a:lnTo>
                    <a:pt x="1214" y="5313"/>
                  </a:lnTo>
                  <a:lnTo>
                    <a:pt x="1240" y="5307"/>
                  </a:lnTo>
                  <a:lnTo>
                    <a:pt x="1267" y="5301"/>
                  </a:lnTo>
                  <a:lnTo>
                    <a:pt x="1290" y="5294"/>
                  </a:lnTo>
                  <a:lnTo>
                    <a:pt x="1308" y="5278"/>
                  </a:lnTo>
                  <a:lnTo>
                    <a:pt x="1319" y="5232"/>
                  </a:lnTo>
                  <a:lnTo>
                    <a:pt x="1308" y="5183"/>
                  </a:lnTo>
                  <a:lnTo>
                    <a:pt x="1296" y="5129"/>
                  </a:lnTo>
                  <a:lnTo>
                    <a:pt x="1280" y="5075"/>
                  </a:lnTo>
                  <a:lnTo>
                    <a:pt x="1278" y="4991"/>
                  </a:lnTo>
                  <a:lnTo>
                    <a:pt x="1278" y="4925"/>
                  </a:lnTo>
                  <a:lnTo>
                    <a:pt x="1267" y="4867"/>
                  </a:lnTo>
                  <a:lnTo>
                    <a:pt x="1255" y="4805"/>
                  </a:lnTo>
                  <a:lnTo>
                    <a:pt x="1249" y="4788"/>
                  </a:lnTo>
                  <a:lnTo>
                    <a:pt x="1232" y="4776"/>
                  </a:lnTo>
                  <a:lnTo>
                    <a:pt x="1261" y="4551"/>
                  </a:lnTo>
                  <a:lnTo>
                    <a:pt x="1298" y="4295"/>
                  </a:lnTo>
                  <a:lnTo>
                    <a:pt x="1319" y="4055"/>
                  </a:lnTo>
                  <a:lnTo>
                    <a:pt x="1302" y="3867"/>
                  </a:lnTo>
                  <a:lnTo>
                    <a:pt x="1278" y="3766"/>
                  </a:lnTo>
                  <a:lnTo>
                    <a:pt x="1278" y="3675"/>
                  </a:lnTo>
                  <a:lnTo>
                    <a:pt x="1290" y="3568"/>
                  </a:lnTo>
                  <a:lnTo>
                    <a:pt x="1319" y="3438"/>
                  </a:lnTo>
                  <a:lnTo>
                    <a:pt x="1469" y="3508"/>
                  </a:lnTo>
                  <a:lnTo>
                    <a:pt x="1474" y="3659"/>
                  </a:lnTo>
                  <a:lnTo>
                    <a:pt x="1480" y="3810"/>
                  </a:lnTo>
                  <a:lnTo>
                    <a:pt x="1496" y="3954"/>
                  </a:lnTo>
                  <a:lnTo>
                    <a:pt x="1534" y="4097"/>
                  </a:lnTo>
                  <a:lnTo>
                    <a:pt x="1500" y="4295"/>
                  </a:lnTo>
                  <a:lnTo>
                    <a:pt x="1486" y="4454"/>
                  </a:lnTo>
                  <a:lnTo>
                    <a:pt x="1486" y="4629"/>
                  </a:lnTo>
                  <a:lnTo>
                    <a:pt x="1490" y="4885"/>
                  </a:lnTo>
                  <a:lnTo>
                    <a:pt x="1480" y="4935"/>
                  </a:lnTo>
                  <a:lnTo>
                    <a:pt x="1465" y="4956"/>
                  </a:lnTo>
                  <a:lnTo>
                    <a:pt x="1451" y="4978"/>
                  </a:lnTo>
                  <a:lnTo>
                    <a:pt x="1439" y="4997"/>
                  </a:lnTo>
                  <a:lnTo>
                    <a:pt x="1424" y="5020"/>
                  </a:lnTo>
                  <a:lnTo>
                    <a:pt x="1408" y="5063"/>
                  </a:lnTo>
                  <a:lnTo>
                    <a:pt x="1393" y="5111"/>
                  </a:lnTo>
                  <a:lnTo>
                    <a:pt x="1375" y="5150"/>
                  </a:lnTo>
                  <a:lnTo>
                    <a:pt x="1364" y="5189"/>
                  </a:lnTo>
                  <a:lnTo>
                    <a:pt x="1370" y="5226"/>
                  </a:lnTo>
                  <a:lnTo>
                    <a:pt x="1387" y="5263"/>
                  </a:lnTo>
                  <a:lnTo>
                    <a:pt x="1428" y="5263"/>
                  </a:lnTo>
                  <a:lnTo>
                    <a:pt x="1465" y="5259"/>
                  </a:lnTo>
                  <a:lnTo>
                    <a:pt x="1500" y="5259"/>
                  </a:lnTo>
                  <a:lnTo>
                    <a:pt x="1536" y="5257"/>
                  </a:lnTo>
                  <a:lnTo>
                    <a:pt x="1571" y="5253"/>
                  </a:lnTo>
                  <a:lnTo>
                    <a:pt x="1608" y="5251"/>
                  </a:lnTo>
                  <a:lnTo>
                    <a:pt x="1643" y="5247"/>
                  </a:lnTo>
                  <a:lnTo>
                    <a:pt x="1684" y="5245"/>
                  </a:lnTo>
                  <a:lnTo>
                    <a:pt x="1709" y="5218"/>
                  </a:lnTo>
                  <a:lnTo>
                    <a:pt x="1726" y="5189"/>
                  </a:lnTo>
                  <a:lnTo>
                    <a:pt x="1719" y="5139"/>
                  </a:lnTo>
                  <a:lnTo>
                    <a:pt x="1701" y="5090"/>
                  </a:lnTo>
                  <a:lnTo>
                    <a:pt x="1703" y="5044"/>
                  </a:lnTo>
                  <a:lnTo>
                    <a:pt x="1707" y="5001"/>
                  </a:lnTo>
                  <a:lnTo>
                    <a:pt x="1701" y="4956"/>
                  </a:lnTo>
                  <a:lnTo>
                    <a:pt x="1692" y="4914"/>
                  </a:lnTo>
                  <a:lnTo>
                    <a:pt x="1692" y="4824"/>
                  </a:lnTo>
                  <a:lnTo>
                    <a:pt x="1742" y="4669"/>
                  </a:lnTo>
                  <a:lnTo>
                    <a:pt x="1792" y="4518"/>
                  </a:lnTo>
                  <a:lnTo>
                    <a:pt x="1839" y="4363"/>
                  </a:lnTo>
                  <a:lnTo>
                    <a:pt x="1874" y="4200"/>
                  </a:lnTo>
                  <a:lnTo>
                    <a:pt x="1884" y="4002"/>
                  </a:lnTo>
                  <a:lnTo>
                    <a:pt x="1868" y="3830"/>
                  </a:lnTo>
                  <a:lnTo>
                    <a:pt x="1880" y="3651"/>
                  </a:lnTo>
                  <a:lnTo>
                    <a:pt x="1965" y="3436"/>
                  </a:lnTo>
                  <a:lnTo>
                    <a:pt x="2250" y="3316"/>
                  </a:lnTo>
                  <a:lnTo>
                    <a:pt x="2246" y="3137"/>
                  </a:lnTo>
                  <a:lnTo>
                    <a:pt x="2242" y="2961"/>
                  </a:lnTo>
                  <a:lnTo>
                    <a:pt x="2233" y="2786"/>
                  </a:lnTo>
                  <a:lnTo>
                    <a:pt x="2215" y="2614"/>
                  </a:lnTo>
                  <a:lnTo>
                    <a:pt x="2190" y="2443"/>
                  </a:lnTo>
                  <a:lnTo>
                    <a:pt x="2149" y="2280"/>
                  </a:lnTo>
                  <a:lnTo>
                    <a:pt x="2093" y="2121"/>
                  </a:lnTo>
                  <a:lnTo>
                    <a:pt x="2008" y="1976"/>
                  </a:lnTo>
                  <a:lnTo>
                    <a:pt x="1913" y="1900"/>
                  </a:lnTo>
                  <a:lnTo>
                    <a:pt x="1856" y="1757"/>
                  </a:lnTo>
                  <a:lnTo>
                    <a:pt x="1878" y="1681"/>
                  </a:lnTo>
                  <a:lnTo>
                    <a:pt x="1827" y="1652"/>
                  </a:lnTo>
                  <a:lnTo>
                    <a:pt x="1833" y="1584"/>
                  </a:lnTo>
                  <a:lnTo>
                    <a:pt x="1785" y="1365"/>
                  </a:lnTo>
                  <a:lnTo>
                    <a:pt x="1771" y="1239"/>
                  </a:lnTo>
                  <a:lnTo>
                    <a:pt x="1732" y="1158"/>
                  </a:lnTo>
                  <a:lnTo>
                    <a:pt x="1686" y="1090"/>
                  </a:lnTo>
                  <a:lnTo>
                    <a:pt x="1643" y="989"/>
                  </a:lnTo>
                  <a:lnTo>
                    <a:pt x="1595" y="942"/>
                  </a:lnTo>
                  <a:lnTo>
                    <a:pt x="1519" y="890"/>
                  </a:lnTo>
                  <a:lnTo>
                    <a:pt x="1445" y="851"/>
                  </a:lnTo>
                  <a:lnTo>
                    <a:pt x="1408" y="828"/>
                  </a:lnTo>
                  <a:lnTo>
                    <a:pt x="1414" y="824"/>
                  </a:lnTo>
                  <a:lnTo>
                    <a:pt x="1422" y="818"/>
                  </a:lnTo>
                  <a:lnTo>
                    <a:pt x="1434" y="816"/>
                  </a:lnTo>
                  <a:lnTo>
                    <a:pt x="1430" y="787"/>
                  </a:lnTo>
                  <a:lnTo>
                    <a:pt x="1436" y="799"/>
                  </a:lnTo>
                  <a:lnTo>
                    <a:pt x="1445" y="811"/>
                  </a:lnTo>
                  <a:lnTo>
                    <a:pt x="1465" y="807"/>
                  </a:lnTo>
                  <a:lnTo>
                    <a:pt x="1486" y="795"/>
                  </a:lnTo>
                  <a:lnTo>
                    <a:pt x="1500" y="785"/>
                  </a:lnTo>
                  <a:lnTo>
                    <a:pt x="1519" y="776"/>
                  </a:lnTo>
                  <a:lnTo>
                    <a:pt x="1542" y="700"/>
                  </a:lnTo>
                  <a:lnTo>
                    <a:pt x="1536" y="615"/>
                  </a:lnTo>
                  <a:lnTo>
                    <a:pt x="1560" y="686"/>
                  </a:lnTo>
                  <a:lnTo>
                    <a:pt x="1554" y="762"/>
                  </a:lnTo>
                  <a:lnTo>
                    <a:pt x="1614" y="716"/>
                  </a:lnTo>
                  <a:lnTo>
                    <a:pt x="1643" y="667"/>
                  </a:lnTo>
                  <a:lnTo>
                    <a:pt x="1649" y="613"/>
                  </a:lnTo>
                  <a:lnTo>
                    <a:pt x="1649" y="525"/>
                  </a:lnTo>
                  <a:lnTo>
                    <a:pt x="1635" y="489"/>
                  </a:lnTo>
                  <a:lnTo>
                    <a:pt x="1602" y="450"/>
                  </a:lnTo>
                  <a:lnTo>
                    <a:pt x="1566" y="423"/>
                  </a:lnTo>
                  <a:lnTo>
                    <a:pt x="1531" y="401"/>
                  </a:lnTo>
                  <a:lnTo>
                    <a:pt x="1515" y="401"/>
                  </a:lnTo>
                  <a:lnTo>
                    <a:pt x="1500" y="396"/>
                  </a:lnTo>
                  <a:lnTo>
                    <a:pt x="1463" y="374"/>
                  </a:lnTo>
                  <a:lnTo>
                    <a:pt x="1416" y="345"/>
                  </a:lnTo>
                  <a:lnTo>
                    <a:pt x="1379" y="310"/>
                  </a:lnTo>
                  <a:lnTo>
                    <a:pt x="1362" y="264"/>
                  </a:lnTo>
                  <a:lnTo>
                    <a:pt x="1346" y="252"/>
                  </a:lnTo>
                  <a:lnTo>
                    <a:pt x="1333" y="235"/>
                  </a:lnTo>
                  <a:lnTo>
                    <a:pt x="1313" y="198"/>
                  </a:lnTo>
                  <a:lnTo>
                    <a:pt x="1290" y="161"/>
                  </a:lnTo>
                  <a:lnTo>
                    <a:pt x="1261" y="122"/>
                  </a:lnTo>
                  <a:lnTo>
                    <a:pt x="1232" y="95"/>
                  </a:lnTo>
                  <a:lnTo>
                    <a:pt x="1203" y="85"/>
                  </a:lnTo>
                  <a:lnTo>
                    <a:pt x="1183" y="72"/>
                  </a:lnTo>
                  <a:lnTo>
                    <a:pt x="1158" y="60"/>
                  </a:lnTo>
                  <a:lnTo>
                    <a:pt x="1131" y="52"/>
                  </a:lnTo>
                  <a:lnTo>
                    <a:pt x="1083" y="37"/>
                  </a:lnTo>
                  <a:lnTo>
                    <a:pt x="1059" y="47"/>
                  </a:lnTo>
                  <a:lnTo>
                    <a:pt x="1040" y="47"/>
                  </a:lnTo>
                  <a:lnTo>
                    <a:pt x="1007" y="6"/>
                  </a:lnTo>
                  <a:lnTo>
                    <a:pt x="990" y="6"/>
                  </a:lnTo>
                  <a:lnTo>
                    <a:pt x="964" y="2"/>
                  </a:lnTo>
                  <a:lnTo>
                    <a:pt x="939" y="2"/>
                  </a:lnTo>
                  <a:lnTo>
                    <a:pt x="918" y="0"/>
                  </a:lnTo>
                  <a:lnTo>
                    <a:pt x="881" y="2"/>
                  </a:lnTo>
                  <a:lnTo>
                    <a:pt x="817" y="31"/>
                  </a:lnTo>
                  <a:lnTo>
                    <a:pt x="761" y="68"/>
                  </a:lnTo>
                  <a:lnTo>
                    <a:pt x="716" y="89"/>
                  </a:lnTo>
                  <a:lnTo>
                    <a:pt x="697" y="91"/>
                  </a:lnTo>
                  <a:lnTo>
                    <a:pt x="679" y="101"/>
                  </a:lnTo>
                  <a:lnTo>
                    <a:pt x="654" y="114"/>
                  </a:lnTo>
                  <a:lnTo>
                    <a:pt x="602" y="128"/>
                  </a:lnTo>
                  <a:lnTo>
                    <a:pt x="584" y="140"/>
                  </a:lnTo>
                  <a:lnTo>
                    <a:pt x="571" y="161"/>
                  </a:lnTo>
                  <a:lnTo>
                    <a:pt x="559" y="186"/>
                  </a:lnTo>
                  <a:lnTo>
                    <a:pt x="555" y="209"/>
                  </a:lnTo>
                  <a:lnTo>
                    <a:pt x="549" y="250"/>
                  </a:lnTo>
                  <a:lnTo>
                    <a:pt x="530" y="275"/>
                  </a:lnTo>
                  <a:lnTo>
                    <a:pt x="505" y="304"/>
                  </a:lnTo>
                  <a:lnTo>
                    <a:pt x="476" y="339"/>
                  </a:lnTo>
                  <a:lnTo>
                    <a:pt x="454" y="396"/>
                  </a:lnTo>
                  <a:lnTo>
                    <a:pt x="454" y="477"/>
                  </a:lnTo>
                  <a:lnTo>
                    <a:pt x="441" y="520"/>
                  </a:lnTo>
                  <a:lnTo>
                    <a:pt x="464" y="508"/>
                  </a:lnTo>
                  <a:lnTo>
                    <a:pt x="476" y="502"/>
                  </a:lnTo>
                  <a:lnTo>
                    <a:pt x="481" y="494"/>
                  </a:lnTo>
                  <a:lnTo>
                    <a:pt x="487" y="471"/>
                  </a:lnTo>
                  <a:lnTo>
                    <a:pt x="487" y="502"/>
                  </a:lnTo>
                  <a:lnTo>
                    <a:pt x="483" y="535"/>
                  </a:lnTo>
                  <a:lnTo>
                    <a:pt x="472" y="562"/>
                  </a:lnTo>
                  <a:lnTo>
                    <a:pt x="458" y="589"/>
                  </a:lnTo>
                  <a:lnTo>
                    <a:pt x="443" y="615"/>
                  </a:lnTo>
                  <a:lnTo>
                    <a:pt x="433" y="644"/>
                  </a:lnTo>
                  <a:lnTo>
                    <a:pt x="441" y="646"/>
                  </a:lnTo>
                  <a:lnTo>
                    <a:pt x="470" y="644"/>
                  </a:lnTo>
                  <a:lnTo>
                    <a:pt x="507" y="630"/>
                  </a:lnTo>
                  <a:lnTo>
                    <a:pt x="547" y="586"/>
                  </a:lnTo>
                  <a:lnTo>
                    <a:pt x="518" y="636"/>
                  </a:lnTo>
                  <a:lnTo>
                    <a:pt x="489" y="661"/>
                  </a:lnTo>
                  <a:lnTo>
                    <a:pt x="454" y="673"/>
                  </a:lnTo>
                  <a:lnTo>
                    <a:pt x="423" y="681"/>
                  </a:lnTo>
                  <a:lnTo>
                    <a:pt x="423" y="745"/>
                  </a:lnTo>
                  <a:lnTo>
                    <a:pt x="427" y="816"/>
                  </a:lnTo>
                  <a:lnTo>
                    <a:pt x="460" y="824"/>
                  </a:lnTo>
                  <a:lnTo>
                    <a:pt x="487" y="853"/>
                  </a:lnTo>
                  <a:lnTo>
                    <a:pt x="514" y="888"/>
                  </a:lnTo>
                  <a:lnTo>
                    <a:pt x="553" y="894"/>
                  </a:lnTo>
                  <a:lnTo>
                    <a:pt x="590" y="900"/>
                  </a:lnTo>
                  <a:lnTo>
                    <a:pt x="639" y="894"/>
                  </a:lnTo>
                  <a:lnTo>
                    <a:pt x="689" y="880"/>
                  </a:lnTo>
                  <a:lnTo>
                    <a:pt x="722" y="853"/>
                  </a:lnTo>
                  <a:lnTo>
                    <a:pt x="732" y="886"/>
                  </a:lnTo>
                  <a:lnTo>
                    <a:pt x="745" y="907"/>
                  </a:lnTo>
                  <a:lnTo>
                    <a:pt x="763" y="911"/>
                  </a:lnTo>
                  <a:lnTo>
                    <a:pt x="790" y="913"/>
                  </a:lnTo>
                  <a:lnTo>
                    <a:pt x="817" y="911"/>
                  </a:lnTo>
                  <a:lnTo>
                    <a:pt x="856" y="911"/>
                  </a:lnTo>
                  <a:lnTo>
                    <a:pt x="778" y="937"/>
                  </a:lnTo>
                  <a:lnTo>
                    <a:pt x="726" y="983"/>
                  </a:lnTo>
                  <a:lnTo>
                    <a:pt x="677" y="1035"/>
                  </a:lnTo>
                  <a:lnTo>
                    <a:pt x="619" y="1074"/>
                  </a:lnTo>
                  <a:lnTo>
                    <a:pt x="553" y="1162"/>
                  </a:lnTo>
                  <a:lnTo>
                    <a:pt x="514" y="1233"/>
                  </a:lnTo>
                  <a:lnTo>
                    <a:pt x="499" y="1301"/>
                  </a:lnTo>
                  <a:lnTo>
                    <a:pt x="499" y="1388"/>
                  </a:lnTo>
                  <a:lnTo>
                    <a:pt x="483" y="1448"/>
                  </a:lnTo>
                  <a:lnTo>
                    <a:pt x="470" y="1512"/>
                  </a:lnTo>
                  <a:lnTo>
                    <a:pt x="441" y="1547"/>
                  </a:lnTo>
                  <a:lnTo>
                    <a:pt x="429" y="1563"/>
                  </a:lnTo>
                  <a:lnTo>
                    <a:pt x="433" y="1590"/>
                  </a:lnTo>
                  <a:lnTo>
                    <a:pt x="452" y="1633"/>
                  </a:lnTo>
                  <a:lnTo>
                    <a:pt x="433" y="1734"/>
                  </a:lnTo>
                  <a:lnTo>
                    <a:pt x="404" y="1827"/>
                  </a:lnTo>
                  <a:lnTo>
                    <a:pt x="369" y="1922"/>
                  </a:lnTo>
                  <a:lnTo>
                    <a:pt x="332" y="2019"/>
                  </a:lnTo>
                  <a:lnTo>
                    <a:pt x="187" y="2245"/>
                  </a:lnTo>
                  <a:lnTo>
                    <a:pt x="138" y="2340"/>
                  </a:lnTo>
                  <a:lnTo>
                    <a:pt x="103" y="2432"/>
                  </a:lnTo>
                  <a:lnTo>
                    <a:pt x="66" y="2532"/>
                  </a:lnTo>
                  <a:lnTo>
                    <a:pt x="0" y="2643"/>
                  </a:lnTo>
                  <a:lnTo>
                    <a:pt x="64" y="27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9" name="Group 16"/>
          <p:cNvGrpSpPr>
            <a:grpSpLocks/>
          </p:cNvGrpSpPr>
          <p:nvPr/>
        </p:nvGrpSpPr>
        <p:grpSpPr bwMode="auto">
          <a:xfrm>
            <a:off x="1259991" y="3057525"/>
            <a:ext cx="1670050" cy="1714500"/>
            <a:chOff x="1407" y="649"/>
            <a:chExt cx="2942" cy="3022"/>
          </a:xfrm>
        </p:grpSpPr>
        <p:sp>
          <p:nvSpPr>
            <p:cNvPr id="46112" name="Freeform 17"/>
            <p:cNvSpPr>
              <a:spLocks/>
            </p:cNvSpPr>
            <p:nvPr/>
          </p:nvSpPr>
          <p:spPr bwMode="auto">
            <a:xfrm>
              <a:off x="2510" y="3354"/>
              <a:ext cx="108" cy="189"/>
            </a:xfrm>
            <a:custGeom>
              <a:avLst/>
              <a:gdLst>
                <a:gd name="T0" fmla="*/ 0 w 217"/>
                <a:gd name="T1" fmla="*/ 1 h 378"/>
                <a:gd name="T2" fmla="*/ 0 w 217"/>
                <a:gd name="T3" fmla="*/ 1 h 378"/>
                <a:gd name="T4" fmla="*/ 0 w 217"/>
                <a:gd name="T5" fmla="*/ 1 h 378"/>
                <a:gd name="T6" fmla="*/ 0 w 217"/>
                <a:gd name="T7" fmla="*/ 1 h 378"/>
                <a:gd name="T8" fmla="*/ 0 w 217"/>
                <a:gd name="T9" fmla="*/ 1 h 378"/>
                <a:gd name="T10" fmla="*/ 0 w 217"/>
                <a:gd name="T11" fmla="*/ 1 h 378"/>
                <a:gd name="T12" fmla="*/ 0 w 217"/>
                <a:gd name="T13" fmla="*/ 1 h 378"/>
                <a:gd name="T14" fmla="*/ 0 w 217"/>
                <a:gd name="T15" fmla="*/ 1 h 378"/>
                <a:gd name="T16" fmla="*/ 0 w 217"/>
                <a:gd name="T17" fmla="*/ 1 h 378"/>
                <a:gd name="T18" fmla="*/ 0 w 217"/>
                <a:gd name="T19" fmla="*/ 1 h 378"/>
                <a:gd name="T20" fmla="*/ 0 w 217"/>
                <a:gd name="T21" fmla="*/ 1 h 378"/>
                <a:gd name="T22" fmla="*/ 0 w 217"/>
                <a:gd name="T23" fmla="*/ 1 h 378"/>
                <a:gd name="T24" fmla="*/ 0 w 217"/>
                <a:gd name="T25" fmla="*/ 1 h 378"/>
                <a:gd name="T26" fmla="*/ 0 w 217"/>
                <a:gd name="T27" fmla="*/ 0 h 378"/>
                <a:gd name="T28" fmla="*/ 0 w 217"/>
                <a:gd name="T29" fmla="*/ 1 h 378"/>
                <a:gd name="T30" fmla="*/ 0 w 217"/>
                <a:gd name="T31" fmla="*/ 1 h 378"/>
                <a:gd name="T32" fmla="*/ 0 w 217"/>
                <a:gd name="T33" fmla="*/ 1 h 378"/>
                <a:gd name="T34" fmla="*/ 0 w 217"/>
                <a:gd name="T35" fmla="*/ 1 h 378"/>
                <a:gd name="T36" fmla="*/ 0 w 217"/>
                <a:gd name="T37" fmla="*/ 1 h 378"/>
                <a:gd name="T38" fmla="*/ 0 w 217"/>
                <a:gd name="T39" fmla="*/ 1 h 378"/>
                <a:gd name="T40" fmla="*/ 0 w 217"/>
                <a:gd name="T41" fmla="*/ 1 h 378"/>
                <a:gd name="T42" fmla="*/ 0 w 217"/>
                <a:gd name="T43" fmla="*/ 1 h 378"/>
                <a:gd name="T44" fmla="*/ 0 w 217"/>
                <a:gd name="T45" fmla="*/ 1 h 3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7"/>
                <a:gd name="T70" fmla="*/ 0 h 378"/>
                <a:gd name="T71" fmla="*/ 217 w 217"/>
                <a:gd name="T72" fmla="*/ 378 h 3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7" h="378">
                  <a:moveTo>
                    <a:pt x="155" y="198"/>
                  </a:moveTo>
                  <a:lnTo>
                    <a:pt x="134" y="287"/>
                  </a:lnTo>
                  <a:lnTo>
                    <a:pt x="111" y="364"/>
                  </a:lnTo>
                  <a:lnTo>
                    <a:pt x="101" y="372"/>
                  </a:lnTo>
                  <a:lnTo>
                    <a:pt x="78" y="378"/>
                  </a:lnTo>
                  <a:lnTo>
                    <a:pt x="60" y="378"/>
                  </a:lnTo>
                  <a:lnTo>
                    <a:pt x="45" y="370"/>
                  </a:lnTo>
                  <a:lnTo>
                    <a:pt x="14" y="291"/>
                  </a:lnTo>
                  <a:lnTo>
                    <a:pt x="0" y="198"/>
                  </a:lnTo>
                  <a:lnTo>
                    <a:pt x="8" y="99"/>
                  </a:lnTo>
                  <a:lnTo>
                    <a:pt x="37" y="19"/>
                  </a:lnTo>
                  <a:lnTo>
                    <a:pt x="43" y="8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103" y="4"/>
                  </a:lnTo>
                  <a:lnTo>
                    <a:pt x="128" y="19"/>
                  </a:lnTo>
                  <a:lnTo>
                    <a:pt x="142" y="31"/>
                  </a:lnTo>
                  <a:lnTo>
                    <a:pt x="149" y="50"/>
                  </a:lnTo>
                  <a:lnTo>
                    <a:pt x="157" y="76"/>
                  </a:lnTo>
                  <a:lnTo>
                    <a:pt x="163" y="120"/>
                  </a:lnTo>
                  <a:lnTo>
                    <a:pt x="217" y="128"/>
                  </a:lnTo>
                  <a:lnTo>
                    <a:pt x="210" y="192"/>
                  </a:lnTo>
                  <a:lnTo>
                    <a:pt x="155" y="19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Freeform 18"/>
            <p:cNvSpPr>
              <a:spLocks/>
            </p:cNvSpPr>
            <p:nvPr/>
          </p:nvSpPr>
          <p:spPr bwMode="auto">
            <a:xfrm>
              <a:off x="2997" y="3307"/>
              <a:ext cx="335" cy="305"/>
            </a:xfrm>
            <a:custGeom>
              <a:avLst/>
              <a:gdLst>
                <a:gd name="T0" fmla="*/ 1 w 669"/>
                <a:gd name="T1" fmla="*/ 0 h 609"/>
                <a:gd name="T2" fmla="*/ 1 w 669"/>
                <a:gd name="T3" fmla="*/ 1 h 609"/>
                <a:gd name="T4" fmla="*/ 1 w 669"/>
                <a:gd name="T5" fmla="*/ 1 h 609"/>
                <a:gd name="T6" fmla="*/ 1 w 669"/>
                <a:gd name="T7" fmla="*/ 1 h 609"/>
                <a:gd name="T8" fmla="*/ 1 w 669"/>
                <a:gd name="T9" fmla="*/ 1 h 609"/>
                <a:gd name="T10" fmla="*/ 1 w 669"/>
                <a:gd name="T11" fmla="*/ 1 h 609"/>
                <a:gd name="T12" fmla="*/ 1 w 669"/>
                <a:gd name="T13" fmla="*/ 1 h 609"/>
                <a:gd name="T14" fmla="*/ 1 w 669"/>
                <a:gd name="T15" fmla="*/ 1 h 609"/>
                <a:gd name="T16" fmla="*/ 1 w 669"/>
                <a:gd name="T17" fmla="*/ 1 h 609"/>
                <a:gd name="T18" fmla="*/ 1 w 669"/>
                <a:gd name="T19" fmla="*/ 1 h 609"/>
                <a:gd name="T20" fmla="*/ 1 w 669"/>
                <a:gd name="T21" fmla="*/ 1 h 609"/>
                <a:gd name="T22" fmla="*/ 1 w 669"/>
                <a:gd name="T23" fmla="*/ 1 h 609"/>
                <a:gd name="T24" fmla="*/ 1 w 669"/>
                <a:gd name="T25" fmla="*/ 1 h 609"/>
                <a:gd name="T26" fmla="*/ 1 w 669"/>
                <a:gd name="T27" fmla="*/ 1 h 609"/>
                <a:gd name="T28" fmla="*/ 1 w 669"/>
                <a:gd name="T29" fmla="*/ 1 h 609"/>
                <a:gd name="T30" fmla="*/ 1 w 669"/>
                <a:gd name="T31" fmla="*/ 1 h 609"/>
                <a:gd name="T32" fmla="*/ 1 w 669"/>
                <a:gd name="T33" fmla="*/ 1 h 609"/>
                <a:gd name="T34" fmla="*/ 1 w 669"/>
                <a:gd name="T35" fmla="*/ 1 h 609"/>
                <a:gd name="T36" fmla="*/ 1 w 669"/>
                <a:gd name="T37" fmla="*/ 1 h 609"/>
                <a:gd name="T38" fmla="*/ 1 w 669"/>
                <a:gd name="T39" fmla="*/ 1 h 609"/>
                <a:gd name="T40" fmla="*/ 1 w 669"/>
                <a:gd name="T41" fmla="*/ 1 h 609"/>
                <a:gd name="T42" fmla="*/ 1 w 669"/>
                <a:gd name="T43" fmla="*/ 1 h 609"/>
                <a:gd name="T44" fmla="*/ 1 w 669"/>
                <a:gd name="T45" fmla="*/ 1 h 609"/>
                <a:gd name="T46" fmla="*/ 0 w 669"/>
                <a:gd name="T47" fmla="*/ 1 h 609"/>
                <a:gd name="T48" fmla="*/ 1 w 669"/>
                <a:gd name="T49" fmla="*/ 1 h 609"/>
                <a:gd name="T50" fmla="*/ 1 w 669"/>
                <a:gd name="T51" fmla="*/ 1 h 609"/>
                <a:gd name="T52" fmla="*/ 1 w 669"/>
                <a:gd name="T53" fmla="*/ 1 h 609"/>
                <a:gd name="T54" fmla="*/ 1 w 669"/>
                <a:gd name="T55" fmla="*/ 0 h 6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69"/>
                <a:gd name="T85" fmla="*/ 0 h 609"/>
                <a:gd name="T86" fmla="*/ 669 w 669"/>
                <a:gd name="T87" fmla="*/ 609 h 6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69" h="609">
                  <a:moveTo>
                    <a:pt x="38" y="0"/>
                  </a:moveTo>
                  <a:lnTo>
                    <a:pt x="351" y="285"/>
                  </a:lnTo>
                  <a:lnTo>
                    <a:pt x="490" y="322"/>
                  </a:lnTo>
                  <a:lnTo>
                    <a:pt x="502" y="279"/>
                  </a:lnTo>
                  <a:lnTo>
                    <a:pt x="519" y="221"/>
                  </a:lnTo>
                  <a:lnTo>
                    <a:pt x="541" y="174"/>
                  </a:lnTo>
                  <a:lnTo>
                    <a:pt x="564" y="147"/>
                  </a:lnTo>
                  <a:lnTo>
                    <a:pt x="585" y="141"/>
                  </a:lnTo>
                  <a:lnTo>
                    <a:pt x="607" y="138"/>
                  </a:lnTo>
                  <a:lnTo>
                    <a:pt x="626" y="143"/>
                  </a:lnTo>
                  <a:lnTo>
                    <a:pt x="636" y="153"/>
                  </a:lnTo>
                  <a:lnTo>
                    <a:pt x="663" y="248"/>
                  </a:lnTo>
                  <a:lnTo>
                    <a:pt x="669" y="374"/>
                  </a:lnTo>
                  <a:lnTo>
                    <a:pt x="667" y="452"/>
                  </a:lnTo>
                  <a:lnTo>
                    <a:pt x="655" y="512"/>
                  </a:lnTo>
                  <a:lnTo>
                    <a:pt x="636" y="558"/>
                  </a:lnTo>
                  <a:lnTo>
                    <a:pt x="609" y="597"/>
                  </a:lnTo>
                  <a:lnTo>
                    <a:pt x="585" y="607"/>
                  </a:lnTo>
                  <a:lnTo>
                    <a:pt x="564" y="609"/>
                  </a:lnTo>
                  <a:lnTo>
                    <a:pt x="543" y="603"/>
                  </a:lnTo>
                  <a:lnTo>
                    <a:pt x="529" y="595"/>
                  </a:lnTo>
                  <a:lnTo>
                    <a:pt x="494" y="512"/>
                  </a:lnTo>
                  <a:lnTo>
                    <a:pt x="483" y="393"/>
                  </a:lnTo>
                  <a:lnTo>
                    <a:pt x="0" y="291"/>
                  </a:lnTo>
                  <a:lnTo>
                    <a:pt x="15" y="198"/>
                  </a:lnTo>
                  <a:lnTo>
                    <a:pt x="273" y="256"/>
                  </a:lnTo>
                  <a:lnTo>
                    <a:pt x="31" y="4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Freeform 19"/>
            <p:cNvSpPr>
              <a:spLocks/>
            </p:cNvSpPr>
            <p:nvPr/>
          </p:nvSpPr>
          <p:spPr bwMode="auto">
            <a:xfrm>
              <a:off x="2399" y="1661"/>
              <a:ext cx="1005" cy="2010"/>
            </a:xfrm>
            <a:custGeom>
              <a:avLst/>
              <a:gdLst>
                <a:gd name="T0" fmla="*/ 1 w 2009"/>
                <a:gd name="T1" fmla="*/ 1 h 4020"/>
                <a:gd name="T2" fmla="*/ 1 w 2009"/>
                <a:gd name="T3" fmla="*/ 1 h 4020"/>
                <a:gd name="T4" fmla="*/ 1 w 2009"/>
                <a:gd name="T5" fmla="*/ 1 h 4020"/>
                <a:gd name="T6" fmla="*/ 1 w 2009"/>
                <a:gd name="T7" fmla="*/ 1 h 4020"/>
                <a:gd name="T8" fmla="*/ 1 w 2009"/>
                <a:gd name="T9" fmla="*/ 1 h 4020"/>
                <a:gd name="T10" fmla="*/ 1 w 2009"/>
                <a:gd name="T11" fmla="*/ 1 h 4020"/>
                <a:gd name="T12" fmla="*/ 1 w 2009"/>
                <a:gd name="T13" fmla="*/ 1 h 4020"/>
                <a:gd name="T14" fmla="*/ 1 w 2009"/>
                <a:gd name="T15" fmla="*/ 1 h 4020"/>
                <a:gd name="T16" fmla="*/ 1 w 2009"/>
                <a:gd name="T17" fmla="*/ 1 h 4020"/>
                <a:gd name="T18" fmla="*/ 1 w 2009"/>
                <a:gd name="T19" fmla="*/ 1 h 4020"/>
                <a:gd name="T20" fmla="*/ 1 w 2009"/>
                <a:gd name="T21" fmla="*/ 1 h 4020"/>
                <a:gd name="T22" fmla="*/ 1 w 2009"/>
                <a:gd name="T23" fmla="*/ 1 h 4020"/>
                <a:gd name="T24" fmla="*/ 1 w 2009"/>
                <a:gd name="T25" fmla="*/ 1 h 4020"/>
                <a:gd name="T26" fmla="*/ 1 w 2009"/>
                <a:gd name="T27" fmla="*/ 1 h 4020"/>
                <a:gd name="T28" fmla="*/ 1 w 2009"/>
                <a:gd name="T29" fmla="*/ 1 h 4020"/>
                <a:gd name="T30" fmla="*/ 1 w 2009"/>
                <a:gd name="T31" fmla="*/ 1 h 4020"/>
                <a:gd name="T32" fmla="*/ 1 w 2009"/>
                <a:gd name="T33" fmla="*/ 1 h 4020"/>
                <a:gd name="T34" fmla="*/ 1 w 2009"/>
                <a:gd name="T35" fmla="*/ 1 h 4020"/>
                <a:gd name="T36" fmla="*/ 1 w 2009"/>
                <a:gd name="T37" fmla="*/ 1 h 4020"/>
                <a:gd name="T38" fmla="*/ 1 w 2009"/>
                <a:gd name="T39" fmla="*/ 1 h 4020"/>
                <a:gd name="T40" fmla="*/ 1 w 2009"/>
                <a:gd name="T41" fmla="*/ 1 h 4020"/>
                <a:gd name="T42" fmla="*/ 1 w 2009"/>
                <a:gd name="T43" fmla="*/ 1 h 4020"/>
                <a:gd name="T44" fmla="*/ 1 w 2009"/>
                <a:gd name="T45" fmla="*/ 1 h 4020"/>
                <a:gd name="T46" fmla="*/ 1 w 2009"/>
                <a:gd name="T47" fmla="*/ 1 h 4020"/>
                <a:gd name="T48" fmla="*/ 1 w 2009"/>
                <a:gd name="T49" fmla="*/ 1 h 4020"/>
                <a:gd name="T50" fmla="*/ 1 w 2009"/>
                <a:gd name="T51" fmla="*/ 1 h 4020"/>
                <a:gd name="T52" fmla="*/ 1 w 2009"/>
                <a:gd name="T53" fmla="*/ 1 h 4020"/>
                <a:gd name="T54" fmla="*/ 1 w 2009"/>
                <a:gd name="T55" fmla="*/ 1 h 4020"/>
                <a:gd name="T56" fmla="*/ 1 w 2009"/>
                <a:gd name="T57" fmla="*/ 1 h 4020"/>
                <a:gd name="T58" fmla="*/ 1 w 2009"/>
                <a:gd name="T59" fmla="*/ 1 h 4020"/>
                <a:gd name="T60" fmla="*/ 1 w 2009"/>
                <a:gd name="T61" fmla="*/ 1 h 4020"/>
                <a:gd name="T62" fmla="*/ 1 w 2009"/>
                <a:gd name="T63" fmla="*/ 1 h 4020"/>
                <a:gd name="T64" fmla="*/ 1 w 2009"/>
                <a:gd name="T65" fmla="*/ 1 h 4020"/>
                <a:gd name="T66" fmla="*/ 1 w 2009"/>
                <a:gd name="T67" fmla="*/ 1 h 4020"/>
                <a:gd name="T68" fmla="*/ 1 w 2009"/>
                <a:gd name="T69" fmla="*/ 1 h 4020"/>
                <a:gd name="T70" fmla="*/ 1 w 2009"/>
                <a:gd name="T71" fmla="*/ 1 h 4020"/>
                <a:gd name="T72" fmla="*/ 1 w 2009"/>
                <a:gd name="T73" fmla="*/ 1 h 4020"/>
                <a:gd name="T74" fmla="*/ 1 w 2009"/>
                <a:gd name="T75" fmla="*/ 1 h 4020"/>
                <a:gd name="T76" fmla="*/ 1 w 2009"/>
                <a:gd name="T77" fmla="*/ 1 h 4020"/>
                <a:gd name="T78" fmla="*/ 1 w 2009"/>
                <a:gd name="T79" fmla="*/ 1 h 4020"/>
                <a:gd name="T80" fmla="*/ 1 w 2009"/>
                <a:gd name="T81" fmla="*/ 1 h 4020"/>
                <a:gd name="T82" fmla="*/ 1 w 2009"/>
                <a:gd name="T83" fmla="*/ 1 h 4020"/>
                <a:gd name="T84" fmla="*/ 1 w 2009"/>
                <a:gd name="T85" fmla="*/ 1 h 4020"/>
                <a:gd name="T86" fmla="*/ 1 w 2009"/>
                <a:gd name="T87" fmla="*/ 1 h 4020"/>
                <a:gd name="T88" fmla="*/ 1 w 2009"/>
                <a:gd name="T89" fmla="*/ 1 h 4020"/>
                <a:gd name="T90" fmla="*/ 1 w 2009"/>
                <a:gd name="T91" fmla="*/ 1 h 4020"/>
                <a:gd name="T92" fmla="*/ 1 w 2009"/>
                <a:gd name="T93" fmla="*/ 1 h 4020"/>
                <a:gd name="T94" fmla="*/ 1 w 2009"/>
                <a:gd name="T95" fmla="*/ 1 h 4020"/>
                <a:gd name="T96" fmla="*/ 1 w 2009"/>
                <a:gd name="T97" fmla="*/ 1 h 4020"/>
                <a:gd name="T98" fmla="*/ 1 w 2009"/>
                <a:gd name="T99" fmla="*/ 1 h 4020"/>
                <a:gd name="T100" fmla="*/ 1 w 2009"/>
                <a:gd name="T101" fmla="*/ 1 h 4020"/>
                <a:gd name="T102" fmla="*/ 1 w 2009"/>
                <a:gd name="T103" fmla="*/ 1 h 4020"/>
                <a:gd name="T104" fmla="*/ 1 w 2009"/>
                <a:gd name="T105" fmla="*/ 1 h 4020"/>
                <a:gd name="T106" fmla="*/ 1 w 2009"/>
                <a:gd name="T107" fmla="*/ 1 h 4020"/>
                <a:gd name="T108" fmla="*/ 1 w 2009"/>
                <a:gd name="T109" fmla="*/ 1 h 4020"/>
                <a:gd name="T110" fmla="*/ 1 w 2009"/>
                <a:gd name="T111" fmla="*/ 1 h 4020"/>
                <a:gd name="T112" fmla="*/ 1 w 2009"/>
                <a:gd name="T113" fmla="*/ 1 h 4020"/>
                <a:gd name="T114" fmla="*/ 1 w 2009"/>
                <a:gd name="T115" fmla="*/ 1 h 40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9"/>
                <a:gd name="T175" fmla="*/ 0 h 4020"/>
                <a:gd name="T176" fmla="*/ 2009 w 2009"/>
                <a:gd name="T177" fmla="*/ 4020 h 40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9" h="4020">
                  <a:moveTo>
                    <a:pt x="793" y="3002"/>
                  </a:moveTo>
                  <a:lnTo>
                    <a:pt x="787" y="3151"/>
                  </a:lnTo>
                  <a:lnTo>
                    <a:pt x="861" y="3330"/>
                  </a:lnTo>
                  <a:lnTo>
                    <a:pt x="764" y="3347"/>
                  </a:lnTo>
                  <a:lnTo>
                    <a:pt x="751" y="3425"/>
                  </a:lnTo>
                  <a:lnTo>
                    <a:pt x="902" y="3378"/>
                  </a:lnTo>
                  <a:lnTo>
                    <a:pt x="902" y="3442"/>
                  </a:lnTo>
                  <a:lnTo>
                    <a:pt x="739" y="3506"/>
                  </a:lnTo>
                  <a:lnTo>
                    <a:pt x="733" y="3547"/>
                  </a:lnTo>
                  <a:lnTo>
                    <a:pt x="894" y="3526"/>
                  </a:lnTo>
                  <a:lnTo>
                    <a:pt x="900" y="3607"/>
                  </a:lnTo>
                  <a:lnTo>
                    <a:pt x="912" y="3686"/>
                  </a:lnTo>
                  <a:lnTo>
                    <a:pt x="929" y="3764"/>
                  </a:lnTo>
                  <a:lnTo>
                    <a:pt x="954" y="3847"/>
                  </a:lnTo>
                  <a:lnTo>
                    <a:pt x="977" y="3869"/>
                  </a:lnTo>
                  <a:lnTo>
                    <a:pt x="1020" y="3877"/>
                  </a:lnTo>
                  <a:lnTo>
                    <a:pt x="1063" y="3869"/>
                  </a:lnTo>
                  <a:lnTo>
                    <a:pt x="1092" y="3851"/>
                  </a:lnTo>
                  <a:lnTo>
                    <a:pt x="1129" y="3787"/>
                  </a:lnTo>
                  <a:lnTo>
                    <a:pt x="1158" y="3721"/>
                  </a:lnTo>
                  <a:lnTo>
                    <a:pt x="1179" y="3652"/>
                  </a:lnTo>
                  <a:lnTo>
                    <a:pt x="1197" y="3584"/>
                  </a:lnTo>
                  <a:lnTo>
                    <a:pt x="1212" y="3491"/>
                  </a:lnTo>
                  <a:lnTo>
                    <a:pt x="1228" y="3341"/>
                  </a:lnTo>
                  <a:lnTo>
                    <a:pt x="1235" y="3293"/>
                  </a:lnTo>
                  <a:lnTo>
                    <a:pt x="1228" y="3175"/>
                  </a:lnTo>
                  <a:lnTo>
                    <a:pt x="1224" y="3114"/>
                  </a:lnTo>
                  <a:lnTo>
                    <a:pt x="1222" y="2969"/>
                  </a:lnTo>
                  <a:lnTo>
                    <a:pt x="1218" y="2868"/>
                  </a:lnTo>
                  <a:lnTo>
                    <a:pt x="1202" y="2775"/>
                  </a:lnTo>
                  <a:lnTo>
                    <a:pt x="1181" y="2694"/>
                  </a:lnTo>
                  <a:lnTo>
                    <a:pt x="1150" y="2632"/>
                  </a:lnTo>
                  <a:lnTo>
                    <a:pt x="1117" y="2457"/>
                  </a:lnTo>
                  <a:lnTo>
                    <a:pt x="1210" y="2209"/>
                  </a:lnTo>
                  <a:lnTo>
                    <a:pt x="1230" y="2327"/>
                  </a:lnTo>
                  <a:lnTo>
                    <a:pt x="1257" y="2428"/>
                  </a:lnTo>
                  <a:lnTo>
                    <a:pt x="1284" y="2519"/>
                  </a:lnTo>
                  <a:lnTo>
                    <a:pt x="1311" y="2606"/>
                  </a:lnTo>
                  <a:lnTo>
                    <a:pt x="1303" y="2632"/>
                  </a:lnTo>
                  <a:lnTo>
                    <a:pt x="1288" y="2661"/>
                  </a:lnTo>
                  <a:lnTo>
                    <a:pt x="1307" y="2713"/>
                  </a:lnTo>
                  <a:lnTo>
                    <a:pt x="1329" y="2767"/>
                  </a:lnTo>
                  <a:lnTo>
                    <a:pt x="1342" y="2827"/>
                  </a:lnTo>
                  <a:lnTo>
                    <a:pt x="1352" y="2893"/>
                  </a:lnTo>
                  <a:lnTo>
                    <a:pt x="1222" y="2969"/>
                  </a:lnTo>
                  <a:lnTo>
                    <a:pt x="1224" y="3114"/>
                  </a:lnTo>
                  <a:lnTo>
                    <a:pt x="1276" y="3091"/>
                  </a:lnTo>
                  <a:lnTo>
                    <a:pt x="1352" y="3083"/>
                  </a:lnTo>
                  <a:lnTo>
                    <a:pt x="1360" y="3120"/>
                  </a:lnTo>
                  <a:lnTo>
                    <a:pt x="1532" y="3099"/>
                  </a:lnTo>
                  <a:lnTo>
                    <a:pt x="1544" y="3072"/>
                  </a:lnTo>
                  <a:lnTo>
                    <a:pt x="1565" y="3068"/>
                  </a:lnTo>
                  <a:lnTo>
                    <a:pt x="1585" y="3062"/>
                  </a:lnTo>
                  <a:lnTo>
                    <a:pt x="1604" y="3054"/>
                  </a:lnTo>
                  <a:lnTo>
                    <a:pt x="1621" y="3043"/>
                  </a:lnTo>
                  <a:lnTo>
                    <a:pt x="1639" y="2985"/>
                  </a:lnTo>
                  <a:lnTo>
                    <a:pt x="1637" y="2928"/>
                  </a:lnTo>
                  <a:lnTo>
                    <a:pt x="1616" y="2899"/>
                  </a:lnTo>
                  <a:lnTo>
                    <a:pt x="1592" y="2876"/>
                  </a:lnTo>
                  <a:lnTo>
                    <a:pt x="1567" y="2857"/>
                  </a:lnTo>
                  <a:lnTo>
                    <a:pt x="1538" y="2839"/>
                  </a:lnTo>
                  <a:lnTo>
                    <a:pt x="1532" y="2603"/>
                  </a:lnTo>
                  <a:lnTo>
                    <a:pt x="1509" y="2585"/>
                  </a:lnTo>
                  <a:lnTo>
                    <a:pt x="1532" y="2405"/>
                  </a:lnTo>
                  <a:lnTo>
                    <a:pt x="1548" y="2271"/>
                  </a:lnTo>
                  <a:lnTo>
                    <a:pt x="1550" y="2184"/>
                  </a:lnTo>
                  <a:lnTo>
                    <a:pt x="1526" y="2122"/>
                  </a:lnTo>
                  <a:lnTo>
                    <a:pt x="1480" y="1945"/>
                  </a:lnTo>
                  <a:lnTo>
                    <a:pt x="1544" y="1872"/>
                  </a:lnTo>
                  <a:lnTo>
                    <a:pt x="1503" y="1716"/>
                  </a:lnTo>
                  <a:lnTo>
                    <a:pt x="1538" y="1660"/>
                  </a:lnTo>
                  <a:lnTo>
                    <a:pt x="1501" y="1592"/>
                  </a:lnTo>
                  <a:lnTo>
                    <a:pt x="1495" y="1544"/>
                  </a:lnTo>
                  <a:lnTo>
                    <a:pt x="1509" y="1497"/>
                  </a:lnTo>
                  <a:lnTo>
                    <a:pt x="1542" y="1466"/>
                  </a:lnTo>
                  <a:lnTo>
                    <a:pt x="1590" y="1453"/>
                  </a:lnTo>
                  <a:lnTo>
                    <a:pt x="1666" y="1441"/>
                  </a:lnTo>
                  <a:lnTo>
                    <a:pt x="1647" y="1363"/>
                  </a:lnTo>
                  <a:lnTo>
                    <a:pt x="1579" y="1358"/>
                  </a:lnTo>
                  <a:lnTo>
                    <a:pt x="1524" y="1369"/>
                  </a:lnTo>
                  <a:lnTo>
                    <a:pt x="1478" y="1389"/>
                  </a:lnTo>
                  <a:lnTo>
                    <a:pt x="1443" y="1410"/>
                  </a:lnTo>
                  <a:lnTo>
                    <a:pt x="1429" y="1294"/>
                  </a:lnTo>
                  <a:lnTo>
                    <a:pt x="1414" y="1133"/>
                  </a:lnTo>
                  <a:lnTo>
                    <a:pt x="1460" y="1181"/>
                  </a:lnTo>
                  <a:lnTo>
                    <a:pt x="1515" y="1239"/>
                  </a:lnTo>
                  <a:lnTo>
                    <a:pt x="1573" y="1303"/>
                  </a:lnTo>
                  <a:lnTo>
                    <a:pt x="1647" y="1363"/>
                  </a:lnTo>
                  <a:lnTo>
                    <a:pt x="1666" y="1441"/>
                  </a:lnTo>
                  <a:lnTo>
                    <a:pt x="1668" y="1524"/>
                  </a:lnTo>
                  <a:lnTo>
                    <a:pt x="1687" y="1559"/>
                  </a:lnTo>
                  <a:lnTo>
                    <a:pt x="1734" y="1550"/>
                  </a:lnTo>
                  <a:lnTo>
                    <a:pt x="1747" y="1579"/>
                  </a:lnTo>
                  <a:lnTo>
                    <a:pt x="1809" y="1602"/>
                  </a:lnTo>
                  <a:lnTo>
                    <a:pt x="1854" y="1588"/>
                  </a:lnTo>
                  <a:lnTo>
                    <a:pt x="1877" y="1554"/>
                  </a:lnTo>
                  <a:lnTo>
                    <a:pt x="1972" y="1604"/>
                  </a:lnTo>
                  <a:lnTo>
                    <a:pt x="2009" y="1536"/>
                  </a:lnTo>
                  <a:lnTo>
                    <a:pt x="1916" y="1476"/>
                  </a:lnTo>
                  <a:lnTo>
                    <a:pt x="1906" y="1437"/>
                  </a:lnTo>
                  <a:lnTo>
                    <a:pt x="1833" y="1375"/>
                  </a:lnTo>
                  <a:lnTo>
                    <a:pt x="1782" y="1255"/>
                  </a:lnTo>
                  <a:lnTo>
                    <a:pt x="1714" y="1172"/>
                  </a:lnTo>
                  <a:lnTo>
                    <a:pt x="1650" y="1094"/>
                  </a:lnTo>
                  <a:lnTo>
                    <a:pt x="1621" y="1065"/>
                  </a:lnTo>
                  <a:lnTo>
                    <a:pt x="1592" y="1018"/>
                  </a:lnTo>
                  <a:lnTo>
                    <a:pt x="1565" y="972"/>
                  </a:lnTo>
                  <a:lnTo>
                    <a:pt x="1538" y="923"/>
                  </a:lnTo>
                  <a:lnTo>
                    <a:pt x="1509" y="877"/>
                  </a:lnTo>
                  <a:lnTo>
                    <a:pt x="1480" y="838"/>
                  </a:lnTo>
                  <a:lnTo>
                    <a:pt x="1443" y="809"/>
                  </a:lnTo>
                  <a:lnTo>
                    <a:pt x="1402" y="791"/>
                  </a:lnTo>
                  <a:lnTo>
                    <a:pt x="1414" y="784"/>
                  </a:lnTo>
                  <a:lnTo>
                    <a:pt x="1437" y="762"/>
                  </a:lnTo>
                  <a:lnTo>
                    <a:pt x="1458" y="743"/>
                  </a:lnTo>
                  <a:lnTo>
                    <a:pt x="1470" y="727"/>
                  </a:lnTo>
                  <a:lnTo>
                    <a:pt x="1486" y="679"/>
                  </a:lnTo>
                  <a:lnTo>
                    <a:pt x="1507" y="627"/>
                  </a:lnTo>
                  <a:lnTo>
                    <a:pt x="1526" y="576"/>
                  </a:lnTo>
                  <a:lnTo>
                    <a:pt x="1538" y="526"/>
                  </a:lnTo>
                  <a:lnTo>
                    <a:pt x="1526" y="475"/>
                  </a:lnTo>
                  <a:lnTo>
                    <a:pt x="1509" y="429"/>
                  </a:lnTo>
                  <a:lnTo>
                    <a:pt x="1497" y="421"/>
                  </a:lnTo>
                  <a:lnTo>
                    <a:pt x="1484" y="411"/>
                  </a:lnTo>
                  <a:lnTo>
                    <a:pt x="1470" y="402"/>
                  </a:lnTo>
                  <a:lnTo>
                    <a:pt x="1458" y="394"/>
                  </a:lnTo>
                  <a:lnTo>
                    <a:pt x="1443" y="369"/>
                  </a:lnTo>
                  <a:lnTo>
                    <a:pt x="1429" y="347"/>
                  </a:lnTo>
                  <a:lnTo>
                    <a:pt x="1449" y="314"/>
                  </a:lnTo>
                  <a:lnTo>
                    <a:pt x="1458" y="272"/>
                  </a:lnTo>
                  <a:lnTo>
                    <a:pt x="1443" y="285"/>
                  </a:lnTo>
                  <a:lnTo>
                    <a:pt x="1431" y="293"/>
                  </a:lnTo>
                  <a:lnTo>
                    <a:pt x="1420" y="299"/>
                  </a:lnTo>
                  <a:lnTo>
                    <a:pt x="1400" y="299"/>
                  </a:lnTo>
                  <a:lnTo>
                    <a:pt x="1394" y="260"/>
                  </a:lnTo>
                  <a:lnTo>
                    <a:pt x="1379" y="225"/>
                  </a:lnTo>
                  <a:lnTo>
                    <a:pt x="1346" y="198"/>
                  </a:lnTo>
                  <a:lnTo>
                    <a:pt x="1307" y="179"/>
                  </a:lnTo>
                  <a:lnTo>
                    <a:pt x="1270" y="165"/>
                  </a:lnTo>
                  <a:lnTo>
                    <a:pt x="1233" y="150"/>
                  </a:lnTo>
                  <a:lnTo>
                    <a:pt x="1218" y="144"/>
                  </a:lnTo>
                  <a:lnTo>
                    <a:pt x="1193" y="119"/>
                  </a:lnTo>
                  <a:lnTo>
                    <a:pt x="1185" y="103"/>
                  </a:lnTo>
                  <a:lnTo>
                    <a:pt x="1199" y="91"/>
                  </a:lnTo>
                  <a:lnTo>
                    <a:pt x="1206" y="76"/>
                  </a:lnTo>
                  <a:lnTo>
                    <a:pt x="1185" y="82"/>
                  </a:lnTo>
                  <a:lnTo>
                    <a:pt x="1169" y="84"/>
                  </a:lnTo>
                  <a:lnTo>
                    <a:pt x="1156" y="84"/>
                  </a:lnTo>
                  <a:lnTo>
                    <a:pt x="1133" y="78"/>
                  </a:lnTo>
                  <a:lnTo>
                    <a:pt x="1107" y="47"/>
                  </a:lnTo>
                  <a:lnTo>
                    <a:pt x="1084" y="24"/>
                  </a:lnTo>
                  <a:lnTo>
                    <a:pt x="1055" y="10"/>
                  </a:lnTo>
                  <a:lnTo>
                    <a:pt x="1026" y="0"/>
                  </a:lnTo>
                  <a:lnTo>
                    <a:pt x="995" y="0"/>
                  </a:lnTo>
                  <a:lnTo>
                    <a:pt x="960" y="6"/>
                  </a:lnTo>
                  <a:lnTo>
                    <a:pt x="923" y="14"/>
                  </a:lnTo>
                  <a:lnTo>
                    <a:pt x="884" y="29"/>
                  </a:lnTo>
                  <a:lnTo>
                    <a:pt x="861" y="49"/>
                  </a:lnTo>
                  <a:lnTo>
                    <a:pt x="842" y="64"/>
                  </a:lnTo>
                  <a:lnTo>
                    <a:pt x="818" y="82"/>
                  </a:lnTo>
                  <a:lnTo>
                    <a:pt x="795" y="97"/>
                  </a:lnTo>
                  <a:lnTo>
                    <a:pt x="758" y="107"/>
                  </a:lnTo>
                  <a:lnTo>
                    <a:pt x="729" y="119"/>
                  </a:lnTo>
                  <a:lnTo>
                    <a:pt x="704" y="130"/>
                  </a:lnTo>
                  <a:lnTo>
                    <a:pt x="679" y="154"/>
                  </a:lnTo>
                  <a:lnTo>
                    <a:pt x="667" y="181"/>
                  </a:lnTo>
                  <a:lnTo>
                    <a:pt x="667" y="216"/>
                  </a:lnTo>
                  <a:lnTo>
                    <a:pt x="650" y="245"/>
                  </a:lnTo>
                  <a:lnTo>
                    <a:pt x="634" y="274"/>
                  </a:lnTo>
                  <a:lnTo>
                    <a:pt x="605" y="281"/>
                  </a:lnTo>
                  <a:lnTo>
                    <a:pt x="580" y="281"/>
                  </a:lnTo>
                  <a:lnTo>
                    <a:pt x="555" y="278"/>
                  </a:lnTo>
                  <a:lnTo>
                    <a:pt x="528" y="266"/>
                  </a:lnTo>
                  <a:lnTo>
                    <a:pt x="533" y="291"/>
                  </a:lnTo>
                  <a:lnTo>
                    <a:pt x="543" y="309"/>
                  </a:lnTo>
                  <a:lnTo>
                    <a:pt x="557" y="322"/>
                  </a:lnTo>
                  <a:lnTo>
                    <a:pt x="586" y="336"/>
                  </a:lnTo>
                  <a:lnTo>
                    <a:pt x="568" y="363"/>
                  </a:lnTo>
                  <a:lnTo>
                    <a:pt x="555" y="380"/>
                  </a:lnTo>
                  <a:lnTo>
                    <a:pt x="533" y="421"/>
                  </a:lnTo>
                  <a:lnTo>
                    <a:pt x="518" y="464"/>
                  </a:lnTo>
                  <a:lnTo>
                    <a:pt x="520" y="499"/>
                  </a:lnTo>
                  <a:lnTo>
                    <a:pt x="526" y="530"/>
                  </a:lnTo>
                  <a:lnTo>
                    <a:pt x="520" y="555"/>
                  </a:lnTo>
                  <a:lnTo>
                    <a:pt x="514" y="570"/>
                  </a:lnTo>
                  <a:lnTo>
                    <a:pt x="504" y="615"/>
                  </a:lnTo>
                  <a:lnTo>
                    <a:pt x="491" y="656"/>
                  </a:lnTo>
                  <a:lnTo>
                    <a:pt x="498" y="673"/>
                  </a:lnTo>
                  <a:lnTo>
                    <a:pt x="512" y="689"/>
                  </a:lnTo>
                  <a:lnTo>
                    <a:pt x="526" y="716"/>
                  </a:lnTo>
                  <a:lnTo>
                    <a:pt x="539" y="749"/>
                  </a:lnTo>
                  <a:lnTo>
                    <a:pt x="568" y="757"/>
                  </a:lnTo>
                  <a:lnTo>
                    <a:pt x="605" y="743"/>
                  </a:lnTo>
                  <a:lnTo>
                    <a:pt x="603" y="762"/>
                  </a:lnTo>
                  <a:lnTo>
                    <a:pt x="599" y="776"/>
                  </a:lnTo>
                  <a:lnTo>
                    <a:pt x="584" y="791"/>
                  </a:lnTo>
                  <a:lnTo>
                    <a:pt x="562" y="803"/>
                  </a:lnTo>
                  <a:lnTo>
                    <a:pt x="584" y="803"/>
                  </a:lnTo>
                  <a:lnTo>
                    <a:pt x="599" y="805"/>
                  </a:lnTo>
                  <a:lnTo>
                    <a:pt x="621" y="793"/>
                  </a:lnTo>
                  <a:lnTo>
                    <a:pt x="640" y="786"/>
                  </a:lnTo>
                  <a:lnTo>
                    <a:pt x="640" y="844"/>
                  </a:lnTo>
                  <a:lnTo>
                    <a:pt x="522" y="966"/>
                  </a:lnTo>
                  <a:lnTo>
                    <a:pt x="431" y="1086"/>
                  </a:lnTo>
                  <a:lnTo>
                    <a:pt x="332" y="1166"/>
                  </a:lnTo>
                  <a:lnTo>
                    <a:pt x="264" y="1216"/>
                  </a:lnTo>
                  <a:lnTo>
                    <a:pt x="211" y="1243"/>
                  </a:lnTo>
                  <a:lnTo>
                    <a:pt x="161" y="1261"/>
                  </a:lnTo>
                  <a:lnTo>
                    <a:pt x="111" y="1276"/>
                  </a:lnTo>
                  <a:lnTo>
                    <a:pt x="99" y="1299"/>
                  </a:lnTo>
                  <a:lnTo>
                    <a:pt x="93" y="1329"/>
                  </a:lnTo>
                  <a:lnTo>
                    <a:pt x="0" y="1342"/>
                  </a:lnTo>
                  <a:lnTo>
                    <a:pt x="10" y="1418"/>
                  </a:lnTo>
                  <a:lnTo>
                    <a:pt x="91" y="1406"/>
                  </a:lnTo>
                  <a:lnTo>
                    <a:pt x="93" y="1449"/>
                  </a:lnTo>
                  <a:lnTo>
                    <a:pt x="149" y="1470"/>
                  </a:lnTo>
                  <a:lnTo>
                    <a:pt x="182" y="1453"/>
                  </a:lnTo>
                  <a:lnTo>
                    <a:pt x="204" y="1472"/>
                  </a:lnTo>
                  <a:lnTo>
                    <a:pt x="241" y="1466"/>
                  </a:lnTo>
                  <a:lnTo>
                    <a:pt x="264" y="1429"/>
                  </a:lnTo>
                  <a:lnTo>
                    <a:pt x="310" y="1429"/>
                  </a:lnTo>
                  <a:lnTo>
                    <a:pt x="341" y="1375"/>
                  </a:lnTo>
                  <a:lnTo>
                    <a:pt x="438" y="1286"/>
                  </a:lnTo>
                  <a:lnTo>
                    <a:pt x="504" y="1249"/>
                  </a:lnTo>
                  <a:lnTo>
                    <a:pt x="555" y="1203"/>
                  </a:lnTo>
                  <a:lnTo>
                    <a:pt x="597" y="1160"/>
                  </a:lnTo>
                  <a:lnTo>
                    <a:pt x="650" y="1127"/>
                  </a:lnTo>
                  <a:lnTo>
                    <a:pt x="667" y="1261"/>
                  </a:lnTo>
                  <a:lnTo>
                    <a:pt x="681" y="1458"/>
                  </a:lnTo>
                  <a:lnTo>
                    <a:pt x="646" y="1371"/>
                  </a:lnTo>
                  <a:lnTo>
                    <a:pt x="593" y="1317"/>
                  </a:lnTo>
                  <a:lnTo>
                    <a:pt x="528" y="1292"/>
                  </a:lnTo>
                  <a:lnTo>
                    <a:pt x="438" y="1286"/>
                  </a:lnTo>
                  <a:lnTo>
                    <a:pt x="341" y="1375"/>
                  </a:lnTo>
                  <a:lnTo>
                    <a:pt x="419" y="1371"/>
                  </a:lnTo>
                  <a:lnTo>
                    <a:pt x="489" y="1371"/>
                  </a:lnTo>
                  <a:lnTo>
                    <a:pt x="537" y="1387"/>
                  </a:lnTo>
                  <a:lnTo>
                    <a:pt x="572" y="1416"/>
                  </a:lnTo>
                  <a:lnTo>
                    <a:pt x="593" y="1464"/>
                  </a:lnTo>
                  <a:lnTo>
                    <a:pt x="599" y="1524"/>
                  </a:lnTo>
                  <a:lnTo>
                    <a:pt x="599" y="1608"/>
                  </a:lnTo>
                  <a:lnTo>
                    <a:pt x="597" y="1711"/>
                  </a:lnTo>
                  <a:lnTo>
                    <a:pt x="597" y="1749"/>
                  </a:lnTo>
                  <a:lnTo>
                    <a:pt x="545" y="1945"/>
                  </a:lnTo>
                  <a:lnTo>
                    <a:pt x="599" y="2180"/>
                  </a:lnTo>
                  <a:lnTo>
                    <a:pt x="533" y="2370"/>
                  </a:lnTo>
                  <a:lnTo>
                    <a:pt x="417" y="2614"/>
                  </a:lnTo>
                  <a:lnTo>
                    <a:pt x="407" y="2847"/>
                  </a:lnTo>
                  <a:lnTo>
                    <a:pt x="382" y="2870"/>
                  </a:lnTo>
                  <a:lnTo>
                    <a:pt x="370" y="2895"/>
                  </a:lnTo>
                  <a:lnTo>
                    <a:pt x="365" y="2922"/>
                  </a:lnTo>
                  <a:lnTo>
                    <a:pt x="367" y="2950"/>
                  </a:lnTo>
                  <a:lnTo>
                    <a:pt x="246" y="3080"/>
                  </a:lnTo>
                  <a:lnTo>
                    <a:pt x="217" y="3107"/>
                  </a:lnTo>
                  <a:lnTo>
                    <a:pt x="192" y="3136"/>
                  </a:lnTo>
                  <a:lnTo>
                    <a:pt x="175" y="3163"/>
                  </a:lnTo>
                  <a:lnTo>
                    <a:pt x="163" y="3192"/>
                  </a:lnTo>
                  <a:lnTo>
                    <a:pt x="169" y="3246"/>
                  </a:lnTo>
                  <a:lnTo>
                    <a:pt x="192" y="3281"/>
                  </a:lnTo>
                  <a:lnTo>
                    <a:pt x="231" y="3306"/>
                  </a:lnTo>
                  <a:lnTo>
                    <a:pt x="264" y="3318"/>
                  </a:lnTo>
                  <a:lnTo>
                    <a:pt x="341" y="3322"/>
                  </a:lnTo>
                  <a:lnTo>
                    <a:pt x="407" y="3287"/>
                  </a:lnTo>
                  <a:lnTo>
                    <a:pt x="438" y="3246"/>
                  </a:lnTo>
                  <a:lnTo>
                    <a:pt x="483" y="3163"/>
                  </a:lnTo>
                  <a:lnTo>
                    <a:pt x="462" y="3270"/>
                  </a:lnTo>
                  <a:lnTo>
                    <a:pt x="462" y="3310"/>
                  </a:lnTo>
                  <a:lnTo>
                    <a:pt x="450" y="3376"/>
                  </a:lnTo>
                  <a:lnTo>
                    <a:pt x="442" y="3465"/>
                  </a:lnTo>
                  <a:lnTo>
                    <a:pt x="438" y="3514"/>
                  </a:lnTo>
                  <a:lnTo>
                    <a:pt x="431" y="3578"/>
                  </a:lnTo>
                  <a:lnTo>
                    <a:pt x="417" y="3781"/>
                  </a:lnTo>
                  <a:lnTo>
                    <a:pt x="433" y="3973"/>
                  </a:lnTo>
                  <a:lnTo>
                    <a:pt x="450" y="4003"/>
                  </a:lnTo>
                  <a:lnTo>
                    <a:pt x="485" y="4020"/>
                  </a:lnTo>
                  <a:lnTo>
                    <a:pt x="526" y="4018"/>
                  </a:lnTo>
                  <a:lnTo>
                    <a:pt x="561" y="3991"/>
                  </a:lnTo>
                  <a:lnTo>
                    <a:pt x="623" y="3878"/>
                  </a:lnTo>
                  <a:lnTo>
                    <a:pt x="667" y="3776"/>
                  </a:lnTo>
                  <a:lnTo>
                    <a:pt x="698" y="3669"/>
                  </a:lnTo>
                  <a:lnTo>
                    <a:pt x="733" y="3547"/>
                  </a:lnTo>
                  <a:lnTo>
                    <a:pt x="739" y="3506"/>
                  </a:lnTo>
                  <a:lnTo>
                    <a:pt x="751" y="3425"/>
                  </a:lnTo>
                  <a:lnTo>
                    <a:pt x="764" y="3347"/>
                  </a:lnTo>
                  <a:lnTo>
                    <a:pt x="776" y="3240"/>
                  </a:lnTo>
                  <a:lnTo>
                    <a:pt x="787" y="3151"/>
                  </a:lnTo>
                  <a:lnTo>
                    <a:pt x="793" y="3002"/>
                  </a:lnTo>
                  <a:lnTo>
                    <a:pt x="805" y="2820"/>
                  </a:lnTo>
                  <a:lnTo>
                    <a:pt x="923" y="2917"/>
                  </a:lnTo>
                  <a:lnTo>
                    <a:pt x="894" y="3083"/>
                  </a:lnTo>
                  <a:lnTo>
                    <a:pt x="793" y="300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Freeform 20"/>
            <p:cNvSpPr>
              <a:spLocks/>
            </p:cNvSpPr>
            <p:nvPr/>
          </p:nvSpPr>
          <p:spPr bwMode="auto">
            <a:xfrm>
              <a:off x="3367" y="1797"/>
              <a:ext cx="322" cy="352"/>
            </a:xfrm>
            <a:custGeom>
              <a:avLst/>
              <a:gdLst>
                <a:gd name="T0" fmla="*/ 0 w 643"/>
                <a:gd name="T1" fmla="*/ 1 h 704"/>
                <a:gd name="T2" fmla="*/ 1 w 643"/>
                <a:gd name="T3" fmla="*/ 1 h 704"/>
                <a:gd name="T4" fmla="*/ 1 w 643"/>
                <a:gd name="T5" fmla="*/ 1 h 704"/>
                <a:gd name="T6" fmla="*/ 1 w 643"/>
                <a:gd name="T7" fmla="*/ 1 h 704"/>
                <a:gd name="T8" fmla="*/ 1 w 643"/>
                <a:gd name="T9" fmla="*/ 1 h 704"/>
                <a:gd name="T10" fmla="*/ 1 w 643"/>
                <a:gd name="T11" fmla="*/ 1 h 704"/>
                <a:gd name="T12" fmla="*/ 1 w 643"/>
                <a:gd name="T13" fmla="*/ 1 h 704"/>
                <a:gd name="T14" fmla="*/ 1 w 643"/>
                <a:gd name="T15" fmla="*/ 1 h 704"/>
                <a:gd name="T16" fmla="*/ 1 w 643"/>
                <a:gd name="T17" fmla="*/ 1 h 704"/>
                <a:gd name="T18" fmla="*/ 1 w 643"/>
                <a:gd name="T19" fmla="*/ 1 h 704"/>
                <a:gd name="T20" fmla="*/ 1 w 643"/>
                <a:gd name="T21" fmla="*/ 1 h 704"/>
                <a:gd name="T22" fmla="*/ 1 w 643"/>
                <a:gd name="T23" fmla="*/ 1 h 704"/>
                <a:gd name="T24" fmla="*/ 1 w 643"/>
                <a:gd name="T25" fmla="*/ 1 h 704"/>
                <a:gd name="T26" fmla="*/ 1 w 643"/>
                <a:gd name="T27" fmla="*/ 1 h 704"/>
                <a:gd name="T28" fmla="*/ 1 w 643"/>
                <a:gd name="T29" fmla="*/ 1 h 704"/>
                <a:gd name="T30" fmla="*/ 1 w 643"/>
                <a:gd name="T31" fmla="*/ 1 h 704"/>
                <a:gd name="T32" fmla="*/ 1 w 643"/>
                <a:gd name="T33" fmla="*/ 0 h 704"/>
                <a:gd name="T34" fmla="*/ 1 w 643"/>
                <a:gd name="T35" fmla="*/ 1 h 704"/>
                <a:gd name="T36" fmla="*/ 1 w 643"/>
                <a:gd name="T37" fmla="*/ 1 h 704"/>
                <a:gd name="T38" fmla="*/ 1 w 643"/>
                <a:gd name="T39" fmla="*/ 1 h 704"/>
                <a:gd name="T40" fmla="*/ 1 w 643"/>
                <a:gd name="T41" fmla="*/ 1 h 704"/>
                <a:gd name="T42" fmla="*/ 1 w 643"/>
                <a:gd name="T43" fmla="*/ 1 h 704"/>
                <a:gd name="T44" fmla="*/ 1 w 643"/>
                <a:gd name="T45" fmla="*/ 1 h 704"/>
                <a:gd name="T46" fmla="*/ 1 w 643"/>
                <a:gd name="T47" fmla="*/ 1 h 704"/>
                <a:gd name="T48" fmla="*/ 1 w 643"/>
                <a:gd name="T49" fmla="*/ 1 h 704"/>
                <a:gd name="T50" fmla="*/ 1 w 643"/>
                <a:gd name="T51" fmla="*/ 1 h 704"/>
                <a:gd name="T52" fmla="*/ 1 w 643"/>
                <a:gd name="T53" fmla="*/ 1 h 704"/>
                <a:gd name="T54" fmla="*/ 1 w 643"/>
                <a:gd name="T55" fmla="*/ 1 h 704"/>
                <a:gd name="T56" fmla="*/ 1 w 643"/>
                <a:gd name="T57" fmla="*/ 1 h 704"/>
                <a:gd name="T58" fmla="*/ 0 w 643"/>
                <a:gd name="T59" fmla="*/ 1 h 7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43"/>
                <a:gd name="T91" fmla="*/ 0 h 704"/>
                <a:gd name="T92" fmla="*/ 643 w 643"/>
                <a:gd name="T93" fmla="*/ 704 h 7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43" h="704">
                  <a:moveTo>
                    <a:pt x="0" y="704"/>
                  </a:moveTo>
                  <a:lnTo>
                    <a:pt x="56" y="669"/>
                  </a:lnTo>
                  <a:lnTo>
                    <a:pt x="112" y="642"/>
                  </a:lnTo>
                  <a:lnTo>
                    <a:pt x="162" y="622"/>
                  </a:lnTo>
                  <a:lnTo>
                    <a:pt x="215" y="599"/>
                  </a:lnTo>
                  <a:lnTo>
                    <a:pt x="275" y="547"/>
                  </a:lnTo>
                  <a:lnTo>
                    <a:pt x="333" y="504"/>
                  </a:lnTo>
                  <a:lnTo>
                    <a:pt x="387" y="455"/>
                  </a:lnTo>
                  <a:lnTo>
                    <a:pt x="434" y="407"/>
                  </a:lnTo>
                  <a:lnTo>
                    <a:pt x="488" y="360"/>
                  </a:lnTo>
                  <a:lnTo>
                    <a:pt x="537" y="312"/>
                  </a:lnTo>
                  <a:lnTo>
                    <a:pt x="589" y="258"/>
                  </a:lnTo>
                  <a:lnTo>
                    <a:pt x="643" y="200"/>
                  </a:lnTo>
                  <a:lnTo>
                    <a:pt x="595" y="176"/>
                  </a:lnTo>
                  <a:lnTo>
                    <a:pt x="541" y="134"/>
                  </a:lnTo>
                  <a:lnTo>
                    <a:pt x="498" y="79"/>
                  </a:lnTo>
                  <a:lnTo>
                    <a:pt x="463" y="0"/>
                  </a:lnTo>
                  <a:lnTo>
                    <a:pt x="436" y="33"/>
                  </a:lnTo>
                  <a:lnTo>
                    <a:pt x="417" y="50"/>
                  </a:lnTo>
                  <a:lnTo>
                    <a:pt x="393" y="62"/>
                  </a:lnTo>
                  <a:lnTo>
                    <a:pt x="356" y="75"/>
                  </a:lnTo>
                  <a:lnTo>
                    <a:pt x="314" y="155"/>
                  </a:lnTo>
                  <a:lnTo>
                    <a:pt x="279" y="227"/>
                  </a:lnTo>
                  <a:lnTo>
                    <a:pt x="252" y="298"/>
                  </a:lnTo>
                  <a:lnTo>
                    <a:pt x="238" y="366"/>
                  </a:lnTo>
                  <a:lnTo>
                    <a:pt x="219" y="407"/>
                  </a:lnTo>
                  <a:lnTo>
                    <a:pt x="174" y="473"/>
                  </a:lnTo>
                  <a:lnTo>
                    <a:pt x="118" y="550"/>
                  </a:lnTo>
                  <a:lnTo>
                    <a:pt x="52" y="628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Freeform 21"/>
            <p:cNvSpPr>
              <a:spLocks/>
            </p:cNvSpPr>
            <p:nvPr/>
          </p:nvSpPr>
          <p:spPr bwMode="auto">
            <a:xfrm>
              <a:off x="1407" y="649"/>
              <a:ext cx="1253" cy="2894"/>
            </a:xfrm>
            <a:custGeom>
              <a:avLst/>
              <a:gdLst>
                <a:gd name="T0" fmla="*/ 1 w 2506"/>
                <a:gd name="T1" fmla="*/ 1 h 5788"/>
                <a:gd name="T2" fmla="*/ 1 w 2506"/>
                <a:gd name="T3" fmla="*/ 1 h 5788"/>
                <a:gd name="T4" fmla="*/ 1 w 2506"/>
                <a:gd name="T5" fmla="*/ 1 h 5788"/>
                <a:gd name="T6" fmla="*/ 1 w 2506"/>
                <a:gd name="T7" fmla="*/ 1 h 5788"/>
                <a:gd name="T8" fmla="*/ 1 w 2506"/>
                <a:gd name="T9" fmla="*/ 1 h 5788"/>
                <a:gd name="T10" fmla="*/ 1 w 2506"/>
                <a:gd name="T11" fmla="*/ 1 h 5788"/>
                <a:gd name="T12" fmla="*/ 1 w 2506"/>
                <a:gd name="T13" fmla="*/ 1 h 5788"/>
                <a:gd name="T14" fmla="*/ 1 w 2506"/>
                <a:gd name="T15" fmla="*/ 1 h 5788"/>
                <a:gd name="T16" fmla="*/ 1 w 2506"/>
                <a:gd name="T17" fmla="*/ 1 h 5788"/>
                <a:gd name="T18" fmla="*/ 1 w 2506"/>
                <a:gd name="T19" fmla="*/ 1 h 5788"/>
                <a:gd name="T20" fmla="*/ 1 w 2506"/>
                <a:gd name="T21" fmla="*/ 1 h 5788"/>
                <a:gd name="T22" fmla="*/ 1 w 2506"/>
                <a:gd name="T23" fmla="*/ 1 h 5788"/>
                <a:gd name="T24" fmla="*/ 1 w 2506"/>
                <a:gd name="T25" fmla="*/ 1 h 5788"/>
                <a:gd name="T26" fmla="*/ 1 w 2506"/>
                <a:gd name="T27" fmla="*/ 1 h 5788"/>
                <a:gd name="T28" fmla="*/ 1 w 2506"/>
                <a:gd name="T29" fmla="*/ 1 h 5788"/>
                <a:gd name="T30" fmla="*/ 1 w 2506"/>
                <a:gd name="T31" fmla="*/ 1 h 5788"/>
                <a:gd name="T32" fmla="*/ 1 w 2506"/>
                <a:gd name="T33" fmla="*/ 1 h 5788"/>
                <a:gd name="T34" fmla="*/ 1 w 2506"/>
                <a:gd name="T35" fmla="*/ 1 h 5788"/>
                <a:gd name="T36" fmla="*/ 1 w 2506"/>
                <a:gd name="T37" fmla="*/ 1 h 5788"/>
                <a:gd name="T38" fmla="*/ 1 w 2506"/>
                <a:gd name="T39" fmla="*/ 1 h 5788"/>
                <a:gd name="T40" fmla="*/ 1 w 2506"/>
                <a:gd name="T41" fmla="*/ 1 h 5788"/>
                <a:gd name="T42" fmla="*/ 1 w 2506"/>
                <a:gd name="T43" fmla="*/ 1 h 5788"/>
                <a:gd name="T44" fmla="*/ 1 w 2506"/>
                <a:gd name="T45" fmla="*/ 1 h 5788"/>
                <a:gd name="T46" fmla="*/ 1 w 2506"/>
                <a:gd name="T47" fmla="*/ 1 h 5788"/>
                <a:gd name="T48" fmla="*/ 1 w 2506"/>
                <a:gd name="T49" fmla="*/ 1 h 5788"/>
                <a:gd name="T50" fmla="*/ 1 w 2506"/>
                <a:gd name="T51" fmla="*/ 1 h 5788"/>
                <a:gd name="T52" fmla="*/ 1 w 2506"/>
                <a:gd name="T53" fmla="*/ 1 h 5788"/>
                <a:gd name="T54" fmla="*/ 1 w 2506"/>
                <a:gd name="T55" fmla="*/ 1 h 5788"/>
                <a:gd name="T56" fmla="*/ 1 w 2506"/>
                <a:gd name="T57" fmla="*/ 1 h 5788"/>
                <a:gd name="T58" fmla="*/ 1 w 2506"/>
                <a:gd name="T59" fmla="*/ 1 h 5788"/>
                <a:gd name="T60" fmla="*/ 1 w 2506"/>
                <a:gd name="T61" fmla="*/ 1 h 5788"/>
                <a:gd name="T62" fmla="*/ 1 w 2506"/>
                <a:gd name="T63" fmla="*/ 1 h 5788"/>
                <a:gd name="T64" fmla="*/ 1 w 2506"/>
                <a:gd name="T65" fmla="*/ 1 h 5788"/>
                <a:gd name="T66" fmla="*/ 1 w 2506"/>
                <a:gd name="T67" fmla="*/ 1 h 5788"/>
                <a:gd name="T68" fmla="*/ 1 w 2506"/>
                <a:gd name="T69" fmla="*/ 1 h 5788"/>
                <a:gd name="T70" fmla="*/ 1 w 2506"/>
                <a:gd name="T71" fmla="*/ 1 h 5788"/>
                <a:gd name="T72" fmla="*/ 1 w 2506"/>
                <a:gd name="T73" fmla="*/ 1 h 5788"/>
                <a:gd name="T74" fmla="*/ 1 w 2506"/>
                <a:gd name="T75" fmla="*/ 1 h 5788"/>
                <a:gd name="T76" fmla="*/ 1 w 2506"/>
                <a:gd name="T77" fmla="*/ 1 h 5788"/>
                <a:gd name="T78" fmla="*/ 1 w 2506"/>
                <a:gd name="T79" fmla="*/ 1 h 5788"/>
                <a:gd name="T80" fmla="*/ 1 w 2506"/>
                <a:gd name="T81" fmla="*/ 1 h 5788"/>
                <a:gd name="T82" fmla="*/ 1 w 2506"/>
                <a:gd name="T83" fmla="*/ 1 h 5788"/>
                <a:gd name="T84" fmla="*/ 1 w 2506"/>
                <a:gd name="T85" fmla="*/ 1 h 5788"/>
                <a:gd name="T86" fmla="*/ 1 w 2506"/>
                <a:gd name="T87" fmla="*/ 1 h 5788"/>
                <a:gd name="T88" fmla="*/ 1 w 2506"/>
                <a:gd name="T89" fmla="*/ 1 h 5788"/>
                <a:gd name="T90" fmla="*/ 1 w 2506"/>
                <a:gd name="T91" fmla="*/ 1 h 5788"/>
                <a:gd name="T92" fmla="*/ 1 w 2506"/>
                <a:gd name="T93" fmla="*/ 1 h 5788"/>
                <a:gd name="T94" fmla="*/ 1 w 2506"/>
                <a:gd name="T95" fmla="*/ 1 h 5788"/>
                <a:gd name="T96" fmla="*/ 1 w 2506"/>
                <a:gd name="T97" fmla="*/ 1 h 5788"/>
                <a:gd name="T98" fmla="*/ 1 w 2506"/>
                <a:gd name="T99" fmla="*/ 1 h 5788"/>
                <a:gd name="T100" fmla="*/ 1 w 2506"/>
                <a:gd name="T101" fmla="*/ 1 h 5788"/>
                <a:gd name="T102" fmla="*/ 1 w 2506"/>
                <a:gd name="T103" fmla="*/ 1 h 5788"/>
                <a:gd name="T104" fmla="*/ 1 w 2506"/>
                <a:gd name="T105" fmla="*/ 1 h 57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06"/>
                <a:gd name="T160" fmla="*/ 0 h 5788"/>
                <a:gd name="T161" fmla="*/ 2506 w 2506"/>
                <a:gd name="T162" fmla="*/ 5788 h 57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06" h="5788">
                  <a:moveTo>
                    <a:pt x="2415" y="3110"/>
                  </a:moveTo>
                  <a:lnTo>
                    <a:pt x="2506" y="2990"/>
                  </a:lnTo>
                  <a:lnTo>
                    <a:pt x="2438" y="2959"/>
                  </a:lnTo>
                  <a:lnTo>
                    <a:pt x="2389" y="2868"/>
                  </a:lnTo>
                  <a:lnTo>
                    <a:pt x="2368" y="2744"/>
                  </a:lnTo>
                  <a:lnTo>
                    <a:pt x="2349" y="2631"/>
                  </a:lnTo>
                  <a:lnTo>
                    <a:pt x="2331" y="2527"/>
                  </a:lnTo>
                  <a:lnTo>
                    <a:pt x="2306" y="2430"/>
                  </a:lnTo>
                  <a:lnTo>
                    <a:pt x="2277" y="2338"/>
                  </a:lnTo>
                  <a:lnTo>
                    <a:pt x="2236" y="2245"/>
                  </a:lnTo>
                  <a:lnTo>
                    <a:pt x="2188" y="2148"/>
                  </a:lnTo>
                  <a:lnTo>
                    <a:pt x="2124" y="2050"/>
                  </a:lnTo>
                  <a:lnTo>
                    <a:pt x="2182" y="2028"/>
                  </a:lnTo>
                  <a:lnTo>
                    <a:pt x="2040" y="1489"/>
                  </a:lnTo>
                  <a:lnTo>
                    <a:pt x="1932" y="1206"/>
                  </a:lnTo>
                  <a:lnTo>
                    <a:pt x="1581" y="905"/>
                  </a:lnTo>
                  <a:lnTo>
                    <a:pt x="1629" y="869"/>
                  </a:lnTo>
                  <a:lnTo>
                    <a:pt x="1672" y="840"/>
                  </a:lnTo>
                  <a:lnTo>
                    <a:pt x="1703" y="805"/>
                  </a:lnTo>
                  <a:lnTo>
                    <a:pt x="1730" y="756"/>
                  </a:lnTo>
                  <a:lnTo>
                    <a:pt x="1753" y="657"/>
                  </a:lnTo>
                  <a:lnTo>
                    <a:pt x="1771" y="648"/>
                  </a:lnTo>
                  <a:lnTo>
                    <a:pt x="1782" y="628"/>
                  </a:lnTo>
                  <a:lnTo>
                    <a:pt x="1788" y="576"/>
                  </a:lnTo>
                  <a:lnTo>
                    <a:pt x="1792" y="496"/>
                  </a:lnTo>
                  <a:lnTo>
                    <a:pt x="1831" y="506"/>
                  </a:lnTo>
                  <a:lnTo>
                    <a:pt x="1858" y="483"/>
                  </a:lnTo>
                  <a:lnTo>
                    <a:pt x="1864" y="446"/>
                  </a:lnTo>
                  <a:lnTo>
                    <a:pt x="1844" y="308"/>
                  </a:lnTo>
                  <a:lnTo>
                    <a:pt x="1804" y="211"/>
                  </a:lnTo>
                  <a:lnTo>
                    <a:pt x="1738" y="126"/>
                  </a:lnTo>
                  <a:lnTo>
                    <a:pt x="1641" y="31"/>
                  </a:lnTo>
                  <a:lnTo>
                    <a:pt x="1596" y="12"/>
                  </a:lnTo>
                  <a:lnTo>
                    <a:pt x="1557" y="4"/>
                  </a:lnTo>
                  <a:lnTo>
                    <a:pt x="1522" y="0"/>
                  </a:lnTo>
                  <a:lnTo>
                    <a:pt x="1488" y="4"/>
                  </a:lnTo>
                  <a:lnTo>
                    <a:pt x="1453" y="6"/>
                  </a:lnTo>
                  <a:lnTo>
                    <a:pt x="1414" y="12"/>
                  </a:lnTo>
                  <a:lnTo>
                    <a:pt x="1369" y="23"/>
                  </a:lnTo>
                  <a:lnTo>
                    <a:pt x="1321" y="35"/>
                  </a:lnTo>
                  <a:lnTo>
                    <a:pt x="1274" y="52"/>
                  </a:lnTo>
                  <a:lnTo>
                    <a:pt x="1243" y="76"/>
                  </a:lnTo>
                  <a:lnTo>
                    <a:pt x="1214" y="101"/>
                  </a:lnTo>
                  <a:lnTo>
                    <a:pt x="1183" y="124"/>
                  </a:lnTo>
                  <a:lnTo>
                    <a:pt x="1152" y="174"/>
                  </a:lnTo>
                  <a:lnTo>
                    <a:pt x="1125" y="237"/>
                  </a:lnTo>
                  <a:lnTo>
                    <a:pt x="1111" y="293"/>
                  </a:lnTo>
                  <a:lnTo>
                    <a:pt x="1117" y="339"/>
                  </a:lnTo>
                  <a:lnTo>
                    <a:pt x="1100" y="522"/>
                  </a:lnTo>
                  <a:lnTo>
                    <a:pt x="1123" y="655"/>
                  </a:lnTo>
                  <a:lnTo>
                    <a:pt x="1164" y="682"/>
                  </a:lnTo>
                  <a:lnTo>
                    <a:pt x="1117" y="731"/>
                  </a:lnTo>
                  <a:lnTo>
                    <a:pt x="1045" y="714"/>
                  </a:lnTo>
                  <a:lnTo>
                    <a:pt x="978" y="822"/>
                  </a:lnTo>
                  <a:lnTo>
                    <a:pt x="530" y="987"/>
                  </a:lnTo>
                  <a:lnTo>
                    <a:pt x="227" y="1386"/>
                  </a:lnTo>
                  <a:lnTo>
                    <a:pt x="188" y="1536"/>
                  </a:lnTo>
                  <a:lnTo>
                    <a:pt x="10" y="1747"/>
                  </a:lnTo>
                  <a:lnTo>
                    <a:pt x="142" y="1828"/>
                  </a:lnTo>
                  <a:lnTo>
                    <a:pt x="64" y="1966"/>
                  </a:lnTo>
                  <a:lnTo>
                    <a:pt x="18" y="2094"/>
                  </a:lnTo>
                  <a:lnTo>
                    <a:pt x="0" y="2216"/>
                  </a:lnTo>
                  <a:lnTo>
                    <a:pt x="4" y="2338"/>
                  </a:lnTo>
                  <a:lnTo>
                    <a:pt x="18" y="2453"/>
                  </a:lnTo>
                  <a:lnTo>
                    <a:pt x="43" y="2573"/>
                  </a:lnTo>
                  <a:lnTo>
                    <a:pt x="72" y="2693"/>
                  </a:lnTo>
                  <a:lnTo>
                    <a:pt x="101" y="2823"/>
                  </a:lnTo>
                  <a:lnTo>
                    <a:pt x="95" y="2974"/>
                  </a:lnTo>
                  <a:lnTo>
                    <a:pt x="126" y="3108"/>
                  </a:lnTo>
                  <a:lnTo>
                    <a:pt x="208" y="3199"/>
                  </a:lnTo>
                  <a:lnTo>
                    <a:pt x="225" y="3203"/>
                  </a:lnTo>
                  <a:lnTo>
                    <a:pt x="239" y="3190"/>
                  </a:lnTo>
                  <a:lnTo>
                    <a:pt x="242" y="3137"/>
                  </a:lnTo>
                  <a:lnTo>
                    <a:pt x="262" y="3124"/>
                  </a:lnTo>
                  <a:lnTo>
                    <a:pt x="272" y="3097"/>
                  </a:lnTo>
                  <a:lnTo>
                    <a:pt x="242" y="2984"/>
                  </a:lnTo>
                  <a:lnTo>
                    <a:pt x="252" y="2912"/>
                  </a:lnTo>
                  <a:lnTo>
                    <a:pt x="291" y="2835"/>
                  </a:lnTo>
                  <a:lnTo>
                    <a:pt x="308" y="2936"/>
                  </a:lnTo>
                  <a:lnTo>
                    <a:pt x="305" y="3005"/>
                  </a:lnTo>
                  <a:lnTo>
                    <a:pt x="320" y="3019"/>
                  </a:lnTo>
                  <a:lnTo>
                    <a:pt x="343" y="3013"/>
                  </a:lnTo>
                  <a:lnTo>
                    <a:pt x="363" y="2984"/>
                  </a:lnTo>
                  <a:lnTo>
                    <a:pt x="386" y="2916"/>
                  </a:lnTo>
                  <a:lnTo>
                    <a:pt x="392" y="2843"/>
                  </a:lnTo>
                  <a:lnTo>
                    <a:pt x="374" y="2781"/>
                  </a:lnTo>
                  <a:lnTo>
                    <a:pt x="291" y="2666"/>
                  </a:lnTo>
                  <a:lnTo>
                    <a:pt x="262" y="2482"/>
                  </a:lnTo>
                  <a:lnTo>
                    <a:pt x="256" y="2329"/>
                  </a:lnTo>
                  <a:lnTo>
                    <a:pt x="287" y="2174"/>
                  </a:lnTo>
                  <a:lnTo>
                    <a:pt x="369" y="1987"/>
                  </a:lnTo>
                  <a:lnTo>
                    <a:pt x="392" y="1995"/>
                  </a:lnTo>
                  <a:lnTo>
                    <a:pt x="522" y="1834"/>
                  </a:lnTo>
                  <a:lnTo>
                    <a:pt x="524" y="2139"/>
                  </a:lnTo>
                  <a:lnTo>
                    <a:pt x="475" y="2346"/>
                  </a:lnTo>
                  <a:lnTo>
                    <a:pt x="530" y="2430"/>
                  </a:lnTo>
                  <a:lnTo>
                    <a:pt x="518" y="2511"/>
                  </a:lnTo>
                  <a:lnTo>
                    <a:pt x="403" y="2728"/>
                  </a:lnTo>
                  <a:lnTo>
                    <a:pt x="469" y="4120"/>
                  </a:lnTo>
                  <a:lnTo>
                    <a:pt x="582" y="4442"/>
                  </a:lnTo>
                  <a:lnTo>
                    <a:pt x="673" y="4958"/>
                  </a:lnTo>
                  <a:lnTo>
                    <a:pt x="762" y="5495"/>
                  </a:lnTo>
                  <a:lnTo>
                    <a:pt x="861" y="5519"/>
                  </a:lnTo>
                  <a:lnTo>
                    <a:pt x="910" y="5503"/>
                  </a:lnTo>
                  <a:lnTo>
                    <a:pt x="910" y="5592"/>
                  </a:lnTo>
                  <a:lnTo>
                    <a:pt x="877" y="5664"/>
                  </a:lnTo>
                  <a:lnTo>
                    <a:pt x="801" y="5720"/>
                  </a:lnTo>
                  <a:lnTo>
                    <a:pt x="803" y="5769"/>
                  </a:lnTo>
                  <a:lnTo>
                    <a:pt x="869" y="5788"/>
                  </a:lnTo>
                  <a:lnTo>
                    <a:pt x="1030" y="5788"/>
                  </a:lnTo>
                  <a:lnTo>
                    <a:pt x="1113" y="5751"/>
                  </a:lnTo>
                  <a:lnTo>
                    <a:pt x="1030" y="4262"/>
                  </a:lnTo>
                  <a:lnTo>
                    <a:pt x="1003" y="4120"/>
                  </a:lnTo>
                  <a:lnTo>
                    <a:pt x="1007" y="3709"/>
                  </a:lnTo>
                  <a:lnTo>
                    <a:pt x="1129" y="3250"/>
                  </a:lnTo>
                  <a:lnTo>
                    <a:pt x="1051" y="4107"/>
                  </a:lnTo>
                  <a:lnTo>
                    <a:pt x="1030" y="4262"/>
                  </a:lnTo>
                  <a:lnTo>
                    <a:pt x="1113" y="5751"/>
                  </a:lnTo>
                  <a:lnTo>
                    <a:pt x="1170" y="5780"/>
                  </a:lnTo>
                  <a:lnTo>
                    <a:pt x="1255" y="5788"/>
                  </a:lnTo>
                  <a:lnTo>
                    <a:pt x="1387" y="5776"/>
                  </a:lnTo>
                  <a:lnTo>
                    <a:pt x="1414" y="5701"/>
                  </a:lnTo>
                  <a:lnTo>
                    <a:pt x="1404" y="5652"/>
                  </a:lnTo>
                  <a:lnTo>
                    <a:pt x="1379" y="5615"/>
                  </a:lnTo>
                  <a:lnTo>
                    <a:pt x="1393" y="5519"/>
                  </a:lnTo>
                  <a:lnTo>
                    <a:pt x="1379" y="5400"/>
                  </a:lnTo>
                  <a:lnTo>
                    <a:pt x="1517" y="5360"/>
                  </a:lnTo>
                  <a:lnTo>
                    <a:pt x="1643" y="5303"/>
                  </a:lnTo>
                  <a:lnTo>
                    <a:pt x="1548" y="4675"/>
                  </a:lnTo>
                  <a:lnTo>
                    <a:pt x="1658" y="4020"/>
                  </a:lnTo>
                  <a:lnTo>
                    <a:pt x="1606" y="3899"/>
                  </a:lnTo>
                  <a:lnTo>
                    <a:pt x="1658" y="3535"/>
                  </a:lnTo>
                  <a:lnTo>
                    <a:pt x="1782" y="2879"/>
                  </a:lnTo>
                  <a:lnTo>
                    <a:pt x="1767" y="2800"/>
                  </a:lnTo>
                  <a:lnTo>
                    <a:pt x="1815" y="2701"/>
                  </a:lnTo>
                  <a:lnTo>
                    <a:pt x="1778" y="2656"/>
                  </a:lnTo>
                  <a:lnTo>
                    <a:pt x="1804" y="2577"/>
                  </a:lnTo>
                  <a:lnTo>
                    <a:pt x="1761" y="2470"/>
                  </a:lnTo>
                  <a:lnTo>
                    <a:pt x="1695" y="2445"/>
                  </a:lnTo>
                  <a:lnTo>
                    <a:pt x="1691" y="2360"/>
                  </a:lnTo>
                  <a:lnTo>
                    <a:pt x="1738" y="2290"/>
                  </a:lnTo>
                  <a:lnTo>
                    <a:pt x="1703" y="2170"/>
                  </a:lnTo>
                  <a:lnTo>
                    <a:pt x="1691" y="2067"/>
                  </a:lnTo>
                  <a:lnTo>
                    <a:pt x="1724" y="1953"/>
                  </a:lnTo>
                  <a:lnTo>
                    <a:pt x="1788" y="2170"/>
                  </a:lnTo>
                  <a:lnTo>
                    <a:pt x="1844" y="2148"/>
                  </a:lnTo>
                  <a:lnTo>
                    <a:pt x="1873" y="2274"/>
                  </a:lnTo>
                  <a:lnTo>
                    <a:pt x="1903" y="2387"/>
                  </a:lnTo>
                  <a:lnTo>
                    <a:pt x="1937" y="2488"/>
                  </a:lnTo>
                  <a:lnTo>
                    <a:pt x="1976" y="2583"/>
                  </a:lnTo>
                  <a:lnTo>
                    <a:pt x="2023" y="2678"/>
                  </a:lnTo>
                  <a:lnTo>
                    <a:pt x="2083" y="2773"/>
                  </a:lnTo>
                  <a:lnTo>
                    <a:pt x="2153" y="2870"/>
                  </a:lnTo>
                  <a:lnTo>
                    <a:pt x="2236" y="2976"/>
                  </a:lnTo>
                  <a:lnTo>
                    <a:pt x="2230" y="3050"/>
                  </a:lnTo>
                  <a:lnTo>
                    <a:pt x="2259" y="3145"/>
                  </a:lnTo>
                  <a:lnTo>
                    <a:pt x="2285" y="3174"/>
                  </a:lnTo>
                  <a:lnTo>
                    <a:pt x="2316" y="3190"/>
                  </a:lnTo>
                  <a:lnTo>
                    <a:pt x="2415" y="31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Freeform 22"/>
            <p:cNvSpPr>
              <a:spLocks/>
            </p:cNvSpPr>
            <p:nvPr/>
          </p:nvSpPr>
          <p:spPr bwMode="auto">
            <a:xfrm>
              <a:off x="3224" y="887"/>
              <a:ext cx="1125" cy="2656"/>
            </a:xfrm>
            <a:custGeom>
              <a:avLst/>
              <a:gdLst>
                <a:gd name="T0" fmla="*/ 1 w 2250"/>
                <a:gd name="T1" fmla="*/ 0 h 5313"/>
                <a:gd name="T2" fmla="*/ 1 w 2250"/>
                <a:gd name="T3" fmla="*/ 0 h 5313"/>
                <a:gd name="T4" fmla="*/ 1 w 2250"/>
                <a:gd name="T5" fmla="*/ 0 h 5313"/>
                <a:gd name="T6" fmla="*/ 1 w 2250"/>
                <a:gd name="T7" fmla="*/ 0 h 5313"/>
                <a:gd name="T8" fmla="*/ 1 w 2250"/>
                <a:gd name="T9" fmla="*/ 0 h 5313"/>
                <a:gd name="T10" fmla="*/ 1 w 2250"/>
                <a:gd name="T11" fmla="*/ 0 h 5313"/>
                <a:gd name="T12" fmla="*/ 1 w 2250"/>
                <a:gd name="T13" fmla="*/ 0 h 5313"/>
                <a:gd name="T14" fmla="*/ 1 w 2250"/>
                <a:gd name="T15" fmla="*/ 0 h 5313"/>
                <a:gd name="T16" fmla="*/ 1 w 2250"/>
                <a:gd name="T17" fmla="*/ 0 h 5313"/>
                <a:gd name="T18" fmla="*/ 1 w 2250"/>
                <a:gd name="T19" fmla="*/ 0 h 5313"/>
                <a:gd name="T20" fmla="*/ 1 w 2250"/>
                <a:gd name="T21" fmla="*/ 0 h 5313"/>
                <a:gd name="T22" fmla="*/ 1 w 2250"/>
                <a:gd name="T23" fmla="*/ 0 h 5313"/>
                <a:gd name="T24" fmla="*/ 1 w 2250"/>
                <a:gd name="T25" fmla="*/ 0 h 5313"/>
                <a:gd name="T26" fmla="*/ 1 w 2250"/>
                <a:gd name="T27" fmla="*/ 0 h 5313"/>
                <a:gd name="T28" fmla="*/ 1 w 2250"/>
                <a:gd name="T29" fmla="*/ 0 h 5313"/>
                <a:gd name="T30" fmla="*/ 1 w 2250"/>
                <a:gd name="T31" fmla="*/ 0 h 5313"/>
                <a:gd name="T32" fmla="*/ 1 w 2250"/>
                <a:gd name="T33" fmla="*/ 0 h 5313"/>
                <a:gd name="T34" fmla="*/ 1 w 2250"/>
                <a:gd name="T35" fmla="*/ 0 h 5313"/>
                <a:gd name="T36" fmla="*/ 1 w 2250"/>
                <a:gd name="T37" fmla="*/ 0 h 5313"/>
                <a:gd name="T38" fmla="*/ 1 w 2250"/>
                <a:gd name="T39" fmla="*/ 0 h 5313"/>
                <a:gd name="T40" fmla="*/ 1 w 2250"/>
                <a:gd name="T41" fmla="*/ 0 h 5313"/>
                <a:gd name="T42" fmla="*/ 1 w 2250"/>
                <a:gd name="T43" fmla="*/ 0 h 5313"/>
                <a:gd name="T44" fmla="*/ 1 w 2250"/>
                <a:gd name="T45" fmla="*/ 0 h 5313"/>
                <a:gd name="T46" fmla="*/ 1 w 2250"/>
                <a:gd name="T47" fmla="*/ 0 h 5313"/>
                <a:gd name="T48" fmla="*/ 1 w 2250"/>
                <a:gd name="T49" fmla="*/ 0 h 5313"/>
                <a:gd name="T50" fmla="*/ 1 w 2250"/>
                <a:gd name="T51" fmla="*/ 0 h 5313"/>
                <a:gd name="T52" fmla="*/ 1 w 2250"/>
                <a:gd name="T53" fmla="*/ 0 h 5313"/>
                <a:gd name="T54" fmla="*/ 1 w 2250"/>
                <a:gd name="T55" fmla="*/ 0 h 5313"/>
                <a:gd name="T56" fmla="*/ 1 w 2250"/>
                <a:gd name="T57" fmla="*/ 0 h 5313"/>
                <a:gd name="T58" fmla="*/ 1 w 2250"/>
                <a:gd name="T59" fmla="*/ 0 h 5313"/>
                <a:gd name="T60" fmla="*/ 1 w 2250"/>
                <a:gd name="T61" fmla="*/ 0 h 5313"/>
                <a:gd name="T62" fmla="*/ 1 w 2250"/>
                <a:gd name="T63" fmla="*/ 0 h 5313"/>
                <a:gd name="T64" fmla="*/ 1 w 2250"/>
                <a:gd name="T65" fmla="*/ 0 h 5313"/>
                <a:gd name="T66" fmla="*/ 1 w 2250"/>
                <a:gd name="T67" fmla="*/ 0 h 5313"/>
                <a:gd name="T68" fmla="*/ 1 w 2250"/>
                <a:gd name="T69" fmla="*/ 0 h 5313"/>
                <a:gd name="T70" fmla="*/ 1 w 2250"/>
                <a:gd name="T71" fmla="*/ 0 h 5313"/>
                <a:gd name="T72" fmla="*/ 1 w 2250"/>
                <a:gd name="T73" fmla="*/ 0 h 5313"/>
                <a:gd name="T74" fmla="*/ 1 w 2250"/>
                <a:gd name="T75" fmla="*/ 0 h 5313"/>
                <a:gd name="T76" fmla="*/ 1 w 2250"/>
                <a:gd name="T77" fmla="*/ 0 h 5313"/>
                <a:gd name="T78" fmla="*/ 1 w 2250"/>
                <a:gd name="T79" fmla="*/ 0 h 5313"/>
                <a:gd name="T80" fmla="*/ 1 w 2250"/>
                <a:gd name="T81" fmla="*/ 0 h 5313"/>
                <a:gd name="T82" fmla="*/ 1 w 2250"/>
                <a:gd name="T83" fmla="*/ 0 h 5313"/>
                <a:gd name="T84" fmla="*/ 1 w 2250"/>
                <a:gd name="T85" fmla="*/ 0 h 5313"/>
                <a:gd name="T86" fmla="*/ 1 w 2250"/>
                <a:gd name="T87" fmla="*/ 0 h 5313"/>
                <a:gd name="T88" fmla="*/ 1 w 2250"/>
                <a:gd name="T89" fmla="*/ 0 h 5313"/>
                <a:gd name="T90" fmla="*/ 1 w 2250"/>
                <a:gd name="T91" fmla="*/ 0 h 5313"/>
                <a:gd name="T92" fmla="*/ 1 w 2250"/>
                <a:gd name="T93" fmla="*/ 0 h 5313"/>
                <a:gd name="T94" fmla="*/ 1 w 2250"/>
                <a:gd name="T95" fmla="*/ 0 h 5313"/>
                <a:gd name="T96" fmla="*/ 1 w 2250"/>
                <a:gd name="T97" fmla="*/ 0 h 5313"/>
                <a:gd name="T98" fmla="*/ 1 w 2250"/>
                <a:gd name="T99" fmla="*/ 0 h 5313"/>
                <a:gd name="T100" fmla="*/ 1 w 2250"/>
                <a:gd name="T101" fmla="*/ 0 h 5313"/>
                <a:gd name="T102" fmla="*/ 1 w 2250"/>
                <a:gd name="T103" fmla="*/ 0 h 5313"/>
                <a:gd name="T104" fmla="*/ 1 w 2250"/>
                <a:gd name="T105" fmla="*/ 0 h 53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50"/>
                <a:gd name="T160" fmla="*/ 0 h 5313"/>
                <a:gd name="T161" fmla="*/ 2250 w 2250"/>
                <a:gd name="T162" fmla="*/ 5313 h 53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50" h="5313">
                  <a:moveTo>
                    <a:pt x="64" y="2721"/>
                  </a:moveTo>
                  <a:lnTo>
                    <a:pt x="132" y="2804"/>
                  </a:lnTo>
                  <a:lnTo>
                    <a:pt x="210" y="2651"/>
                  </a:lnTo>
                  <a:lnTo>
                    <a:pt x="280" y="2649"/>
                  </a:lnTo>
                  <a:lnTo>
                    <a:pt x="332" y="2608"/>
                  </a:lnTo>
                  <a:lnTo>
                    <a:pt x="334" y="2721"/>
                  </a:lnTo>
                  <a:lnTo>
                    <a:pt x="311" y="2831"/>
                  </a:lnTo>
                  <a:lnTo>
                    <a:pt x="322" y="2843"/>
                  </a:lnTo>
                  <a:lnTo>
                    <a:pt x="342" y="2843"/>
                  </a:lnTo>
                  <a:lnTo>
                    <a:pt x="369" y="2810"/>
                  </a:lnTo>
                  <a:lnTo>
                    <a:pt x="392" y="2777"/>
                  </a:lnTo>
                  <a:lnTo>
                    <a:pt x="404" y="2742"/>
                  </a:lnTo>
                  <a:lnTo>
                    <a:pt x="415" y="2703"/>
                  </a:lnTo>
                  <a:lnTo>
                    <a:pt x="412" y="2775"/>
                  </a:lnTo>
                  <a:lnTo>
                    <a:pt x="392" y="2829"/>
                  </a:lnTo>
                  <a:lnTo>
                    <a:pt x="369" y="2878"/>
                  </a:lnTo>
                  <a:lnTo>
                    <a:pt x="363" y="2920"/>
                  </a:lnTo>
                  <a:lnTo>
                    <a:pt x="369" y="2938"/>
                  </a:lnTo>
                  <a:lnTo>
                    <a:pt x="386" y="2959"/>
                  </a:lnTo>
                  <a:lnTo>
                    <a:pt x="404" y="2973"/>
                  </a:lnTo>
                  <a:lnTo>
                    <a:pt x="417" y="2973"/>
                  </a:lnTo>
                  <a:lnTo>
                    <a:pt x="454" y="2938"/>
                  </a:lnTo>
                  <a:lnTo>
                    <a:pt x="487" y="2911"/>
                  </a:lnTo>
                  <a:lnTo>
                    <a:pt x="518" y="2872"/>
                  </a:lnTo>
                  <a:lnTo>
                    <a:pt x="561" y="2810"/>
                  </a:lnTo>
                  <a:lnTo>
                    <a:pt x="600" y="2633"/>
                  </a:lnTo>
                  <a:lnTo>
                    <a:pt x="642" y="2550"/>
                  </a:lnTo>
                  <a:lnTo>
                    <a:pt x="811" y="2443"/>
                  </a:lnTo>
                  <a:lnTo>
                    <a:pt x="834" y="2616"/>
                  </a:lnTo>
                  <a:lnTo>
                    <a:pt x="902" y="3271"/>
                  </a:lnTo>
                  <a:lnTo>
                    <a:pt x="939" y="3337"/>
                  </a:lnTo>
                  <a:lnTo>
                    <a:pt x="922" y="3558"/>
                  </a:lnTo>
                  <a:lnTo>
                    <a:pt x="906" y="3758"/>
                  </a:lnTo>
                  <a:lnTo>
                    <a:pt x="910" y="3932"/>
                  </a:lnTo>
                  <a:lnTo>
                    <a:pt x="933" y="4103"/>
                  </a:lnTo>
                  <a:lnTo>
                    <a:pt x="968" y="4256"/>
                  </a:lnTo>
                  <a:lnTo>
                    <a:pt x="990" y="4425"/>
                  </a:lnTo>
                  <a:lnTo>
                    <a:pt x="1017" y="4605"/>
                  </a:lnTo>
                  <a:lnTo>
                    <a:pt x="1048" y="4784"/>
                  </a:lnTo>
                  <a:lnTo>
                    <a:pt x="1036" y="4811"/>
                  </a:lnTo>
                  <a:lnTo>
                    <a:pt x="1042" y="4836"/>
                  </a:lnTo>
                  <a:lnTo>
                    <a:pt x="1046" y="4896"/>
                  </a:lnTo>
                  <a:lnTo>
                    <a:pt x="1030" y="4948"/>
                  </a:lnTo>
                  <a:lnTo>
                    <a:pt x="1017" y="5001"/>
                  </a:lnTo>
                  <a:lnTo>
                    <a:pt x="968" y="5061"/>
                  </a:lnTo>
                  <a:lnTo>
                    <a:pt x="927" y="5111"/>
                  </a:lnTo>
                  <a:lnTo>
                    <a:pt x="906" y="5171"/>
                  </a:lnTo>
                  <a:lnTo>
                    <a:pt x="906" y="5241"/>
                  </a:lnTo>
                  <a:lnTo>
                    <a:pt x="922" y="5263"/>
                  </a:lnTo>
                  <a:lnTo>
                    <a:pt x="953" y="5276"/>
                  </a:lnTo>
                  <a:lnTo>
                    <a:pt x="999" y="5290"/>
                  </a:lnTo>
                  <a:lnTo>
                    <a:pt x="1054" y="5299"/>
                  </a:lnTo>
                  <a:lnTo>
                    <a:pt x="1106" y="5305"/>
                  </a:lnTo>
                  <a:lnTo>
                    <a:pt x="1154" y="5307"/>
                  </a:lnTo>
                  <a:lnTo>
                    <a:pt x="1195" y="5313"/>
                  </a:lnTo>
                  <a:lnTo>
                    <a:pt x="1214" y="5313"/>
                  </a:lnTo>
                  <a:lnTo>
                    <a:pt x="1240" y="5307"/>
                  </a:lnTo>
                  <a:lnTo>
                    <a:pt x="1267" y="5301"/>
                  </a:lnTo>
                  <a:lnTo>
                    <a:pt x="1290" y="5294"/>
                  </a:lnTo>
                  <a:lnTo>
                    <a:pt x="1308" y="5278"/>
                  </a:lnTo>
                  <a:lnTo>
                    <a:pt x="1319" y="5232"/>
                  </a:lnTo>
                  <a:lnTo>
                    <a:pt x="1308" y="5183"/>
                  </a:lnTo>
                  <a:lnTo>
                    <a:pt x="1296" y="5129"/>
                  </a:lnTo>
                  <a:lnTo>
                    <a:pt x="1280" y="5075"/>
                  </a:lnTo>
                  <a:lnTo>
                    <a:pt x="1278" y="4991"/>
                  </a:lnTo>
                  <a:lnTo>
                    <a:pt x="1278" y="4925"/>
                  </a:lnTo>
                  <a:lnTo>
                    <a:pt x="1267" y="4867"/>
                  </a:lnTo>
                  <a:lnTo>
                    <a:pt x="1255" y="4805"/>
                  </a:lnTo>
                  <a:lnTo>
                    <a:pt x="1249" y="4788"/>
                  </a:lnTo>
                  <a:lnTo>
                    <a:pt x="1232" y="4776"/>
                  </a:lnTo>
                  <a:lnTo>
                    <a:pt x="1261" y="4551"/>
                  </a:lnTo>
                  <a:lnTo>
                    <a:pt x="1298" y="4295"/>
                  </a:lnTo>
                  <a:lnTo>
                    <a:pt x="1319" y="4055"/>
                  </a:lnTo>
                  <a:lnTo>
                    <a:pt x="1302" y="3867"/>
                  </a:lnTo>
                  <a:lnTo>
                    <a:pt x="1278" y="3766"/>
                  </a:lnTo>
                  <a:lnTo>
                    <a:pt x="1278" y="3675"/>
                  </a:lnTo>
                  <a:lnTo>
                    <a:pt x="1290" y="3568"/>
                  </a:lnTo>
                  <a:lnTo>
                    <a:pt x="1319" y="3438"/>
                  </a:lnTo>
                  <a:lnTo>
                    <a:pt x="1469" y="3508"/>
                  </a:lnTo>
                  <a:lnTo>
                    <a:pt x="1474" y="3659"/>
                  </a:lnTo>
                  <a:lnTo>
                    <a:pt x="1480" y="3810"/>
                  </a:lnTo>
                  <a:lnTo>
                    <a:pt x="1496" y="3954"/>
                  </a:lnTo>
                  <a:lnTo>
                    <a:pt x="1534" y="4097"/>
                  </a:lnTo>
                  <a:lnTo>
                    <a:pt x="1500" y="4295"/>
                  </a:lnTo>
                  <a:lnTo>
                    <a:pt x="1486" y="4454"/>
                  </a:lnTo>
                  <a:lnTo>
                    <a:pt x="1486" y="4629"/>
                  </a:lnTo>
                  <a:lnTo>
                    <a:pt x="1490" y="4885"/>
                  </a:lnTo>
                  <a:lnTo>
                    <a:pt x="1480" y="4935"/>
                  </a:lnTo>
                  <a:lnTo>
                    <a:pt x="1465" y="4956"/>
                  </a:lnTo>
                  <a:lnTo>
                    <a:pt x="1451" y="4978"/>
                  </a:lnTo>
                  <a:lnTo>
                    <a:pt x="1439" y="4997"/>
                  </a:lnTo>
                  <a:lnTo>
                    <a:pt x="1424" y="5020"/>
                  </a:lnTo>
                  <a:lnTo>
                    <a:pt x="1408" y="5063"/>
                  </a:lnTo>
                  <a:lnTo>
                    <a:pt x="1393" y="5111"/>
                  </a:lnTo>
                  <a:lnTo>
                    <a:pt x="1375" y="5150"/>
                  </a:lnTo>
                  <a:lnTo>
                    <a:pt x="1364" y="5189"/>
                  </a:lnTo>
                  <a:lnTo>
                    <a:pt x="1370" y="5226"/>
                  </a:lnTo>
                  <a:lnTo>
                    <a:pt x="1387" y="5263"/>
                  </a:lnTo>
                  <a:lnTo>
                    <a:pt x="1428" y="5263"/>
                  </a:lnTo>
                  <a:lnTo>
                    <a:pt x="1465" y="5259"/>
                  </a:lnTo>
                  <a:lnTo>
                    <a:pt x="1500" y="5259"/>
                  </a:lnTo>
                  <a:lnTo>
                    <a:pt x="1536" y="5257"/>
                  </a:lnTo>
                  <a:lnTo>
                    <a:pt x="1571" y="5253"/>
                  </a:lnTo>
                  <a:lnTo>
                    <a:pt x="1608" y="5251"/>
                  </a:lnTo>
                  <a:lnTo>
                    <a:pt x="1643" y="5247"/>
                  </a:lnTo>
                  <a:lnTo>
                    <a:pt x="1684" y="5245"/>
                  </a:lnTo>
                  <a:lnTo>
                    <a:pt x="1709" y="5218"/>
                  </a:lnTo>
                  <a:lnTo>
                    <a:pt x="1726" y="5189"/>
                  </a:lnTo>
                  <a:lnTo>
                    <a:pt x="1719" y="5139"/>
                  </a:lnTo>
                  <a:lnTo>
                    <a:pt x="1701" y="5090"/>
                  </a:lnTo>
                  <a:lnTo>
                    <a:pt x="1703" y="5044"/>
                  </a:lnTo>
                  <a:lnTo>
                    <a:pt x="1707" y="5001"/>
                  </a:lnTo>
                  <a:lnTo>
                    <a:pt x="1701" y="4956"/>
                  </a:lnTo>
                  <a:lnTo>
                    <a:pt x="1692" y="4914"/>
                  </a:lnTo>
                  <a:lnTo>
                    <a:pt x="1692" y="4824"/>
                  </a:lnTo>
                  <a:lnTo>
                    <a:pt x="1742" y="4669"/>
                  </a:lnTo>
                  <a:lnTo>
                    <a:pt x="1792" y="4518"/>
                  </a:lnTo>
                  <a:lnTo>
                    <a:pt x="1839" y="4363"/>
                  </a:lnTo>
                  <a:lnTo>
                    <a:pt x="1874" y="4200"/>
                  </a:lnTo>
                  <a:lnTo>
                    <a:pt x="1884" y="4002"/>
                  </a:lnTo>
                  <a:lnTo>
                    <a:pt x="1868" y="3830"/>
                  </a:lnTo>
                  <a:lnTo>
                    <a:pt x="1880" y="3651"/>
                  </a:lnTo>
                  <a:lnTo>
                    <a:pt x="1965" y="3436"/>
                  </a:lnTo>
                  <a:lnTo>
                    <a:pt x="2250" y="3316"/>
                  </a:lnTo>
                  <a:lnTo>
                    <a:pt x="2246" y="3137"/>
                  </a:lnTo>
                  <a:lnTo>
                    <a:pt x="2242" y="2961"/>
                  </a:lnTo>
                  <a:lnTo>
                    <a:pt x="2233" y="2786"/>
                  </a:lnTo>
                  <a:lnTo>
                    <a:pt x="2215" y="2614"/>
                  </a:lnTo>
                  <a:lnTo>
                    <a:pt x="2190" y="2443"/>
                  </a:lnTo>
                  <a:lnTo>
                    <a:pt x="2149" y="2280"/>
                  </a:lnTo>
                  <a:lnTo>
                    <a:pt x="2093" y="2121"/>
                  </a:lnTo>
                  <a:lnTo>
                    <a:pt x="2008" y="1976"/>
                  </a:lnTo>
                  <a:lnTo>
                    <a:pt x="1913" y="1900"/>
                  </a:lnTo>
                  <a:lnTo>
                    <a:pt x="1856" y="1757"/>
                  </a:lnTo>
                  <a:lnTo>
                    <a:pt x="1878" y="1681"/>
                  </a:lnTo>
                  <a:lnTo>
                    <a:pt x="1827" y="1652"/>
                  </a:lnTo>
                  <a:lnTo>
                    <a:pt x="1833" y="1584"/>
                  </a:lnTo>
                  <a:lnTo>
                    <a:pt x="1785" y="1365"/>
                  </a:lnTo>
                  <a:lnTo>
                    <a:pt x="1771" y="1239"/>
                  </a:lnTo>
                  <a:lnTo>
                    <a:pt x="1732" y="1158"/>
                  </a:lnTo>
                  <a:lnTo>
                    <a:pt x="1686" y="1090"/>
                  </a:lnTo>
                  <a:lnTo>
                    <a:pt x="1643" y="989"/>
                  </a:lnTo>
                  <a:lnTo>
                    <a:pt x="1595" y="942"/>
                  </a:lnTo>
                  <a:lnTo>
                    <a:pt x="1519" y="890"/>
                  </a:lnTo>
                  <a:lnTo>
                    <a:pt x="1445" y="851"/>
                  </a:lnTo>
                  <a:lnTo>
                    <a:pt x="1408" y="828"/>
                  </a:lnTo>
                  <a:lnTo>
                    <a:pt x="1414" y="824"/>
                  </a:lnTo>
                  <a:lnTo>
                    <a:pt x="1422" y="818"/>
                  </a:lnTo>
                  <a:lnTo>
                    <a:pt x="1434" y="816"/>
                  </a:lnTo>
                  <a:lnTo>
                    <a:pt x="1430" y="787"/>
                  </a:lnTo>
                  <a:lnTo>
                    <a:pt x="1436" y="799"/>
                  </a:lnTo>
                  <a:lnTo>
                    <a:pt x="1445" y="811"/>
                  </a:lnTo>
                  <a:lnTo>
                    <a:pt x="1465" y="807"/>
                  </a:lnTo>
                  <a:lnTo>
                    <a:pt x="1486" y="795"/>
                  </a:lnTo>
                  <a:lnTo>
                    <a:pt x="1500" y="785"/>
                  </a:lnTo>
                  <a:lnTo>
                    <a:pt x="1519" y="776"/>
                  </a:lnTo>
                  <a:lnTo>
                    <a:pt x="1542" y="700"/>
                  </a:lnTo>
                  <a:lnTo>
                    <a:pt x="1536" y="615"/>
                  </a:lnTo>
                  <a:lnTo>
                    <a:pt x="1560" y="686"/>
                  </a:lnTo>
                  <a:lnTo>
                    <a:pt x="1554" y="762"/>
                  </a:lnTo>
                  <a:lnTo>
                    <a:pt x="1614" y="716"/>
                  </a:lnTo>
                  <a:lnTo>
                    <a:pt x="1643" y="667"/>
                  </a:lnTo>
                  <a:lnTo>
                    <a:pt x="1649" y="613"/>
                  </a:lnTo>
                  <a:lnTo>
                    <a:pt x="1649" y="525"/>
                  </a:lnTo>
                  <a:lnTo>
                    <a:pt x="1635" y="489"/>
                  </a:lnTo>
                  <a:lnTo>
                    <a:pt x="1602" y="450"/>
                  </a:lnTo>
                  <a:lnTo>
                    <a:pt x="1566" y="423"/>
                  </a:lnTo>
                  <a:lnTo>
                    <a:pt x="1531" y="401"/>
                  </a:lnTo>
                  <a:lnTo>
                    <a:pt x="1515" y="401"/>
                  </a:lnTo>
                  <a:lnTo>
                    <a:pt x="1500" y="396"/>
                  </a:lnTo>
                  <a:lnTo>
                    <a:pt x="1463" y="374"/>
                  </a:lnTo>
                  <a:lnTo>
                    <a:pt x="1416" y="345"/>
                  </a:lnTo>
                  <a:lnTo>
                    <a:pt x="1379" y="310"/>
                  </a:lnTo>
                  <a:lnTo>
                    <a:pt x="1362" y="264"/>
                  </a:lnTo>
                  <a:lnTo>
                    <a:pt x="1346" y="252"/>
                  </a:lnTo>
                  <a:lnTo>
                    <a:pt x="1333" y="235"/>
                  </a:lnTo>
                  <a:lnTo>
                    <a:pt x="1313" y="198"/>
                  </a:lnTo>
                  <a:lnTo>
                    <a:pt x="1290" y="161"/>
                  </a:lnTo>
                  <a:lnTo>
                    <a:pt x="1261" y="122"/>
                  </a:lnTo>
                  <a:lnTo>
                    <a:pt x="1232" y="95"/>
                  </a:lnTo>
                  <a:lnTo>
                    <a:pt x="1203" y="85"/>
                  </a:lnTo>
                  <a:lnTo>
                    <a:pt x="1183" y="72"/>
                  </a:lnTo>
                  <a:lnTo>
                    <a:pt x="1158" y="60"/>
                  </a:lnTo>
                  <a:lnTo>
                    <a:pt x="1131" y="52"/>
                  </a:lnTo>
                  <a:lnTo>
                    <a:pt x="1083" y="37"/>
                  </a:lnTo>
                  <a:lnTo>
                    <a:pt x="1059" y="47"/>
                  </a:lnTo>
                  <a:lnTo>
                    <a:pt x="1040" y="47"/>
                  </a:lnTo>
                  <a:lnTo>
                    <a:pt x="1007" y="6"/>
                  </a:lnTo>
                  <a:lnTo>
                    <a:pt x="990" y="6"/>
                  </a:lnTo>
                  <a:lnTo>
                    <a:pt x="964" y="2"/>
                  </a:lnTo>
                  <a:lnTo>
                    <a:pt x="939" y="2"/>
                  </a:lnTo>
                  <a:lnTo>
                    <a:pt x="918" y="0"/>
                  </a:lnTo>
                  <a:lnTo>
                    <a:pt x="881" y="2"/>
                  </a:lnTo>
                  <a:lnTo>
                    <a:pt x="817" y="31"/>
                  </a:lnTo>
                  <a:lnTo>
                    <a:pt x="761" y="68"/>
                  </a:lnTo>
                  <a:lnTo>
                    <a:pt x="716" y="89"/>
                  </a:lnTo>
                  <a:lnTo>
                    <a:pt x="697" y="91"/>
                  </a:lnTo>
                  <a:lnTo>
                    <a:pt x="679" y="101"/>
                  </a:lnTo>
                  <a:lnTo>
                    <a:pt x="654" y="114"/>
                  </a:lnTo>
                  <a:lnTo>
                    <a:pt x="602" y="128"/>
                  </a:lnTo>
                  <a:lnTo>
                    <a:pt x="584" y="140"/>
                  </a:lnTo>
                  <a:lnTo>
                    <a:pt x="571" y="161"/>
                  </a:lnTo>
                  <a:lnTo>
                    <a:pt x="559" y="186"/>
                  </a:lnTo>
                  <a:lnTo>
                    <a:pt x="555" y="209"/>
                  </a:lnTo>
                  <a:lnTo>
                    <a:pt x="549" y="250"/>
                  </a:lnTo>
                  <a:lnTo>
                    <a:pt x="530" y="275"/>
                  </a:lnTo>
                  <a:lnTo>
                    <a:pt x="505" y="304"/>
                  </a:lnTo>
                  <a:lnTo>
                    <a:pt x="476" y="339"/>
                  </a:lnTo>
                  <a:lnTo>
                    <a:pt x="454" y="396"/>
                  </a:lnTo>
                  <a:lnTo>
                    <a:pt x="454" y="477"/>
                  </a:lnTo>
                  <a:lnTo>
                    <a:pt x="441" y="520"/>
                  </a:lnTo>
                  <a:lnTo>
                    <a:pt x="464" y="508"/>
                  </a:lnTo>
                  <a:lnTo>
                    <a:pt x="476" y="502"/>
                  </a:lnTo>
                  <a:lnTo>
                    <a:pt x="481" y="494"/>
                  </a:lnTo>
                  <a:lnTo>
                    <a:pt x="487" y="471"/>
                  </a:lnTo>
                  <a:lnTo>
                    <a:pt x="487" y="502"/>
                  </a:lnTo>
                  <a:lnTo>
                    <a:pt x="483" y="535"/>
                  </a:lnTo>
                  <a:lnTo>
                    <a:pt x="472" y="562"/>
                  </a:lnTo>
                  <a:lnTo>
                    <a:pt x="458" y="589"/>
                  </a:lnTo>
                  <a:lnTo>
                    <a:pt x="443" y="615"/>
                  </a:lnTo>
                  <a:lnTo>
                    <a:pt x="433" y="644"/>
                  </a:lnTo>
                  <a:lnTo>
                    <a:pt x="441" y="646"/>
                  </a:lnTo>
                  <a:lnTo>
                    <a:pt x="470" y="644"/>
                  </a:lnTo>
                  <a:lnTo>
                    <a:pt x="507" y="630"/>
                  </a:lnTo>
                  <a:lnTo>
                    <a:pt x="547" y="586"/>
                  </a:lnTo>
                  <a:lnTo>
                    <a:pt x="518" y="636"/>
                  </a:lnTo>
                  <a:lnTo>
                    <a:pt x="489" y="661"/>
                  </a:lnTo>
                  <a:lnTo>
                    <a:pt x="454" y="673"/>
                  </a:lnTo>
                  <a:lnTo>
                    <a:pt x="423" y="681"/>
                  </a:lnTo>
                  <a:lnTo>
                    <a:pt x="423" y="745"/>
                  </a:lnTo>
                  <a:lnTo>
                    <a:pt x="427" y="816"/>
                  </a:lnTo>
                  <a:lnTo>
                    <a:pt x="460" y="824"/>
                  </a:lnTo>
                  <a:lnTo>
                    <a:pt x="487" y="853"/>
                  </a:lnTo>
                  <a:lnTo>
                    <a:pt x="514" y="888"/>
                  </a:lnTo>
                  <a:lnTo>
                    <a:pt x="553" y="894"/>
                  </a:lnTo>
                  <a:lnTo>
                    <a:pt x="590" y="900"/>
                  </a:lnTo>
                  <a:lnTo>
                    <a:pt x="639" y="894"/>
                  </a:lnTo>
                  <a:lnTo>
                    <a:pt x="689" y="880"/>
                  </a:lnTo>
                  <a:lnTo>
                    <a:pt x="722" y="853"/>
                  </a:lnTo>
                  <a:lnTo>
                    <a:pt x="732" y="886"/>
                  </a:lnTo>
                  <a:lnTo>
                    <a:pt x="745" y="907"/>
                  </a:lnTo>
                  <a:lnTo>
                    <a:pt x="763" y="911"/>
                  </a:lnTo>
                  <a:lnTo>
                    <a:pt x="790" y="913"/>
                  </a:lnTo>
                  <a:lnTo>
                    <a:pt x="817" y="911"/>
                  </a:lnTo>
                  <a:lnTo>
                    <a:pt x="856" y="911"/>
                  </a:lnTo>
                  <a:lnTo>
                    <a:pt x="778" y="937"/>
                  </a:lnTo>
                  <a:lnTo>
                    <a:pt x="726" y="983"/>
                  </a:lnTo>
                  <a:lnTo>
                    <a:pt x="677" y="1035"/>
                  </a:lnTo>
                  <a:lnTo>
                    <a:pt x="619" y="1074"/>
                  </a:lnTo>
                  <a:lnTo>
                    <a:pt x="553" y="1162"/>
                  </a:lnTo>
                  <a:lnTo>
                    <a:pt x="514" y="1233"/>
                  </a:lnTo>
                  <a:lnTo>
                    <a:pt x="499" y="1301"/>
                  </a:lnTo>
                  <a:lnTo>
                    <a:pt x="499" y="1388"/>
                  </a:lnTo>
                  <a:lnTo>
                    <a:pt x="483" y="1448"/>
                  </a:lnTo>
                  <a:lnTo>
                    <a:pt x="470" y="1512"/>
                  </a:lnTo>
                  <a:lnTo>
                    <a:pt x="441" y="1547"/>
                  </a:lnTo>
                  <a:lnTo>
                    <a:pt x="429" y="1563"/>
                  </a:lnTo>
                  <a:lnTo>
                    <a:pt x="433" y="1590"/>
                  </a:lnTo>
                  <a:lnTo>
                    <a:pt x="452" y="1633"/>
                  </a:lnTo>
                  <a:lnTo>
                    <a:pt x="433" y="1734"/>
                  </a:lnTo>
                  <a:lnTo>
                    <a:pt x="404" y="1827"/>
                  </a:lnTo>
                  <a:lnTo>
                    <a:pt x="369" y="1922"/>
                  </a:lnTo>
                  <a:lnTo>
                    <a:pt x="332" y="2019"/>
                  </a:lnTo>
                  <a:lnTo>
                    <a:pt x="187" y="2245"/>
                  </a:lnTo>
                  <a:lnTo>
                    <a:pt x="138" y="2340"/>
                  </a:lnTo>
                  <a:lnTo>
                    <a:pt x="103" y="2432"/>
                  </a:lnTo>
                  <a:lnTo>
                    <a:pt x="66" y="2532"/>
                  </a:lnTo>
                  <a:lnTo>
                    <a:pt x="0" y="2643"/>
                  </a:lnTo>
                  <a:lnTo>
                    <a:pt x="64" y="272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0" name="Freeform 23"/>
          <p:cNvSpPr>
            <a:spLocks/>
          </p:cNvSpPr>
          <p:nvPr/>
        </p:nvSpPr>
        <p:spPr bwMode="auto">
          <a:xfrm flipV="1">
            <a:off x="5552753" y="5037949"/>
            <a:ext cx="1579562" cy="914400"/>
          </a:xfrm>
          <a:custGeom>
            <a:avLst/>
            <a:gdLst>
              <a:gd name="T0" fmla="*/ 2147483647 w 5884"/>
              <a:gd name="T1" fmla="*/ 2147483647 h 6808"/>
              <a:gd name="T2" fmla="*/ 2147483647 w 5884"/>
              <a:gd name="T3" fmla="*/ 2147483647 h 6808"/>
              <a:gd name="T4" fmla="*/ 2147483647 w 5884"/>
              <a:gd name="T5" fmla="*/ 2147483647 h 6808"/>
              <a:gd name="T6" fmla="*/ 2147483647 w 5884"/>
              <a:gd name="T7" fmla="*/ 2147483647 h 6808"/>
              <a:gd name="T8" fmla="*/ 2147483647 w 5884"/>
              <a:gd name="T9" fmla="*/ 2147483647 h 6808"/>
              <a:gd name="T10" fmla="*/ 2147483647 w 5884"/>
              <a:gd name="T11" fmla="*/ 2147483647 h 6808"/>
              <a:gd name="T12" fmla="*/ 2147483647 w 5884"/>
              <a:gd name="T13" fmla="*/ 2147483647 h 6808"/>
              <a:gd name="T14" fmla="*/ 2147483647 w 5884"/>
              <a:gd name="T15" fmla="*/ 2147483647 h 6808"/>
              <a:gd name="T16" fmla="*/ 2147483647 w 5884"/>
              <a:gd name="T17" fmla="*/ 2147483647 h 6808"/>
              <a:gd name="T18" fmla="*/ 2147483647 w 5884"/>
              <a:gd name="T19" fmla="*/ 2147483647 h 6808"/>
              <a:gd name="T20" fmla="*/ 2147483647 w 5884"/>
              <a:gd name="T21" fmla="*/ 2147483647 h 6808"/>
              <a:gd name="T22" fmla="*/ 2147483647 w 5884"/>
              <a:gd name="T23" fmla="*/ 2147483647 h 6808"/>
              <a:gd name="T24" fmla="*/ 2147483647 w 5884"/>
              <a:gd name="T25" fmla="*/ 2147483647 h 6808"/>
              <a:gd name="T26" fmla="*/ 2147483647 w 5884"/>
              <a:gd name="T27" fmla="*/ 2147483647 h 6808"/>
              <a:gd name="T28" fmla="*/ 2147483647 w 5884"/>
              <a:gd name="T29" fmla="*/ 2147483647 h 6808"/>
              <a:gd name="T30" fmla="*/ 2147483647 w 5884"/>
              <a:gd name="T31" fmla="*/ 2147483647 h 6808"/>
              <a:gd name="T32" fmla="*/ 2147483647 w 5884"/>
              <a:gd name="T33" fmla="*/ 2147483647 h 6808"/>
              <a:gd name="T34" fmla="*/ 2147483647 w 5884"/>
              <a:gd name="T35" fmla="*/ 2147483647 h 6808"/>
              <a:gd name="T36" fmla="*/ 2147483647 w 5884"/>
              <a:gd name="T37" fmla="*/ 2147483647 h 6808"/>
              <a:gd name="T38" fmla="*/ 2147483647 w 5884"/>
              <a:gd name="T39" fmla="*/ 2147483647 h 6808"/>
              <a:gd name="T40" fmla="*/ 2147483647 w 5884"/>
              <a:gd name="T41" fmla="*/ 2147483647 h 6808"/>
              <a:gd name="T42" fmla="*/ 2147483647 w 5884"/>
              <a:gd name="T43" fmla="*/ 2147483647 h 6808"/>
              <a:gd name="T44" fmla="*/ 2147483647 w 5884"/>
              <a:gd name="T45" fmla="*/ 2147483647 h 6808"/>
              <a:gd name="T46" fmla="*/ 2147483647 w 5884"/>
              <a:gd name="T47" fmla="*/ 2147483647 h 6808"/>
              <a:gd name="T48" fmla="*/ 2147483647 w 5884"/>
              <a:gd name="T49" fmla="*/ 2147483647 h 6808"/>
              <a:gd name="T50" fmla="*/ 2147483647 w 5884"/>
              <a:gd name="T51" fmla="*/ 2147483647 h 6808"/>
              <a:gd name="T52" fmla="*/ 2147483647 w 5884"/>
              <a:gd name="T53" fmla="*/ 2147483647 h 6808"/>
              <a:gd name="T54" fmla="*/ 2147483647 w 5884"/>
              <a:gd name="T55" fmla="*/ 2147483647 h 6808"/>
              <a:gd name="T56" fmla="*/ 2147483647 w 5884"/>
              <a:gd name="T57" fmla="*/ 2147483647 h 6808"/>
              <a:gd name="T58" fmla="*/ 2147483647 w 5884"/>
              <a:gd name="T59" fmla="*/ 2147483647 h 6808"/>
              <a:gd name="T60" fmla="*/ 2147483647 w 5884"/>
              <a:gd name="T61" fmla="*/ 2147483647 h 6808"/>
              <a:gd name="T62" fmla="*/ 2147483647 w 5884"/>
              <a:gd name="T63" fmla="*/ 2147483647 h 6808"/>
              <a:gd name="T64" fmla="*/ 2147483647 w 5884"/>
              <a:gd name="T65" fmla="*/ 2147483647 h 6808"/>
              <a:gd name="T66" fmla="*/ 2147483647 w 5884"/>
              <a:gd name="T67" fmla="*/ 2147483647 h 6808"/>
              <a:gd name="T68" fmla="*/ 2147483647 w 5884"/>
              <a:gd name="T69" fmla="*/ 2147483647 h 6808"/>
              <a:gd name="T70" fmla="*/ 2147483647 w 5884"/>
              <a:gd name="T71" fmla="*/ 2147483647 h 6808"/>
              <a:gd name="T72" fmla="*/ 2147483647 w 5884"/>
              <a:gd name="T73" fmla="*/ 2147483647 h 6808"/>
              <a:gd name="T74" fmla="*/ 2147483647 w 5884"/>
              <a:gd name="T75" fmla="*/ 2147483647 h 6808"/>
              <a:gd name="T76" fmla="*/ 2147483647 w 5884"/>
              <a:gd name="T77" fmla="*/ 2147483647 h 6808"/>
              <a:gd name="T78" fmla="*/ 2147483647 w 5884"/>
              <a:gd name="T79" fmla="*/ 2147483647 h 6808"/>
              <a:gd name="T80" fmla="*/ 2147483647 w 5884"/>
              <a:gd name="T81" fmla="*/ 2147483647 h 6808"/>
              <a:gd name="T82" fmla="*/ 2147483647 w 5884"/>
              <a:gd name="T83" fmla="*/ 2147483647 h 6808"/>
              <a:gd name="T84" fmla="*/ 2147483647 w 5884"/>
              <a:gd name="T85" fmla="*/ 2147483647 h 6808"/>
              <a:gd name="T86" fmla="*/ 2147483647 w 5884"/>
              <a:gd name="T87" fmla="*/ 2147483647 h 6808"/>
              <a:gd name="T88" fmla="*/ 2147483647 w 5884"/>
              <a:gd name="T89" fmla="*/ 2147483647 h 6808"/>
              <a:gd name="T90" fmla="*/ 2147483647 w 5884"/>
              <a:gd name="T91" fmla="*/ 2147483647 h 6808"/>
              <a:gd name="T92" fmla="*/ 2147483647 w 5884"/>
              <a:gd name="T93" fmla="*/ 2147483647 h 6808"/>
              <a:gd name="T94" fmla="*/ 2147483647 w 5884"/>
              <a:gd name="T95" fmla="*/ 2147483647 h 6808"/>
              <a:gd name="T96" fmla="*/ 2147483647 w 5884"/>
              <a:gd name="T97" fmla="*/ 2147483647 h 6808"/>
              <a:gd name="T98" fmla="*/ 2147483647 w 5884"/>
              <a:gd name="T99" fmla="*/ 2147483647 h 6808"/>
              <a:gd name="T100" fmla="*/ 2147483647 w 5884"/>
              <a:gd name="T101" fmla="*/ 2147483647 h 6808"/>
              <a:gd name="T102" fmla="*/ 2147483647 w 5884"/>
              <a:gd name="T103" fmla="*/ 2147483647 h 6808"/>
              <a:gd name="T104" fmla="*/ 2147483647 w 5884"/>
              <a:gd name="T105" fmla="*/ 2147483647 h 6808"/>
              <a:gd name="T106" fmla="*/ 2147483647 w 5884"/>
              <a:gd name="T107" fmla="*/ 2147483647 h 6808"/>
              <a:gd name="T108" fmla="*/ 2147483647 w 5884"/>
              <a:gd name="T109" fmla="*/ 2147483647 h 6808"/>
              <a:gd name="T110" fmla="*/ 2147483647 w 5884"/>
              <a:gd name="T111" fmla="*/ 2147483647 h 6808"/>
              <a:gd name="T112" fmla="*/ 2147483647 w 5884"/>
              <a:gd name="T113" fmla="*/ 2147483647 h 6808"/>
              <a:gd name="T114" fmla="*/ 2147483647 w 5884"/>
              <a:gd name="T115" fmla="*/ 2147483647 h 6808"/>
              <a:gd name="T116" fmla="*/ 2147483647 w 5884"/>
              <a:gd name="T117" fmla="*/ 2147483647 h 6808"/>
              <a:gd name="T118" fmla="*/ 2147483647 w 5884"/>
              <a:gd name="T119" fmla="*/ 2147483647 h 6808"/>
              <a:gd name="T120" fmla="*/ 2147483647 w 5884"/>
              <a:gd name="T121" fmla="*/ 2147483647 h 680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884"/>
              <a:gd name="T184" fmla="*/ 0 h 6808"/>
              <a:gd name="T185" fmla="*/ 5884 w 5884"/>
              <a:gd name="T186" fmla="*/ 6808 h 680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884" h="6808">
                <a:moveTo>
                  <a:pt x="4542" y="23"/>
                </a:moveTo>
                <a:lnTo>
                  <a:pt x="4546" y="15"/>
                </a:lnTo>
                <a:lnTo>
                  <a:pt x="4554" y="14"/>
                </a:lnTo>
                <a:lnTo>
                  <a:pt x="4565" y="14"/>
                </a:lnTo>
                <a:lnTo>
                  <a:pt x="4569" y="17"/>
                </a:lnTo>
                <a:lnTo>
                  <a:pt x="4618" y="39"/>
                </a:lnTo>
                <a:lnTo>
                  <a:pt x="4676" y="76"/>
                </a:lnTo>
                <a:lnTo>
                  <a:pt x="4705" y="97"/>
                </a:lnTo>
                <a:lnTo>
                  <a:pt x="4730" y="118"/>
                </a:lnTo>
                <a:lnTo>
                  <a:pt x="4750" y="143"/>
                </a:lnTo>
                <a:lnTo>
                  <a:pt x="4759" y="167"/>
                </a:lnTo>
                <a:lnTo>
                  <a:pt x="4783" y="213"/>
                </a:lnTo>
                <a:lnTo>
                  <a:pt x="4804" y="268"/>
                </a:lnTo>
                <a:lnTo>
                  <a:pt x="4827" y="332"/>
                </a:lnTo>
                <a:lnTo>
                  <a:pt x="4841" y="347"/>
                </a:lnTo>
                <a:lnTo>
                  <a:pt x="4845" y="368"/>
                </a:lnTo>
                <a:lnTo>
                  <a:pt x="4850" y="390"/>
                </a:lnTo>
                <a:lnTo>
                  <a:pt x="4856" y="413"/>
                </a:lnTo>
                <a:lnTo>
                  <a:pt x="4872" y="438"/>
                </a:lnTo>
                <a:lnTo>
                  <a:pt x="4881" y="465"/>
                </a:lnTo>
                <a:lnTo>
                  <a:pt x="4889" y="491"/>
                </a:lnTo>
                <a:lnTo>
                  <a:pt x="4889" y="514"/>
                </a:lnTo>
                <a:lnTo>
                  <a:pt x="4887" y="568"/>
                </a:lnTo>
                <a:lnTo>
                  <a:pt x="4878" y="628"/>
                </a:lnTo>
                <a:lnTo>
                  <a:pt x="4864" y="663"/>
                </a:lnTo>
                <a:lnTo>
                  <a:pt x="4856" y="706"/>
                </a:lnTo>
                <a:lnTo>
                  <a:pt x="4852" y="756"/>
                </a:lnTo>
                <a:lnTo>
                  <a:pt x="4858" y="803"/>
                </a:lnTo>
                <a:lnTo>
                  <a:pt x="4872" y="824"/>
                </a:lnTo>
                <a:lnTo>
                  <a:pt x="4881" y="849"/>
                </a:lnTo>
                <a:lnTo>
                  <a:pt x="4895" y="900"/>
                </a:lnTo>
                <a:lnTo>
                  <a:pt x="4905" y="925"/>
                </a:lnTo>
                <a:lnTo>
                  <a:pt x="4920" y="944"/>
                </a:lnTo>
                <a:lnTo>
                  <a:pt x="4942" y="962"/>
                </a:lnTo>
                <a:lnTo>
                  <a:pt x="4973" y="971"/>
                </a:lnTo>
                <a:lnTo>
                  <a:pt x="5056" y="1000"/>
                </a:lnTo>
                <a:lnTo>
                  <a:pt x="5147" y="1028"/>
                </a:lnTo>
                <a:lnTo>
                  <a:pt x="5333" y="1078"/>
                </a:lnTo>
                <a:lnTo>
                  <a:pt x="5417" y="1103"/>
                </a:lnTo>
                <a:lnTo>
                  <a:pt x="5487" y="1132"/>
                </a:lnTo>
                <a:lnTo>
                  <a:pt x="5516" y="1148"/>
                </a:lnTo>
                <a:lnTo>
                  <a:pt x="5537" y="1165"/>
                </a:lnTo>
                <a:lnTo>
                  <a:pt x="5552" y="1185"/>
                </a:lnTo>
                <a:lnTo>
                  <a:pt x="5560" y="1204"/>
                </a:lnTo>
                <a:lnTo>
                  <a:pt x="5597" y="1299"/>
                </a:lnTo>
                <a:lnTo>
                  <a:pt x="5651" y="1460"/>
                </a:lnTo>
                <a:lnTo>
                  <a:pt x="5700" y="1617"/>
                </a:lnTo>
                <a:lnTo>
                  <a:pt x="5721" y="1695"/>
                </a:lnTo>
                <a:lnTo>
                  <a:pt x="5752" y="1840"/>
                </a:lnTo>
                <a:lnTo>
                  <a:pt x="5781" y="1989"/>
                </a:lnTo>
                <a:lnTo>
                  <a:pt x="5799" y="2065"/>
                </a:lnTo>
                <a:lnTo>
                  <a:pt x="5820" y="2137"/>
                </a:lnTo>
                <a:lnTo>
                  <a:pt x="5843" y="2207"/>
                </a:lnTo>
                <a:lnTo>
                  <a:pt x="5874" y="2276"/>
                </a:lnTo>
                <a:lnTo>
                  <a:pt x="5880" y="2325"/>
                </a:lnTo>
                <a:lnTo>
                  <a:pt x="5884" y="2377"/>
                </a:lnTo>
                <a:lnTo>
                  <a:pt x="5884" y="2399"/>
                </a:lnTo>
                <a:lnTo>
                  <a:pt x="5876" y="2420"/>
                </a:lnTo>
                <a:lnTo>
                  <a:pt x="5865" y="2439"/>
                </a:lnTo>
                <a:lnTo>
                  <a:pt x="5838" y="2453"/>
                </a:lnTo>
                <a:lnTo>
                  <a:pt x="5843" y="2666"/>
                </a:lnTo>
                <a:lnTo>
                  <a:pt x="5845" y="3000"/>
                </a:lnTo>
                <a:lnTo>
                  <a:pt x="5845" y="3597"/>
                </a:lnTo>
                <a:lnTo>
                  <a:pt x="5822" y="3645"/>
                </a:lnTo>
                <a:lnTo>
                  <a:pt x="5791" y="3696"/>
                </a:lnTo>
                <a:lnTo>
                  <a:pt x="5774" y="3715"/>
                </a:lnTo>
                <a:lnTo>
                  <a:pt x="5752" y="3735"/>
                </a:lnTo>
                <a:lnTo>
                  <a:pt x="5727" y="3746"/>
                </a:lnTo>
                <a:lnTo>
                  <a:pt x="5698" y="3752"/>
                </a:lnTo>
                <a:lnTo>
                  <a:pt x="5688" y="3768"/>
                </a:lnTo>
                <a:lnTo>
                  <a:pt x="5677" y="3783"/>
                </a:lnTo>
                <a:lnTo>
                  <a:pt x="5646" y="3810"/>
                </a:lnTo>
                <a:lnTo>
                  <a:pt x="5578" y="3849"/>
                </a:lnTo>
                <a:lnTo>
                  <a:pt x="5578" y="3923"/>
                </a:lnTo>
                <a:lnTo>
                  <a:pt x="5572" y="3998"/>
                </a:lnTo>
                <a:lnTo>
                  <a:pt x="5556" y="4068"/>
                </a:lnTo>
                <a:lnTo>
                  <a:pt x="5537" y="4140"/>
                </a:lnTo>
                <a:lnTo>
                  <a:pt x="5487" y="4272"/>
                </a:lnTo>
                <a:lnTo>
                  <a:pt x="5432" y="4407"/>
                </a:lnTo>
                <a:lnTo>
                  <a:pt x="5423" y="4516"/>
                </a:lnTo>
                <a:lnTo>
                  <a:pt x="5393" y="4704"/>
                </a:lnTo>
                <a:lnTo>
                  <a:pt x="5376" y="4803"/>
                </a:lnTo>
                <a:lnTo>
                  <a:pt x="5353" y="4888"/>
                </a:lnTo>
                <a:lnTo>
                  <a:pt x="5337" y="4921"/>
                </a:lnTo>
                <a:lnTo>
                  <a:pt x="5324" y="4946"/>
                </a:lnTo>
                <a:lnTo>
                  <a:pt x="5308" y="4962"/>
                </a:lnTo>
                <a:lnTo>
                  <a:pt x="5291" y="4970"/>
                </a:lnTo>
                <a:lnTo>
                  <a:pt x="5300" y="5055"/>
                </a:lnTo>
                <a:lnTo>
                  <a:pt x="5300" y="5137"/>
                </a:lnTo>
                <a:lnTo>
                  <a:pt x="5293" y="5210"/>
                </a:lnTo>
                <a:lnTo>
                  <a:pt x="5277" y="5274"/>
                </a:lnTo>
                <a:lnTo>
                  <a:pt x="5238" y="5396"/>
                </a:lnTo>
                <a:lnTo>
                  <a:pt x="5223" y="5451"/>
                </a:lnTo>
                <a:lnTo>
                  <a:pt x="5209" y="5509"/>
                </a:lnTo>
                <a:lnTo>
                  <a:pt x="5207" y="5573"/>
                </a:lnTo>
                <a:lnTo>
                  <a:pt x="5207" y="5676"/>
                </a:lnTo>
                <a:lnTo>
                  <a:pt x="5209" y="5811"/>
                </a:lnTo>
                <a:lnTo>
                  <a:pt x="5209" y="5965"/>
                </a:lnTo>
                <a:lnTo>
                  <a:pt x="5201" y="6125"/>
                </a:lnTo>
                <a:lnTo>
                  <a:pt x="5194" y="6207"/>
                </a:lnTo>
                <a:lnTo>
                  <a:pt x="5180" y="6284"/>
                </a:lnTo>
                <a:lnTo>
                  <a:pt x="5165" y="6356"/>
                </a:lnTo>
                <a:lnTo>
                  <a:pt x="5145" y="6428"/>
                </a:lnTo>
                <a:lnTo>
                  <a:pt x="5118" y="6490"/>
                </a:lnTo>
                <a:lnTo>
                  <a:pt x="5087" y="6544"/>
                </a:lnTo>
                <a:lnTo>
                  <a:pt x="5085" y="6583"/>
                </a:lnTo>
                <a:lnTo>
                  <a:pt x="5087" y="6620"/>
                </a:lnTo>
                <a:lnTo>
                  <a:pt x="5095" y="6692"/>
                </a:lnTo>
                <a:lnTo>
                  <a:pt x="5089" y="6707"/>
                </a:lnTo>
                <a:lnTo>
                  <a:pt x="5073" y="6728"/>
                </a:lnTo>
                <a:lnTo>
                  <a:pt x="5048" y="6754"/>
                </a:lnTo>
                <a:lnTo>
                  <a:pt x="5015" y="6775"/>
                </a:lnTo>
                <a:lnTo>
                  <a:pt x="4971" y="6792"/>
                </a:lnTo>
                <a:lnTo>
                  <a:pt x="4944" y="6796"/>
                </a:lnTo>
                <a:lnTo>
                  <a:pt x="4916" y="6798"/>
                </a:lnTo>
                <a:lnTo>
                  <a:pt x="4887" y="6796"/>
                </a:lnTo>
                <a:lnTo>
                  <a:pt x="4852" y="6791"/>
                </a:lnTo>
                <a:lnTo>
                  <a:pt x="4819" y="6781"/>
                </a:lnTo>
                <a:lnTo>
                  <a:pt x="4781" y="6767"/>
                </a:lnTo>
                <a:lnTo>
                  <a:pt x="4759" y="6750"/>
                </a:lnTo>
                <a:lnTo>
                  <a:pt x="4744" y="6730"/>
                </a:lnTo>
                <a:lnTo>
                  <a:pt x="4734" y="6707"/>
                </a:lnTo>
                <a:lnTo>
                  <a:pt x="4726" y="6684"/>
                </a:lnTo>
                <a:lnTo>
                  <a:pt x="4705" y="6585"/>
                </a:lnTo>
                <a:lnTo>
                  <a:pt x="4682" y="6583"/>
                </a:lnTo>
                <a:lnTo>
                  <a:pt x="4649" y="6573"/>
                </a:lnTo>
                <a:lnTo>
                  <a:pt x="4612" y="6552"/>
                </a:lnTo>
                <a:lnTo>
                  <a:pt x="4594" y="6538"/>
                </a:lnTo>
                <a:lnTo>
                  <a:pt x="4579" y="6521"/>
                </a:lnTo>
                <a:lnTo>
                  <a:pt x="4565" y="6500"/>
                </a:lnTo>
                <a:lnTo>
                  <a:pt x="4558" y="6476"/>
                </a:lnTo>
                <a:lnTo>
                  <a:pt x="4552" y="6447"/>
                </a:lnTo>
                <a:lnTo>
                  <a:pt x="4552" y="6414"/>
                </a:lnTo>
                <a:lnTo>
                  <a:pt x="4558" y="6378"/>
                </a:lnTo>
                <a:lnTo>
                  <a:pt x="4573" y="6337"/>
                </a:lnTo>
                <a:lnTo>
                  <a:pt x="4594" y="6292"/>
                </a:lnTo>
                <a:lnTo>
                  <a:pt x="4622" y="6240"/>
                </a:lnTo>
                <a:lnTo>
                  <a:pt x="4622" y="6168"/>
                </a:lnTo>
                <a:lnTo>
                  <a:pt x="4618" y="6100"/>
                </a:lnTo>
                <a:lnTo>
                  <a:pt x="4604" y="6032"/>
                </a:lnTo>
                <a:lnTo>
                  <a:pt x="4585" y="5968"/>
                </a:lnTo>
                <a:lnTo>
                  <a:pt x="4544" y="5840"/>
                </a:lnTo>
                <a:lnTo>
                  <a:pt x="4527" y="5773"/>
                </a:lnTo>
                <a:lnTo>
                  <a:pt x="4511" y="5705"/>
                </a:lnTo>
                <a:lnTo>
                  <a:pt x="4497" y="5643"/>
                </a:lnTo>
                <a:lnTo>
                  <a:pt x="4476" y="5579"/>
                </a:lnTo>
                <a:lnTo>
                  <a:pt x="4453" y="5499"/>
                </a:lnTo>
                <a:lnTo>
                  <a:pt x="4443" y="5528"/>
                </a:lnTo>
                <a:lnTo>
                  <a:pt x="4437" y="5559"/>
                </a:lnTo>
                <a:lnTo>
                  <a:pt x="4430" y="5631"/>
                </a:lnTo>
                <a:lnTo>
                  <a:pt x="4422" y="5664"/>
                </a:lnTo>
                <a:lnTo>
                  <a:pt x="4414" y="5695"/>
                </a:lnTo>
                <a:lnTo>
                  <a:pt x="4397" y="5724"/>
                </a:lnTo>
                <a:lnTo>
                  <a:pt x="4369" y="5747"/>
                </a:lnTo>
                <a:lnTo>
                  <a:pt x="4329" y="5747"/>
                </a:lnTo>
                <a:lnTo>
                  <a:pt x="4290" y="5757"/>
                </a:lnTo>
                <a:lnTo>
                  <a:pt x="4220" y="5792"/>
                </a:lnTo>
                <a:lnTo>
                  <a:pt x="4183" y="5807"/>
                </a:lnTo>
                <a:lnTo>
                  <a:pt x="4146" y="5819"/>
                </a:lnTo>
                <a:lnTo>
                  <a:pt x="4108" y="5821"/>
                </a:lnTo>
                <a:lnTo>
                  <a:pt x="4063" y="5811"/>
                </a:lnTo>
                <a:lnTo>
                  <a:pt x="4030" y="5821"/>
                </a:lnTo>
                <a:lnTo>
                  <a:pt x="3999" y="5837"/>
                </a:lnTo>
                <a:lnTo>
                  <a:pt x="3970" y="5862"/>
                </a:lnTo>
                <a:lnTo>
                  <a:pt x="3960" y="5877"/>
                </a:lnTo>
                <a:lnTo>
                  <a:pt x="3949" y="5895"/>
                </a:lnTo>
                <a:lnTo>
                  <a:pt x="3931" y="5972"/>
                </a:lnTo>
                <a:lnTo>
                  <a:pt x="3910" y="6054"/>
                </a:lnTo>
                <a:lnTo>
                  <a:pt x="3863" y="6215"/>
                </a:lnTo>
                <a:lnTo>
                  <a:pt x="3844" y="6294"/>
                </a:lnTo>
                <a:lnTo>
                  <a:pt x="3836" y="6376"/>
                </a:lnTo>
                <a:lnTo>
                  <a:pt x="3838" y="6455"/>
                </a:lnTo>
                <a:lnTo>
                  <a:pt x="3842" y="6498"/>
                </a:lnTo>
                <a:lnTo>
                  <a:pt x="3854" y="6538"/>
                </a:lnTo>
                <a:lnTo>
                  <a:pt x="3871" y="6601"/>
                </a:lnTo>
                <a:lnTo>
                  <a:pt x="3885" y="6668"/>
                </a:lnTo>
                <a:lnTo>
                  <a:pt x="3885" y="6699"/>
                </a:lnTo>
                <a:lnTo>
                  <a:pt x="3879" y="6730"/>
                </a:lnTo>
                <a:lnTo>
                  <a:pt x="3869" y="6756"/>
                </a:lnTo>
                <a:lnTo>
                  <a:pt x="3844" y="6781"/>
                </a:lnTo>
                <a:lnTo>
                  <a:pt x="3803" y="6798"/>
                </a:lnTo>
                <a:lnTo>
                  <a:pt x="3764" y="6808"/>
                </a:lnTo>
                <a:lnTo>
                  <a:pt x="3726" y="6808"/>
                </a:lnTo>
                <a:lnTo>
                  <a:pt x="3693" y="6800"/>
                </a:lnTo>
                <a:lnTo>
                  <a:pt x="3662" y="6791"/>
                </a:lnTo>
                <a:lnTo>
                  <a:pt x="3634" y="6775"/>
                </a:lnTo>
                <a:lnTo>
                  <a:pt x="3596" y="6752"/>
                </a:lnTo>
                <a:lnTo>
                  <a:pt x="3578" y="6721"/>
                </a:lnTo>
                <a:lnTo>
                  <a:pt x="3565" y="6690"/>
                </a:lnTo>
                <a:lnTo>
                  <a:pt x="3555" y="6657"/>
                </a:lnTo>
                <a:lnTo>
                  <a:pt x="3549" y="6626"/>
                </a:lnTo>
                <a:lnTo>
                  <a:pt x="3549" y="6556"/>
                </a:lnTo>
                <a:lnTo>
                  <a:pt x="3563" y="6492"/>
                </a:lnTo>
                <a:lnTo>
                  <a:pt x="3578" y="6428"/>
                </a:lnTo>
                <a:lnTo>
                  <a:pt x="3598" y="6362"/>
                </a:lnTo>
                <a:lnTo>
                  <a:pt x="3617" y="6298"/>
                </a:lnTo>
                <a:lnTo>
                  <a:pt x="3629" y="6238"/>
                </a:lnTo>
                <a:lnTo>
                  <a:pt x="3625" y="6172"/>
                </a:lnTo>
                <a:lnTo>
                  <a:pt x="3625" y="6108"/>
                </a:lnTo>
                <a:lnTo>
                  <a:pt x="3634" y="5980"/>
                </a:lnTo>
                <a:lnTo>
                  <a:pt x="3638" y="5918"/>
                </a:lnTo>
                <a:lnTo>
                  <a:pt x="3633" y="5856"/>
                </a:lnTo>
                <a:lnTo>
                  <a:pt x="3619" y="5796"/>
                </a:lnTo>
                <a:lnTo>
                  <a:pt x="3607" y="5765"/>
                </a:lnTo>
                <a:lnTo>
                  <a:pt x="3590" y="5738"/>
                </a:lnTo>
                <a:lnTo>
                  <a:pt x="3586" y="5650"/>
                </a:lnTo>
                <a:lnTo>
                  <a:pt x="3580" y="5612"/>
                </a:lnTo>
                <a:lnTo>
                  <a:pt x="3567" y="5575"/>
                </a:lnTo>
                <a:lnTo>
                  <a:pt x="3553" y="5633"/>
                </a:lnTo>
                <a:lnTo>
                  <a:pt x="3543" y="5691"/>
                </a:lnTo>
                <a:lnTo>
                  <a:pt x="3543" y="5751"/>
                </a:lnTo>
                <a:lnTo>
                  <a:pt x="3543" y="5811"/>
                </a:lnTo>
                <a:lnTo>
                  <a:pt x="3541" y="5871"/>
                </a:lnTo>
                <a:lnTo>
                  <a:pt x="3539" y="5932"/>
                </a:lnTo>
                <a:lnTo>
                  <a:pt x="3532" y="5994"/>
                </a:lnTo>
                <a:lnTo>
                  <a:pt x="3512" y="6054"/>
                </a:lnTo>
                <a:lnTo>
                  <a:pt x="3510" y="6092"/>
                </a:lnTo>
                <a:lnTo>
                  <a:pt x="3501" y="6137"/>
                </a:lnTo>
                <a:lnTo>
                  <a:pt x="3481" y="6191"/>
                </a:lnTo>
                <a:lnTo>
                  <a:pt x="3464" y="6292"/>
                </a:lnTo>
                <a:lnTo>
                  <a:pt x="3441" y="6368"/>
                </a:lnTo>
                <a:lnTo>
                  <a:pt x="3411" y="6418"/>
                </a:lnTo>
                <a:lnTo>
                  <a:pt x="3384" y="6453"/>
                </a:lnTo>
                <a:lnTo>
                  <a:pt x="3357" y="6471"/>
                </a:lnTo>
                <a:lnTo>
                  <a:pt x="3334" y="6476"/>
                </a:lnTo>
                <a:lnTo>
                  <a:pt x="3313" y="6476"/>
                </a:lnTo>
                <a:lnTo>
                  <a:pt x="3297" y="6473"/>
                </a:lnTo>
                <a:lnTo>
                  <a:pt x="3268" y="6438"/>
                </a:lnTo>
                <a:lnTo>
                  <a:pt x="3245" y="6399"/>
                </a:lnTo>
                <a:lnTo>
                  <a:pt x="3229" y="6360"/>
                </a:lnTo>
                <a:lnTo>
                  <a:pt x="3219" y="6321"/>
                </a:lnTo>
                <a:lnTo>
                  <a:pt x="3212" y="6279"/>
                </a:lnTo>
                <a:lnTo>
                  <a:pt x="3212" y="6238"/>
                </a:lnTo>
                <a:lnTo>
                  <a:pt x="3217" y="6149"/>
                </a:lnTo>
                <a:lnTo>
                  <a:pt x="3235" y="6063"/>
                </a:lnTo>
                <a:lnTo>
                  <a:pt x="3256" y="5974"/>
                </a:lnTo>
                <a:lnTo>
                  <a:pt x="3274" y="5887"/>
                </a:lnTo>
                <a:lnTo>
                  <a:pt x="3289" y="5802"/>
                </a:lnTo>
                <a:lnTo>
                  <a:pt x="3276" y="5771"/>
                </a:lnTo>
                <a:lnTo>
                  <a:pt x="3262" y="5740"/>
                </a:lnTo>
                <a:lnTo>
                  <a:pt x="3245" y="5674"/>
                </a:lnTo>
                <a:lnTo>
                  <a:pt x="3233" y="5643"/>
                </a:lnTo>
                <a:lnTo>
                  <a:pt x="3217" y="5619"/>
                </a:lnTo>
                <a:lnTo>
                  <a:pt x="3190" y="5604"/>
                </a:lnTo>
                <a:lnTo>
                  <a:pt x="3155" y="5600"/>
                </a:lnTo>
                <a:lnTo>
                  <a:pt x="3136" y="5583"/>
                </a:lnTo>
                <a:lnTo>
                  <a:pt x="3119" y="5567"/>
                </a:lnTo>
                <a:lnTo>
                  <a:pt x="3101" y="5550"/>
                </a:lnTo>
                <a:lnTo>
                  <a:pt x="3091" y="5528"/>
                </a:lnTo>
                <a:lnTo>
                  <a:pt x="3080" y="5484"/>
                </a:lnTo>
                <a:lnTo>
                  <a:pt x="3074" y="5435"/>
                </a:lnTo>
                <a:lnTo>
                  <a:pt x="3074" y="5334"/>
                </a:lnTo>
                <a:lnTo>
                  <a:pt x="3074" y="5282"/>
                </a:lnTo>
                <a:lnTo>
                  <a:pt x="3066" y="5232"/>
                </a:lnTo>
                <a:lnTo>
                  <a:pt x="3060" y="5098"/>
                </a:lnTo>
                <a:lnTo>
                  <a:pt x="3053" y="4960"/>
                </a:lnTo>
                <a:lnTo>
                  <a:pt x="3045" y="4894"/>
                </a:lnTo>
                <a:lnTo>
                  <a:pt x="3031" y="4828"/>
                </a:lnTo>
                <a:lnTo>
                  <a:pt x="3014" y="4766"/>
                </a:lnTo>
                <a:lnTo>
                  <a:pt x="2989" y="4702"/>
                </a:lnTo>
                <a:lnTo>
                  <a:pt x="2971" y="4630"/>
                </a:lnTo>
                <a:lnTo>
                  <a:pt x="2954" y="4553"/>
                </a:lnTo>
                <a:lnTo>
                  <a:pt x="2944" y="4473"/>
                </a:lnTo>
                <a:lnTo>
                  <a:pt x="2936" y="4394"/>
                </a:lnTo>
                <a:lnTo>
                  <a:pt x="2930" y="4312"/>
                </a:lnTo>
                <a:lnTo>
                  <a:pt x="2930" y="4235"/>
                </a:lnTo>
                <a:lnTo>
                  <a:pt x="2936" y="4157"/>
                </a:lnTo>
                <a:lnTo>
                  <a:pt x="2944" y="4082"/>
                </a:lnTo>
                <a:lnTo>
                  <a:pt x="2929" y="4080"/>
                </a:lnTo>
                <a:lnTo>
                  <a:pt x="2913" y="4080"/>
                </a:lnTo>
                <a:lnTo>
                  <a:pt x="2901" y="4074"/>
                </a:lnTo>
                <a:lnTo>
                  <a:pt x="2897" y="4068"/>
                </a:lnTo>
                <a:lnTo>
                  <a:pt x="2894" y="4058"/>
                </a:lnTo>
                <a:lnTo>
                  <a:pt x="2915" y="3981"/>
                </a:lnTo>
                <a:lnTo>
                  <a:pt x="2919" y="3963"/>
                </a:lnTo>
                <a:lnTo>
                  <a:pt x="2919" y="3942"/>
                </a:lnTo>
                <a:lnTo>
                  <a:pt x="2915" y="3923"/>
                </a:lnTo>
                <a:lnTo>
                  <a:pt x="2905" y="3905"/>
                </a:lnTo>
                <a:lnTo>
                  <a:pt x="2892" y="3936"/>
                </a:lnTo>
                <a:lnTo>
                  <a:pt x="2882" y="3971"/>
                </a:lnTo>
                <a:lnTo>
                  <a:pt x="2876" y="4004"/>
                </a:lnTo>
                <a:lnTo>
                  <a:pt x="2872" y="4039"/>
                </a:lnTo>
                <a:lnTo>
                  <a:pt x="2882" y="4109"/>
                </a:lnTo>
                <a:lnTo>
                  <a:pt x="2899" y="4173"/>
                </a:lnTo>
                <a:lnTo>
                  <a:pt x="2884" y="4188"/>
                </a:lnTo>
                <a:lnTo>
                  <a:pt x="2868" y="4194"/>
                </a:lnTo>
                <a:lnTo>
                  <a:pt x="2853" y="4190"/>
                </a:lnTo>
                <a:lnTo>
                  <a:pt x="2835" y="4184"/>
                </a:lnTo>
                <a:lnTo>
                  <a:pt x="2801" y="4175"/>
                </a:lnTo>
                <a:lnTo>
                  <a:pt x="2783" y="4165"/>
                </a:lnTo>
                <a:lnTo>
                  <a:pt x="2777" y="4151"/>
                </a:lnTo>
                <a:lnTo>
                  <a:pt x="2775" y="4148"/>
                </a:lnTo>
                <a:lnTo>
                  <a:pt x="2738" y="4136"/>
                </a:lnTo>
                <a:lnTo>
                  <a:pt x="2725" y="4130"/>
                </a:lnTo>
                <a:lnTo>
                  <a:pt x="2723" y="4124"/>
                </a:lnTo>
                <a:lnTo>
                  <a:pt x="2721" y="4113"/>
                </a:lnTo>
                <a:lnTo>
                  <a:pt x="2700" y="4087"/>
                </a:lnTo>
                <a:lnTo>
                  <a:pt x="2692" y="4064"/>
                </a:lnTo>
                <a:lnTo>
                  <a:pt x="2686" y="4041"/>
                </a:lnTo>
                <a:lnTo>
                  <a:pt x="2653" y="4117"/>
                </a:lnTo>
                <a:lnTo>
                  <a:pt x="2624" y="4194"/>
                </a:lnTo>
                <a:lnTo>
                  <a:pt x="2601" y="4274"/>
                </a:lnTo>
                <a:lnTo>
                  <a:pt x="2583" y="4355"/>
                </a:lnTo>
                <a:lnTo>
                  <a:pt x="2568" y="4440"/>
                </a:lnTo>
                <a:lnTo>
                  <a:pt x="2558" y="4524"/>
                </a:lnTo>
                <a:lnTo>
                  <a:pt x="2554" y="4609"/>
                </a:lnTo>
                <a:lnTo>
                  <a:pt x="2554" y="4698"/>
                </a:lnTo>
                <a:lnTo>
                  <a:pt x="2535" y="4815"/>
                </a:lnTo>
                <a:lnTo>
                  <a:pt x="2529" y="4873"/>
                </a:lnTo>
                <a:lnTo>
                  <a:pt x="2523" y="4929"/>
                </a:lnTo>
                <a:lnTo>
                  <a:pt x="2523" y="4983"/>
                </a:lnTo>
                <a:lnTo>
                  <a:pt x="2531" y="5038"/>
                </a:lnTo>
                <a:lnTo>
                  <a:pt x="2546" y="5092"/>
                </a:lnTo>
                <a:lnTo>
                  <a:pt x="2570" y="5146"/>
                </a:lnTo>
                <a:lnTo>
                  <a:pt x="2574" y="5173"/>
                </a:lnTo>
                <a:lnTo>
                  <a:pt x="2585" y="5201"/>
                </a:lnTo>
                <a:lnTo>
                  <a:pt x="2607" y="5251"/>
                </a:lnTo>
                <a:lnTo>
                  <a:pt x="2624" y="5303"/>
                </a:lnTo>
                <a:lnTo>
                  <a:pt x="2630" y="5330"/>
                </a:lnTo>
                <a:lnTo>
                  <a:pt x="2630" y="5360"/>
                </a:lnTo>
                <a:lnTo>
                  <a:pt x="2638" y="5381"/>
                </a:lnTo>
                <a:lnTo>
                  <a:pt x="2640" y="5404"/>
                </a:lnTo>
                <a:lnTo>
                  <a:pt x="2645" y="5429"/>
                </a:lnTo>
                <a:lnTo>
                  <a:pt x="2651" y="5455"/>
                </a:lnTo>
                <a:lnTo>
                  <a:pt x="2676" y="5534"/>
                </a:lnTo>
                <a:lnTo>
                  <a:pt x="2690" y="5579"/>
                </a:lnTo>
                <a:lnTo>
                  <a:pt x="2698" y="5625"/>
                </a:lnTo>
                <a:lnTo>
                  <a:pt x="2700" y="5670"/>
                </a:lnTo>
                <a:lnTo>
                  <a:pt x="2694" y="5710"/>
                </a:lnTo>
                <a:lnTo>
                  <a:pt x="2678" y="5751"/>
                </a:lnTo>
                <a:lnTo>
                  <a:pt x="2665" y="5771"/>
                </a:lnTo>
                <a:lnTo>
                  <a:pt x="2651" y="5788"/>
                </a:lnTo>
                <a:lnTo>
                  <a:pt x="2618" y="5800"/>
                </a:lnTo>
                <a:lnTo>
                  <a:pt x="2595" y="5811"/>
                </a:lnTo>
                <a:lnTo>
                  <a:pt x="2577" y="5827"/>
                </a:lnTo>
                <a:lnTo>
                  <a:pt x="2568" y="5848"/>
                </a:lnTo>
                <a:lnTo>
                  <a:pt x="2558" y="5869"/>
                </a:lnTo>
                <a:lnTo>
                  <a:pt x="2554" y="5893"/>
                </a:lnTo>
                <a:lnTo>
                  <a:pt x="2548" y="5943"/>
                </a:lnTo>
                <a:lnTo>
                  <a:pt x="2545" y="5994"/>
                </a:lnTo>
                <a:lnTo>
                  <a:pt x="2539" y="6017"/>
                </a:lnTo>
                <a:lnTo>
                  <a:pt x="2531" y="6038"/>
                </a:lnTo>
                <a:lnTo>
                  <a:pt x="2515" y="6056"/>
                </a:lnTo>
                <a:lnTo>
                  <a:pt x="2494" y="6071"/>
                </a:lnTo>
                <a:lnTo>
                  <a:pt x="2469" y="6085"/>
                </a:lnTo>
                <a:lnTo>
                  <a:pt x="2432" y="6094"/>
                </a:lnTo>
                <a:lnTo>
                  <a:pt x="2401" y="6129"/>
                </a:lnTo>
                <a:lnTo>
                  <a:pt x="2372" y="6168"/>
                </a:lnTo>
                <a:lnTo>
                  <a:pt x="2354" y="6186"/>
                </a:lnTo>
                <a:lnTo>
                  <a:pt x="2335" y="6199"/>
                </a:lnTo>
                <a:lnTo>
                  <a:pt x="2312" y="6209"/>
                </a:lnTo>
                <a:lnTo>
                  <a:pt x="2285" y="6215"/>
                </a:lnTo>
                <a:lnTo>
                  <a:pt x="2166" y="6337"/>
                </a:lnTo>
                <a:lnTo>
                  <a:pt x="2141" y="6368"/>
                </a:lnTo>
                <a:lnTo>
                  <a:pt x="2118" y="6397"/>
                </a:lnTo>
                <a:lnTo>
                  <a:pt x="2095" y="6414"/>
                </a:lnTo>
                <a:lnTo>
                  <a:pt x="2071" y="6430"/>
                </a:lnTo>
                <a:lnTo>
                  <a:pt x="2050" y="6440"/>
                </a:lnTo>
                <a:lnTo>
                  <a:pt x="2029" y="6445"/>
                </a:lnTo>
                <a:lnTo>
                  <a:pt x="2011" y="6447"/>
                </a:lnTo>
                <a:lnTo>
                  <a:pt x="1996" y="6445"/>
                </a:lnTo>
                <a:lnTo>
                  <a:pt x="1965" y="6436"/>
                </a:lnTo>
                <a:lnTo>
                  <a:pt x="1937" y="6414"/>
                </a:lnTo>
                <a:lnTo>
                  <a:pt x="1918" y="6391"/>
                </a:lnTo>
                <a:lnTo>
                  <a:pt x="1901" y="6368"/>
                </a:lnTo>
                <a:lnTo>
                  <a:pt x="1897" y="6323"/>
                </a:lnTo>
                <a:lnTo>
                  <a:pt x="1897" y="6271"/>
                </a:lnTo>
                <a:lnTo>
                  <a:pt x="1901" y="6222"/>
                </a:lnTo>
                <a:lnTo>
                  <a:pt x="1912" y="6186"/>
                </a:lnTo>
                <a:lnTo>
                  <a:pt x="1937" y="6120"/>
                </a:lnTo>
                <a:lnTo>
                  <a:pt x="1949" y="6075"/>
                </a:lnTo>
                <a:lnTo>
                  <a:pt x="1949" y="6040"/>
                </a:lnTo>
                <a:lnTo>
                  <a:pt x="1943" y="6019"/>
                </a:lnTo>
                <a:lnTo>
                  <a:pt x="1926" y="5986"/>
                </a:lnTo>
                <a:lnTo>
                  <a:pt x="1920" y="5968"/>
                </a:lnTo>
                <a:lnTo>
                  <a:pt x="1922" y="5941"/>
                </a:lnTo>
                <a:lnTo>
                  <a:pt x="1906" y="5932"/>
                </a:lnTo>
                <a:lnTo>
                  <a:pt x="1891" y="5916"/>
                </a:lnTo>
                <a:lnTo>
                  <a:pt x="1879" y="5901"/>
                </a:lnTo>
                <a:lnTo>
                  <a:pt x="1868" y="5881"/>
                </a:lnTo>
                <a:lnTo>
                  <a:pt x="1864" y="5864"/>
                </a:lnTo>
                <a:lnTo>
                  <a:pt x="1864" y="5846"/>
                </a:lnTo>
                <a:lnTo>
                  <a:pt x="1868" y="5833"/>
                </a:lnTo>
                <a:lnTo>
                  <a:pt x="1879" y="5821"/>
                </a:lnTo>
                <a:lnTo>
                  <a:pt x="1912" y="5796"/>
                </a:lnTo>
                <a:lnTo>
                  <a:pt x="1943" y="5759"/>
                </a:lnTo>
                <a:lnTo>
                  <a:pt x="1970" y="5712"/>
                </a:lnTo>
                <a:lnTo>
                  <a:pt x="1992" y="5656"/>
                </a:lnTo>
                <a:lnTo>
                  <a:pt x="2007" y="5590"/>
                </a:lnTo>
                <a:lnTo>
                  <a:pt x="2021" y="5520"/>
                </a:lnTo>
                <a:lnTo>
                  <a:pt x="2029" y="5447"/>
                </a:lnTo>
                <a:lnTo>
                  <a:pt x="2033" y="5371"/>
                </a:lnTo>
                <a:lnTo>
                  <a:pt x="2029" y="5290"/>
                </a:lnTo>
                <a:lnTo>
                  <a:pt x="2021" y="5210"/>
                </a:lnTo>
                <a:lnTo>
                  <a:pt x="2005" y="5131"/>
                </a:lnTo>
                <a:lnTo>
                  <a:pt x="1986" y="5053"/>
                </a:lnTo>
                <a:lnTo>
                  <a:pt x="1959" y="4981"/>
                </a:lnTo>
                <a:lnTo>
                  <a:pt x="1926" y="4912"/>
                </a:lnTo>
                <a:lnTo>
                  <a:pt x="1887" y="4851"/>
                </a:lnTo>
                <a:lnTo>
                  <a:pt x="1841" y="4795"/>
                </a:lnTo>
                <a:lnTo>
                  <a:pt x="1808" y="4716"/>
                </a:lnTo>
                <a:lnTo>
                  <a:pt x="1777" y="4609"/>
                </a:lnTo>
                <a:lnTo>
                  <a:pt x="1744" y="4489"/>
                </a:lnTo>
                <a:lnTo>
                  <a:pt x="1714" y="4367"/>
                </a:lnTo>
                <a:lnTo>
                  <a:pt x="1666" y="4146"/>
                </a:lnTo>
                <a:lnTo>
                  <a:pt x="1637" y="4014"/>
                </a:lnTo>
                <a:lnTo>
                  <a:pt x="1617" y="4078"/>
                </a:lnTo>
                <a:lnTo>
                  <a:pt x="1590" y="4204"/>
                </a:lnTo>
                <a:lnTo>
                  <a:pt x="1517" y="4586"/>
                </a:lnTo>
                <a:lnTo>
                  <a:pt x="1429" y="5024"/>
                </a:lnTo>
                <a:lnTo>
                  <a:pt x="1383" y="5222"/>
                </a:lnTo>
                <a:lnTo>
                  <a:pt x="1338" y="5387"/>
                </a:lnTo>
                <a:lnTo>
                  <a:pt x="1329" y="5429"/>
                </a:lnTo>
                <a:lnTo>
                  <a:pt x="1323" y="5474"/>
                </a:lnTo>
                <a:lnTo>
                  <a:pt x="1325" y="5515"/>
                </a:lnTo>
                <a:lnTo>
                  <a:pt x="1332" y="5559"/>
                </a:lnTo>
                <a:lnTo>
                  <a:pt x="1356" y="5648"/>
                </a:lnTo>
                <a:lnTo>
                  <a:pt x="1373" y="5738"/>
                </a:lnTo>
                <a:lnTo>
                  <a:pt x="1394" y="5778"/>
                </a:lnTo>
                <a:lnTo>
                  <a:pt x="1406" y="5819"/>
                </a:lnTo>
                <a:lnTo>
                  <a:pt x="1406" y="5862"/>
                </a:lnTo>
                <a:lnTo>
                  <a:pt x="1398" y="5901"/>
                </a:lnTo>
                <a:lnTo>
                  <a:pt x="1373" y="5972"/>
                </a:lnTo>
                <a:lnTo>
                  <a:pt x="1363" y="6001"/>
                </a:lnTo>
                <a:lnTo>
                  <a:pt x="1360" y="6027"/>
                </a:lnTo>
                <a:lnTo>
                  <a:pt x="1352" y="6038"/>
                </a:lnTo>
                <a:lnTo>
                  <a:pt x="1340" y="6069"/>
                </a:lnTo>
                <a:lnTo>
                  <a:pt x="1315" y="6170"/>
                </a:lnTo>
                <a:lnTo>
                  <a:pt x="1298" y="6224"/>
                </a:lnTo>
                <a:lnTo>
                  <a:pt x="1278" y="6277"/>
                </a:lnTo>
                <a:lnTo>
                  <a:pt x="1259" y="6317"/>
                </a:lnTo>
                <a:lnTo>
                  <a:pt x="1247" y="6333"/>
                </a:lnTo>
                <a:lnTo>
                  <a:pt x="1234" y="6345"/>
                </a:lnTo>
                <a:lnTo>
                  <a:pt x="1206" y="6352"/>
                </a:lnTo>
                <a:lnTo>
                  <a:pt x="1173" y="6356"/>
                </a:lnTo>
                <a:lnTo>
                  <a:pt x="1111" y="6362"/>
                </a:lnTo>
                <a:lnTo>
                  <a:pt x="1080" y="6364"/>
                </a:lnTo>
                <a:lnTo>
                  <a:pt x="1053" y="6374"/>
                </a:lnTo>
                <a:lnTo>
                  <a:pt x="1026" y="6387"/>
                </a:lnTo>
                <a:lnTo>
                  <a:pt x="1003" y="6409"/>
                </a:lnTo>
                <a:lnTo>
                  <a:pt x="978" y="6436"/>
                </a:lnTo>
                <a:lnTo>
                  <a:pt x="946" y="6461"/>
                </a:lnTo>
                <a:lnTo>
                  <a:pt x="931" y="6471"/>
                </a:lnTo>
                <a:lnTo>
                  <a:pt x="912" y="6476"/>
                </a:lnTo>
                <a:lnTo>
                  <a:pt x="894" y="6480"/>
                </a:lnTo>
                <a:lnTo>
                  <a:pt x="873" y="6473"/>
                </a:lnTo>
                <a:lnTo>
                  <a:pt x="861" y="6463"/>
                </a:lnTo>
                <a:lnTo>
                  <a:pt x="844" y="6459"/>
                </a:lnTo>
                <a:lnTo>
                  <a:pt x="813" y="6447"/>
                </a:lnTo>
                <a:lnTo>
                  <a:pt x="799" y="6440"/>
                </a:lnTo>
                <a:lnTo>
                  <a:pt x="786" y="6430"/>
                </a:lnTo>
                <a:lnTo>
                  <a:pt x="778" y="6416"/>
                </a:lnTo>
                <a:lnTo>
                  <a:pt x="774" y="6399"/>
                </a:lnTo>
                <a:lnTo>
                  <a:pt x="782" y="6368"/>
                </a:lnTo>
                <a:lnTo>
                  <a:pt x="782" y="6333"/>
                </a:lnTo>
                <a:lnTo>
                  <a:pt x="772" y="6267"/>
                </a:lnTo>
                <a:lnTo>
                  <a:pt x="766" y="6232"/>
                </a:lnTo>
                <a:lnTo>
                  <a:pt x="766" y="6199"/>
                </a:lnTo>
                <a:lnTo>
                  <a:pt x="774" y="6164"/>
                </a:lnTo>
                <a:lnTo>
                  <a:pt x="789" y="6137"/>
                </a:lnTo>
                <a:lnTo>
                  <a:pt x="778" y="6092"/>
                </a:lnTo>
                <a:lnTo>
                  <a:pt x="770" y="6050"/>
                </a:lnTo>
                <a:lnTo>
                  <a:pt x="770" y="6007"/>
                </a:lnTo>
                <a:lnTo>
                  <a:pt x="772" y="5965"/>
                </a:lnTo>
                <a:lnTo>
                  <a:pt x="786" y="5879"/>
                </a:lnTo>
                <a:lnTo>
                  <a:pt x="789" y="5837"/>
                </a:lnTo>
                <a:lnTo>
                  <a:pt x="791" y="5794"/>
                </a:lnTo>
                <a:lnTo>
                  <a:pt x="789" y="5660"/>
                </a:lnTo>
                <a:lnTo>
                  <a:pt x="795" y="5526"/>
                </a:lnTo>
                <a:lnTo>
                  <a:pt x="809" y="5391"/>
                </a:lnTo>
                <a:lnTo>
                  <a:pt x="826" y="5259"/>
                </a:lnTo>
                <a:lnTo>
                  <a:pt x="809" y="5191"/>
                </a:lnTo>
                <a:lnTo>
                  <a:pt x="780" y="5127"/>
                </a:lnTo>
                <a:lnTo>
                  <a:pt x="718" y="4997"/>
                </a:lnTo>
                <a:lnTo>
                  <a:pt x="683" y="4931"/>
                </a:lnTo>
                <a:lnTo>
                  <a:pt x="656" y="4867"/>
                </a:lnTo>
                <a:lnTo>
                  <a:pt x="632" y="4795"/>
                </a:lnTo>
                <a:lnTo>
                  <a:pt x="615" y="4725"/>
                </a:lnTo>
                <a:lnTo>
                  <a:pt x="570" y="4526"/>
                </a:lnTo>
                <a:lnTo>
                  <a:pt x="528" y="4324"/>
                </a:lnTo>
                <a:lnTo>
                  <a:pt x="512" y="4219"/>
                </a:lnTo>
                <a:lnTo>
                  <a:pt x="498" y="4113"/>
                </a:lnTo>
                <a:lnTo>
                  <a:pt x="489" y="4006"/>
                </a:lnTo>
                <a:lnTo>
                  <a:pt x="483" y="3901"/>
                </a:lnTo>
                <a:lnTo>
                  <a:pt x="481" y="3833"/>
                </a:lnTo>
                <a:lnTo>
                  <a:pt x="481" y="3756"/>
                </a:lnTo>
                <a:lnTo>
                  <a:pt x="495" y="3585"/>
                </a:lnTo>
                <a:lnTo>
                  <a:pt x="512" y="3391"/>
                </a:lnTo>
                <a:lnTo>
                  <a:pt x="378" y="3213"/>
                </a:lnTo>
                <a:lnTo>
                  <a:pt x="314" y="3122"/>
                </a:lnTo>
                <a:lnTo>
                  <a:pt x="289" y="3071"/>
                </a:lnTo>
                <a:lnTo>
                  <a:pt x="266" y="3025"/>
                </a:lnTo>
                <a:lnTo>
                  <a:pt x="237" y="2992"/>
                </a:lnTo>
                <a:lnTo>
                  <a:pt x="200" y="2957"/>
                </a:lnTo>
                <a:lnTo>
                  <a:pt x="153" y="2922"/>
                </a:lnTo>
                <a:lnTo>
                  <a:pt x="138" y="2909"/>
                </a:lnTo>
                <a:lnTo>
                  <a:pt x="124" y="2893"/>
                </a:lnTo>
                <a:lnTo>
                  <a:pt x="105" y="2858"/>
                </a:lnTo>
                <a:lnTo>
                  <a:pt x="89" y="2821"/>
                </a:lnTo>
                <a:lnTo>
                  <a:pt x="82" y="2777"/>
                </a:lnTo>
                <a:lnTo>
                  <a:pt x="68" y="2687"/>
                </a:lnTo>
                <a:lnTo>
                  <a:pt x="58" y="2643"/>
                </a:lnTo>
                <a:lnTo>
                  <a:pt x="39" y="2604"/>
                </a:lnTo>
                <a:lnTo>
                  <a:pt x="23" y="2552"/>
                </a:lnTo>
                <a:lnTo>
                  <a:pt x="10" y="2482"/>
                </a:lnTo>
                <a:lnTo>
                  <a:pt x="0" y="2412"/>
                </a:lnTo>
                <a:lnTo>
                  <a:pt x="0" y="2366"/>
                </a:lnTo>
                <a:lnTo>
                  <a:pt x="33" y="2309"/>
                </a:lnTo>
                <a:lnTo>
                  <a:pt x="68" y="2249"/>
                </a:lnTo>
                <a:lnTo>
                  <a:pt x="82" y="2218"/>
                </a:lnTo>
                <a:lnTo>
                  <a:pt x="89" y="2183"/>
                </a:lnTo>
                <a:lnTo>
                  <a:pt x="91" y="2150"/>
                </a:lnTo>
                <a:lnTo>
                  <a:pt x="85" y="2115"/>
                </a:lnTo>
                <a:lnTo>
                  <a:pt x="113" y="2079"/>
                </a:lnTo>
                <a:lnTo>
                  <a:pt x="136" y="2038"/>
                </a:lnTo>
                <a:lnTo>
                  <a:pt x="171" y="1958"/>
                </a:lnTo>
                <a:lnTo>
                  <a:pt x="231" y="1786"/>
                </a:lnTo>
                <a:lnTo>
                  <a:pt x="266" y="1704"/>
                </a:lnTo>
                <a:lnTo>
                  <a:pt x="287" y="1664"/>
                </a:lnTo>
                <a:lnTo>
                  <a:pt x="308" y="1627"/>
                </a:lnTo>
                <a:lnTo>
                  <a:pt x="336" y="1592"/>
                </a:lnTo>
                <a:lnTo>
                  <a:pt x="367" y="1557"/>
                </a:lnTo>
                <a:lnTo>
                  <a:pt x="403" y="1526"/>
                </a:lnTo>
                <a:lnTo>
                  <a:pt x="442" y="1501"/>
                </a:lnTo>
                <a:lnTo>
                  <a:pt x="512" y="1454"/>
                </a:lnTo>
                <a:lnTo>
                  <a:pt x="586" y="1415"/>
                </a:lnTo>
                <a:lnTo>
                  <a:pt x="658" y="1381"/>
                </a:lnTo>
                <a:lnTo>
                  <a:pt x="735" y="1351"/>
                </a:lnTo>
                <a:lnTo>
                  <a:pt x="813" y="1326"/>
                </a:lnTo>
                <a:lnTo>
                  <a:pt x="894" y="1309"/>
                </a:lnTo>
                <a:lnTo>
                  <a:pt x="976" y="1293"/>
                </a:lnTo>
                <a:lnTo>
                  <a:pt x="1061" y="1287"/>
                </a:lnTo>
                <a:lnTo>
                  <a:pt x="1080" y="1251"/>
                </a:lnTo>
                <a:lnTo>
                  <a:pt x="1090" y="1210"/>
                </a:lnTo>
                <a:lnTo>
                  <a:pt x="1094" y="1169"/>
                </a:lnTo>
                <a:lnTo>
                  <a:pt x="1086" y="1127"/>
                </a:lnTo>
                <a:lnTo>
                  <a:pt x="1073" y="1109"/>
                </a:lnTo>
                <a:lnTo>
                  <a:pt x="1073" y="1090"/>
                </a:lnTo>
                <a:lnTo>
                  <a:pt x="1078" y="1072"/>
                </a:lnTo>
                <a:lnTo>
                  <a:pt x="1088" y="1057"/>
                </a:lnTo>
                <a:lnTo>
                  <a:pt x="1098" y="950"/>
                </a:lnTo>
                <a:lnTo>
                  <a:pt x="1109" y="849"/>
                </a:lnTo>
                <a:lnTo>
                  <a:pt x="1146" y="650"/>
                </a:lnTo>
                <a:lnTo>
                  <a:pt x="1170" y="591"/>
                </a:lnTo>
                <a:lnTo>
                  <a:pt x="1201" y="541"/>
                </a:lnTo>
                <a:lnTo>
                  <a:pt x="1237" y="492"/>
                </a:lnTo>
                <a:lnTo>
                  <a:pt x="1280" y="454"/>
                </a:lnTo>
                <a:lnTo>
                  <a:pt x="1288" y="438"/>
                </a:lnTo>
                <a:lnTo>
                  <a:pt x="1299" y="425"/>
                </a:lnTo>
                <a:lnTo>
                  <a:pt x="1315" y="415"/>
                </a:lnTo>
                <a:lnTo>
                  <a:pt x="1336" y="413"/>
                </a:lnTo>
                <a:lnTo>
                  <a:pt x="1373" y="405"/>
                </a:lnTo>
                <a:lnTo>
                  <a:pt x="1416" y="397"/>
                </a:lnTo>
                <a:lnTo>
                  <a:pt x="1462" y="397"/>
                </a:lnTo>
                <a:lnTo>
                  <a:pt x="1484" y="403"/>
                </a:lnTo>
                <a:lnTo>
                  <a:pt x="1505" y="413"/>
                </a:lnTo>
                <a:lnTo>
                  <a:pt x="1507" y="392"/>
                </a:lnTo>
                <a:lnTo>
                  <a:pt x="1515" y="374"/>
                </a:lnTo>
                <a:lnTo>
                  <a:pt x="1522" y="359"/>
                </a:lnTo>
                <a:lnTo>
                  <a:pt x="1598" y="413"/>
                </a:lnTo>
                <a:lnTo>
                  <a:pt x="1602" y="403"/>
                </a:lnTo>
                <a:lnTo>
                  <a:pt x="1602" y="392"/>
                </a:lnTo>
                <a:lnTo>
                  <a:pt x="1602" y="384"/>
                </a:lnTo>
                <a:lnTo>
                  <a:pt x="1608" y="376"/>
                </a:lnTo>
                <a:lnTo>
                  <a:pt x="1631" y="396"/>
                </a:lnTo>
                <a:lnTo>
                  <a:pt x="1643" y="409"/>
                </a:lnTo>
                <a:lnTo>
                  <a:pt x="1647" y="425"/>
                </a:lnTo>
                <a:lnTo>
                  <a:pt x="1664" y="413"/>
                </a:lnTo>
                <a:lnTo>
                  <a:pt x="1670" y="396"/>
                </a:lnTo>
                <a:lnTo>
                  <a:pt x="1681" y="363"/>
                </a:lnTo>
                <a:lnTo>
                  <a:pt x="1693" y="368"/>
                </a:lnTo>
                <a:lnTo>
                  <a:pt x="1699" y="380"/>
                </a:lnTo>
                <a:lnTo>
                  <a:pt x="1705" y="405"/>
                </a:lnTo>
                <a:lnTo>
                  <a:pt x="1709" y="434"/>
                </a:lnTo>
                <a:lnTo>
                  <a:pt x="1718" y="444"/>
                </a:lnTo>
                <a:lnTo>
                  <a:pt x="1728" y="452"/>
                </a:lnTo>
                <a:lnTo>
                  <a:pt x="1730" y="467"/>
                </a:lnTo>
                <a:lnTo>
                  <a:pt x="1726" y="481"/>
                </a:lnTo>
                <a:lnTo>
                  <a:pt x="1714" y="512"/>
                </a:lnTo>
                <a:lnTo>
                  <a:pt x="1713" y="525"/>
                </a:lnTo>
                <a:lnTo>
                  <a:pt x="1713" y="537"/>
                </a:lnTo>
                <a:lnTo>
                  <a:pt x="1720" y="547"/>
                </a:lnTo>
                <a:lnTo>
                  <a:pt x="1736" y="556"/>
                </a:lnTo>
                <a:lnTo>
                  <a:pt x="1745" y="558"/>
                </a:lnTo>
                <a:lnTo>
                  <a:pt x="1757" y="558"/>
                </a:lnTo>
                <a:lnTo>
                  <a:pt x="1775" y="553"/>
                </a:lnTo>
                <a:lnTo>
                  <a:pt x="1786" y="553"/>
                </a:lnTo>
                <a:lnTo>
                  <a:pt x="1792" y="553"/>
                </a:lnTo>
                <a:lnTo>
                  <a:pt x="1798" y="560"/>
                </a:lnTo>
                <a:lnTo>
                  <a:pt x="1804" y="574"/>
                </a:lnTo>
                <a:lnTo>
                  <a:pt x="1773" y="630"/>
                </a:lnTo>
                <a:lnTo>
                  <a:pt x="1782" y="651"/>
                </a:lnTo>
                <a:lnTo>
                  <a:pt x="1788" y="675"/>
                </a:lnTo>
                <a:lnTo>
                  <a:pt x="1788" y="717"/>
                </a:lnTo>
                <a:lnTo>
                  <a:pt x="1780" y="756"/>
                </a:lnTo>
                <a:lnTo>
                  <a:pt x="1765" y="797"/>
                </a:lnTo>
                <a:lnTo>
                  <a:pt x="1749" y="836"/>
                </a:lnTo>
                <a:lnTo>
                  <a:pt x="1736" y="878"/>
                </a:lnTo>
                <a:lnTo>
                  <a:pt x="1730" y="919"/>
                </a:lnTo>
                <a:lnTo>
                  <a:pt x="1736" y="964"/>
                </a:lnTo>
                <a:lnTo>
                  <a:pt x="1738" y="991"/>
                </a:lnTo>
                <a:lnTo>
                  <a:pt x="1736" y="1018"/>
                </a:lnTo>
                <a:lnTo>
                  <a:pt x="1726" y="1047"/>
                </a:lnTo>
                <a:lnTo>
                  <a:pt x="1714" y="1072"/>
                </a:lnTo>
                <a:lnTo>
                  <a:pt x="1680" y="1119"/>
                </a:lnTo>
                <a:lnTo>
                  <a:pt x="1637" y="1161"/>
                </a:lnTo>
                <a:lnTo>
                  <a:pt x="1606" y="1249"/>
                </a:lnTo>
                <a:lnTo>
                  <a:pt x="1681" y="1264"/>
                </a:lnTo>
                <a:lnTo>
                  <a:pt x="1759" y="1278"/>
                </a:lnTo>
                <a:lnTo>
                  <a:pt x="1837" y="1284"/>
                </a:lnTo>
                <a:lnTo>
                  <a:pt x="1912" y="1278"/>
                </a:lnTo>
                <a:lnTo>
                  <a:pt x="1920" y="1256"/>
                </a:lnTo>
                <a:lnTo>
                  <a:pt x="1922" y="1239"/>
                </a:lnTo>
                <a:lnTo>
                  <a:pt x="1918" y="1198"/>
                </a:lnTo>
                <a:lnTo>
                  <a:pt x="1905" y="1163"/>
                </a:lnTo>
                <a:lnTo>
                  <a:pt x="1887" y="1127"/>
                </a:lnTo>
                <a:lnTo>
                  <a:pt x="1870" y="1090"/>
                </a:lnTo>
                <a:lnTo>
                  <a:pt x="1864" y="1055"/>
                </a:lnTo>
                <a:lnTo>
                  <a:pt x="1864" y="1033"/>
                </a:lnTo>
                <a:lnTo>
                  <a:pt x="1866" y="1012"/>
                </a:lnTo>
                <a:lnTo>
                  <a:pt x="1873" y="991"/>
                </a:lnTo>
                <a:lnTo>
                  <a:pt x="1883" y="971"/>
                </a:lnTo>
                <a:lnTo>
                  <a:pt x="1883" y="929"/>
                </a:lnTo>
                <a:lnTo>
                  <a:pt x="1895" y="890"/>
                </a:lnTo>
                <a:lnTo>
                  <a:pt x="1912" y="857"/>
                </a:lnTo>
                <a:lnTo>
                  <a:pt x="1926" y="843"/>
                </a:lnTo>
                <a:lnTo>
                  <a:pt x="1941" y="834"/>
                </a:lnTo>
                <a:lnTo>
                  <a:pt x="1949" y="818"/>
                </a:lnTo>
                <a:lnTo>
                  <a:pt x="1949" y="797"/>
                </a:lnTo>
                <a:lnTo>
                  <a:pt x="1949" y="776"/>
                </a:lnTo>
                <a:lnTo>
                  <a:pt x="1951" y="758"/>
                </a:lnTo>
                <a:lnTo>
                  <a:pt x="1959" y="737"/>
                </a:lnTo>
                <a:lnTo>
                  <a:pt x="1972" y="717"/>
                </a:lnTo>
                <a:lnTo>
                  <a:pt x="1990" y="700"/>
                </a:lnTo>
                <a:lnTo>
                  <a:pt x="2007" y="688"/>
                </a:lnTo>
                <a:lnTo>
                  <a:pt x="2021" y="688"/>
                </a:lnTo>
                <a:lnTo>
                  <a:pt x="2027" y="686"/>
                </a:lnTo>
                <a:lnTo>
                  <a:pt x="2034" y="669"/>
                </a:lnTo>
                <a:lnTo>
                  <a:pt x="2036" y="650"/>
                </a:lnTo>
                <a:lnTo>
                  <a:pt x="2042" y="630"/>
                </a:lnTo>
                <a:lnTo>
                  <a:pt x="2069" y="622"/>
                </a:lnTo>
                <a:lnTo>
                  <a:pt x="2097" y="620"/>
                </a:lnTo>
                <a:lnTo>
                  <a:pt x="2110" y="615"/>
                </a:lnTo>
                <a:lnTo>
                  <a:pt x="2120" y="611"/>
                </a:lnTo>
                <a:lnTo>
                  <a:pt x="2126" y="599"/>
                </a:lnTo>
                <a:lnTo>
                  <a:pt x="2128" y="584"/>
                </a:lnTo>
                <a:lnTo>
                  <a:pt x="2174" y="587"/>
                </a:lnTo>
                <a:lnTo>
                  <a:pt x="2188" y="584"/>
                </a:lnTo>
                <a:lnTo>
                  <a:pt x="2197" y="580"/>
                </a:lnTo>
                <a:lnTo>
                  <a:pt x="2205" y="572"/>
                </a:lnTo>
                <a:lnTo>
                  <a:pt x="2211" y="558"/>
                </a:lnTo>
                <a:lnTo>
                  <a:pt x="2246" y="568"/>
                </a:lnTo>
                <a:lnTo>
                  <a:pt x="2275" y="572"/>
                </a:lnTo>
                <a:lnTo>
                  <a:pt x="2339" y="566"/>
                </a:lnTo>
                <a:lnTo>
                  <a:pt x="2372" y="562"/>
                </a:lnTo>
                <a:lnTo>
                  <a:pt x="2409" y="562"/>
                </a:lnTo>
                <a:lnTo>
                  <a:pt x="2449" y="568"/>
                </a:lnTo>
                <a:lnTo>
                  <a:pt x="2498" y="582"/>
                </a:lnTo>
                <a:lnTo>
                  <a:pt x="2498" y="601"/>
                </a:lnTo>
                <a:lnTo>
                  <a:pt x="2494" y="622"/>
                </a:lnTo>
                <a:lnTo>
                  <a:pt x="2494" y="634"/>
                </a:lnTo>
                <a:lnTo>
                  <a:pt x="2498" y="644"/>
                </a:lnTo>
                <a:lnTo>
                  <a:pt x="2504" y="651"/>
                </a:lnTo>
                <a:lnTo>
                  <a:pt x="2517" y="657"/>
                </a:lnTo>
                <a:lnTo>
                  <a:pt x="2533" y="650"/>
                </a:lnTo>
                <a:lnTo>
                  <a:pt x="2545" y="650"/>
                </a:lnTo>
                <a:lnTo>
                  <a:pt x="2554" y="653"/>
                </a:lnTo>
                <a:lnTo>
                  <a:pt x="2562" y="667"/>
                </a:lnTo>
                <a:lnTo>
                  <a:pt x="2574" y="692"/>
                </a:lnTo>
                <a:lnTo>
                  <a:pt x="2585" y="714"/>
                </a:lnTo>
                <a:lnTo>
                  <a:pt x="2591" y="776"/>
                </a:lnTo>
                <a:lnTo>
                  <a:pt x="2603" y="766"/>
                </a:lnTo>
                <a:lnTo>
                  <a:pt x="2610" y="752"/>
                </a:lnTo>
                <a:lnTo>
                  <a:pt x="2618" y="721"/>
                </a:lnTo>
                <a:lnTo>
                  <a:pt x="2651" y="745"/>
                </a:lnTo>
                <a:lnTo>
                  <a:pt x="2673" y="774"/>
                </a:lnTo>
                <a:lnTo>
                  <a:pt x="2690" y="807"/>
                </a:lnTo>
                <a:lnTo>
                  <a:pt x="2694" y="843"/>
                </a:lnTo>
                <a:lnTo>
                  <a:pt x="2684" y="863"/>
                </a:lnTo>
                <a:lnTo>
                  <a:pt x="2684" y="878"/>
                </a:lnTo>
                <a:lnTo>
                  <a:pt x="2690" y="888"/>
                </a:lnTo>
                <a:lnTo>
                  <a:pt x="2700" y="896"/>
                </a:lnTo>
                <a:lnTo>
                  <a:pt x="2707" y="905"/>
                </a:lnTo>
                <a:lnTo>
                  <a:pt x="2713" y="917"/>
                </a:lnTo>
                <a:lnTo>
                  <a:pt x="2713" y="927"/>
                </a:lnTo>
                <a:lnTo>
                  <a:pt x="2700" y="944"/>
                </a:lnTo>
                <a:lnTo>
                  <a:pt x="2690" y="958"/>
                </a:lnTo>
                <a:lnTo>
                  <a:pt x="2680" y="973"/>
                </a:lnTo>
                <a:lnTo>
                  <a:pt x="2676" y="1000"/>
                </a:lnTo>
                <a:lnTo>
                  <a:pt x="2680" y="1028"/>
                </a:lnTo>
                <a:lnTo>
                  <a:pt x="2692" y="1057"/>
                </a:lnTo>
                <a:lnTo>
                  <a:pt x="2702" y="1086"/>
                </a:lnTo>
                <a:lnTo>
                  <a:pt x="2707" y="1113"/>
                </a:lnTo>
                <a:lnTo>
                  <a:pt x="2705" y="1144"/>
                </a:lnTo>
                <a:lnTo>
                  <a:pt x="2698" y="1161"/>
                </a:lnTo>
                <a:lnTo>
                  <a:pt x="2686" y="1177"/>
                </a:lnTo>
                <a:lnTo>
                  <a:pt x="2669" y="1187"/>
                </a:lnTo>
                <a:lnTo>
                  <a:pt x="2657" y="1202"/>
                </a:lnTo>
                <a:lnTo>
                  <a:pt x="2653" y="1218"/>
                </a:lnTo>
                <a:lnTo>
                  <a:pt x="2647" y="1239"/>
                </a:lnTo>
                <a:lnTo>
                  <a:pt x="2645" y="1256"/>
                </a:lnTo>
                <a:lnTo>
                  <a:pt x="2640" y="1274"/>
                </a:lnTo>
                <a:lnTo>
                  <a:pt x="2630" y="1293"/>
                </a:lnTo>
                <a:lnTo>
                  <a:pt x="2610" y="1307"/>
                </a:lnTo>
                <a:lnTo>
                  <a:pt x="2610" y="1324"/>
                </a:lnTo>
                <a:lnTo>
                  <a:pt x="2609" y="1338"/>
                </a:lnTo>
                <a:lnTo>
                  <a:pt x="2599" y="1363"/>
                </a:lnTo>
                <a:lnTo>
                  <a:pt x="2626" y="1371"/>
                </a:lnTo>
                <a:lnTo>
                  <a:pt x="2671" y="1381"/>
                </a:lnTo>
                <a:lnTo>
                  <a:pt x="2717" y="1392"/>
                </a:lnTo>
                <a:lnTo>
                  <a:pt x="2752" y="1402"/>
                </a:lnTo>
                <a:lnTo>
                  <a:pt x="2797" y="1415"/>
                </a:lnTo>
                <a:lnTo>
                  <a:pt x="2837" y="1431"/>
                </a:lnTo>
                <a:lnTo>
                  <a:pt x="2878" y="1448"/>
                </a:lnTo>
                <a:lnTo>
                  <a:pt x="2915" y="1472"/>
                </a:lnTo>
                <a:lnTo>
                  <a:pt x="2954" y="1499"/>
                </a:lnTo>
                <a:lnTo>
                  <a:pt x="2989" y="1526"/>
                </a:lnTo>
                <a:lnTo>
                  <a:pt x="3022" y="1557"/>
                </a:lnTo>
                <a:lnTo>
                  <a:pt x="3053" y="1594"/>
                </a:lnTo>
                <a:lnTo>
                  <a:pt x="3101" y="1576"/>
                </a:lnTo>
                <a:lnTo>
                  <a:pt x="3155" y="1563"/>
                </a:lnTo>
                <a:lnTo>
                  <a:pt x="3208" y="1541"/>
                </a:lnTo>
                <a:lnTo>
                  <a:pt x="3233" y="1526"/>
                </a:lnTo>
                <a:lnTo>
                  <a:pt x="3250" y="1509"/>
                </a:lnTo>
                <a:lnTo>
                  <a:pt x="3258" y="1493"/>
                </a:lnTo>
                <a:lnTo>
                  <a:pt x="3272" y="1483"/>
                </a:lnTo>
                <a:lnTo>
                  <a:pt x="3299" y="1460"/>
                </a:lnTo>
                <a:lnTo>
                  <a:pt x="3367" y="1417"/>
                </a:lnTo>
                <a:lnTo>
                  <a:pt x="3396" y="1394"/>
                </a:lnTo>
                <a:lnTo>
                  <a:pt x="3406" y="1381"/>
                </a:lnTo>
                <a:lnTo>
                  <a:pt x="3411" y="1369"/>
                </a:lnTo>
                <a:lnTo>
                  <a:pt x="3413" y="1353"/>
                </a:lnTo>
                <a:lnTo>
                  <a:pt x="3411" y="1338"/>
                </a:lnTo>
                <a:lnTo>
                  <a:pt x="3404" y="1319"/>
                </a:lnTo>
                <a:lnTo>
                  <a:pt x="3388" y="1299"/>
                </a:lnTo>
                <a:lnTo>
                  <a:pt x="3378" y="1278"/>
                </a:lnTo>
                <a:lnTo>
                  <a:pt x="3359" y="1262"/>
                </a:lnTo>
                <a:lnTo>
                  <a:pt x="3314" y="1233"/>
                </a:lnTo>
                <a:lnTo>
                  <a:pt x="3297" y="1220"/>
                </a:lnTo>
                <a:lnTo>
                  <a:pt x="3283" y="1198"/>
                </a:lnTo>
                <a:lnTo>
                  <a:pt x="3280" y="1177"/>
                </a:lnTo>
                <a:lnTo>
                  <a:pt x="3283" y="1148"/>
                </a:lnTo>
                <a:lnTo>
                  <a:pt x="3252" y="1127"/>
                </a:lnTo>
                <a:lnTo>
                  <a:pt x="3227" y="1101"/>
                </a:lnTo>
                <a:lnTo>
                  <a:pt x="3208" y="1072"/>
                </a:lnTo>
                <a:lnTo>
                  <a:pt x="3196" y="1043"/>
                </a:lnTo>
                <a:lnTo>
                  <a:pt x="3217" y="969"/>
                </a:lnTo>
                <a:lnTo>
                  <a:pt x="3229" y="894"/>
                </a:lnTo>
                <a:lnTo>
                  <a:pt x="3250" y="824"/>
                </a:lnTo>
                <a:lnTo>
                  <a:pt x="3266" y="789"/>
                </a:lnTo>
                <a:lnTo>
                  <a:pt x="3283" y="758"/>
                </a:lnTo>
                <a:lnTo>
                  <a:pt x="3314" y="675"/>
                </a:lnTo>
                <a:lnTo>
                  <a:pt x="3336" y="636"/>
                </a:lnTo>
                <a:lnTo>
                  <a:pt x="3363" y="601"/>
                </a:lnTo>
                <a:lnTo>
                  <a:pt x="3353" y="587"/>
                </a:lnTo>
                <a:lnTo>
                  <a:pt x="3349" y="574"/>
                </a:lnTo>
                <a:lnTo>
                  <a:pt x="3349" y="558"/>
                </a:lnTo>
                <a:lnTo>
                  <a:pt x="3351" y="545"/>
                </a:lnTo>
                <a:lnTo>
                  <a:pt x="3365" y="516"/>
                </a:lnTo>
                <a:lnTo>
                  <a:pt x="3384" y="492"/>
                </a:lnTo>
                <a:lnTo>
                  <a:pt x="3411" y="473"/>
                </a:lnTo>
                <a:lnTo>
                  <a:pt x="3437" y="458"/>
                </a:lnTo>
                <a:lnTo>
                  <a:pt x="3458" y="450"/>
                </a:lnTo>
                <a:lnTo>
                  <a:pt x="3473" y="452"/>
                </a:lnTo>
                <a:lnTo>
                  <a:pt x="3473" y="467"/>
                </a:lnTo>
                <a:lnTo>
                  <a:pt x="3466" y="481"/>
                </a:lnTo>
                <a:lnTo>
                  <a:pt x="3464" y="496"/>
                </a:lnTo>
                <a:lnTo>
                  <a:pt x="3466" y="504"/>
                </a:lnTo>
                <a:lnTo>
                  <a:pt x="3472" y="512"/>
                </a:lnTo>
                <a:lnTo>
                  <a:pt x="3516" y="512"/>
                </a:lnTo>
                <a:lnTo>
                  <a:pt x="3557" y="504"/>
                </a:lnTo>
                <a:lnTo>
                  <a:pt x="3578" y="498"/>
                </a:lnTo>
                <a:lnTo>
                  <a:pt x="3596" y="489"/>
                </a:lnTo>
                <a:lnTo>
                  <a:pt x="3613" y="473"/>
                </a:lnTo>
                <a:lnTo>
                  <a:pt x="3629" y="454"/>
                </a:lnTo>
                <a:lnTo>
                  <a:pt x="3708" y="467"/>
                </a:lnTo>
                <a:lnTo>
                  <a:pt x="3745" y="475"/>
                </a:lnTo>
                <a:lnTo>
                  <a:pt x="3778" y="489"/>
                </a:lnTo>
                <a:lnTo>
                  <a:pt x="3811" y="506"/>
                </a:lnTo>
                <a:lnTo>
                  <a:pt x="3844" y="529"/>
                </a:lnTo>
                <a:lnTo>
                  <a:pt x="3877" y="558"/>
                </a:lnTo>
                <a:lnTo>
                  <a:pt x="3908" y="595"/>
                </a:lnTo>
                <a:lnTo>
                  <a:pt x="3933" y="620"/>
                </a:lnTo>
                <a:lnTo>
                  <a:pt x="3954" y="651"/>
                </a:lnTo>
                <a:lnTo>
                  <a:pt x="3972" y="682"/>
                </a:lnTo>
                <a:lnTo>
                  <a:pt x="3987" y="717"/>
                </a:lnTo>
                <a:lnTo>
                  <a:pt x="3999" y="752"/>
                </a:lnTo>
                <a:lnTo>
                  <a:pt x="4007" y="789"/>
                </a:lnTo>
                <a:lnTo>
                  <a:pt x="4011" y="826"/>
                </a:lnTo>
                <a:lnTo>
                  <a:pt x="4011" y="863"/>
                </a:lnTo>
                <a:lnTo>
                  <a:pt x="4046" y="921"/>
                </a:lnTo>
                <a:lnTo>
                  <a:pt x="4057" y="956"/>
                </a:lnTo>
                <a:lnTo>
                  <a:pt x="4063" y="989"/>
                </a:lnTo>
                <a:lnTo>
                  <a:pt x="4048" y="991"/>
                </a:lnTo>
                <a:lnTo>
                  <a:pt x="4034" y="997"/>
                </a:lnTo>
                <a:lnTo>
                  <a:pt x="4030" y="1006"/>
                </a:lnTo>
                <a:lnTo>
                  <a:pt x="4028" y="1024"/>
                </a:lnTo>
                <a:lnTo>
                  <a:pt x="4028" y="1055"/>
                </a:lnTo>
                <a:lnTo>
                  <a:pt x="4030" y="1086"/>
                </a:lnTo>
                <a:lnTo>
                  <a:pt x="4028" y="1090"/>
                </a:lnTo>
                <a:lnTo>
                  <a:pt x="4018" y="1103"/>
                </a:lnTo>
                <a:lnTo>
                  <a:pt x="4003" y="1119"/>
                </a:lnTo>
                <a:lnTo>
                  <a:pt x="3991" y="1138"/>
                </a:lnTo>
                <a:lnTo>
                  <a:pt x="3978" y="1161"/>
                </a:lnTo>
                <a:lnTo>
                  <a:pt x="3956" y="1204"/>
                </a:lnTo>
                <a:lnTo>
                  <a:pt x="3945" y="1223"/>
                </a:lnTo>
                <a:lnTo>
                  <a:pt x="3927" y="1239"/>
                </a:lnTo>
                <a:lnTo>
                  <a:pt x="3906" y="1247"/>
                </a:lnTo>
                <a:lnTo>
                  <a:pt x="3873" y="1249"/>
                </a:lnTo>
                <a:lnTo>
                  <a:pt x="3865" y="1255"/>
                </a:lnTo>
                <a:lnTo>
                  <a:pt x="3861" y="1262"/>
                </a:lnTo>
                <a:lnTo>
                  <a:pt x="3857" y="1284"/>
                </a:lnTo>
                <a:lnTo>
                  <a:pt x="3861" y="1322"/>
                </a:lnTo>
                <a:lnTo>
                  <a:pt x="3902" y="1353"/>
                </a:lnTo>
                <a:lnTo>
                  <a:pt x="3921" y="1369"/>
                </a:lnTo>
                <a:lnTo>
                  <a:pt x="3933" y="1388"/>
                </a:lnTo>
                <a:lnTo>
                  <a:pt x="3972" y="1326"/>
                </a:lnTo>
                <a:lnTo>
                  <a:pt x="4017" y="1264"/>
                </a:lnTo>
                <a:lnTo>
                  <a:pt x="4040" y="1235"/>
                </a:lnTo>
                <a:lnTo>
                  <a:pt x="4067" y="1214"/>
                </a:lnTo>
                <a:lnTo>
                  <a:pt x="4098" y="1194"/>
                </a:lnTo>
                <a:lnTo>
                  <a:pt x="4131" y="1185"/>
                </a:lnTo>
                <a:lnTo>
                  <a:pt x="4230" y="1144"/>
                </a:lnTo>
                <a:lnTo>
                  <a:pt x="4337" y="1113"/>
                </a:lnTo>
                <a:lnTo>
                  <a:pt x="4352" y="1107"/>
                </a:lnTo>
                <a:lnTo>
                  <a:pt x="4368" y="1094"/>
                </a:lnTo>
                <a:lnTo>
                  <a:pt x="4377" y="1074"/>
                </a:lnTo>
                <a:lnTo>
                  <a:pt x="4383" y="1057"/>
                </a:lnTo>
                <a:lnTo>
                  <a:pt x="4383" y="1018"/>
                </a:lnTo>
                <a:lnTo>
                  <a:pt x="4375" y="985"/>
                </a:lnTo>
                <a:lnTo>
                  <a:pt x="4360" y="950"/>
                </a:lnTo>
                <a:lnTo>
                  <a:pt x="4340" y="921"/>
                </a:lnTo>
                <a:lnTo>
                  <a:pt x="4298" y="863"/>
                </a:lnTo>
                <a:lnTo>
                  <a:pt x="4253" y="803"/>
                </a:lnTo>
                <a:lnTo>
                  <a:pt x="4179" y="595"/>
                </a:lnTo>
                <a:lnTo>
                  <a:pt x="4139" y="496"/>
                </a:lnTo>
                <a:lnTo>
                  <a:pt x="4092" y="397"/>
                </a:lnTo>
                <a:lnTo>
                  <a:pt x="4090" y="351"/>
                </a:lnTo>
                <a:lnTo>
                  <a:pt x="4094" y="304"/>
                </a:lnTo>
                <a:lnTo>
                  <a:pt x="4110" y="254"/>
                </a:lnTo>
                <a:lnTo>
                  <a:pt x="4127" y="209"/>
                </a:lnTo>
                <a:lnTo>
                  <a:pt x="4164" y="140"/>
                </a:lnTo>
                <a:lnTo>
                  <a:pt x="4179" y="112"/>
                </a:lnTo>
                <a:lnTo>
                  <a:pt x="4189" y="101"/>
                </a:lnTo>
                <a:lnTo>
                  <a:pt x="4199" y="91"/>
                </a:lnTo>
                <a:lnTo>
                  <a:pt x="4216" y="83"/>
                </a:lnTo>
                <a:lnTo>
                  <a:pt x="4243" y="76"/>
                </a:lnTo>
                <a:lnTo>
                  <a:pt x="4267" y="64"/>
                </a:lnTo>
                <a:lnTo>
                  <a:pt x="4311" y="33"/>
                </a:lnTo>
                <a:lnTo>
                  <a:pt x="4335" y="21"/>
                </a:lnTo>
                <a:lnTo>
                  <a:pt x="4362" y="10"/>
                </a:lnTo>
                <a:lnTo>
                  <a:pt x="4397" y="10"/>
                </a:lnTo>
                <a:lnTo>
                  <a:pt x="4437" y="17"/>
                </a:lnTo>
                <a:lnTo>
                  <a:pt x="4443" y="8"/>
                </a:lnTo>
                <a:lnTo>
                  <a:pt x="4451" y="6"/>
                </a:lnTo>
                <a:lnTo>
                  <a:pt x="4461" y="6"/>
                </a:lnTo>
                <a:lnTo>
                  <a:pt x="4468" y="0"/>
                </a:lnTo>
                <a:lnTo>
                  <a:pt x="4515" y="15"/>
                </a:lnTo>
                <a:lnTo>
                  <a:pt x="4542" y="2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1" name="AutoShape 24"/>
          <p:cNvSpPr>
            <a:spLocks noChangeArrowheads="1"/>
          </p:cNvSpPr>
          <p:nvPr/>
        </p:nvSpPr>
        <p:spPr bwMode="auto">
          <a:xfrm>
            <a:off x="5417815" y="2123299"/>
            <a:ext cx="1828800" cy="1028700"/>
          </a:xfrm>
          <a:prstGeom prst="cloudCallout">
            <a:avLst>
              <a:gd name="adj1" fmla="val 12412"/>
              <a:gd name="adj2" fmla="val 75310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777777"/>
            </a:solidFill>
            <a:round/>
            <a:headEnd/>
            <a:tailEnd/>
          </a:ln>
        </p:spPr>
        <p:txBody>
          <a:bodyPr lIns="45720" rIns="45720" anchor="b" anchorCtr="1"/>
          <a:lstStyle/>
          <a:p>
            <a:pPr>
              <a:spcBef>
                <a:spcPct val="0"/>
              </a:spcBef>
            </a:pPr>
            <a:endParaRPr lang="en-US" sz="800">
              <a:latin typeface="Arial" charset="0"/>
            </a:endParaRPr>
          </a:p>
        </p:txBody>
      </p:sp>
      <p:sp>
        <p:nvSpPr>
          <p:cNvPr id="46102" name="Freeform 25"/>
          <p:cNvSpPr>
            <a:spLocks/>
          </p:cNvSpPr>
          <p:nvPr/>
        </p:nvSpPr>
        <p:spPr bwMode="auto">
          <a:xfrm>
            <a:off x="5552753" y="3399649"/>
            <a:ext cx="1579562" cy="1828800"/>
          </a:xfrm>
          <a:custGeom>
            <a:avLst/>
            <a:gdLst>
              <a:gd name="T0" fmla="*/ 2147483647 w 5884"/>
              <a:gd name="T1" fmla="*/ 2147483647 h 6808"/>
              <a:gd name="T2" fmla="*/ 2147483647 w 5884"/>
              <a:gd name="T3" fmla="*/ 2147483647 h 6808"/>
              <a:gd name="T4" fmla="*/ 2147483647 w 5884"/>
              <a:gd name="T5" fmla="*/ 2147483647 h 6808"/>
              <a:gd name="T6" fmla="*/ 2147483647 w 5884"/>
              <a:gd name="T7" fmla="*/ 2147483647 h 6808"/>
              <a:gd name="T8" fmla="*/ 2147483647 w 5884"/>
              <a:gd name="T9" fmla="*/ 2147483647 h 6808"/>
              <a:gd name="T10" fmla="*/ 2147483647 w 5884"/>
              <a:gd name="T11" fmla="*/ 2147483647 h 6808"/>
              <a:gd name="T12" fmla="*/ 2147483647 w 5884"/>
              <a:gd name="T13" fmla="*/ 2147483647 h 6808"/>
              <a:gd name="T14" fmla="*/ 2147483647 w 5884"/>
              <a:gd name="T15" fmla="*/ 2147483647 h 6808"/>
              <a:gd name="T16" fmla="*/ 2147483647 w 5884"/>
              <a:gd name="T17" fmla="*/ 2147483647 h 6808"/>
              <a:gd name="T18" fmla="*/ 2147483647 w 5884"/>
              <a:gd name="T19" fmla="*/ 2147483647 h 6808"/>
              <a:gd name="T20" fmla="*/ 2147483647 w 5884"/>
              <a:gd name="T21" fmla="*/ 2147483647 h 6808"/>
              <a:gd name="T22" fmla="*/ 2147483647 w 5884"/>
              <a:gd name="T23" fmla="*/ 2147483647 h 6808"/>
              <a:gd name="T24" fmla="*/ 2147483647 w 5884"/>
              <a:gd name="T25" fmla="*/ 2147483647 h 6808"/>
              <a:gd name="T26" fmla="*/ 2147483647 w 5884"/>
              <a:gd name="T27" fmla="*/ 2147483647 h 6808"/>
              <a:gd name="T28" fmla="*/ 2147483647 w 5884"/>
              <a:gd name="T29" fmla="*/ 2147483647 h 6808"/>
              <a:gd name="T30" fmla="*/ 2147483647 w 5884"/>
              <a:gd name="T31" fmla="*/ 2147483647 h 6808"/>
              <a:gd name="T32" fmla="*/ 2147483647 w 5884"/>
              <a:gd name="T33" fmla="*/ 2147483647 h 6808"/>
              <a:gd name="T34" fmla="*/ 2147483647 w 5884"/>
              <a:gd name="T35" fmla="*/ 2147483647 h 6808"/>
              <a:gd name="T36" fmla="*/ 2147483647 w 5884"/>
              <a:gd name="T37" fmla="*/ 2147483647 h 6808"/>
              <a:gd name="T38" fmla="*/ 2147483647 w 5884"/>
              <a:gd name="T39" fmla="*/ 2147483647 h 6808"/>
              <a:gd name="T40" fmla="*/ 2147483647 w 5884"/>
              <a:gd name="T41" fmla="*/ 2147483647 h 6808"/>
              <a:gd name="T42" fmla="*/ 2147483647 w 5884"/>
              <a:gd name="T43" fmla="*/ 2147483647 h 6808"/>
              <a:gd name="T44" fmla="*/ 2147483647 w 5884"/>
              <a:gd name="T45" fmla="*/ 2147483647 h 6808"/>
              <a:gd name="T46" fmla="*/ 2147483647 w 5884"/>
              <a:gd name="T47" fmla="*/ 2147483647 h 6808"/>
              <a:gd name="T48" fmla="*/ 2147483647 w 5884"/>
              <a:gd name="T49" fmla="*/ 2147483647 h 6808"/>
              <a:gd name="T50" fmla="*/ 2147483647 w 5884"/>
              <a:gd name="T51" fmla="*/ 2147483647 h 6808"/>
              <a:gd name="T52" fmla="*/ 2147483647 w 5884"/>
              <a:gd name="T53" fmla="*/ 2147483647 h 6808"/>
              <a:gd name="T54" fmla="*/ 2147483647 w 5884"/>
              <a:gd name="T55" fmla="*/ 2147483647 h 6808"/>
              <a:gd name="T56" fmla="*/ 2147483647 w 5884"/>
              <a:gd name="T57" fmla="*/ 2147483647 h 6808"/>
              <a:gd name="T58" fmla="*/ 2147483647 w 5884"/>
              <a:gd name="T59" fmla="*/ 2147483647 h 6808"/>
              <a:gd name="T60" fmla="*/ 2147483647 w 5884"/>
              <a:gd name="T61" fmla="*/ 2147483647 h 6808"/>
              <a:gd name="T62" fmla="*/ 2147483647 w 5884"/>
              <a:gd name="T63" fmla="*/ 2147483647 h 6808"/>
              <a:gd name="T64" fmla="*/ 2147483647 w 5884"/>
              <a:gd name="T65" fmla="*/ 2147483647 h 6808"/>
              <a:gd name="T66" fmla="*/ 2147483647 w 5884"/>
              <a:gd name="T67" fmla="*/ 2147483647 h 6808"/>
              <a:gd name="T68" fmla="*/ 2147483647 w 5884"/>
              <a:gd name="T69" fmla="*/ 2147483647 h 6808"/>
              <a:gd name="T70" fmla="*/ 2147483647 w 5884"/>
              <a:gd name="T71" fmla="*/ 2147483647 h 6808"/>
              <a:gd name="T72" fmla="*/ 2147483647 w 5884"/>
              <a:gd name="T73" fmla="*/ 2147483647 h 6808"/>
              <a:gd name="T74" fmla="*/ 2147483647 w 5884"/>
              <a:gd name="T75" fmla="*/ 2147483647 h 6808"/>
              <a:gd name="T76" fmla="*/ 2147483647 w 5884"/>
              <a:gd name="T77" fmla="*/ 2147483647 h 6808"/>
              <a:gd name="T78" fmla="*/ 2147483647 w 5884"/>
              <a:gd name="T79" fmla="*/ 2147483647 h 6808"/>
              <a:gd name="T80" fmla="*/ 2147483647 w 5884"/>
              <a:gd name="T81" fmla="*/ 2147483647 h 6808"/>
              <a:gd name="T82" fmla="*/ 2147483647 w 5884"/>
              <a:gd name="T83" fmla="*/ 2147483647 h 6808"/>
              <a:gd name="T84" fmla="*/ 2147483647 w 5884"/>
              <a:gd name="T85" fmla="*/ 2147483647 h 6808"/>
              <a:gd name="T86" fmla="*/ 2147483647 w 5884"/>
              <a:gd name="T87" fmla="*/ 2147483647 h 6808"/>
              <a:gd name="T88" fmla="*/ 2147483647 w 5884"/>
              <a:gd name="T89" fmla="*/ 2147483647 h 6808"/>
              <a:gd name="T90" fmla="*/ 2147483647 w 5884"/>
              <a:gd name="T91" fmla="*/ 2147483647 h 6808"/>
              <a:gd name="T92" fmla="*/ 2147483647 w 5884"/>
              <a:gd name="T93" fmla="*/ 2147483647 h 6808"/>
              <a:gd name="T94" fmla="*/ 2147483647 w 5884"/>
              <a:gd name="T95" fmla="*/ 2147483647 h 6808"/>
              <a:gd name="T96" fmla="*/ 2147483647 w 5884"/>
              <a:gd name="T97" fmla="*/ 2147483647 h 6808"/>
              <a:gd name="T98" fmla="*/ 2147483647 w 5884"/>
              <a:gd name="T99" fmla="*/ 2147483647 h 6808"/>
              <a:gd name="T100" fmla="*/ 2147483647 w 5884"/>
              <a:gd name="T101" fmla="*/ 2147483647 h 6808"/>
              <a:gd name="T102" fmla="*/ 2147483647 w 5884"/>
              <a:gd name="T103" fmla="*/ 2147483647 h 6808"/>
              <a:gd name="T104" fmla="*/ 2147483647 w 5884"/>
              <a:gd name="T105" fmla="*/ 2147483647 h 6808"/>
              <a:gd name="T106" fmla="*/ 2147483647 w 5884"/>
              <a:gd name="T107" fmla="*/ 2147483647 h 6808"/>
              <a:gd name="T108" fmla="*/ 2147483647 w 5884"/>
              <a:gd name="T109" fmla="*/ 2147483647 h 6808"/>
              <a:gd name="T110" fmla="*/ 2147483647 w 5884"/>
              <a:gd name="T111" fmla="*/ 2147483647 h 6808"/>
              <a:gd name="T112" fmla="*/ 2147483647 w 5884"/>
              <a:gd name="T113" fmla="*/ 2147483647 h 6808"/>
              <a:gd name="T114" fmla="*/ 2147483647 w 5884"/>
              <a:gd name="T115" fmla="*/ 2147483647 h 6808"/>
              <a:gd name="T116" fmla="*/ 2147483647 w 5884"/>
              <a:gd name="T117" fmla="*/ 2147483647 h 6808"/>
              <a:gd name="T118" fmla="*/ 2147483647 w 5884"/>
              <a:gd name="T119" fmla="*/ 2147483647 h 6808"/>
              <a:gd name="T120" fmla="*/ 2147483647 w 5884"/>
              <a:gd name="T121" fmla="*/ 2147483647 h 680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884"/>
              <a:gd name="T184" fmla="*/ 0 h 6808"/>
              <a:gd name="T185" fmla="*/ 5884 w 5884"/>
              <a:gd name="T186" fmla="*/ 6808 h 680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884" h="6808">
                <a:moveTo>
                  <a:pt x="4542" y="23"/>
                </a:moveTo>
                <a:lnTo>
                  <a:pt x="4546" y="15"/>
                </a:lnTo>
                <a:lnTo>
                  <a:pt x="4554" y="14"/>
                </a:lnTo>
                <a:lnTo>
                  <a:pt x="4565" y="14"/>
                </a:lnTo>
                <a:lnTo>
                  <a:pt x="4569" y="17"/>
                </a:lnTo>
                <a:lnTo>
                  <a:pt x="4618" y="39"/>
                </a:lnTo>
                <a:lnTo>
                  <a:pt x="4676" y="76"/>
                </a:lnTo>
                <a:lnTo>
                  <a:pt x="4705" y="97"/>
                </a:lnTo>
                <a:lnTo>
                  <a:pt x="4730" y="118"/>
                </a:lnTo>
                <a:lnTo>
                  <a:pt x="4750" y="143"/>
                </a:lnTo>
                <a:lnTo>
                  <a:pt x="4759" y="167"/>
                </a:lnTo>
                <a:lnTo>
                  <a:pt x="4783" y="213"/>
                </a:lnTo>
                <a:lnTo>
                  <a:pt x="4804" y="268"/>
                </a:lnTo>
                <a:lnTo>
                  <a:pt x="4827" y="332"/>
                </a:lnTo>
                <a:lnTo>
                  <a:pt x="4841" y="347"/>
                </a:lnTo>
                <a:lnTo>
                  <a:pt x="4845" y="368"/>
                </a:lnTo>
                <a:lnTo>
                  <a:pt x="4850" y="390"/>
                </a:lnTo>
                <a:lnTo>
                  <a:pt x="4856" y="413"/>
                </a:lnTo>
                <a:lnTo>
                  <a:pt x="4872" y="438"/>
                </a:lnTo>
                <a:lnTo>
                  <a:pt x="4881" y="465"/>
                </a:lnTo>
                <a:lnTo>
                  <a:pt x="4889" y="491"/>
                </a:lnTo>
                <a:lnTo>
                  <a:pt x="4889" y="514"/>
                </a:lnTo>
                <a:lnTo>
                  <a:pt x="4887" y="568"/>
                </a:lnTo>
                <a:lnTo>
                  <a:pt x="4878" y="628"/>
                </a:lnTo>
                <a:lnTo>
                  <a:pt x="4864" y="663"/>
                </a:lnTo>
                <a:lnTo>
                  <a:pt x="4856" y="706"/>
                </a:lnTo>
                <a:lnTo>
                  <a:pt x="4852" y="756"/>
                </a:lnTo>
                <a:lnTo>
                  <a:pt x="4858" y="803"/>
                </a:lnTo>
                <a:lnTo>
                  <a:pt x="4872" y="824"/>
                </a:lnTo>
                <a:lnTo>
                  <a:pt x="4881" y="849"/>
                </a:lnTo>
                <a:lnTo>
                  <a:pt x="4895" y="900"/>
                </a:lnTo>
                <a:lnTo>
                  <a:pt x="4905" y="925"/>
                </a:lnTo>
                <a:lnTo>
                  <a:pt x="4920" y="944"/>
                </a:lnTo>
                <a:lnTo>
                  <a:pt x="4942" y="962"/>
                </a:lnTo>
                <a:lnTo>
                  <a:pt x="4973" y="971"/>
                </a:lnTo>
                <a:lnTo>
                  <a:pt x="5056" y="1000"/>
                </a:lnTo>
                <a:lnTo>
                  <a:pt x="5147" y="1028"/>
                </a:lnTo>
                <a:lnTo>
                  <a:pt x="5333" y="1078"/>
                </a:lnTo>
                <a:lnTo>
                  <a:pt x="5417" y="1103"/>
                </a:lnTo>
                <a:lnTo>
                  <a:pt x="5487" y="1132"/>
                </a:lnTo>
                <a:lnTo>
                  <a:pt x="5516" y="1148"/>
                </a:lnTo>
                <a:lnTo>
                  <a:pt x="5537" y="1165"/>
                </a:lnTo>
                <a:lnTo>
                  <a:pt x="5552" y="1185"/>
                </a:lnTo>
                <a:lnTo>
                  <a:pt x="5560" y="1204"/>
                </a:lnTo>
                <a:lnTo>
                  <a:pt x="5597" y="1299"/>
                </a:lnTo>
                <a:lnTo>
                  <a:pt x="5651" y="1460"/>
                </a:lnTo>
                <a:lnTo>
                  <a:pt x="5700" y="1617"/>
                </a:lnTo>
                <a:lnTo>
                  <a:pt x="5721" y="1695"/>
                </a:lnTo>
                <a:lnTo>
                  <a:pt x="5752" y="1840"/>
                </a:lnTo>
                <a:lnTo>
                  <a:pt x="5781" y="1989"/>
                </a:lnTo>
                <a:lnTo>
                  <a:pt x="5799" y="2065"/>
                </a:lnTo>
                <a:lnTo>
                  <a:pt x="5820" y="2137"/>
                </a:lnTo>
                <a:lnTo>
                  <a:pt x="5843" y="2207"/>
                </a:lnTo>
                <a:lnTo>
                  <a:pt x="5874" y="2276"/>
                </a:lnTo>
                <a:lnTo>
                  <a:pt x="5880" y="2325"/>
                </a:lnTo>
                <a:lnTo>
                  <a:pt x="5884" y="2377"/>
                </a:lnTo>
                <a:lnTo>
                  <a:pt x="5884" y="2399"/>
                </a:lnTo>
                <a:lnTo>
                  <a:pt x="5876" y="2420"/>
                </a:lnTo>
                <a:lnTo>
                  <a:pt x="5865" y="2439"/>
                </a:lnTo>
                <a:lnTo>
                  <a:pt x="5838" y="2453"/>
                </a:lnTo>
                <a:lnTo>
                  <a:pt x="5843" y="2666"/>
                </a:lnTo>
                <a:lnTo>
                  <a:pt x="5845" y="3000"/>
                </a:lnTo>
                <a:lnTo>
                  <a:pt x="5845" y="3597"/>
                </a:lnTo>
                <a:lnTo>
                  <a:pt x="5822" y="3645"/>
                </a:lnTo>
                <a:lnTo>
                  <a:pt x="5791" y="3696"/>
                </a:lnTo>
                <a:lnTo>
                  <a:pt x="5774" y="3715"/>
                </a:lnTo>
                <a:lnTo>
                  <a:pt x="5752" y="3735"/>
                </a:lnTo>
                <a:lnTo>
                  <a:pt x="5727" y="3746"/>
                </a:lnTo>
                <a:lnTo>
                  <a:pt x="5698" y="3752"/>
                </a:lnTo>
                <a:lnTo>
                  <a:pt x="5688" y="3768"/>
                </a:lnTo>
                <a:lnTo>
                  <a:pt x="5677" y="3783"/>
                </a:lnTo>
                <a:lnTo>
                  <a:pt x="5646" y="3810"/>
                </a:lnTo>
                <a:lnTo>
                  <a:pt x="5578" y="3849"/>
                </a:lnTo>
                <a:lnTo>
                  <a:pt x="5578" y="3923"/>
                </a:lnTo>
                <a:lnTo>
                  <a:pt x="5572" y="3998"/>
                </a:lnTo>
                <a:lnTo>
                  <a:pt x="5556" y="4068"/>
                </a:lnTo>
                <a:lnTo>
                  <a:pt x="5537" y="4140"/>
                </a:lnTo>
                <a:lnTo>
                  <a:pt x="5487" y="4272"/>
                </a:lnTo>
                <a:lnTo>
                  <a:pt x="5432" y="4407"/>
                </a:lnTo>
                <a:lnTo>
                  <a:pt x="5423" y="4516"/>
                </a:lnTo>
                <a:lnTo>
                  <a:pt x="5393" y="4704"/>
                </a:lnTo>
                <a:lnTo>
                  <a:pt x="5376" y="4803"/>
                </a:lnTo>
                <a:lnTo>
                  <a:pt x="5353" y="4888"/>
                </a:lnTo>
                <a:lnTo>
                  <a:pt x="5337" y="4921"/>
                </a:lnTo>
                <a:lnTo>
                  <a:pt x="5324" y="4946"/>
                </a:lnTo>
                <a:lnTo>
                  <a:pt x="5308" y="4962"/>
                </a:lnTo>
                <a:lnTo>
                  <a:pt x="5291" y="4970"/>
                </a:lnTo>
                <a:lnTo>
                  <a:pt x="5300" y="5055"/>
                </a:lnTo>
                <a:lnTo>
                  <a:pt x="5300" y="5137"/>
                </a:lnTo>
                <a:lnTo>
                  <a:pt x="5293" y="5210"/>
                </a:lnTo>
                <a:lnTo>
                  <a:pt x="5277" y="5274"/>
                </a:lnTo>
                <a:lnTo>
                  <a:pt x="5238" y="5396"/>
                </a:lnTo>
                <a:lnTo>
                  <a:pt x="5223" y="5451"/>
                </a:lnTo>
                <a:lnTo>
                  <a:pt x="5209" y="5509"/>
                </a:lnTo>
                <a:lnTo>
                  <a:pt x="5207" y="5573"/>
                </a:lnTo>
                <a:lnTo>
                  <a:pt x="5207" y="5676"/>
                </a:lnTo>
                <a:lnTo>
                  <a:pt x="5209" y="5811"/>
                </a:lnTo>
                <a:lnTo>
                  <a:pt x="5209" y="5965"/>
                </a:lnTo>
                <a:lnTo>
                  <a:pt x="5201" y="6125"/>
                </a:lnTo>
                <a:lnTo>
                  <a:pt x="5194" y="6207"/>
                </a:lnTo>
                <a:lnTo>
                  <a:pt x="5180" y="6284"/>
                </a:lnTo>
                <a:lnTo>
                  <a:pt x="5165" y="6356"/>
                </a:lnTo>
                <a:lnTo>
                  <a:pt x="5145" y="6428"/>
                </a:lnTo>
                <a:lnTo>
                  <a:pt x="5118" y="6490"/>
                </a:lnTo>
                <a:lnTo>
                  <a:pt x="5087" y="6544"/>
                </a:lnTo>
                <a:lnTo>
                  <a:pt x="5085" y="6583"/>
                </a:lnTo>
                <a:lnTo>
                  <a:pt x="5087" y="6620"/>
                </a:lnTo>
                <a:lnTo>
                  <a:pt x="5095" y="6692"/>
                </a:lnTo>
                <a:lnTo>
                  <a:pt x="5089" y="6707"/>
                </a:lnTo>
                <a:lnTo>
                  <a:pt x="5073" y="6728"/>
                </a:lnTo>
                <a:lnTo>
                  <a:pt x="5048" y="6754"/>
                </a:lnTo>
                <a:lnTo>
                  <a:pt x="5015" y="6775"/>
                </a:lnTo>
                <a:lnTo>
                  <a:pt x="4971" y="6792"/>
                </a:lnTo>
                <a:lnTo>
                  <a:pt x="4944" y="6796"/>
                </a:lnTo>
                <a:lnTo>
                  <a:pt x="4916" y="6798"/>
                </a:lnTo>
                <a:lnTo>
                  <a:pt x="4887" y="6796"/>
                </a:lnTo>
                <a:lnTo>
                  <a:pt x="4852" y="6791"/>
                </a:lnTo>
                <a:lnTo>
                  <a:pt x="4819" y="6781"/>
                </a:lnTo>
                <a:lnTo>
                  <a:pt x="4781" y="6767"/>
                </a:lnTo>
                <a:lnTo>
                  <a:pt x="4759" y="6750"/>
                </a:lnTo>
                <a:lnTo>
                  <a:pt x="4744" y="6730"/>
                </a:lnTo>
                <a:lnTo>
                  <a:pt x="4734" y="6707"/>
                </a:lnTo>
                <a:lnTo>
                  <a:pt x="4726" y="6684"/>
                </a:lnTo>
                <a:lnTo>
                  <a:pt x="4705" y="6585"/>
                </a:lnTo>
                <a:lnTo>
                  <a:pt x="4682" y="6583"/>
                </a:lnTo>
                <a:lnTo>
                  <a:pt x="4649" y="6573"/>
                </a:lnTo>
                <a:lnTo>
                  <a:pt x="4612" y="6552"/>
                </a:lnTo>
                <a:lnTo>
                  <a:pt x="4594" y="6538"/>
                </a:lnTo>
                <a:lnTo>
                  <a:pt x="4579" y="6521"/>
                </a:lnTo>
                <a:lnTo>
                  <a:pt x="4565" y="6500"/>
                </a:lnTo>
                <a:lnTo>
                  <a:pt x="4558" y="6476"/>
                </a:lnTo>
                <a:lnTo>
                  <a:pt x="4552" y="6447"/>
                </a:lnTo>
                <a:lnTo>
                  <a:pt x="4552" y="6414"/>
                </a:lnTo>
                <a:lnTo>
                  <a:pt x="4558" y="6378"/>
                </a:lnTo>
                <a:lnTo>
                  <a:pt x="4573" y="6337"/>
                </a:lnTo>
                <a:lnTo>
                  <a:pt x="4594" y="6292"/>
                </a:lnTo>
                <a:lnTo>
                  <a:pt x="4622" y="6240"/>
                </a:lnTo>
                <a:lnTo>
                  <a:pt x="4622" y="6168"/>
                </a:lnTo>
                <a:lnTo>
                  <a:pt x="4618" y="6100"/>
                </a:lnTo>
                <a:lnTo>
                  <a:pt x="4604" y="6032"/>
                </a:lnTo>
                <a:lnTo>
                  <a:pt x="4585" y="5968"/>
                </a:lnTo>
                <a:lnTo>
                  <a:pt x="4544" y="5840"/>
                </a:lnTo>
                <a:lnTo>
                  <a:pt x="4527" y="5773"/>
                </a:lnTo>
                <a:lnTo>
                  <a:pt x="4511" y="5705"/>
                </a:lnTo>
                <a:lnTo>
                  <a:pt x="4497" y="5643"/>
                </a:lnTo>
                <a:lnTo>
                  <a:pt x="4476" y="5579"/>
                </a:lnTo>
                <a:lnTo>
                  <a:pt x="4453" y="5499"/>
                </a:lnTo>
                <a:lnTo>
                  <a:pt x="4443" y="5528"/>
                </a:lnTo>
                <a:lnTo>
                  <a:pt x="4437" y="5559"/>
                </a:lnTo>
                <a:lnTo>
                  <a:pt x="4430" y="5631"/>
                </a:lnTo>
                <a:lnTo>
                  <a:pt x="4422" y="5664"/>
                </a:lnTo>
                <a:lnTo>
                  <a:pt x="4414" y="5695"/>
                </a:lnTo>
                <a:lnTo>
                  <a:pt x="4397" y="5724"/>
                </a:lnTo>
                <a:lnTo>
                  <a:pt x="4369" y="5747"/>
                </a:lnTo>
                <a:lnTo>
                  <a:pt x="4329" y="5747"/>
                </a:lnTo>
                <a:lnTo>
                  <a:pt x="4290" y="5757"/>
                </a:lnTo>
                <a:lnTo>
                  <a:pt x="4220" y="5792"/>
                </a:lnTo>
                <a:lnTo>
                  <a:pt x="4183" y="5807"/>
                </a:lnTo>
                <a:lnTo>
                  <a:pt x="4146" y="5819"/>
                </a:lnTo>
                <a:lnTo>
                  <a:pt x="4108" y="5821"/>
                </a:lnTo>
                <a:lnTo>
                  <a:pt x="4063" y="5811"/>
                </a:lnTo>
                <a:lnTo>
                  <a:pt x="4030" y="5821"/>
                </a:lnTo>
                <a:lnTo>
                  <a:pt x="3999" y="5837"/>
                </a:lnTo>
                <a:lnTo>
                  <a:pt x="3970" y="5862"/>
                </a:lnTo>
                <a:lnTo>
                  <a:pt x="3960" y="5877"/>
                </a:lnTo>
                <a:lnTo>
                  <a:pt x="3949" y="5895"/>
                </a:lnTo>
                <a:lnTo>
                  <a:pt x="3931" y="5972"/>
                </a:lnTo>
                <a:lnTo>
                  <a:pt x="3910" y="6054"/>
                </a:lnTo>
                <a:lnTo>
                  <a:pt x="3863" y="6215"/>
                </a:lnTo>
                <a:lnTo>
                  <a:pt x="3844" y="6294"/>
                </a:lnTo>
                <a:lnTo>
                  <a:pt x="3836" y="6376"/>
                </a:lnTo>
                <a:lnTo>
                  <a:pt x="3838" y="6455"/>
                </a:lnTo>
                <a:lnTo>
                  <a:pt x="3842" y="6498"/>
                </a:lnTo>
                <a:lnTo>
                  <a:pt x="3854" y="6538"/>
                </a:lnTo>
                <a:lnTo>
                  <a:pt x="3871" y="6601"/>
                </a:lnTo>
                <a:lnTo>
                  <a:pt x="3885" y="6668"/>
                </a:lnTo>
                <a:lnTo>
                  <a:pt x="3885" y="6699"/>
                </a:lnTo>
                <a:lnTo>
                  <a:pt x="3879" y="6730"/>
                </a:lnTo>
                <a:lnTo>
                  <a:pt x="3869" y="6756"/>
                </a:lnTo>
                <a:lnTo>
                  <a:pt x="3844" y="6781"/>
                </a:lnTo>
                <a:lnTo>
                  <a:pt x="3803" y="6798"/>
                </a:lnTo>
                <a:lnTo>
                  <a:pt x="3764" y="6808"/>
                </a:lnTo>
                <a:lnTo>
                  <a:pt x="3726" y="6808"/>
                </a:lnTo>
                <a:lnTo>
                  <a:pt x="3693" y="6800"/>
                </a:lnTo>
                <a:lnTo>
                  <a:pt x="3662" y="6791"/>
                </a:lnTo>
                <a:lnTo>
                  <a:pt x="3634" y="6775"/>
                </a:lnTo>
                <a:lnTo>
                  <a:pt x="3596" y="6752"/>
                </a:lnTo>
                <a:lnTo>
                  <a:pt x="3578" y="6721"/>
                </a:lnTo>
                <a:lnTo>
                  <a:pt x="3565" y="6690"/>
                </a:lnTo>
                <a:lnTo>
                  <a:pt x="3555" y="6657"/>
                </a:lnTo>
                <a:lnTo>
                  <a:pt x="3549" y="6626"/>
                </a:lnTo>
                <a:lnTo>
                  <a:pt x="3549" y="6556"/>
                </a:lnTo>
                <a:lnTo>
                  <a:pt x="3563" y="6492"/>
                </a:lnTo>
                <a:lnTo>
                  <a:pt x="3578" y="6428"/>
                </a:lnTo>
                <a:lnTo>
                  <a:pt x="3598" y="6362"/>
                </a:lnTo>
                <a:lnTo>
                  <a:pt x="3617" y="6298"/>
                </a:lnTo>
                <a:lnTo>
                  <a:pt x="3629" y="6238"/>
                </a:lnTo>
                <a:lnTo>
                  <a:pt x="3625" y="6172"/>
                </a:lnTo>
                <a:lnTo>
                  <a:pt x="3625" y="6108"/>
                </a:lnTo>
                <a:lnTo>
                  <a:pt x="3634" y="5980"/>
                </a:lnTo>
                <a:lnTo>
                  <a:pt x="3638" y="5918"/>
                </a:lnTo>
                <a:lnTo>
                  <a:pt x="3633" y="5856"/>
                </a:lnTo>
                <a:lnTo>
                  <a:pt x="3619" y="5796"/>
                </a:lnTo>
                <a:lnTo>
                  <a:pt x="3607" y="5765"/>
                </a:lnTo>
                <a:lnTo>
                  <a:pt x="3590" y="5738"/>
                </a:lnTo>
                <a:lnTo>
                  <a:pt x="3586" y="5650"/>
                </a:lnTo>
                <a:lnTo>
                  <a:pt x="3580" y="5612"/>
                </a:lnTo>
                <a:lnTo>
                  <a:pt x="3567" y="5575"/>
                </a:lnTo>
                <a:lnTo>
                  <a:pt x="3553" y="5633"/>
                </a:lnTo>
                <a:lnTo>
                  <a:pt x="3543" y="5691"/>
                </a:lnTo>
                <a:lnTo>
                  <a:pt x="3543" y="5751"/>
                </a:lnTo>
                <a:lnTo>
                  <a:pt x="3543" y="5811"/>
                </a:lnTo>
                <a:lnTo>
                  <a:pt x="3541" y="5871"/>
                </a:lnTo>
                <a:lnTo>
                  <a:pt x="3539" y="5932"/>
                </a:lnTo>
                <a:lnTo>
                  <a:pt x="3532" y="5994"/>
                </a:lnTo>
                <a:lnTo>
                  <a:pt x="3512" y="6054"/>
                </a:lnTo>
                <a:lnTo>
                  <a:pt x="3510" y="6092"/>
                </a:lnTo>
                <a:lnTo>
                  <a:pt x="3501" y="6137"/>
                </a:lnTo>
                <a:lnTo>
                  <a:pt x="3481" y="6191"/>
                </a:lnTo>
                <a:lnTo>
                  <a:pt x="3464" y="6292"/>
                </a:lnTo>
                <a:lnTo>
                  <a:pt x="3441" y="6368"/>
                </a:lnTo>
                <a:lnTo>
                  <a:pt x="3411" y="6418"/>
                </a:lnTo>
                <a:lnTo>
                  <a:pt x="3384" y="6453"/>
                </a:lnTo>
                <a:lnTo>
                  <a:pt x="3357" y="6471"/>
                </a:lnTo>
                <a:lnTo>
                  <a:pt x="3334" y="6476"/>
                </a:lnTo>
                <a:lnTo>
                  <a:pt x="3313" y="6476"/>
                </a:lnTo>
                <a:lnTo>
                  <a:pt x="3297" y="6473"/>
                </a:lnTo>
                <a:lnTo>
                  <a:pt x="3268" y="6438"/>
                </a:lnTo>
                <a:lnTo>
                  <a:pt x="3245" y="6399"/>
                </a:lnTo>
                <a:lnTo>
                  <a:pt x="3229" y="6360"/>
                </a:lnTo>
                <a:lnTo>
                  <a:pt x="3219" y="6321"/>
                </a:lnTo>
                <a:lnTo>
                  <a:pt x="3212" y="6279"/>
                </a:lnTo>
                <a:lnTo>
                  <a:pt x="3212" y="6238"/>
                </a:lnTo>
                <a:lnTo>
                  <a:pt x="3217" y="6149"/>
                </a:lnTo>
                <a:lnTo>
                  <a:pt x="3235" y="6063"/>
                </a:lnTo>
                <a:lnTo>
                  <a:pt x="3256" y="5974"/>
                </a:lnTo>
                <a:lnTo>
                  <a:pt x="3274" y="5887"/>
                </a:lnTo>
                <a:lnTo>
                  <a:pt x="3289" y="5802"/>
                </a:lnTo>
                <a:lnTo>
                  <a:pt x="3276" y="5771"/>
                </a:lnTo>
                <a:lnTo>
                  <a:pt x="3262" y="5740"/>
                </a:lnTo>
                <a:lnTo>
                  <a:pt x="3245" y="5674"/>
                </a:lnTo>
                <a:lnTo>
                  <a:pt x="3233" y="5643"/>
                </a:lnTo>
                <a:lnTo>
                  <a:pt x="3217" y="5619"/>
                </a:lnTo>
                <a:lnTo>
                  <a:pt x="3190" y="5604"/>
                </a:lnTo>
                <a:lnTo>
                  <a:pt x="3155" y="5600"/>
                </a:lnTo>
                <a:lnTo>
                  <a:pt x="3136" y="5583"/>
                </a:lnTo>
                <a:lnTo>
                  <a:pt x="3119" y="5567"/>
                </a:lnTo>
                <a:lnTo>
                  <a:pt x="3101" y="5550"/>
                </a:lnTo>
                <a:lnTo>
                  <a:pt x="3091" y="5528"/>
                </a:lnTo>
                <a:lnTo>
                  <a:pt x="3080" y="5484"/>
                </a:lnTo>
                <a:lnTo>
                  <a:pt x="3074" y="5435"/>
                </a:lnTo>
                <a:lnTo>
                  <a:pt x="3074" y="5334"/>
                </a:lnTo>
                <a:lnTo>
                  <a:pt x="3074" y="5282"/>
                </a:lnTo>
                <a:lnTo>
                  <a:pt x="3066" y="5232"/>
                </a:lnTo>
                <a:lnTo>
                  <a:pt x="3060" y="5098"/>
                </a:lnTo>
                <a:lnTo>
                  <a:pt x="3053" y="4960"/>
                </a:lnTo>
                <a:lnTo>
                  <a:pt x="3045" y="4894"/>
                </a:lnTo>
                <a:lnTo>
                  <a:pt x="3031" y="4828"/>
                </a:lnTo>
                <a:lnTo>
                  <a:pt x="3014" y="4766"/>
                </a:lnTo>
                <a:lnTo>
                  <a:pt x="2989" y="4702"/>
                </a:lnTo>
                <a:lnTo>
                  <a:pt x="2971" y="4630"/>
                </a:lnTo>
                <a:lnTo>
                  <a:pt x="2954" y="4553"/>
                </a:lnTo>
                <a:lnTo>
                  <a:pt x="2944" y="4473"/>
                </a:lnTo>
                <a:lnTo>
                  <a:pt x="2936" y="4394"/>
                </a:lnTo>
                <a:lnTo>
                  <a:pt x="2930" y="4312"/>
                </a:lnTo>
                <a:lnTo>
                  <a:pt x="2930" y="4235"/>
                </a:lnTo>
                <a:lnTo>
                  <a:pt x="2936" y="4157"/>
                </a:lnTo>
                <a:lnTo>
                  <a:pt x="2944" y="4082"/>
                </a:lnTo>
                <a:lnTo>
                  <a:pt x="2929" y="4080"/>
                </a:lnTo>
                <a:lnTo>
                  <a:pt x="2913" y="4080"/>
                </a:lnTo>
                <a:lnTo>
                  <a:pt x="2901" y="4074"/>
                </a:lnTo>
                <a:lnTo>
                  <a:pt x="2897" y="4068"/>
                </a:lnTo>
                <a:lnTo>
                  <a:pt x="2894" y="4058"/>
                </a:lnTo>
                <a:lnTo>
                  <a:pt x="2915" y="3981"/>
                </a:lnTo>
                <a:lnTo>
                  <a:pt x="2919" y="3963"/>
                </a:lnTo>
                <a:lnTo>
                  <a:pt x="2919" y="3942"/>
                </a:lnTo>
                <a:lnTo>
                  <a:pt x="2915" y="3923"/>
                </a:lnTo>
                <a:lnTo>
                  <a:pt x="2905" y="3905"/>
                </a:lnTo>
                <a:lnTo>
                  <a:pt x="2892" y="3936"/>
                </a:lnTo>
                <a:lnTo>
                  <a:pt x="2882" y="3971"/>
                </a:lnTo>
                <a:lnTo>
                  <a:pt x="2876" y="4004"/>
                </a:lnTo>
                <a:lnTo>
                  <a:pt x="2872" y="4039"/>
                </a:lnTo>
                <a:lnTo>
                  <a:pt x="2882" y="4109"/>
                </a:lnTo>
                <a:lnTo>
                  <a:pt x="2899" y="4173"/>
                </a:lnTo>
                <a:lnTo>
                  <a:pt x="2884" y="4188"/>
                </a:lnTo>
                <a:lnTo>
                  <a:pt x="2868" y="4194"/>
                </a:lnTo>
                <a:lnTo>
                  <a:pt x="2853" y="4190"/>
                </a:lnTo>
                <a:lnTo>
                  <a:pt x="2835" y="4184"/>
                </a:lnTo>
                <a:lnTo>
                  <a:pt x="2801" y="4175"/>
                </a:lnTo>
                <a:lnTo>
                  <a:pt x="2783" y="4165"/>
                </a:lnTo>
                <a:lnTo>
                  <a:pt x="2777" y="4151"/>
                </a:lnTo>
                <a:lnTo>
                  <a:pt x="2775" y="4148"/>
                </a:lnTo>
                <a:lnTo>
                  <a:pt x="2738" y="4136"/>
                </a:lnTo>
                <a:lnTo>
                  <a:pt x="2725" y="4130"/>
                </a:lnTo>
                <a:lnTo>
                  <a:pt x="2723" y="4124"/>
                </a:lnTo>
                <a:lnTo>
                  <a:pt x="2721" y="4113"/>
                </a:lnTo>
                <a:lnTo>
                  <a:pt x="2700" y="4087"/>
                </a:lnTo>
                <a:lnTo>
                  <a:pt x="2692" y="4064"/>
                </a:lnTo>
                <a:lnTo>
                  <a:pt x="2686" y="4041"/>
                </a:lnTo>
                <a:lnTo>
                  <a:pt x="2653" y="4117"/>
                </a:lnTo>
                <a:lnTo>
                  <a:pt x="2624" y="4194"/>
                </a:lnTo>
                <a:lnTo>
                  <a:pt x="2601" y="4274"/>
                </a:lnTo>
                <a:lnTo>
                  <a:pt x="2583" y="4355"/>
                </a:lnTo>
                <a:lnTo>
                  <a:pt x="2568" y="4440"/>
                </a:lnTo>
                <a:lnTo>
                  <a:pt x="2558" y="4524"/>
                </a:lnTo>
                <a:lnTo>
                  <a:pt x="2554" y="4609"/>
                </a:lnTo>
                <a:lnTo>
                  <a:pt x="2554" y="4698"/>
                </a:lnTo>
                <a:lnTo>
                  <a:pt x="2535" y="4815"/>
                </a:lnTo>
                <a:lnTo>
                  <a:pt x="2529" y="4873"/>
                </a:lnTo>
                <a:lnTo>
                  <a:pt x="2523" y="4929"/>
                </a:lnTo>
                <a:lnTo>
                  <a:pt x="2523" y="4983"/>
                </a:lnTo>
                <a:lnTo>
                  <a:pt x="2531" y="5038"/>
                </a:lnTo>
                <a:lnTo>
                  <a:pt x="2546" y="5092"/>
                </a:lnTo>
                <a:lnTo>
                  <a:pt x="2570" y="5146"/>
                </a:lnTo>
                <a:lnTo>
                  <a:pt x="2574" y="5173"/>
                </a:lnTo>
                <a:lnTo>
                  <a:pt x="2585" y="5201"/>
                </a:lnTo>
                <a:lnTo>
                  <a:pt x="2607" y="5251"/>
                </a:lnTo>
                <a:lnTo>
                  <a:pt x="2624" y="5303"/>
                </a:lnTo>
                <a:lnTo>
                  <a:pt x="2630" y="5330"/>
                </a:lnTo>
                <a:lnTo>
                  <a:pt x="2630" y="5360"/>
                </a:lnTo>
                <a:lnTo>
                  <a:pt x="2638" y="5381"/>
                </a:lnTo>
                <a:lnTo>
                  <a:pt x="2640" y="5404"/>
                </a:lnTo>
                <a:lnTo>
                  <a:pt x="2645" y="5429"/>
                </a:lnTo>
                <a:lnTo>
                  <a:pt x="2651" y="5455"/>
                </a:lnTo>
                <a:lnTo>
                  <a:pt x="2676" y="5534"/>
                </a:lnTo>
                <a:lnTo>
                  <a:pt x="2690" y="5579"/>
                </a:lnTo>
                <a:lnTo>
                  <a:pt x="2698" y="5625"/>
                </a:lnTo>
                <a:lnTo>
                  <a:pt x="2700" y="5670"/>
                </a:lnTo>
                <a:lnTo>
                  <a:pt x="2694" y="5710"/>
                </a:lnTo>
                <a:lnTo>
                  <a:pt x="2678" y="5751"/>
                </a:lnTo>
                <a:lnTo>
                  <a:pt x="2665" y="5771"/>
                </a:lnTo>
                <a:lnTo>
                  <a:pt x="2651" y="5788"/>
                </a:lnTo>
                <a:lnTo>
                  <a:pt x="2618" y="5800"/>
                </a:lnTo>
                <a:lnTo>
                  <a:pt x="2595" y="5811"/>
                </a:lnTo>
                <a:lnTo>
                  <a:pt x="2577" y="5827"/>
                </a:lnTo>
                <a:lnTo>
                  <a:pt x="2568" y="5848"/>
                </a:lnTo>
                <a:lnTo>
                  <a:pt x="2558" y="5869"/>
                </a:lnTo>
                <a:lnTo>
                  <a:pt x="2554" y="5893"/>
                </a:lnTo>
                <a:lnTo>
                  <a:pt x="2548" y="5943"/>
                </a:lnTo>
                <a:lnTo>
                  <a:pt x="2545" y="5994"/>
                </a:lnTo>
                <a:lnTo>
                  <a:pt x="2539" y="6017"/>
                </a:lnTo>
                <a:lnTo>
                  <a:pt x="2531" y="6038"/>
                </a:lnTo>
                <a:lnTo>
                  <a:pt x="2515" y="6056"/>
                </a:lnTo>
                <a:lnTo>
                  <a:pt x="2494" y="6071"/>
                </a:lnTo>
                <a:lnTo>
                  <a:pt x="2469" y="6085"/>
                </a:lnTo>
                <a:lnTo>
                  <a:pt x="2432" y="6094"/>
                </a:lnTo>
                <a:lnTo>
                  <a:pt x="2401" y="6129"/>
                </a:lnTo>
                <a:lnTo>
                  <a:pt x="2372" y="6168"/>
                </a:lnTo>
                <a:lnTo>
                  <a:pt x="2354" y="6186"/>
                </a:lnTo>
                <a:lnTo>
                  <a:pt x="2335" y="6199"/>
                </a:lnTo>
                <a:lnTo>
                  <a:pt x="2312" y="6209"/>
                </a:lnTo>
                <a:lnTo>
                  <a:pt x="2285" y="6215"/>
                </a:lnTo>
                <a:lnTo>
                  <a:pt x="2166" y="6337"/>
                </a:lnTo>
                <a:lnTo>
                  <a:pt x="2141" y="6368"/>
                </a:lnTo>
                <a:lnTo>
                  <a:pt x="2118" y="6397"/>
                </a:lnTo>
                <a:lnTo>
                  <a:pt x="2095" y="6414"/>
                </a:lnTo>
                <a:lnTo>
                  <a:pt x="2071" y="6430"/>
                </a:lnTo>
                <a:lnTo>
                  <a:pt x="2050" y="6440"/>
                </a:lnTo>
                <a:lnTo>
                  <a:pt x="2029" y="6445"/>
                </a:lnTo>
                <a:lnTo>
                  <a:pt x="2011" y="6447"/>
                </a:lnTo>
                <a:lnTo>
                  <a:pt x="1996" y="6445"/>
                </a:lnTo>
                <a:lnTo>
                  <a:pt x="1965" y="6436"/>
                </a:lnTo>
                <a:lnTo>
                  <a:pt x="1937" y="6414"/>
                </a:lnTo>
                <a:lnTo>
                  <a:pt x="1918" y="6391"/>
                </a:lnTo>
                <a:lnTo>
                  <a:pt x="1901" y="6368"/>
                </a:lnTo>
                <a:lnTo>
                  <a:pt x="1897" y="6323"/>
                </a:lnTo>
                <a:lnTo>
                  <a:pt x="1897" y="6271"/>
                </a:lnTo>
                <a:lnTo>
                  <a:pt x="1901" y="6222"/>
                </a:lnTo>
                <a:lnTo>
                  <a:pt x="1912" y="6186"/>
                </a:lnTo>
                <a:lnTo>
                  <a:pt x="1937" y="6120"/>
                </a:lnTo>
                <a:lnTo>
                  <a:pt x="1949" y="6075"/>
                </a:lnTo>
                <a:lnTo>
                  <a:pt x="1949" y="6040"/>
                </a:lnTo>
                <a:lnTo>
                  <a:pt x="1943" y="6019"/>
                </a:lnTo>
                <a:lnTo>
                  <a:pt x="1926" y="5986"/>
                </a:lnTo>
                <a:lnTo>
                  <a:pt x="1920" y="5968"/>
                </a:lnTo>
                <a:lnTo>
                  <a:pt x="1922" y="5941"/>
                </a:lnTo>
                <a:lnTo>
                  <a:pt x="1906" y="5932"/>
                </a:lnTo>
                <a:lnTo>
                  <a:pt x="1891" y="5916"/>
                </a:lnTo>
                <a:lnTo>
                  <a:pt x="1879" y="5901"/>
                </a:lnTo>
                <a:lnTo>
                  <a:pt x="1868" y="5881"/>
                </a:lnTo>
                <a:lnTo>
                  <a:pt x="1864" y="5864"/>
                </a:lnTo>
                <a:lnTo>
                  <a:pt x="1864" y="5846"/>
                </a:lnTo>
                <a:lnTo>
                  <a:pt x="1868" y="5833"/>
                </a:lnTo>
                <a:lnTo>
                  <a:pt x="1879" y="5821"/>
                </a:lnTo>
                <a:lnTo>
                  <a:pt x="1912" y="5796"/>
                </a:lnTo>
                <a:lnTo>
                  <a:pt x="1943" y="5759"/>
                </a:lnTo>
                <a:lnTo>
                  <a:pt x="1970" y="5712"/>
                </a:lnTo>
                <a:lnTo>
                  <a:pt x="1992" y="5656"/>
                </a:lnTo>
                <a:lnTo>
                  <a:pt x="2007" y="5590"/>
                </a:lnTo>
                <a:lnTo>
                  <a:pt x="2021" y="5520"/>
                </a:lnTo>
                <a:lnTo>
                  <a:pt x="2029" y="5447"/>
                </a:lnTo>
                <a:lnTo>
                  <a:pt x="2033" y="5371"/>
                </a:lnTo>
                <a:lnTo>
                  <a:pt x="2029" y="5290"/>
                </a:lnTo>
                <a:lnTo>
                  <a:pt x="2021" y="5210"/>
                </a:lnTo>
                <a:lnTo>
                  <a:pt x="2005" y="5131"/>
                </a:lnTo>
                <a:lnTo>
                  <a:pt x="1986" y="5053"/>
                </a:lnTo>
                <a:lnTo>
                  <a:pt x="1959" y="4981"/>
                </a:lnTo>
                <a:lnTo>
                  <a:pt x="1926" y="4912"/>
                </a:lnTo>
                <a:lnTo>
                  <a:pt x="1887" y="4851"/>
                </a:lnTo>
                <a:lnTo>
                  <a:pt x="1841" y="4795"/>
                </a:lnTo>
                <a:lnTo>
                  <a:pt x="1808" y="4716"/>
                </a:lnTo>
                <a:lnTo>
                  <a:pt x="1777" y="4609"/>
                </a:lnTo>
                <a:lnTo>
                  <a:pt x="1744" y="4489"/>
                </a:lnTo>
                <a:lnTo>
                  <a:pt x="1714" y="4367"/>
                </a:lnTo>
                <a:lnTo>
                  <a:pt x="1666" y="4146"/>
                </a:lnTo>
                <a:lnTo>
                  <a:pt x="1637" y="4014"/>
                </a:lnTo>
                <a:lnTo>
                  <a:pt x="1617" y="4078"/>
                </a:lnTo>
                <a:lnTo>
                  <a:pt x="1590" y="4204"/>
                </a:lnTo>
                <a:lnTo>
                  <a:pt x="1517" y="4586"/>
                </a:lnTo>
                <a:lnTo>
                  <a:pt x="1429" y="5024"/>
                </a:lnTo>
                <a:lnTo>
                  <a:pt x="1383" y="5222"/>
                </a:lnTo>
                <a:lnTo>
                  <a:pt x="1338" y="5387"/>
                </a:lnTo>
                <a:lnTo>
                  <a:pt x="1329" y="5429"/>
                </a:lnTo>
                <a:lnTo>
                  <a:pt x="1323" y="5474"/>
                </a:lnTo>
                <a:lnTo>
                  <a:pt x="1325" y="5515"/>
                </a:lnTo>
                <a:lnTo>
                  <a:pt x="1332" y="5559"/>
                </a:lnTo>
                <a:lnTo>
                  <a:pt x="1356" y="5648"/>
                </a:lnTo>
                <a:lnTo>
                  <a:pt x="1373" y="5738"/>
                </a:lnTo>
                <a:lnTo>
                  <a:pt x="1394" y="5778"/>
                </a:lnTo>
                <a:lnTo>
                  <a:pt x="1406" y="5819"/>
                </a:lnTo>
                <a:lnTo>
                  <a:pt x="1406" y="5862"/>
                </a:lnTo>
                <a:lnTo>
                  <a:pt x="1398" y="5901"/>
                </a:lnTo>
                <a:lnTo>
                  <a:pt x="1373" y="5972"/>
                </a:lnTo>
                <a:lnTo>
                  <a:pt x="1363" y="6001"/>
                </a:lnTo>
                <a:lnTo>
                  <a:pt x="1360" y="6027"/>
                </a:lnTo>
                <a:lnTo>
                  <a:pt x="1352" y="6038"/>
                </a:lnTo>
                <a:lnTo>
                  <a:pt x="1340" y="6069"/>
                </a:lnTo>
                <a:lnTo>
                  <a:pt x="1315" y="6170"/>
                </a:lnTo>
                <a:lnTo>
                  <a:pt x="1298" y="6224"/>
                </a:lnTo>
                <a:lnTo>
                  <a:pt x="1278" y="6277"/>
                </a:lnTo>
                <a:lnTo>
                  <a:pt x="1259" y="6317"/>
                </a:lnTo>
                <a:lnTo>
                  <a:pt x="1247" y="6333"/>
                </a:lnTo>
                <a:lnTo>
                  <a:pt x="1234" y="6345"/>
                </a:lnTo>
                <a:lnTo>
                  <a:pt x="1206" y="6352"/>
                </a:lnTo>
                <a:lnTo>
                  <a:pt x="1173" y="6356"/>
                </a:lnTo>
                <a:lnTo>
                  <a:pt x="1111" y="6362"/>
                </a:lnTo>
                <a:lnTo>
                  <a:pt x="1080" y="6364"/>
                </a:lnTo>
                <a:lnTo>
                  <a:pt x="1053" y="6374"/>
                </a:lnTo>
                <a:lnTo>
                  <a:pt x="1026" y="6387"/>
                </a:lnTo>
                <a:lnTo>
                  <a:pt x="1003" y="6409"/>
                </a:lnTo>
                <a:lnTo>
                  <a:pt x="978" y="6436"/>
                </a:lnTo>
                <a:lnTo>
                  <a:pt x="946" y="6461"/>
                </a:lnTo>
                <a:lnTo>
                  <a:pt x="931" y="6471"/>
                </a:lnTo>
                <a:lnTo>
                  <a:pt x="912" y="6476"/>
                </a:lnTo>
                <a:lnTo>
                  <a:pt x="894" y="6480"/>
                </a:lnTo>
                <a:lnTo>
                  <a:pt x="873" y="6473"/>
                </a:lnTo>
                <a:lnTo>
                  <a:pt x="861" y="6463"/>
                </a:lnTo>
                <a:lnTo>
                  <a:pt x="844" y="6459"/>
                </a:lnTo>
                <a:lnTo>
                  <a:pt x="813" y="6447"/>
                </a:lnTo>
                <a:lnTo>
                  <a:pt x="799" y="6440"/>
                </a:lnTo>
                <a:lnTo>
                  <a:pt x="786" y="6430"/>
                </a:lnTo>
                <a:lnTo>
                  <a:pt x="778" y="6416"/>
                </a:lnTo>
                <a:lnTo>
                  <a:pt x="774" y="6399"/>
                </a:lnTo>
                <a:lnTo>
                  <a:pt x="782" y="6368"/>
                </a:lnTo>
                <a:lnTo>
                  <a:pt x="782" y="6333"/>
                </a:lnTo>
                <a:lnTo>
                  <a:pt x="772" y="6267"/>
                </a:lnTo>
                <a:lnTo>
                  <a:pt x="766" y="6232"/>
                </a:lnTo>
                <a:lnTo>
                  <a:pt x="766" y="6199"/>
                </a:lnTo>
                <a:lnTo>
                  <a:pt x="774" y="6164"/>
                </a:lnTo>
                <a:lnTo>
                  <a:pt x="789" y="6137"/>
                </a:lnTo>
                <a:lnTo>
                  <a:pt x="778" y="6092"/>
                </a:lnTo>
                <a:lnTo>
                  <a:pt x="770" y="6050"/>
                </a:lnTo>
                <a:lnTo>
                  <a:pt x="770" y="6007"/>
                </a:lnTo>
                <a:lnTo>
                  <a:pt x="772" y="5965"/>
                </a:lnTo>
                <a:lnTo>
                  <a:pt x="786" y="5879"/>
                </a:lnTo>
                <a:lnTo>
                  <a:pt x="789" y="5837"/>
                </a:lnTo>
                <a:lnTo>
                  <a:pt x="791" y="5794"/>
                </a:lnTo>
                <a:lnTo>
                  <a:pt x="789" y="5660"/>
                </a:lnTo>
                <a:lnTo>
                  <a:pt x="795" y="5526"/>
                </a:lnTo>
                <a:lnTo>
                  <a:pt x="809" y="5391"/>
                </a:lnTo>
                <a:lnTo>
                  <a:pt x="826" y="5259"/>
                </a:lnTo>
                <a:lnTo>
                  <a:pt x="809" y="5191"/>
                </a:lnTo>
                <a:lnTo>
                  <a:pt x="780" y="5127"/>
                </a:lnTo>
                <a:lnTo>
                  <a:pt x="718" y="4997"/>
                </a:lnTo>
                <a:lnTo>
                  <a:pt x="683" y="4931"/>
                </a:lnTo>
                <a:lnTo>
                  <a:pt x="656" y="4867"/>
                </a:lnTo>
                <a:lnTo>
                  <a:pt x="632" y="4795"/>
                </a:lnTo>
                <a:lnTo>
                  <a:pt x="615" y="4725"/>
                </a:lnTo>
                <a:lnTo>
                  <a:pt x="570" y="4526"/>
                </a:lnTo>
                <a:lnTo>
                  <a:pt x="528" y="4324"/>
                </a:lnTo>
                <a:lnTo>
                  <a:pt x="512" y="4219"/>
                </a:lnTo>
                <a:lnTo>
                  <a:pt x="498" y="4113"/>
                </a:lnTo>
                <a:lnTo>
                  <a:pt x="489" y="4006"/>
                </a:lnTo>
                <a:lnTo>
                  <a:pt x="483" y="3901"/>
                </a:lnTo>
                <a:lnTo>
                  <a:pt x="481" y="3833"/>
                </a:lnTo>
                <a:lnTo>
                  <a:pt x="481" y="3756"/>
                </a:lnTo>
                <a:lnTo>
                  <a:pt x="495" y="3585"/>
                </a:lnTo>
                <a:lnTo>
                  <a:pt x="512" y="3391"/>
                </a:lnTo>
                <a:lnTo>
                  <a:pt x="378" y="3213"/>
                </a:lnTo>
                <a:lnTo>
                  <a:pt x="314" y="3122"/>
                </a:lnTo>
                <a:lnTo>
                  <a:pt x="289" y="3071"/>
                </a:lnTo>
                <a:lnTo>
                  <a:pt x="266" y="3025"/>
                </a:lnTo>
                <a:lnTo>
                  <a:pt x="237" y="2992"/>
                </a:lnTo>
                <a:lnTo>
                  <a:pt x="200" y="2957"/>
                </a:lnTo>
                <a:lnTo>
                  <a:pt x="153" y="2922"/>
                </a:lnTo>
                <a:lnTo>
                  <a:pt x="138" y="2909"/>
                </a:lnTo>
                <a:lnTo>
                  <a:pt x="124" y="2893"/>
                </a:lnTo>
                <a:lnTo>
                  <a:pt x="105" y="2858"/>
                </a:lnTo>
                <a:lnTo>
                  <a:pt x="89" y="2821"/>
                </a:lnTo>
                <a:lnTo>
                  <a:pt x="82" y="2777"/>
                </a:lnTo>
                <a:lnTo>
                  <a:pt x="68" y="2687"/>
                </a:lnTo>
                <a:lnTo>
                  <a:pt x="58" y="2643"/>
                </a:lnTo>
                <a:lnTo>
                  <a:pt x="39" y="2604"/>
                </a:lnTo>
                <a:lnTo>
                  <a:pt x="23" y="2552"/>
                </a:lnTo>
                <a:lnTo>
                  <a:pt x="10" y="2482"/>
                </a:lnTo>
                <a:lnTo>
                  <a:pt x="0" y="2412"/>
                </a:lnTo>
                <a:lnTo>
                  <a:pt x="0" y="2366"/>
                </a:lnTo>
                <a:lnTo>
                  <a:pt x="33" y="2309"/>
                </a:lnTo>
                <a:lnTo>
                  <a:pt x="68" y="2249"/>
                </a:lnTo>
                <a:lnTo>
                  <a:pt x="82" y="2218"/>
                </a:lnTo>
                <a:lnTo>
                  <a:pt x="89" y="2183"/>
                </a:lnTo>
                <a:lnTo>
                  <a:pt x="91" y="2150"/>
                </a:lnTo>
                <a:lnTo>
                  <a:pt x="85" y="2115"/>
                </a:lnTo>
                <a:lnTo>
                  <a:pt x="113" y="2079"/>
                </a:lnTo>
                <a:lnTo>
                  <a:pt x="136" y="2038"/>
                </a:lnTo>
                <a:lnTo>
                  <a:pt x="171" y="1958"/>
                </a:lnTo>
                <a:lnTo>
                  <a:pt x="231" y="1786"/>
                </a:lnTo>
                <a:lnTo>
                  <a:pt x="266" y="1704"/>
                </a:lnTo>
                <a:lnTo>
                  <a:pt x="287" y="1664"/>
                </a:lnTo>
                <a:lnTo>
                  <a:pt x="308" y="1627"/>
                </a:lnTo>
                <a:lnTo>
                  <a:pt x="336" y="1592"/>
                </a:lnTo>
                <a:lnTo>
                  <a:pt x="367" y="1557"/>
                </a:lnTo>
                <a:lnTo>
                  <a:pt x="403" y="1526"/>
                </a:lnTo>
                <a:lnTo>
                  <a:pt x="442" y="1501"/>
                </a:lnTo>
                <a:lnTo>
                  <a:pt x="512" y="1454"/>
                </a:lnTo>
                <a:lnTo>
                  <a:pt x="586" y="1415"/>
                </a:lnTo>
                <a:lnTo>
                  <a:pt x="658" y="1381"/>
                </a:lnTo>
                <a:lnTo>
                  <a:pt x="735" y="1351"/>
                </a:lnTo>
                <a:lnTo>
                  <a:pt x="813" y="1326"/>
                </a:lnTo>
                <a:lnTo>
                  <a:pt x="894" y="1309"/>
                </a:lnTo>
                <a:lnTo>
                  <a:pt x="976" y="1293"/>
                </a:lnTo>
                <a:lnTo>
                  <a:pt x="1061" y="1287"/>
                </a:lnTo>
                <a:lnTo>
                  <a:pt x="1080" y="1251"/>
                </a:lnTo>
                <a:lnTo>
                  <a:pt x="1090" y="1210"/>
                </a:lnTo>
                <a:lnTo>
                  <a:pt x="1094" y="1169"/>
                </a:lnTo>
                <a:lnTo>
                  <a:pt x="1086" y="1127"/>
                </a:lnTo>
                <a:lnTo>
                  <a:pt x="1073" y="1109"/>
                </a:lnTo>
                <a:lnTo>
                  <a:pt x="1073" y="1090"/>
                </a:lnTo>
                <a:lnTo>
                  <a:pt x="1078" y="1072"/>
                </a:lnTo>
                <a:lnTo>
                  <a:pt x="1088" y="1057"/>
                </a:lnTo>
                <a:lnTo>
                  <a:pt x="1098" y="950"/>
                </a:lnTo>
                <a:lnTo>
                  <a:pt x="1109" y="849"/>
                </a:lnTo>
                <a:lnTo>
                  <a:pt x="1146" y="650"/>
                </a:lnTo>
                <a:lnTo>
                  <a:pt x="1170" y="591"/>
                </a:lnTo>
                <a:lnTo>
                  <a:pt x="1201" y="541"/>
                </a:lnTo>
                <a:lnTo>
                  <a:pt x="1237" y="492"/>
                </a:lnTo>
                <a:lnTo>
                  <a:pt x="1280" y="454"/>
                </a:lnTo>
                <a:lnTo>
                  <a:pt x="1288" y="438"/>
                </a:lnTo>
                <a:lnTo>
                  <a:pt x="1299" y="425"/>
                </a:lnTo>
                <a:lnTo>
                  <a:pt x="1315" y="415"/>
                </a:lnTo>
                <a:lnTo>
                  <a:pt x="1336" y="413"/>
                </a:lnTo>
                <a:lnTo>
                  <a:pt x="1373" y="405"/>
                </a:lnTo>
                <a:lnTo>
                  <a:pt x="1416" y="397"/>
                </a:lnTo>
                <a:lnTo>
                  <a:pt x="1462" y="397"/>
                </a:lnTo>
                <a:lnTo>
                  <a:pt x="1484" y="403"/>
                </a:lnTo>
                <a:lnTo>
                  <a:pt x="1505" y="413"/>
                </a:lnTo>
                <a:lnTo>
                  <a:pt x="1507" y="392"/>
                </a:lnTo>
                <a:lnTo>
                  <a:pt x="1515" y="374"/>
                </a:lnTo>
                <a:lnTo>
                  <a:pt x="1522" y="359"/>
                </a:lnTo>
                <a:lnTo>
                  <a:pt x="1598" y="413"/>
                </a:lnTo>
                <a:lnTo>
                  <a:pt x="1602" y="403"/>
                </a:lnTo>
                <a:lnTo>
                  <a:pt x="1602" y="392"/>
                </a:lnTo>
                <a:lnTo>
                  <a:pt x="1602" y="384"/>
                </a:lnTo>
                <a:lnTo>
                  <a:pt x="1608" y="376"/>
                </a:lnTo>
                <a:lnTo>
                  <a:pt x="1631" y="396"/>
                </a:lnTo>
                <a:lnTo>
                  <a:pt x="1643" y="409"/>
                </a:lnTo>
                <a:lnTo>
                  <a:pt x="1647" y="425"/>
                </a:lnTo>
                <a:lnTo>
                  <a:pt x="1664" y="413"/>
                </a:lnTo>
                <a:lnTo>
                  <a:pt x="1670" y="396"/>
                </a:lnTo>
                <a:lnTo>
                  <a:pt x="1681" y="363"/>
                </a:lnTo>
                <a:lnTo>
                  <a:pt x="1693" y="368"/>
                </a:lnTo>
                <a:lnTo>
                  <a:pt x="1699" y="380"/>
                </a:lnTo>
                <a:lnTo>
                  <a:pt x="1705" y="405"/>
                </a:lnTo>
                <a:lnTo>
                  <a:pt x="1709" y="434"/>
                </a:lnTo>
                <a:lnTo>
                  <a:pt x="1718" y="444"/>
                </a:lnTo>
                <a:lnTo>
                  <a:pt x="1728" y="452"/>
                </a:lnTo>
                <a:lnTo>
                  <a:pt x="1730" y="467"/>
                </a:lnTo>
                <a:lnTo>
                  <a:pt x="1726" y="481"/>
                </a:lnTo>
                <a:lnTo>
                  <a:pt x="1714" y="512"/>
                </a:lnTo>
                <a:lnTo>
                  <a:pt x="1713" y="525"/>
                </a:lnTo>
                <a:lnTo>
                  <a:pt x="1713" y="537"/>
                </a:lnTo>
                <a:lnTo>
                  <a:pt x="1720" y="547"/>
                </a:lnTo>
                <a:lnTo>
                  <a:pt x="1736" y="556"/>
                </a:lnTo>
                <a:lnTo>
                  <a:pt x="1745" y="558"/>
                </a:lnTo>
                <a:lnTo>
                  <a:pt x="1757" y="558"/>
                </a:lnTo>
                <a:lnTo>
                  <a:pt x="1775" y="553"/>
                </a:lnTo>
                <a:lnTo>
                  <a:pt x="1786" y="553"/>
                </a:lnTo>
                <a:lnTo>
                  <a:pt x="1792" y="553"/>
                </a:lnTo>
                <a:lnTo>
                  <a:pt x="1798" y="560"/>
                </a:lnTo>
                <a:lnTo>
                  <a:pt x="1804" y="574"/>
                </a:lnTo>
                <a:lnTo>
                  <a:pt x="1773" y="630"/>
                </a:lnTo>
                <a:lnTo>
                  <a:pt x="1782" y="651"/>
                </a:lnTo>
                <a:lnTo>
                  <a:pt x="1788" y="675"/>
                </a:lnTo>
                <a:lnTo>
                  <a:pt x="1788" y="717"/>
                </a:lnTo>
                <a:lnTo>
                  <a:pt x="1780" y="756"/>
                </a:lnTo>
                <a:lnTo>
                  <a:pt x="1765" y="797"/>
                </a:lnTo>
                <a:lnTo>
                  <a:pt x="1749" y="836"/>
                </a:lnTo>
                <a:lnTo>
                  <a:pt x="1736" y="878"/>
                </a:lnTo>
                <a:lnTo>
                  <a:pt x="1730" y="919"/>
                </a:lnTo>
                <a:lnTo>
                  <a:pt x="1736" y="964"/>
                </a:lnTo>
                <a:lnTo>
                  <a:pt x="1738" y="991"/>
                </a:lnTo>
                <a:lnTo>
                  <a:pt x="1736" y="1018"/>
                </a:lnTo>
                <a:lnTo>
                  <a:pt x="1726" y="1047"/>
                </a:lnTo>
                <a:lnTo>
                  <a:pt x="1714" y="1072"/>
                </a:lnTo>
                <a:lnTo>
                  <a:pt x="1680" y="1119"/>
                </a:lnTo>
                <a:lnTo>
                  <a:pt x="1637" y="1161"/>
                </a:lnTo>
                <a:lnTo>
                  <a:pt x="1606" y="1249"/>
                </a:lnTo>
                <a:lnTo>
                  <a:pt x="1681" y="1264"/>
                </a:lnTo>
                <a:lnTo>
                  <a:pt x="1759" y="1278"/>
                </a:lnTo>
                <a:lnTo>
                  <a:pt x="1837" y="1284"/>
                </a:lnTo>
                <a:lnTo>
                  <a:pt x="1912" y="1278"/>
                </a:lnTo>
                <a:lnTo>
                  <a:pt x="1920" y="1256"/>
                </a:lnTo>
                <a:lnTo>
                  <a:pt x="1922" y="1239"/>
                </a:lnTo>
                <a:lnTo>
                  <a:pt x="1918" y="1198"/>
                </a:lnTo>
                <a:lnTo>
                  <a:pt x="1905" y="1163"/>
                </a:lnTo>
                <a:lnTo>
                  <a:pt x="1887" y="1127"/>
                </a:lnTo>
                <a:lnTo>
                  <a:pt x="1870" y="1090"/>
                </a:lnTo>
                <a:lnTo>
                  <a:pt x="1864" y="1055"/>
                </a:lnTo>
                <a:lnTo>
                  <a:pt x="1864" y="1033"/>
                </a:lnTo>
                <a:lnTo>
                  <a:pt x="1866" y="1012"/>
                </a:lnTo>
                <a:lnTo>
                  <a:pt x="1873" y="991"/>
                </a:lnTo>
                <a:lnTo>
                  <a:pt x="1883" y="971"/>
                </a:lnTo>
                <a:lnTo>
                  <a:pt x="1883" y="929"/>
                </a:lnTo>
                <a:lnTo>
                  <a:pt x="1895" y="890"/>
                </a:lnTo>
                <a:lnTo>
                  <a:pt x="1912" y="857"/>
                </a:lnTo>
                <a:lnTo>
                  <a:pt x="1926" y="843"/>
                </a:lnTo>
                <a:lnTo>
                  <a:pt x="1941" y="834"/>
                </a:lnTo>
                <a:lnTo>
                  <a:pt x="1949" y="818"/>
                </a:lnTo>
                <a:lnTo>
                  <a:pt x="1949" y="797"/>
                </a:lnTo>
                <a:lnTo>
                  <a:pt x="1949" y="776"/>
                </a:lnTo>
                <a:lnTo>
                  <a:pt x="1951" y="758"/>
                </a:lnTo>
                <a:lnTo>
                  <a:pt x="1959" y="737"/>
                </a:lnTo>
                <a:lnTo>
                  <a:pt x="1972" y="717"/>
                </a:lnTo>
                <a:lnTo>
                  <a:pt x="1990" y="700"/>
                </a:lnTo>
                <a:lnTo>
                  <a:pt x="2007" y="688"/>
                </a:lnTo>
                <a:lnTo>
                  <a:pt x="2021" y="688"/>
                </a:lnTo>
                <a:lnTo>
                  <a:pt x="2027" y="686"/>
                </a:lnTo>
                <a:lnTo>
                  <a:pt x="2034" y="669"/>
                </a:lnTo>
                <a:lnTo>
                  <a:pt x="2036" y="650"/>
                </a:lnTo>
                <a:lnTo>
                  <a:pt x="2042" y="630"/>
                </a:lnTo>
                <a:lnTo>
                  <a:pt x="2069" y="622"/>
                </a:lnTo>
                <a:lnTo>
                  <a:pt x="2097" y="620"/>
                </a:lnTo>
                <a:lnTo>
                  <a:pt x="2110" y="615"/>
                </a:lnTo>
                <a:lnTo>
                  <a:pt x="2120" y="611"/>
                </a:lnTo>
                <a:lnTo>
                  <a:pt x="2126" y="599"/>
                </a:lnTo>
                <a:lnTo>
                  <a:pt x="2128" y="584"/>
                </a:lnTo>
                <a:lnTo>
                  <a:pt x="2174" y="587"/>
                </a:lnTo>
                <a:lnTo>
                  <a:pt x="2188" y="584"/>
                </a:lnTo>
                <a:lnTo>
                  <a:pt x="2197" y="580"/>
                </a:lnTo>
                <a:lnTo>
                  <a:pt x="2205" y="572"/>
                </a:lnTo>
                <a:lnTo>
                  <a:pt x="2211" y="558"/>
                </a:lnTo>
                <a:lnTo>
                  <a:pt x="2246" y="568"/>
                </a:lnTo>
                <a:lnTo>
                  <a:pt x="2275" y="572"/>
                </a:lnTo>
                <a:lnTo>
                  <a:pt x="2339" y="566"/>
                </a:lnTo>
                <a:lnTo>
                  <a:pt x="2372" y="562"/>
                </a:lnTo>
                <a:lnTo>
                  <a:pt x="2409" y="562"/>
                </a:lnTo>
                <a:lnTo>
                  <a:pt x="2449" y="568"/>
                </a:lnTo>
                <a:lnTo>
                  <a:pt x="2498" y="582"/>
                </a:lnTo>
                <a:lnTo>
                  <a:pt x="2498" y="601"/>
                </a:lnTo>
                <a:lnTo>
                  <a:pt x="2494" y="622"/>
                </a:lnTo>
                <a:lnTo>
                  <a:pt x="2494" y="634"/>
                </a:lnTo>
                <a:lnTo>
                  <a:pt x="2498" y="644"/>
                </a:lnTo>
                <a:lnTo>
                  <a:pt x="2504" y="651"/>
                </a:lnTo>
                <a:lnTo>
                  <a:pt x="2517" y="657"/>
                </a:lnTo>
                <a:lnTo>
                  <a:pt x="2533" y="650"/>
                </a:lnTo>
                <a:lnTo>
                  <a:pt x="2545" y="650"/>
                </a:lnTo>
                <a:lnTo>
                  <a:pt x="2554" y="653"/>
                </a:lnTo>
                <a:lnTo>
                  <a:pt x="2562" y="667"/>
                </a:lnTo>
                <a:lnTo>
                  <a:pt x="2574" y="692"/>
                </a:lnTo>
                <a:lnTo>
                  <a:pt x="2585" y="714"/>
                </a:lnTo>
                <a:lnTo>
                  <a:pt x="2591" y="776"/>
                </a:lnTo>
                <a:lnTo>
                  <a:pt x="2603" y="766"/>
                </a:lnTo>
                <a:lnTo>
                  <a:pt x="2610" y="752"/>
                </a:lnTo>
                <a:lnTo>
                  <a:pt x="2618" y="721"/>
                </a:lnTo>
                <a:lnTo>
                  <a:pt x="2651" y="745"/>
                </a:lnTo>
                <a:lnTo>
                  <a:pt x="2673" y="774"/>
                </a:lnTo>
                <a:lnTo>
                  <a:pt x="2690" y="807"/>
                </a:lnTo>
                <a:lnTo>
                  <a:pt x="2694" y="843"/>
                </a:lnTo>
                <a:lnTo>
                  <a:pt x="2684" y="863"/>
                </a:lnTo>
                <a:lnTo>
                  <a:pt x="2684" y="878"/>
                </a:lnTo>
                <a:lnTo>
                  <a:pt x="2690" y="888"/>
                </a:lnTo>
                <a:lnTo>
                  <a:pt x="2700" y="896"/>
                </a:lnTo>
                <a:lnTo>
                  <a:pt x="2707" y="905"/>
                </a:lnTo>
                <a:lnTo>
                  <a:pt x="2713" y="917"/>
                </a:lnTo>
                <a:lnTo>
                  <a:pt x="2713" y="927"/>
                </a:lnTo>
                <a:lnTo>
                  <a:pt x="2700" y="944"/>
                </a:lnTo>
                <a:lnTo>
                  <a:pt x="2690" y="958"/>
                </a:lnTo>
                <a:lnTo>
                  <a:pt x="2680" y="973"/>
                </a:lnTo>
                <a:lnTo>
                  <a:pt x="2676" y="1000"/>
                </a:lnTo>
                <a:lnTo>
                  <a:pt x="2680" y="1028"/>
                </a:lnTo>
                <a:lnTo>
                  <a:pt x="2692" y="1057"/>
                </a:lnTo>
                <a:lnTo>
                  <a:pt x="2702" y="1086"/>
                </a:lnTo>
                <a:lnTo>
                  <a:pt x="2707" y="1113"/>
                </a:lnTo>
                <a:lnTo>
                  <a:pt x="2705" y="1144"/>
                </a:lnTo>
                <a:lnTo>
                  <a:pt x="2698" y="1161"/>
                </a:lnTo>
                <a:lnTo>
                  <a:pt x="2686" y="1177"/>
                </a:lnTo>
                <a:lnTo>
                  <a:pt x="2669" y="1187"/>
                </a:lnTo>
                <a:lnTo>
                  <a:pt x="2657" y="1202"/>
                </a:lnTo>
                <a:lnTo>
                  <a:pt x="2653" y="1218"/>
                </a:lnTo>
                <a:lnTo>
                  <a:pt x="2647" y="1239"/>
                </a:lnTo>
                <a:lnTo>
                  <a:pt x="2645" y="1256"/>
                </a:lnTo>
                <a:lnTo>
                  <a:pt x="2640" y="1274"/>
                </a:lnTo>
                <a:lnTo>
                  <a:pt x="2630" y="1293"/>
                </a:lnTo>
                <a:lnTo>
                  <a:pt x="2610" y="1307"/>
                </a:lnTo>
                <a:lnTo>
                  <a:pt x="2610" y="1324"/>
                </a:lnTo>
                <a:lnTo>
                  <a:pt x="2609" y="1338"/>
                </a:lnTo>
                <a:lnTo>
                  <a:pt x="2599" y="1363"/>
                </a:lnTo>
                <a:lnTo>
                  <a:pt x="2626" y="1371"/>
                </a:lnTo>
                <a:lnTo>
                  <a:pt x="2671" y="1381"/>
                </a:lnTo>
                <a:lnTo>
                  <a:pt x="2717" y="1392"/>
                </a:lnTo>
                <a:lnTo>
                  <a:pt x="2752" y="1402"/>
                </a:lnTo>
                <a:lnTo>
                  <a:pt x="2797" y="1415"/>
                </a:lnTo>
                <a:lnTo>
                  <a:pt x="2837" y="1431"/>
                </a:lnTo>
                <a:lnTo>
                  <a:pt x="2878" y="1448"/>
                </a:lnTo>
                <a:lnTo>
                  <a:pt x="2915" y="1472"/>
                </a:lnTo>
                <a:lnTo>
                  <a:pt x="2954" y="1499"/>
                </a:lnTo>
                <a:lnTo>
                  <a:pt x="2989" y="1526"/>
                </a:lnTo>
                <a:lnTo>
                  <a:pt x="3022" y="1557"/>
                </a:lnTo>
                <a:lnTo>
                  <a:pt x="3053" y="1594"/>
                </a:lnTo>
                <a:lnTo>
                  <a:pt x="3101" y="1576"/>
                </a:lnTo>
                <a:lnTo>
                  <a:pt x="3155" y="1563"/>
                </a:lnTo>
                <a:lnTo>
                  <a:pt x="3208" y="1541"/>
                </a:lnTo>
                <a:lnTo>
                  <a:pt x="3233" y="1526"/>
                </a:lnTo>
                <a:lnTo>
                  <a:pt x="3250" y="1509"/>
                </a:lnTo>
                <a:lnTo>
                  <a:pt x="3258" y="1493"/>
                </a:lnTo>
                <a:lnTo>
                  <a:pt x="3272" y="1483"/>
                </a:lnTo>
                <a:lnTo>
                  <a:pt x="3299" y="1460"/>
                </a:lnTo>
                <a:lnTo>
                  <a:pt x="3367" y="1417"/>
                </a:lnTo>
                <a:lnTo>
                  <a:pt x="3396" y="1394"/>
                </a:lnTo>
                <a:lnTo>
                  <a:pt x="3406" y="1381"/>
                </a:lnTo>
                <a:lnTo>
                  <a:pt x="3411" y="1369"/>
                </a:lnTo>
                <a:lnTo>
                  <a:pt x="3413" y="1353"/>
                </a:lnTo>
                <a:lnTo>
                  <a:pt x="3411" y="1338"/>
                </a:lnTo>
                <a:lnTo>
                  <a:pt x="3404" y="1319"/>
                </a:lnTo>
                <a:lnTo>
                  <a:pt x="3388" y="1299"/>
                </a:lnTo>
                <a:lnTo>
                  <a:pt x="3378" y="1278"/>
                </a:lnTo>
                <a:lnTo>
                  <a:pt x="3359" y="1262"/>
                </a:lnTo>
                <a:lnTo>
                  <a:pt x="3314" y="1233"/>
                </a:lnTo>
                <a:lnTo>
                  <a:pt x="3297" y="1220"/>
                </a:lnTo>
                <a:lnTo>
                  <a:pt x="3283" y="1198"/>
                </a:lnTo>
                <a:lnTo>
                  <a:pt x="3280" y="1177"/>
                </a:lnTo>
                <a:lnTo>
                  <a:pt x="3283" y="1148"/>
                </a:lnTo>
                <a:lnTo>
                  <a:pt x="3252" y="1127"/>
                </a:lnTo>
                <a:lnTo>
                  <a:pt x="3227" y="1101"/>
                </a:lnTo>
                <a:lnTo>
                  <a:pt x="3208" y="1072"/>
                </a:lnTo>
                <a:lnTo>
                  <a:pt x="3196" y="1043"/>
                </a:lnTo>
                <a:lnTo>
                  <a:pt x="3217" y="969"/>
                </a:lnTo>
                <a:lnTo>
                  <a:pt x="3229" y="894"/>
                </a:lnTo>
                <a:lnTo>
                  <a:pt x="3250" y="824"/>
                </a:lnTo>
                <a:lnTo>
                  <a:pt x="3266" y="789"/>
                </a:lnTo>
                <a:lnTo>
                  <a:pt x="3283" y="758"/>
                </a:lnTo>
                <a:lnTo>
                  <a:pt x="3314" y="675"/>
                </a:lnTo>
                <a:lnTo>
                  <a:pt x="3336" y="636"/>
                </a:lnTo>
                <a:lnTo>
                  <a:pt x="3363" y="601"/>
                </a:lnTo>
                <a:lnTo>
                  <a:pt x="3353" y="587"/>
                </a:lnTo>
                <a:lnTo>
                  <a:pt x="3349" y="574"/>
                </a:lnTo>
                <a:lnTo>
                  <a:pt x="3349" y="558"/>
                </a:lnTo>
                <a:lnTo>
                  <a:pt x="3351" y="545"/>
                </a:lnTo>
                <a:lnTo>
                  <a:pt x="3365" y="516"/>
                </a:lnTo>
                <a:lnTo>
                  <a:pt x="3384" y="492"/>
                </a:lnTo>
                <a:lnTo>
                  <a:pt x="3411" y="473"/>
                </a:lnTo>
                <a:lnTo>
                  <a:pt x="3437" y="458"/>
                </a:lnTo>
                <a:lnTo>
                  <a:pt x="3458" y="450"/>
                </a:lnTo>
                <a:lnTo>
                  <a:pt x="3473" y="452"/>
                </a:lnTo>
                <a:lnTo>
                  <a:pt x="3473" y="467"/>
                </a:lnTo>
                <a:lnTo>
                  <a:pt x="3466" y="481"/>
                </a:lnTo>
                <a:lnTo>
                  <a:pt x="3464" y="496"/>
                </a:lnTo>
                <a:lnTo>
                  <a:pt x="3466" y="504"/>
                </a:lnTo>
                <a:lnTo>
                  <a:pt x="3472" y="512"/>
                </a:lnTo>
                <a:lnTo>
                  <a:pt x="3516" y="512"/>
                </a:lnTo>
                <a:lnTo>
                  <a:pt x="3557" y="504"/>
                </a:lnTo>
                <a:lnTo>
                  <a:pt x="3578" y="498"/>
                </a:lnTo>
                <a:lnTo>
                  <a:pt x="3596" y="489"/>
                </a:lnTo>
                <a:lnTo>
                  <a:pt x="3613" y="473"/>
                </a:lnTo>
                <a:lnTo>
                  <a:pt x="3629" y="454"/>
                </a:lnTo>
                <a:lnTo>
                  <a:pt x="3708" y="467"/>
                </a:lnTo>
                <a:lnTo>
                  <a:pt x="3745" y="475"/>
                </a:lnTo>
                <a:lnTo>
                  <a:pt x="3778" y="489"/>
                </a:lnTo>
                <a:lnTo>
                  <a:pt x="3811" y="506"/>
                </a:lnTo>
                <a:lnTo>
                  <a:pt x="3844" y="529"/>
                </a:lnTo>
                <a:lnTo>
                  <a:pt x="3877" y="558"/>
                </a:lnTo>
                <a:lnTo>
                  <a:pt x="3908" y="595"/>
                </a:lnTo>
                <a:lnTo>
                  <a:pt x="3933" y="620"/>
                </a:lnTo>
                <a:lnTo>
                  <a:pt x="3954" y="651"/>
                </a:lnTo>
                <a:lnTo>
                  <a:pt x="3972" y="682"/>
                </a:lnTo>
                <a:lnTo>
                  <a:pt x="3987" y="717"/>
                </a:lnTo>
                <a:lnTo>
                  <a:pt x="3999" y="752"/>
                </a:lnTo>
                <a:lnTo>
                  <a:pt x="4007" y="789"/>
                </a:lnTo>
                <a:lnTo>
                  <a:pt x="4011" y="826"/>
                </a:lnTo>
                <a:lnTo>
                  <a:pt x="4011" y="863"/>
                </a:lnTo>
                <a:lnTo>
                  <a:pt x="4046" y="921"/>
                </a:lnTo>
                <a:lnTo>
                  <a:pt x="4057" y="956"/>
                </a:lnTo>
                <a:lnTo>
                  <a:pt x="4063" y="989"/>
                </a:lnTo>
                <a:lnTo>
                  <a:pt x="4048" y="991"/>
                </a:lnTo>
                <a:lnTo>
                  <a:pt x="4034" y="997"/>
                </a:lnTo>
                <a:lnTo>
                  <a:pt x="4030" y="1006"/>
                </a:lnTo>
                <a:lnTo>
                  <a:pt x="4028" y="1024"/>
                </a:lnTo>
                <a:lnTo>
                  <a:pt x="4028" y="1055"/>
                </a:lnTo>
                <a:lnTo>
                  <a:pt x="4030" y="1086"/>
                </a:lnTo>
                <a:lnTo>
                  <a:pt x="4028" y="1090"/>
                </a:lnTo>
                <a:lnTo>
                  <a:pt x="4018" y="1103"/>
                </a:lnTo>
                <a:lnTo>
                  <a:pt x="4003" y="1119"/>
                </a:lnTo>
                <a:lnTo>
                  <a:pt x="3991" y="1138"/>
                </a:lnTo>
                <a:lnTo>
                  <a:pt x="3978" y="1161"/>
                </a:lnTo>
                <a:lnTo>
                  <a:pt x="3956" y="1204"/>
                </a:lnTo>
                <a:lnTo>
                  <a:pt x="3945" y="1223"/>
                </a:lnTo>
                <a:lnTo>
                  <a:pt x="3927" y="1239"/>
                </a:lnTo>
                <a:lnTo>
                  <a:pt x="3906" y="1247"/>
                </a:lnTo>
                <a:lnTo>
                  <a:pt x="3873" y="1249"/>
                </a:lnTo>
                <a:lnTo>
                  <a:pt x="3865" y="1255"/>
                </a:lnTo>
                <a:lnTo>
                  <a:pt x="3861" y="1262"/>
                </a:lnTo>
                <a:lnTo>
                  <a:pt x="3857" y="1284"/>
                </a:lnTo>
                <a:lnTo>
                  <a:pt x="3861" y="1322"/>
                </a:lnTo>
                <a:lnTo>
                  <a:pt x="3902" y="1353"/>
                </a:lnTo>
                <a:lnTo>
                  <a:pt x="3921" y="1369"/>
                </a:lnTo>
                <a:lnTo>
                  <a:pt x="3933" y="1388"/>
                </a:lnTo>
                <a:lnTo>
                  <a:pt x="3972" y="1326"/>
                </a:lnTo>
                <a:lnTo>
                  <a:pt x="4017" y="1264"/>
                </a:lnTo>
                <a:lnTo>
                  <a:pt x="4040" y="1235"/>
                </a:lnTo>
                <a:lnTo>
                  <a:pt x="4067" y="1214"/>
                </a:lnTo>
                <a:lnTo>
                  <a:pt x="4098" y="1194"/>
                </a:lnTo>
                <a:lnTo>
                  <a:pt x="4131" y="1185"/>
                </a:lnTo>
                <a:lnTo>
                  <a:pt x="4230" y="1144"/>
                </a:lnTo>
                <a:lnTo>
                  <a:pt x="4337" y="1113"/>
                </a:lnTo>
                <a:lnTo>
                  <a:pt x="4352" y="1107"/>
                </a:lnTo>
                <a:lnTo>
                  <a:pt x="4368" y="1094"/>
                </a:lnTo>
                <a:lnTo>
                  <a:pt x="4377" y="1074"/>
                </a:lnTo>
                <a:lnTo>
                  <a:pt x="4383" y="1057"/>
                </a:lnTo>
                <a:lnTo>
                  <a:pt x="4383" y="1018"/>
                </a:lnTo>
                <a:lnTo>
                  <a:pt x="4375" y="985"/>
                </a:lnTo>
                <a:lnTo>
                  <a:pt x="4360" y="950"/>
                </a:lnTo>
                <a:lnTo>
                  <a:pt x="4340" y="921"/>
                </a:lnTo>
                <a:lnTo>
                  <a:pt x="4298" y="863"/>
                </a:lnTo>
                <a:lnTo>
                  <a:pt x="4253" y="803"/>
                </a:lnTo>
                <a:lnTo>
                  <a:pt x="4179" y="595"/>
                </a:lnTo>
                <a:lnTo>
                  <a:pt x="4139" y="496"/>
                </a:lnTo>
                <a:lnTo>
                  <a:pt x="4092" y="397"/>
                </a:lnTo>
                <a:lnTo>
                  <a:pt x="4090" y="351"/>
                </a:lnTo>
                <a:lnTo>
                  <a:pt x="4094" y="304"/>
                </a:lnTo>
                <a:lnTo>
                  <a:pt x="4110" y="254"/>
                </a:lnTo>
                <a:lnTo>
                  <a:pt x="4127" y="209"/>
                </a:lnTo>
                <a:lnTo>
                  <a:pt x="4164" y="140"/>
                </a:lnTo>
                <a:lnTo>
                  <a:pt x="4179" y="112"/>
                </a:lnTo>
                <a:lnTo>
                  <a:pt x="4189" y="101"/>
                </a:lnTo>
                <a:lnTo>
                  <a:pt x="4199" y="91"/>
                </a:lnTo>
                <a:lnTo>
                  <a:pt x="4216" y="83"/>
                </a:lnTo>
                <a:lnTo>
                  <a:pt x="4243" y="76"/>
                </a:lnTo>
                <a:lnTo>
                  <a:pt x="4267" y="64"/>
                </a:lnTo>
                <a:lnTo>
                  <a:pt x="4311" y="33"/>
                </a:lnTo>
                <a:lnTo>
                  <a:pt x="4335" y="21"/>
                </a:lnTo>
                <a:lnTo>
                  <a:pt x="4362" y="10"/>
                </a:lnTo>
                <a:lnTo>
                  <a:pt x="4397" y="10"/>
                </a:lnTo>
                <a:lnTo>
                  <a:pt x="4437" y="17"/>
                </a:lnTo>
                <a:lnTo>
                  <a:pt x="4443" y="8"/>
                </a:lnTo>
                <a:lnTo>
                  <a:pt x="4451" y="6"/>
                </a:lnTo>
                <a:lnTo>
                  <a:pt x="4461" y="6"/>
                </a:lnTo>
                <a:lnTo>
                  <a:pt x="4468" y="0"/>
                </a:lnTo>
                <a:lnTo>
                  <a:pt x="4515" y="15"/>
                </a:lnTo>
                <a:lnTo>
                  <a:pt x="4542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3" name="Freeform 26"/>
          <p:cNvSpPr>
            <a:spLocks/>
          </p:cNvSpPr>
          <p:nvPr/>
        </p:nvSpPr>
        <p:spPr bwMode="auto">
          <a:xfrm>
            <a:off x="3200400" y="3771900"/>
            <a:ext cx="503238" cy="1714500"/>
          </a:xfrm>
          <a:custGeom>
            <a:avLst/>
            <a:gdLst>
              <a:gd name="T0" fmla="*/ 2147483647 w 1268"/>
              <a:gd name="T1" fmla="*/ 2147483647 h 4319"/>
              <a:gd name="T2" fmla="*/ 2147483647 w 1268"/>
              <a:gd name="T3" fmla="*/ 2147483647 h 4319"/>
              <a:gd name="T4" fmla="*/ 0 w 1268"/>
              <a:gd name="T5" fmla="*/ 2147483647 h 4319"/>
              <a:gd name="T6" fmla="*/ 2147483647 w 1268"/>
              <a:gd name="T7" fmla="*/ 2147483647 h 4319"/>
              <a:gd name="T8" fmla="*/ 2147483647 w 1268"/>
              <a:gd name="T9" fmla="*/ 2147483647 h 4319"/>
              <a:gd name="T10" fmla="*/ 2147483647 w 1268"/>
              <a:gd name="T11" fmla="*/ 2147483647 h 4319"/>
              <a:gd name="T12" fmla="*/ 2147483647 w 1268"/>
              <a:gd name="T13" fmla="*/ 2147483647 h 4319"/>
              <a:gd name="T14" fmla="*/ 2147483647 w 1268"/>
              <a:gd name="T15" fmla="*/ 2147483647 h 4319"/>
              <a:gd name="T16" fmla="*/ 2147483647 w 1268"/>
              <a:gd name="T17" fmla="*/ 2147483647 h 4319"/>
              <a:gd name="T18" fmla="*/ 2147483647 w 1268"/>
              <a:gd name="T19" fmla="*/ 2147483647 h 4319"/>
              <a:gd name="T20" fmla="*/ 2147483647 w 1268"/>
              <a:gd name="T21" fmla="*/ 2147483647 h 4319"/>
              <a:gd name="T22" fmla="*/ 2147483647 w 1268"/>
              <a:gd name="T23" fmla="*/ 2147483647 h 4319"/>
              <a:gd name="T24" fmla="*/ 2147483647 w 1268"/>
              <a:gd name="T25" fmla="*/ 2147483647 h 4319"/>
              <a:gd name="T26" fmla="*/ 2147483647 w 1268"/>
              <a:gd name="T27" fmla="*/ 2147483647 h 4319"/>
              <a:gd name="T28" fmla="*/ 2147483647 w 1268"/>
              <a:gd name="T29" fmla="*/ 2147483647 h 4319"/>
              <a:gd name="T30" fmla="*/ 2147483647 w 1268"/>
              <a:gd name="T31" fmla="*/ 2147483647 h 4319"/>
              <a:gd name="T32" fmla="*/ 2147483647 w 1268"/>
              <a:gd name="T33" fmla="*/ 2147483647 h 4319"/>
              <a:gd name="T34" fmla="*/ 2147483647 w 1268"/>
              <a:gd name="T35" fmla="*/ 2147483647 h 4319"/>
              <a:gd name="T36" fmla="*/ 2147483647 w 1268"/>
              <a:gd name="T37" fmla="*/ 2147483647 h 4319"/>
              <a:gd name="T38" fmla="*/ 2147483647 w 1268"/>
              <a:gd name="T39" fmla="*/ 2147483647 h 4319"/>
              <a:gd name="T40" fmla="*/ 2147483647 w 1268"/>
              <a:gd name="T41" fmla="*/ 2147483647 h 4319"/>
              <a:gd name="T42" fmla="*/ 2147483647 w 1268"/>
              <a:gd name="T43" fmla="*/ 2147483647 h 4319"/>
              <a:gd name="T44" fmla="*/ 2147483647 w 1268"/>
              <a:gd name="T45" fmla="*/ 2147483647 h 4319"/>
              <a:gd name="T46" fmla="*/ 2147483647 w 1268"/>
              <a:gd name="T47" fmla="*/ 2147483647 h 4319"/>
              <a:gd name="T48" fmla="*/ 2147483647 w 1268"/>
              <a:gd name="T49" fmla="*/ 2147483647 h 4319"/>
              <a:gd name="T50" fmla="*/ 2147483647 w 1268"/>
              <a:gd name="T51" fmla="*/ 2147483647 h 4319"/>
              <a:gd name="T52" fmla="*/ 2147483647 w 1268"/>
              <a:gd name="T53" fmla="*/ 2147483647 h 4319"/>
              <a:gd name="T54" fmla="*/ 2147483647 w 1268"/>
              <a:gd name="T55" fmla="*/ 2147483647 h 4319"/>
              <a:gd name="T56" fmla="*/ 2147483647 w 1268"/>
              <a:gd name="T57" fmla="*/ 2147483647 h 4319"/>
              <a:gd name="T58" fmla="*/ 2147483647 w 1268"/>
              <a:gd name="T59" fmla="*/ 2147483647 h 4319"/>
              <a:gd name="T60" fmla="*/ 2147483647 w 1268"/>
              <a:gd name="T61" fmla="*/ 2147483647 h 4319"/>
              <a:gd name="T62" fmla="*/ 2147483647 w 1268"/>
              <a:gd name="T63" fmla="*/ 2147483647 h 4319"/>
              <a:gd name="T64" fmla="*/ 2147483647 w 1268"/>
              <a:gd name="T65" fmla="*/ 2147483647 h 4319"/>
              <a:gd name="T66" fmla="*/ 2147483647 w 1268"/>
              <a:gd name="T67" fmla="*/ 2147483647 h 4319"/>
              <a:gd name="T68" fmla="*/ 2147483647 w 1268"/>
              <a:gd name="T69" fmla="*/ 2147483647 h 4319"/>
              <a:gd name="T70" fmla="*/ 2147483647 w 1268"/>
              <a:gd name="T71" fmla="*/ 2147483647 h 4319"/>
              <a:gd name="T72" fmla="*/ 2147483647 w 1268"/>
              <a:gd name="T73" fmla="*/ 2147483647 h 4319"/>
              <a:gd name="T74" fmla="*/ 2147483647 w 1268"/>
              <a:gd name="T75" fmla="*/ 2147483647 h 4319"/>
              <a:gd name="T76" fmla="*/ 2147483647 w 1268"/>
              <a:gd name="T77" fmla="*/ 2147483647 h 4319"/>
              <a:gd name="T78" fmla="*/ 2147483647 w 1268"/>
              <a:gd name="T79" fmla="*/ 2147483647 h 4319"/>
              <a:gd name="T80" fmla="*/ 2147483647 w 1268"/>
              <a:gd name="T81" fmla="*/ 2147483647 h 4319"/>
              <a:gd name="T82" fmla="*/ 2147483647 w 1268"/>
              <a:gd name="T83" fmla="*/ 2147483647 h 4319"/>
              <a:gd name="T84" fmla="*/ 2147483647 w 1268"/>
              <a:gd name="T85" fmla="*/ 2147483647 h 4319"/>
              <a:gd name="T86" fmla="*/ 2147483647 w 1268"/>
              <a:gd name="T87" fmla="*/ 2147483647 h 4319"/>
              <a:gd name="T88" fmla="*/ 2147483647 w 1268"/>
              <a:gd name="T89" fmla="*/ 2147483647 h 4319"/>
              <a:gd name="T90" fmla="*/ 2147483647 w 1268"/>
              <a:gd name="T91" fmla="*/ 2147483647 h 4319"/>
              <a:gd name="T92" fmla="*/ 2147483647 w 1268"/>
              <a:gd name="T93" fmla="*/ 2147483647 h 4319"/>
              <a:gd name="T94" fmla="*/ 2147483647 w 1268"/>
              <a:gd name="T95" fmla="*/ 2147483647 h 4319"/>
              <a:gd name="T96" fmla="*/ 2147483647 w 1268"/>
              <a:gd name="T97" fmla="*/ 2147483647 h 4319"/>
              <a:gd name="T98" fmla="*/ 2147483647 w 1268"/>
              <a:gd name="T99" fmla="*/ 2147483647 h 4319"/>
              <a:gd name="T100" fmla="*/ 2147483647 w 1268"/>
              <a:gd name="T101" fmla="*/ 2147483647 h 4319"/>
              <a:gd name="T102" fmla="*/ 2147483647 w 1268"/>
              <a:gd name="T103" fmla="*/ 2147483647 h 4319"/>
              <a:gd name="T104" fmla="*/ 2147483647 w 1268"/>
              <a:gd name="T105" fmla="*/ 2147483647 h 4319"/>
              <a:gd name="T106" fmla="*/ 2147483647 w 1268"/>
              <a:gd name="T107" fmla="*/ 2147483647 h 4319"/>
              <a:gd name="T108" fmla="*/ 2147483647 w 1268"/>
              <a:gd name="T109" fmla="*/ 2147483647 h 4319"/>
              <a:gd name="T110" fmla="*/ 2147483647 w 1268"/>
              <a:gd name="T111" fmla="*/ 2147483647 h 4319"/>
              <a:gd name="T112" fmla="*/ 2147483647 w 1268"/>
              <a:gd name="T113" fmla="*/ 2147483647 h 43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68"/>
              <a:gd name="T172" fmla="*/ 0 h 4319"/>
              <a:gd name="T173" fmla="*/ 1268 w 1268"/>
              <a:gd name="T174" fmla="*/ 4319 h 431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68" h="4319">
                <a:moveTo>
                  <a:pt x="527" y="4184"/>
                </a:moveTo>
                <a:lnTo>
                  <a:pt x="446" y="4199"/>
                </a:lnTo>
                <a:lnTo>
                  <a:pt x="412" y="4203"/>
                </a:lnTo>
                <a:lnTo>
                  <a:pt x="379" y="4202"/>
                </a:lnTo>
                <a:lnTo>
                  <a:pt x="364" y="4199"/>
                </a:lnTo>
                <a:lnTo>
                  <a:pt x="349" y="4194"/>
                </a:lnTo>
                <a:lnTo>
                  <a:pt x="335" y="4186"/>
                </a:lnTo>
                <a:lnTo>
                  <a:pt x="322" y="4177"/>
                </a:lnTo>
                <a:lnTo>
                  <a:pt x="306" y="4165"/>
                </a:lnTo>
                <a:lnTo>
                  <a:pt x="293" y="4149"/>
                </a:lnTo>
                <a:lnTo>
                  <a:pt x="280" y="4130"/>
                </a:lnTo>
                <a:lnTo>
                  <a:pt x="265" y="4110"/>
                </a:lnTo>
                <a:lnTo>
                  <a:pt x="241" y="4060"/>
                </a:lnTo>
                <a:lnTo>
                  <a:pt x="227" y="4034"/>
                </a:lnTo>
                <a:lnTo>
                  <a:pt x="217" y="4024"/>
                </a:lnTo>
                <a:lnTo>
                  <a:pt x="209" y="4017"/>
                </a:lnTo>
                <a:lnTo>
                  <a:pt x="153" y="3976"/>
                </a:lnTo>
                <a:lnTo>
                  <a:pt x="125" y="4013"/>
                </a:lnTo>
                <a:lnTo>
                  <a:pt x="40" y="3932"/>
                </a:lnTo>
                <a:lnTo>
                  <a:pt x="12" y="3903"/>
                </a:lnTo>
                <a:lnTo>
                  <a:pt x="0" y="3886"/>
                </a:lnTo>
                <a:lnTo>
                  <a:pt x="1" y="3874"/>
                </a:lnTo>
                <a:lnTo>
                  <a:pt x="11" y="3861"/>
                </a:lnTo>
                <a:lnTo>
                  <a:pt x="20" y="3849"/>
                </a:lnTo>
                <a:lnTo>
                  <a:pt x="31" y="3839"/>
                </a:lnTo>
                <a:lnTo>
                  <a:pt x="34" y="3830"/>
                </a:lnTo>
                <a:lnTo>
                  <a:pt x="40" y="3820"/>
                </a:lnTo>
                <a:lnTo>
                  <a:pt x="56" y="3802"/>
                </a:lnTo>
                <a:lnTo>
                  <a:pt x="74" y="3788"/>
                </a:lnTo>
                <a:lnTo>
                  <a:pt x="83" y="3784"/>
                </a:lnTo>
                <a:lnTo>
                  <a:pt x="90" y="3784"/>
                </a:lnTo>
                <a:lnTo>
                  <a:pt x="89" y="3775"/>
                </a:lnTo>
                <a:lnTo>
                  <a:pt x="91" y="3764"/>
                </a:lnTo>
                <a:lnTo>
                  <a:pt x="101" y="3747"/>
                </a:lnTo>
                <a:lnTo>
                  <a:pt x="118" y="3726"/>
                </a:lnTo>
                <a:lnTo>
                  <a:pt x="167" y="3671"/>
                </a:lnTo>
                <a:lnTo>
                  <a:pt x="245" y="3598"/>
                </a:lnTo>
                <a:lnTo>
                  <a:pt x="259" y="3581"/>
                </a:lnTo>
                <a:lnTo>
                  <a:pt x="275" y="3556"/>
                </a:lnTo>
                <a:lnTo>
                  <a:pt x="315" y="3493"/>
                </a:lnTo>
                <a:lnTo>
                  <a:pt x="355" y="3433"/>
                </a:lnTo>
                <a:lnTo>
                  <a:pt x="375" y="3412"/>
                </a:lnTo>
                <a:lnTo>
                  <a:pt x="385" y="3404"/>
                </a:lnTo>
                <a:lnTo>
                  <a:pt x="393" y="3400"/>
                </a:lnTo>
                <a:lnTo>
                  <a:pt x="438" y="3307"/>
                </a:lnTo>
                <a:lnTo>
                  <a:pt x="465" y="3251"/>
                </a:lnTo>
                <a:lnTo>
                  <a:pt x="484" y="3203"/>
                </a:lnTo>
                <a:lnTo>
                  <a:pt x="493" y="3180"/>
                </a:lnTo>
                <a:lnTo>
                  <a:pt x="507" y="3154"/>
                </a:lnTo>
                <a:lnTo>
                  <a:pt x="540" y="3098"/>
                </a:lnTo>
                <a:lnTo>
                  <a:pt x="585" y="3043"/>
                </a:lnTo>
                <a:lnTo>
                  <a:pt x="610" y="3014"/>
                </a:lnTo>
                <a:lnTo>
                  <a:pt x="635" y="2989"/>
                </a:lnTo>
                <a:lnTo>
                  <a:pt x="610" y="2864"/>
                </a:lnTo>
                <a:lnTo>
                  <a:pt x="601" y="2813"/>
                </a:lnTo>
                <a:lnTo>
                  <a:pt x="595" y="2760"/>
                </a:lnTo>
                <a:lnTo>
                  <a:pt x="590" y="2706"/>
                </a:lnTo>
                <a:lnTo>
                  <a:pt x="581" y="2655"/>
                </a:lnTo>
                <a:lnTo>
                  <a:pt x="568" y="2603"/>
                </a:lnTo>
                <a:lnTo>
                  <a:pt x="552" y="2552"/>
                </a:lnTo>
                <a:lnTo>
                  <a:pt x="534" y="2496"/>
                </a:lnTo>
                <a:lnTo>
                  <a:pt x="514" y="2437"/>
                </a:lnTo>
                <a:lnTo>
                  <a:pt x="499" y="2377"/>
                </a:lnTo>
                <a:lnTo>
                  <a:pt x="496" y="2351"/>
                </a:lnTo>
                <a:lnTo>
                  <a:pt x="494" y="2326"/>
                </a:lnTo>
                <a:lnTo>
                  <a:pt x="475" y="2326"/>
                </a:lnTo>
                <a:lnTo>
                  <a:pt x="452" y="2331"/>
                </a:lnTo>
                <a:lnTo>
                  <a:pt x="430" y="2342"/>
                </a:lnTo>
                <a:lnTo>
                  <a:pt x="423" y="2349"/>
                </a:lnTo>
                <a:lnTo>
                  <a:pt x="417" y="2357"/>
                </a:lnTo>
                <a:lnTo>
                  <a:pt x="419" y="2208"/>
                </a:lnTo>
                <a:lnTo>
                  <a:pt x="424" y="2064"/>
                </a:lnTo>
                <a:lnTo>
                  <a:pt x="430" y="1981"/>
                </a:lnTo>
                <a:lnTo>
                  <a:pt x="432" y="1942"/>
                </a:lnTo>
                <a:lnTo>
                  <a:pt x="430" y="1904"/>
                </a:lnTo>
                <a:lnTo>
                  <a:pt x="426" y="1862"/>
                </a:lnTo>
                <a:lnTo>
                  <a:pt x="426" y="1823"/>
                </a:lnTo>
                <a:lnTo>
                  <a:pt x="430" y="1794"/>
                </a:lnTo>
                <a:lnTo>
                  <a:pt x="436" y="1778"/>
                </a:lnTo>
                <a:lnTo>
                  <a:pt x="399" y="1726"/>
                </a:lnTo>
                <a:lnTo>
                  <a:pt x="382" y="1704"/>
                </a:lnTo>
                <a:lnTo>
                  <a:pt x="369" y="1680"/>
                </a:lnTo>
                <a:lnTo>
                  <a:pt x="357" y="1656"/>
                </a:lnTo>
                <a:lnTo>
                  <a:pt x="348" y="1631"/>
                </a:lnTo>
                <a:lnTo>
                  <a:pt x="342" y="1604"/>
                </a:lnTo>
                <a:lnTo>
                  <a:pt x="340" y="1571"/>
                </a:lnTo>
                <a:lnTo>
                  <a:pt x="340" y="1508"/>
                </a:lnTo>
                <a:lnTo>
                  <a:pt x="341" y="1454"/>
                </a:lnTo>
                <a:lnTo>
                  <a:pt x="345" y="1405"/>
                </a:lnTo>
                <a:lnTo>
                  <a:pt x="353" y="1349"/>
                </a:lnTo>
                <a:lnTo>
                  <a:pt x="360" y="1288"/>
                </a:lnTo>
                <a:lnTo>
                  <a:pt x="362" y="1230"/>
                </a:lnTo>
                <a:lnTo>
                  <a:pt x="359" y="1112"/>
                </a:lnTo>
                <a:lnTo>
                  <a:pt x="355" y="1000"/>
                </a:lnTo>
                <a:lnTo>
                  <a:pt x="357" y="951"/>
                </a:lnTo>
                <a:lnTo>
                  <a:pt x="362" y="902"/>
                </a:lnTo>
                <a:lnTo>
                  <a:pt x="370" y="851"/>
                </a:lnTo>
                <a:lnTo>
                  <a:pt x="385" y="810"/>
                </a:lnTo>
                <a:lnTo>
                  <a:pt x="394" y="790"/>
                </a:lnTo>
                <a:lnTo>
                  <a:pt x="404" y="771"/>
                </a:lnTo>
                <a:lnTo>
                  <a:pt x="418" y="755"/>
                </a:lnTo>
                <a:lnTo>
                  <a:pt x="432" y="738"/>
                </a:lnTo>
                <a:lnTo>
                  <a:pt x="519" y="651"/>
                </a:lnTo>
                <a:lnTo>
                  <a:pt x="521" y="629"/>
                </a:lnTo>
                <a:lnTo>
                  <a:pt x="527" y="609"/>
                </a:lnTo>
                <a:lnTo>
                  <a:pt x="532" y="598"/>
                </a:lnTo>
                <a:lnTo>
                  <a:pt x="538" y="590"/>
                </a:lnTo>
                <a:lnTo>
                  <a:pt x="545" y="585"/>
                </a:lnTo>
                <a:lnTo>
                  <a:pt x="554" y="581"/>
                </a:lnTo>
                <a:lnTo>
                  <a:pt x="558" y="542"/>
                </a:lnTo>
                <a:lnTo>
                  <a:pt x="550" y="538"/>
                </a:lnTo>
                <a:lnTo>
                  <a:pt x="540" y="527"/>
                </a:lnTo>
                <a:lnTo>
                  <a:pt x="538" y="511"/>
                </a:lnTo>
                <a:lnTo>
                  <a:pt x="540" y="492"/>
                </a:lnTo>
                <a:lnTo>
                  <a:pt x="556" y="456"/>
                </a:lnTo>
                <a:lnTo>
                  <a:pt x="558" y="445"/>
                </a:lnTo>
                <a:lnTo>
                  <a:pt x="558" y="437"/>
                </a:lnTo>
                <a:lnTo>
                  <a:pt x="557" y="425"/>
                </a:lnTo>
                <a:lnTo>
                  <a:pt x="552" y="413"/>
                </a:lnTo>
                <a:lnTo>
                  <a:pt x="537" y="370"/>
                </a:lnTo>
                <a:lnTo>
                  <a:pt x="533" y="355"/>
                </a:lnTo>
                <a:lnTo>
                  <a:pt x="534" y="344"/>
                </a:lnTo>
                <a:lnTo>
                  <a:pt x="538" y="335"/>
                </a:lnTo>
                <a:lnTo>
                  <a:pt x="539" y="322"/>
                </a:lnTo>
                <a:lnTo>
                  <a:pt x="538" y="303"/>
                </a:lnTo>
                <a:lnTo>
                  <a:pt x="539" y="293"/>
                </a:lnTo>
                <a:lnTo>
                  <a:pt x="541" y="281"/>
                </a:lnTo>
                <a:lnTo>
                  <a:pt x="550" y="265"/>
                </a:lnTo>
                <a:lnTo>
                  <a:pt x="554" y="249"/>
                </a:lnTo>
                <a:lnTo>
                  <a:pt x="556" y="218"/>
                </a:lnTo>
                <a:lnTo>
                  <a:pt x="557" y="194"/>
                </a:lnTo>
                <a:lnTo>
                  <a:pt x="560" y="169"/>
                </a:lnTo>
                <a:lnTo>
                  <a:pt x="565" y="146"/>
                </a:lnTo>
                <a:lnTo>
                  <a:pt x="571" y="135"/>
                </a:lnTo>
                <a:lnTo>
                  <a:pt x="578" y="128"/>
                </a:lnTo>
                <a:lnTo>
                  <a:pt x="598" y="116"/>
                </a:lnTo>
                <a:lnTo>
                  <a:pt x="616" y="108"/>
                </a:lnTo>
                <a:lnTo>
                  <a:pt x="632" y="100"/>
                </a:lnTo>
                <a:lnTo>
                  <a:pt x="640" y="96"/>
                </a:lnTo>
                <a:lnTo>
                  <a:pt x="645" y="90"/>
                </a:lnTo>
                <a:lnTo>
                  <a:pt x="665" y="57"/>
                </a:lnTo>
                <a:lnTo>
                  <a:pt x="677" y="44"/>
                </a:lnTo>
                <a:lnTo>
                  <a:pt x="686" y="38"/>
                </a:lnTo>
                <a:lnTo>
                  <a:pt x="717" y="29"/>
                </a:lnTo>
                <a:lnTo>
                  <a:pt x="733" y="22"/>
                </a:lnTo>
                <a:lnTo>
                  <a:pt x="747" y="14"/>
                </a:lnTo>
                <a:lnTo>
                  <a:pt x="760" y="7"/>
                </a:lnTo>
                <a:lnTo>
                  <a:pt x="774" y="1"/>
                </a:lnTo>
                <a:lnTo>
                  <a:pt x="795" y="0"/>
                </a:lnTo>
                <a:lnTo>
                  <a:pt x="824" y="5"/>
                </a:lnTo>
                <a:lnTo>
                  <a:pt x="850" y="8"/>
                </a:lnTo>
                <a:lnTo>
                  <a:pt x="879" y="10"/>
                </a:lnTo>
                <a:lnTo>
                  <a:pt x="890" y="10"/>
                </a:lnTo>
                <a:lnTo>
                  <a:pt x="900" y="11"/>
                </a:lnTo>
                <a:lnTo>
                  <a:pt x="907" y="14"/>
                </a:lnTo>
                <a:lnTo>
                  <a:pt x="911" y="18"/>
                </a:lnTo>
                <a:lnTo>
                  <a:pt x="939" y="31"/>
                </a:lnTo>
                <a:lnTo>
                  <a:pt x="958" y="39"/>
                </a:lnTo>
                <a:lnTo>
                  <a:pt x="975" y="44"/>
                </a:lnTo>
                <a:lnTo>
                  <a:pt x="988" y="56"/>
                </a:lnTo>
                <a:lnTo>
                  <a:pt x="995" y="61"/>
                </a:lnTo>
                <a:lnTo>
                  <a:pt x="1001" y="63"/>
                </a:lnTo>
                <a:lnTo>
                  <a:pt x="1019" y="67"/>
                </a:lnTo>
                <a:lnTo>
                  <a:pt x="1042" y="78"/>
                </a:lnTo>
                <a:lnTo>
                  <a:pt x="1067" y="99"/>
                </a:lnTo>
                <a:lnTo>
                  <a:pt x="1079" y="110"/>
                </a:lnTo>
                <a:lnTo>
                  <a:pt x="1086" y="122"/>
                </a:lnTo>
                <a:lnTo>
                  <a:pt x="1090" y="135"/>
                </a:lnTo>
                <a:lnTo>
                  <a:pt x="1086" y="147"/>
                </a:lnTo>
                <a:lnTo>
                  <a:pt x="1092" y="158"/>
                </a:lnTo>
                <a:lnTo>
                  <a:pt x="1097" y="169"/>
                </a:lnTo>
                <a:lnTo>
                  <a:pt x="1099" y="179"/>
                </a:lnTo>
                <a:lnTo>
                  <a:pt x="1097" y="186"/>
                </a:lnTo>
                <a:lnTo>
                  <a:pt x="1096" y="192"/>
                </a:lnTo>
                <a:lnTo>
                  <a:pt x="1096" y="202"/>
                </a:lnTo>
                <a:lnTo>
                  <a:pt x="1096" y="220"/>
                </a:lnTo>
                <a:lnTo>
                  <a:pt x="1090" y="207"/>
                </a:lnTo>
                <a:lnTo>
                  <a:pt x="1084" y="198"/>
                </a:lnTo>
                <a:lnTo>
                  <a:pt x="1077" y="194"/>
                </a:lnTo>
                <a:lnTo>
                  <a:pt x="1067" y="194"/>
                </a:lnTo>
                <a:lnTo>
                  <a:pt x="1070" y="205"/>
                </a:lnTo>
                <a:lnTo>
                  <a:pt x="1066" y="220"/>
                </a:lnTo>
                <a:lnTo>
                  <a:pt x="1061" y="250"/>
                </a:lnTo>
                <a:lnTo>
                  <a:pt x="1065" y="277"/>
                </a:lnTo>
                <a:lnTo>
                  <a:pt x="1071" y="294"/>
                </a:lnTo>
                <a:lnTo>
                  <a:pt x="1073" y="303"/>
                </a:lnTo>
                <a:lnTo>
                  <a:pt x="1073" y="312"/>
                </a:lnTo>
                <a:lnTo>
                  <a:pt x="1072" y="320"/>
                </a:lnTo>
                <a:lnTo>
                  <a:pt x="1067" y="325"/>
                </a:lnTo>
                <a:lnTo>
                  <a:pt x="1060" y="335"/>
                </a:lnTo>
                <a:lnTo>
                  <a:pt x="1059" y="344"/>
                </a:lnTo>
                <a:lnTo>
                  <a:pt x="1061" y="351"/>
                </a:lnTo>
                <a:lnTo>
                  <a:pt x="1065" y="360"/>
                </a:lnTo>
                <a:lnTo>
                  <a:pt x="1072" y="373"/>
                </a:lnTo>
                <a:lnTo>
                  <a:pt x="1077" y="388"/>
                </a:lnTo>
                <a:lnTo>
                  <a:pt x="1083" y="402"/>
                </a:lnTo>
                <a:lnTo>
                  <a:pt x="1089" y="412"/>
                </a:lnTo>
                <a:lnTo>
                  <a:pt x="1095" y="420"/>
                </a:lnTo>
                <a:lnTo>
                  <a:pt x="1102" y="432"/>
                </a:lnTo>
                <a:lnTo>
                  <a:pt x="1104" y="445"/>
                </a:lnTo>
                <a:lnTo>
                  <a:pt x="1101" y="454"/>
                </a:lnTo>
                <a:lnTo>
                  <a:pt x="1096" y="458"/>
                </a:lnTo>
                <a:lnTo>
                  <a:pt x="1089" y="460"/>
                </a:lnTo>
                <a:lnTo>
                  <a:pt x="1071" y="463"/>
                </a:lnTo>
                <a:lnTo>
                  <a:pt x="1060" y="468"/>
                </a:lnTo>
                <a:lnTo>
                  <a:pt x="1055" y="473"/>
                </a:lnTo>
                <a:lnTo>
                  <a:pt x="1053" y="482"/>
                </a:lnTo>
                <a:lnTo>
                  <a:pt x="1053" y="492"/>
                </a:lnTo>
                <a:lnTo>
                  <a:pt x="1055" y="502"/>
                </a:lnTo>
                <a:lnTo>
                  <a:pt x="1057" y="505"/>
                </a:lnTo>
                <a:lnTo>
                  <a:pt x="1055" y="511"/>
                </a:lnTo>
                <a:lnTo>
                  <a:pt x="1050" y="520"/>
                </a:lnTo>
                <a:lnTo>
                  <a:pt x="1036" y="523"/>
                </a:lnTo>
                <a:lnTo>
                  <a:pt x="1042" y="529"/>
                </a:lnTo>
                <a:lnTo>
                  <a:pt x="1044" y="538"/>
                </a:lnTo>
                <a:lnTo>
                  <a:pt x="1042" y="542"/>
                </a:lnTo>
                <a:lnTo>
                  <a:pt x="1036" y="546"/>
                </a:lnTo>
                <a:lnTo>
                  <a:pt x="1028" y="549"/>
                </a:lnTo>
                <a:lnTo>
                  <a:pt x="1020" y="556"/>
                </a:lnTo>
                <a:lnTo>
                  <a:pt x="1017" y="572"/>
                </a:lnTo>
                <a:lnTo>
                  <a:pt x="1016" y="596"/>
                </a:lnTo>
                <a:lnTo>
                  <a:pt x="1013" y="612"/>
                </a:lnTo>
                <a:lnTo>
                  <a:pt x="1002" y="628"/>
                </a:lnTo>
                <a:lnTo>
                  <a:pt x="995" y="634"/>
                </a:lnTo>
                <a:lnTo>
                  <a:pt x="985" y="638"/>
                </a:lnTo>
                <a:lnTo>
                  <a:pt x="977" y="640"/>
                </a:lnTo>
                <a:lnTo>
                  <a:pt x="966" y="640"/>
                </a:lnTo>
                <a:lnTo>
                  <a:pt x="920" y="629"/>
                </a:lnTo>
                <a:lnTo>
                  <a:pt x="898" y="626"/>
                </a:lnTo>
                <a:lnTo>
                  <a:pt x="882" y="626"/>
                </a:lnTo>
                <a:lnTo>
                  <a:pt x="882" y="636"/>
                </a:lnTo>
                <a:lnTo>
                  <a:pt x="879" y="648"/>
                </a:lnTo>
                <a:lnTo>
                  <a:pt x="867" y="663"/>
                </a:lnTo>
                <a:lnTo>
                  <a:pt x="847" y="680"/>
                </a:lnTo>
                <a:lnTo>
                  <a:pt x="856" y="694"/>
                </a:lnTo>
                <a:lnTo>
                  <a:pt x="864" y="714"/>
                </a:lnTo>
                <a:lnTo>
                  <a:pt x="875" y="724"/>
                </a:lnTo>
                <a:lnTo>
                  <a:pt x="886" y="737"/>
                </a:lnTo>
                <a:lnTo>
                  <a:pt x="894" y="755"/>
                </a:lnTo>
                <a:lnTo>
                  <a:pt x="898" y="764"/>
                </a:lnTo>
                <a:lnTo>
                  <a:pt x="898" y="774"/>
                </a:lnTo>
                <a:lnTo>
                  <a:pt x="911" y="790"/>
                </a:lnTo>
                <a:lnTo>
                  <a:pt x="924" y="813"/>
                </a:lnTo>
                <a:lnTo>
                  <a:pt x="936" y="841"/>
                </a:lnTo>
                <a:lnTo>
                  <a:pt x="946" y="872"/>
                </a:lnTo>
                <a:lnTo>
                  <a:pt x="953" y="909"/>
                </a:lnTo>
                <a:lnTo>
                  <a:pt x="962" y="948"/>
                </a:lnTo>
                <a:lnTo>
                  <a:pt x="964" y="987"/>
                </a:lnTo>
                <a:lnTo>
                  <a:pt x="963" y="1030"/>
                </a:lnTo>
                <a:lnTo>
                  <a:pt x="998" y="1076"/>
                </a:lnTo>
                <a:lnTo>
                  <a:pt x="1016" y="1103"/>
                </a:lnTo>
                <a:lnTo>
                  <a:pt x="1032" y="1134"/>
                </a:lnTo>
                <a:lnTo>
                  <a:pt x="1048" y="1167"/>
                </a:lnTo>
                <a:lnTo>
                  <a:pt x="1060" y="1207"/>
                </a:lnTo>
                <a:lnTo>
                  <a:pt x="1070" y="1250"/>
                </a:lnTo>
                <a:lnTo>
                  <a:pt x="1073" y="1299"/>
                </a:lnTo>
                <a:lnTo>
                  <a:pt x="1078" y="1400"/>
                </a:lnTo>
                <a:lnTo>
                  <a:pt x="1085" y="1490"/>
                </a:lnTo>
                <a:lnTo>
                  <a:pt x="1096" y="1571"/>
                </a:lnTo>
                <a:lnTo>
                  <a:pt x="1103" y="1605"/>
                </a:lnTo>
                <a:lnTo>
                  <a:pt x="1114" y="1636"/>
                </a:lnTo>
                <a:lnTo>
                  <a:pt x="1135" y="1689"/>
                </a:lnTo>
                <a:lnTo>
                  <a:pt x="1150" y="1739"/>
                </a:lnTo>
                <a:lnTo>
                  <a:pt x="1161" y="1784"/>
                </a:lnTo>
                <a:lnTo>
                  <a:pt x="1167" y="1821"/>
                </a:lnTo>
                <a:lnTo>
                  <a:pt x="1174" y="1858"/>
                </a:lnTo>
                <a:lnTo>
                  <a:pt x="1186" y="1902"/>
                </a:lnTo>
                <a:lnTo>
                  <a:pt x="1212" y="2000"/>
                </a:lnTo>
                <a:lnTo>
                  <a:pt x="1248" y="2119"/>
                </a:lnTo>
                <a:lnTo>
                  <a:pt x="1262" y="2179"/>
                </a:lnTo>
                <a:lnTo>
                  <a:pt x="1266" y="2205"/>
                </a:lnTo>
                <a:lnTo>
                  <a:pt x="1268" y="2228"/>
                </a:lnTo>
                <a:lnTo>
                  <a:pt x="1268" y="2260"/>
                </a:lnTo>
                <a:lnTo>
                  <a:pt x="1266" y="2270"/>
                </a:lnTo>
                <a:lnTo>
                  <a:pt x="1262" y="2280"/>
                </a:lnTo>
                <a:lnTo>
                  <a:pt x="1257" y="2285"/>
                </a:lnTo>
                <a:lnTo>
                  <a:pt x="1248" y="2287"/>
                </a:lnTo>
                <a:lnTo>
                  <a:pt x="1235" y="2286"/>
                </a:lnTo>
                <a:lnTo>
                  <a:pt x="1218" y="2282"/>
                </a:lnTo>
                <a:lnTo>
                  <a:pt x="1161" y="2269"/>
                </a:lnTo>
                <a:lnTo>
                  <a:pt x="1142" y="2265"/>
                </a:lnTo>
                <a:lnTo>
                  <a:pt x="1127" y="2265"/>
                </a:lnTo>
                <a:lnTo>
                  <a:pt x="1121" y="2299"/>
                </a:lnTo>
                <a:lnTo>
                  <a:pt x="1115" y="2313"/>
                </a:lnTo>
                <a:lnTo>
                  <a:pt x="1110" y="2320"/>
                </a:lnTo>
                <a:lnTo>
                  <a:pt x="1104" y="2323"/>
                </a:lnTo>
                <a:lnTo>
                  <a:pt x="1101" y="2326"/>
                </a:lnTo>
                <a:lnTo>
                  <a:pt x="1096" y="2330"/>
                </a:lnTo>
                <a:lnTo>
                  <a:pt x="1091" y="2344"/>
                </a:lnTo>
                <a:lnTo>
                  <a:pt x="1083" y="2378"/>
                </a:lnTo>
                <a:lnTo>
                  <a:pt x="1054" y="2584"/>
                </a:lnTo>
                <a:lnTo>
                  <a:pt x="1025" y="2801"/>
                </a:lnTo>
                <a:lnTo>
                  <a:pt x="1015" y="2891"/>
                </a:lnTo>
                <a:lnTo>
                  <a:pt x="1008" y="2986"/>
                </a:lnTo>
                <a:lnTo>
                  <a:pt x="1008" y="3014"/>
                </a:lnTo>
                <a:lnTo>
                  <a:pt x="1007" y="3044"/>
                </a:lnTo>
                <a:lnTo>
                  <a:pt x="1001" y="3072"/>
                </a:lnTo>
                <a:lnTo>
                  <a:pt x="995" y="3082"/>
                </a:lnTo>
                <a:lnTo>
                  <a:pt x="988" y="3091"/>
                </a:lnTo>
                <a:lnTo>
                  <a:pt x="984" y="3144"/>
                </a:lnTo>
                <a:lnTo>
                  <a:pt x="978" y="3208"/>
                </a:lnTo>
                <a:lnTo>
                  <a:pt x="966" y="3272"/>
                </a:lnTo>
                <a:lnTo>
                  <a:pt x="958" y="3299"/>
                </a:lnTo>
                <a:lnTo>
                  <a:pt x="947" y="3319"/>
                </a:lnTo>
                <a:lnTo>
                  <a:pt x="944" y="3330"/>
                </a:lnTo>
                <a:lnTo>
                  <a:pt x="940" y="3342"/>
                </a:lnTo>
                <a:lnTo>
                  <a:pt x="938" y="3371"/>
                </a:lnTo>
                <a:lnTo>
                  <a:pt x="939" y="3446"/>
                </a:lnTo>
                <a:lnTo>
                  <a:pt x="939" y="3489"/>
                </a:lnTo>
                <a:lnTo>
                  <a:pt x="938" y="3528"/>
                </a:lnTo>
                <a:lnTo>
                  <a:pt x="928" y="3565"/>
                </a:lnTo>
                <a:lnTo>
                  <a:pt x="923" y="3581"/>
                </a:lnTo>
                <a:lnTo>
                  <a:pt x="914" y="3597"/>
                </a:lnTo>
                <a:lnTo>
                  <a:pt x="918" y="3630"/>
                </a:lnTo>
                <a:lnTo>
                  <a:pt x="920" y="3669"/>
                </a:lnTo>
                <a:lnTo>
                  <a:pt x="917" y="3741"/>
                </a:lnTo>
                <a:lnTo>
                  <a:pt x="914" y="3771"/>
                </a:lnTo>
                <a:lnTo>
                  <a:pt x="907" y="3802"/>
                </a:lnTo>
                <a:lnTo>
                  <a:pt x="892" y="3855"/>
                </a:lnTo>
                <a:lnTo>
                  <a:pt x="887" y="3875"/>
                </a:lnTo>
                <a:lnTo>
                  <a:pt x="887" y="3897"/>
                </a:lnTo>
                <a:lnTo>
                  <a:pt x="892" y="3944"/>
                </a:lnTo>
                <a:lnTo>
                  <a:pt x="902" y="4017"/>
                </a:lnTo>
                <a:lnTo>
                  <a:pt x="905" y="4056"/>
                </a:lnTo>
                <a:lnTo>
                  <a:pt x="905" y="4083"/>
                </a:lnTo>
                <a:lnTo>
                  <a:pt x="926" y="4091"/>
                </a:lnTo>
                <a:lnTo>
                  <a:pt x="947" y="4105"/>
                </a:lnTo>
                <a:lnTo>
                  <a:pt x="985" y="4134"/>
                </a:lnTo>
                <a:lnTo>
                  <a:pt x="996" y="4140"/>
                </a:lnTo>
                <a:lnTo>
                  <a:pt x="1010" y="4147"/>
                </a:lnTo>
                <a:lnTo>
                  <a:pt x="1050" y="4165"/>
                </a:lnTo>
                <a:lnTo>
                  <a:pt x="1095" y="4179"/>
                </a:lnTo>
                <a:lnTo>
                  <a:pt x="1131" y="4191"/>
                </a:lnTo>
                <a:lnTo>
                  <a:pt x="1156" y="4197"/>
                </a:lnTo>
                <a:lnTo>
                  <a:pt x="1179" y="4206"/>
                </a:lnTo>
                <a:lnTo>
                  <a:pt x="1190" y="4211"/>
                </a:lnTo>
                <a:lnTo>
                  <a:pt x="1197" y="4218"/>
                </a:lnTo>
                <a:lnTo>
                  <a:pt x="1202" y="4225"/>
                </a:lnTo>
                <a:lnTo>
                  <a:pt x="1203" y="4235"/>
                </a:lnTo>
                <a:lnTo>
                  <a:pt x="1207" y="4238"/>
                </a:lnTo>
                <a:lnTo>
                  <a:pt x="1209" y="4247"/>
                </a:lnTo>
                <a:lnTo>
                  <a:pt x="1204" y="4255"/>
                </a:lnTo>
                <a:lnTo>
                  <a:pt x="1193" y="4266"/>
                </a:lnTo>
                <a:lnTo>
                  <a:pt x="1180" y="4274"/>
                </a:lnTo>
                <a:lnTo>
                  <a:pt x="1162" y="4283"/>
                </a:lnTo>
                <a:lnTo>
                  <a:pt x="1140" y="4292"/>
                </a:lnTo>
                <a:lnTo>
                  <a:pt x="1112" y="4299"/>
                </a:lnTo>
                <a:lnTo>
                  <a:pt x="1083" y="4307"/>
                </a:lnTo>
                <a:lnTo>
                  <a:pt x="1048" y="4313"/>
                </a:lnTo>
                <a:lnTo>
                  <a:pt x="1013" y="4315"/>
                </a:lnTo>
                <a:lnTo>
                  <a:pt x="975" y="4319"/>
                </a:lnTo>
                <a:lnTo>
                  <a:pt x="920" y="4319"/>
                </a:lnTo>
                <a:lnTo>
                  <a:pt x="880" y="4315"/>
                </a:lnTo>
                <a:lnTo>
                  <a:pt x="849" y="4312"/>
                </a:lnTo>
                <a:lnTo>
                  <a:pt x="825" y="4304"/>
                </a:lnTo>
                <a:lnTo>
                  <a:pt x="785" y="4291"/>
                </a:lnTo>
                <a:lnTo>
                  <a:pt x="762" y="4285"/>
                </a:lnTo>
                <a:lnTo>
                  <a:pt x="735" y="4282"/>
                </a:lnTo>
                <a:lnTo>
                  <a:pt x="733" y="4292"/>
                </a:lnTo>
                <a:lnTo>
                  <a:pt x="727" y="4299"/>
                </a:lnTo>
                <a:lnTo>
                  <a:pt x="718" y="4304"/>
                </a:lnTo>
                <a:lnTo>
                  <a:pt x="708" y="4307"/>
                </a:lnTo>
                <a:lnTo>
                  <a:pt x="678" y="4307"/>
                </a:lnTo>
                <a:lnTo>
                  <a:pt x="635" y="4304"/>
                </a:lnTo>
                <a:lnTo>
                  <a:pt x="594" y="4301"/>
                </a:lnTo>
                <a:lnTo>
                  <a:pt x="576" y="4298"/>
                </a:lnTo>
                <a:lnTo>
                  <a:pt x="562" y="4295"/>
                </a:lnTo>
                <a:lnTo>
                  <a:pt x="551" y="4289"/>
                </a:lnTo>
                <a:lnTo>
                  <a:pt x="545" y="4280"/>
                </a:lnTo>
                <a:lnTo>
                  <a:pt x="541" y="4268"/>
                </a:lnTo>
                <a:lnTo>
                  <a:pt x="545" y="4254"/>
                </a:lnTo>
                <a:lnTo>
                  <a:pt x="534" y="4218"/>
                </a:lnTo>
                <a:lnTo>
                  <a:pt x="522" y="4154"/>
                </a:lnTo>
                <a:lnTo>
                  <a:pt x="512" y="4089"/>
                </a:lnTo>
                <a:lnTo>
                  <a:pt x="511" y="4060"/>
                </a:lnTo>
                <a:lnTo>
                  <a:pt x="511" y="4041"/>
                </a:lnTo>
                <a:lnTo>
                  <a:pt x="521" y="3925"/>
                </a:lnTo>
                <a:lnTo>
                  <a:pt x="527" y="3807"/>
                </a:lnTo>
                <a:lnTo>
                  <a:pt x="519" y="3817"/>
                </a:lnTo>
                <a:lnTo>
                  <a:pt x="509" y="3831"/>
                </a:lnTo>
                <a:lnTo>
                  <a:pt x="487" y="3874"/>
                </a:lnTo>
                <a:lnTo>
                  <a:pt x="454" y="3949"/>
                </a:lnTo>
                <a:lnTo>
                  <a:pt x="440" y="3976"/>
                </a:lnTo>
                <a:lnTo>
                  <a:pt x="438" y="3987"/>
                </a:lnTo>
                <a:lnTo>
                  <a:pt x="433" y="3994"/>
                </a:lnTo>
                <a:lnTo>
                  <a:pt x="429" y="3998"/>
                </a:lnTo>
                <a:lnTo>
                  <a:pt x="419" y="3999"/>
                </a:lnTo>
                <a:lnTo>
                  <a:pt x="386" y="3992"/>
                </a:lnTo>
                <a:lnTo>
                  <a:pt x="382" y="3999"/>
                </a:lnTo>
                <a:lnTo>
                  <a:pt x="382" y="4005"/>
                </a:lnTo>
                <a:lnTo>
                  <a:pt x="385" y="4009"/>
                </a:lnTo>
                <a:lnTo>
                  <a:pt x="389" y="4012"/>
                </a:lnTo>
                <a:lnTo>
                  <a:pt x="394" y="4018"/>
                </a:lnTo>
                <a:lnTo>
                  <a:pt x="399" y="4027"/>
                </a:lnTo>
                <a:lnTo>
                  <a:pt x="401" y="4047"/>
                </a:lnTo>
                <a:lnTo>
                  <a:pt x="404" y="4056"/>
                </a:lnTo>
                <a:lnTo>
                  <a:pt x="411" y="4059"/>
                </a:lnTo>
                <a:lnTo>
                  <a:pt x="430" y="4069"/>
                </a:lnTo>
                <a:lnTo>
                  <a:pt x="448" y="4076"/>
                </a:lnTo>
                <a:lnTo>
                  <a:pt x="471" y="4091"/>
                </a:lnTo>
                <a:lnTo>
                  <a:pt x="494" y="4110"/>
                </a:lnTo>
                <a:lnTo>
                  <a:pt x="512" y="4128"/>
                </a:lnTo>
                <a:lnTo>
                  <a:pt x="527" y="41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4" name="Freeform 27"/>
          <p:cNvSpPr>
            <a:spLocks/>
          </p:cNvSpPr>
          <p:nvPr/>
        </p:nvSpPr>
        <p:spPr bwMode="auto">
          <a:xfrm flipH="1" flipV="1">
            <a:off x="7696200" y="4743450"/>
            <a:ext cx="703263" cy="800100"/>
          </a:xfrm>
          <a:custGeom>
            <a:avLst/>
            <a:gdLst>
              <a:gd name="T0" fmla="*/ 2147483647 w 1831"/>
              <a:gd name="T1" fmla="*/ 2147483647 h 4472"/>
              <a:gd name="T2" fmla="*/ 2147483647 w 1831"/>
              <a:gd name="T3" fmla="*/ 2147483647 h 4472"/>
              <a:gd name="T4" fmla="*/ 2147483647 w 1831"/>
              <a:gd name="T5" fmla="*/ 2147483647 h 4472"/>
              <a:gd name="T6" fmla="*/ 2147483647 w 1831"/>
              <a:gd name="T7" fmla="*/ 2147483647 h 4472"/>
              <a:gd name="T8" fmla="*/ 2147483647 w 1831"/>
              <a:gd name="T9" fmla="*/ 2147483647 h 4472"/>
              <a:gd name="T10" fmla="*/ 2147483647 w 1831"/>
              <a:gd name="T11" fmla="*/ 2147483647 h 4472"/>
              <a:gd name="T12" fmla="*/ 2147483647 w 1831"/>
              <a:gd name="T13" fmla="*/ 2147483647 h 4472"/>
              <a:gd name="T14" fmla="*/ 2147483647 w 1831"/>
              <a:gd name="T15" fmla="*/ 2147483647 h 4472"/>
              <a:gd name="T16" fmla="*/ 2147483647 w 1831"/>
              <a:gd name="T17" fmla="*/ 2147483647 h 4472"/>
              <a:gd name="T18" fmla="*/ 2147483647 w 1831"/>
              <a:gd name="T19" fmla="*/ 2147483647 h 4472"/>
              <a:gd name="T20" fmla="*/ 2147483647 w 1831"/>
              <a:gd name="T21" fmla="*/ 2147483647 h 4472"/>
              <a:gd name="T22" fmla="*/ 2147483647 w 1831"/>
              <a:gd name="T23" fmla="*/ 2147483647 h 4472"/>
              <a:gd name="T24" fmla="*/ 2147483647 w 1831"/>
              <a:gd name="T25" fmla="*/ 2147483647 h 4472"/>
              <a:gd name="T26" fmla="*/ 2147483647 w 1831"/>
              <a:gd name="T27" fmla="*/ 2147483647 h 4472"/>
              <a:gd name="T28" fmla="*/ 2147483647 w 1831"/>
              <a:gd name="T29" fmla="*/ 2147483647 h 4472"/>
              <a:gd name="T30" fmla="*/ 2147483647 w 1831"/>
              <a:gd name="T31" fmla="*/ 2147483647 h 4472"/>
              <a:gd name="T32" fmla="*/ 2147483647 w 1831"/>
              <a:gd name="T33" fmla="*/ 2147483647 h 4472"/>
              <a:gd name="T34" fmla="*/ 2147483647 w 1831"/>
              <a:gd name="T35" fmla="*/ 2147483647 h 4472"/>
              <a:gd name="T36" fmla="*/ 2147483647 w 1831"/>
              <a:gd name="T37" fmla="*/ 2147483647 h 4472"/>
              <a:gd name="T38" fmla="*/ 2147483647 w 1831"/>
              <a:gd name="T39" fmla="*/ 2147483647 h 4472"/>
              <a:gd name="T40" fmla="*/ 2147483647 w 1831"/>
              <a:gd name="T41" fmla="*/ 2147483647 h 4472"/>
              <a:gd name="T42" fmla="*/ 2147483647 w 1831"/>
              <a:gd name="T43" fmla="*/ 2147483647 h 4472"/>
              <a:gd name="T44" fmla="*/ 2147483647 w 1831"/>
              <a:gd name="T45" fmla="*/ 2147483647 h 4472"/>
              <a:gd name="T46" fmla="*/ 2147483647 w 1831"/>
              <a:gd name="T47" fmla="*/ 2147483647 h 4472"/>
              <a:gd name="T48" fmla="*/ 2147483647 w 1831"/>
              <a:gd name="T49" fmla="*/ 2147483647 h 4472"/>
              <a:gd name="T50" fmla="*/ 2147483647 w 1831"/>
              <a:gd name="T51" fmla="*/ 2147483647 h 4472"/>
              <a:gd name="T52" fmla="*/ 2147483647 w 1831"/>
              <a:gd name="T53" fmla="*/ 2147483647 h 4472"/>
              <a:gd name="T54" fmla="*/ 2147483647 w 1831"/>
              <a:gd name="T55" fmla="*/ 2147483647 h 4472"/>
              <a:gd name="T56" fmla="*/ 2147483647 w 1831"/>
              <a:gd name="T57" fmla="*/ 2147483647 h 4472"/>
              <a:gd name="T58" fmla="*/ 2147483647 w 1831"/>
              <a:gd name="T59" fmla="*/ 2147483647 h 4472"/>
              <a:gd name="T60" fmla="*/ 2147483647 w 1831"/>
              <a:gd name="T61" fmla="*/ 2147483647 h 4472"/>
              <a:gd name="T62" fmla="*/ 2147483647 w 1831"/>
              <a:gd name="T63" fmla="*/ 2147483647 h 4472"/>
              <a:gd name="T64" fmla="*/ 2147483647 w 1831"/>
              <a:gd name="T65" fmla="*/ 2147483647 h 4472"/>
              <a:gd name="T66" fmla="*/ 2147483647 w 1831"/>
              <a:gd name="T67" fmla="*/ 2147483647 h 4472"/>
              <a:gd name="T68" fmla="*/ 2147483647 w 1831"/>
              <a:gd name="T69" fmla="*/ 0 h 4472"/>
              <a:gd name="T70" fmla="*/ 2147483647 w 1831"/>
              <a:gd name="T71" fmla="*/ 2147483647 h 4472"/>
              <a:gd name="T72" fmla="*/ 2147483647 w 1831"/>
              <a:gd name="T73" fmla="*/ 2147483647 h 4472"/>
              <a:gd name="T74" fmla="*/ 2147483647 w 1831"/>
              <a:gd name="T75" fmla="*/ 2147483647 h 4472"/>
              <a:gd name="T76" fmla="*/ 2147483647 w 1831"/>
              <a:gd name="T77" fmla="*/ 2147483647 h 4472"/>
              <a:gd name="T78" fmla="*/ 2147483647 w 1831"/>
              <a:gd name="T79" fmla="*/ 2147483647 h 4472"/>
              <a:gd name="T80" fmla="*/ 2147483647 w 1831"/>
              <a:gd name="T81" fmla="*/ 2147483647 h 4472"/>
              <a:gd name="T82" fmla="*/ 2147483647 w 1831"/>
              <a:gd name="T83" fmla="*/ 2147483647 h 4472"/>
              <a:gd name="T84" fmla="*/ 2147483647 w 1831"/>
              <a:gd name="T85" fmla="*/ 2147483647 h 4472"/>
              <a:gd name="T86" fmla="*/ 2147483647 w 1831"/>
              <a:gd name="T87" fmla="*/ 2147483647 h 4472"/>
              <a:gd name="T88" fmla="*/ 2147483647 w 1831"/>
              <a:gd name="T89" fmla="*/ 2147483647 h 4472"/>
              <a:gd name="T90" fmla="*/ 2147483647 w 1831"/>
              <a:gd name="T91" fmla="*/ 2147483647 h 4472"/>
              <a:gd name="T92" fmla="*/ 2147483647 w 1831"/>
              <a:gd name="T93" fmla="*/ 2147483647 h 4472"/>
              <a:gd name="T94" fmla="*/ 2147483647 w 1831"/>
              <a:gd name="T95" fmla="*/ 2147483647 h 4472"/>
              <a:gd name="T96" fmla="*/ 2147483647 w 1831"/>
              <a:gd name="T97" fmla="*/ 2147483647 h 4472"/>
              <a:gd name="T98" fmla="*/ 2147483647 w 1831"/>
              <a:gd name="T99" fmla="*/ 2147483647 h 4472"/>
              <a:gd name="T100" fmla="*/ 2147483647 w 1831"/>
              <a:gd name="T101" fmla="*/ 2147483647 h 4472"/>
              <a:gd name="T102" fmla="*/ 2147483647 w 1831"/>
              <a:gd name="T103" fmla="*/ 2147483647 h 4472"/>
              <a:gd name="T104" fmla="*/ 2147483647 w 1831"/>
              <a:gd name="T105" fmla="*/ 2147483647 h 4472"/>
              <a:gd name="T106" fmla="*/ 2147483647 w 1831"/>
              <a:gd name="T107" fmla="*/ 2147483647 h 4472"/>
              <a:gd name="T108" fmla="*/ 2147483647 w 1831"/>
              <a:gd name="T109" fmla="*/ 2147483647 h 4472"/>
              <a:gd name="T110" fmla="*/ 2147483647 w 1831"/>
              <a:gd name="T111" fmla="*/ 2147483647 h 4472"/>
              <a:gd name="T112" fmla="*/ 2147483647 w 1831"/>
              <a:gd name="T113" fmla="*/ 2147483647 h 4472"/>
              <a:gd name="T114" fmla="*/ 2147483647 w 1831"/>
              <a:gd name="T115" fmla="*/ 2147483647 h 4472"/>
              <a:gd name="T116" fmla="*/ 2147483647 w 1831"/>
              <a:gd name="T117" fmla="*/ 2147483647 h 4472"/>
              <a:gd name="T118" fmla="*/ 2147483647 w 1831"/>
              <a:gd name="T119" fmla="*/ 2147483647 h 44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31"/>
              <a:gd name="T181" fmla="*/ 0 h 4472"/>
              <a:gd name="T182" fmla="*/ 1831 w 1831"/>
              <a:gd name="T183" fmla="*/ 4472 h 44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31" h="4472">
                <a:moveTo>
                  <a:pt x="1218" y="4470"/>
                </a:moveTo>
                <a:lnTo>
                  <a:pt x="1419" y="4470"/>
                </a:lnTo>
                <a:lnTo>
                  <a:pt x="1419" y="4434"/>
                </a:lnTo>
                <a:lnTo>
                  <a:pt x="1445" y="4439"/>
                </a:lnTo>
                <a:lnTo>
                  <a:pt x="1471" y="4444"/>
                </a:lnTo>
                <a:lnTo>
                  <a:pt x="1495" y="4449"/>
                </a:lnTo>
                <a:lnTo>
                  <a:pt x="1521" y="4452"/>
                </a:lnTo>
                <a:lnTo>
                  <a:pt x="1547" y="4457"/>
                </a:lnTo>
                <a:lnTo>
                  <a:pt x="1573" y="4460"/>
                </a:lnTo>
                <a:lnTo>
                  <a:pt x="1598" y="4463"/>
                </a:lnTo>
                <a:lnTo>
                  <a:pt x="1624" y="4466"/>
                </a:lnTo>
                <a:lnTo>
                  <a:pt x="1650" y="4468"/>
                </a:lnTo>
                <a:lnTo>
                  <a:pt x="1676" y="4470"/>
                </a:lnTo>
                <a:lnTo>
                  <a:pt x="1702" y="4471"/>
                </a:lnTo>
                <a:lnTo>
                  <a:pt x="1727" y="4472"/>
                </a:lnTo>
                <a:lnTo>
                  <a:pt x="1753" y="4472"/>
                </a:lnTo>
                <a:lnTo>
                  <a:pt x="1779" y="4472"/>
                </a:lnTo>
                <a:lnTo>
                  <a:pt x="1805" y="4471"/>
                </a:lnTo>
                <a:lnTo>
                  <a:pt x="1831" y="4470"/>
                </a:lnTo>
                <a:lnTo>
                  <a:pt x="1821" y="4392"/>
                </a:lnTo>
                <a:lnTo>
                  <a:pt x="1802" y="4389"/>
                </a:lnTo>
                <a:lnTo>
                  <a:pt x="1783" y="4386"/>
                </a:lnTo>
                <a:lnTo>
                  <a:pt x="1764" y="4382"/>
                </a:lnTo>
                <a:lnTo>
                  <a:pt x="1746" y="4377"/>
                </a:lnTo>
                <a:lnTo>
                  <a:pt x="1727" y="4373"/>
                </a:lnTo>
                <a:lnTo>
                  <a:pt x="1709" y="4368"/>
                </a:lnTo>
                <a:lnTo>
                  <a:pt x="1691" y="4361"/>
                </a:lnTo>
                <a:lnTo>
                  <a:pt x="1672" y="4355"/>
                </a:lnTo>
                <a:lnTo>
                  <a:pt x="1637" y="4305"/>
                </a:lnTo>
                <a:lnTo>
                  <a:pt x="1618" y="4280"/>
                </a:lnTo>
                <a:lnTo>
                  <a:pt x="1600" y="4256"/>
                </a:lnTo>
                <a:lnTo>
                  <a:pt x="1580" y="4231"/>
                </a:lnTo>
                <a:lnTo>
                  <a:pt x="1560" y="4208"/>
                </a:lnTo>
                <a:lnTo>
                  <a:pt x="1551" y="4197"/>
                </a:lnTo>
                <a:lnTo>
                  <a:pt x="1540" y="4186"/>
                </a:lnTo>
                <a:lnTo>
                  <a:pt x="1530" y="4175"/>
                </a:lnTo>
                <a:lnTo>
                  <a:pt x="1519" y="4165"/>
                </a:lnTo>
                <a:lnTo>
                  <a:pt x="1517" y="4064"/>
                </a:lnTo>
                <a:lnTo>
                  <a:pt x="1517" y="3964"/>
                </a:lnTo>
                <a:lnTo>
                  <a:pt x="1517" y="3764"/>
                </a:lnTo>
                <a:lnTo>
                  <a:pt x="1519" y="3563"/>
                </a:lnTo>
                <a:lnTo>
                  <a:pt x="1521" y="3362"/>
                </a:lnTo>
                <a:lnTo>
                  <a:pt x="1524" y="3162"/>
                </a:lnTo>
                <a:lnTo>
                  <a:pt x="1527" y="2962"/>
                </a:lnTo>
                <a:lnTo>
                  <a:pt x="1533" y="2561"/>
                </a:lnTo>
                <a:lnTo>
                  <a:pt x="1533" y="2552"/>
                </a:lnTo>
                <a:lnTo>
                  <a:pt x="1535" y="2542"/>
                </a:lnTo>
                <a:lnTo>
                  <a:pt x="1536" y="2532"/>
                </a:lnTo>
                <a:lnTo>
                  <a:pt x="1538" y="2522"/>
                </a:lnTo>
                <a:lnTo>
                  <a:pt x="1542" y="2512"/>
                </a:lnTo>
                <a:lnTo>
                  <a:pt x="1546" y="2504"/>
                </a:lnTo>
                <a:lnTo>
                  <a:pt x="1549" y="2495"/>
                </a:lnTo>
                <a:lnTo>
                  <a:pt x="1554" y="2488"/>
                </a:lnTo>
                <a:lnTo>
                  <a:pt x="1560" y="2480"/>
                </a:lnTo>
                <a:lnTo>
                  <a:pt x="1568" y="2473"/>
                </a:lnTo>
                <a:lnTo>
                  <a:pt x="1575" y="2467"/>
                </a:lnTo>
                <a:lnTo>
                  <a:pt x="1583" y="2462"/>
                </a:lnTo>
                <a:lnTo>
                  <a:pt x="1591" y="2458"/>
                </a:lnTo>
                <a:lnTo>
                  <a:pt x="1596" y="2457"/>
                </a:lnTo>
                <a:lnTo>
                  <a:pt x="1601" y="2456"/>
                </a:lnTo>
                <a:lnTo>
                  <a:pt x="1606" y="2455"/>
                </a:lnTo>
                <a:lnTo>
                  <a:pt x="1611" y="2455"/>
                </a:lnTo>
                <a:lnTo>
                  <a:pt x="1616" y="2453"/>
                </a:lnTo>
                <a:lnTo>
                  <a:pt x="1621" y="2453"/>
                </a:lnTo>
                <a:lnTo>
                  <a:pt x="1691" y="2113"/>
                </a:lnTo>
                <a:lnTo>
                  <a:pt x="1693" y="2103"/>
                </a:lnTo>
                <a:lnTo>
                  <a:pt x="1694" y="2095"/>
                </a:lnTo>
                <a:lnTo>
                  <a:pt x="1695" y="2085"/>
                </a:lnTo>
                <a:lnTo>
                  <a:pt x="1695" y="2076"/>
                </a:lnTo>
                <a:lnTo>
                  <a:pt x="1694" y="2057"/>
                </a:lnTo>
                <a:lnTo>
                  <a:pt x="1693" y="2047"/>
                </a:lnTo>
                <a:lnTo>
                  <a:pt x="1693" y="2037"/>
                </a:lnTo>
                <a:lnTo>
                  <a:pt x="1691" y="2026"/>
                </a:lnTo>
                <a:lnTo>
                  <a:pt x="1688" y="2015"/>
                </a:lnTo>
                <a:lnTo>
                  <a:pt x="1686" y="2005"/>
                </a:lnTo>
                <a:lnTo>
                  <a:pt x="1682" y="1994"/>
                </a:lnTo>
                <a:lnTo>
                  <a:pt x="1678" y="1984"/>
                </a:lnTo>
                <a:lnTo>
                  <a:pt x="1675" y="1973"/>
                </a:lnTo>
                <a:lnTo>
                  <a:pt x="1670" y="1963"/>
                </a:lnTo>
                <a:lnTo>
                  <a:pt x="1665" y="1954"/>
                </a:lnTo>
                <a:lnTo>
                  <a:pt x="1660" y="1944"/>
                </a:lnTo>
                <a:lnTo>
                  <a:pt x="1655" y="1935"/>
                </a:lnTo>
                <a:lnTo>
                  <a:pt x="1649" y="1925"/>
                </a:lnTo>
                <a:lnTo>
                  <a:pt x="1643" y="1917"/>
                </a:lnTo>
                <a:lnTo>
                  <a:pt x="1637" y="1908"/>
                </a:lnTo>
                <a:lnTo>
                  <a:pt x="1629" y="1898"/>
                </a:lnTo>
                <a:lnTo>
                  <a:pt x="1622" y="1891"/>
                </a:lnTo>
                <a:lnTo>
                  <a:pt x="1614" y="1882"/>
                </a:lnTo>
                <a:lnTo>
                  <a:pt x="1619" y="1827"/>
                </a:lnTo>
                <a:lnTo>
                  <a:pt x="1619" y="1799"/>
                </a:lnTo>
                <a:lnTo>
                  <a:pt x="1621" y="1771"/>
                </a:lnTo>
                <a:lnTo>
                  <a:pt x="1621" y="1714"/>
                </a:lnTo>
                <a:lnTo>
                  <a:pt x="1618" y="1672"/>
                </a:lnTo>
                <a:lnTo>
                  <a:pt x="1616" y="1631"/>
                </a:lnTo>
                <a:lnTo>
                  <a:pt x="1614" y="1610"/>
                </a:lnTo>
                <a:lnTo>
                  <a:pt x="1612" y="1589"/>
                </a:lnTo>
                <a:lnTo>
                  <a:pt x="1610" y="1568"/>
                </a:lnTo>
                <a:lnTo>
                  <a:pt x="1606" y="1547"/>
                </a:lnTo>
                <a:lnTo>
                  <a:pt x="1598" y="1492"/>
                </a:lnTo>
                <a:lnTo>
                  <a:pt x="1590" y="1438"/>
                </a:lnTo>
                <a:lnTo>
                  <a:pt x="1584" y="1408"/>
                </a:lnTo>
                <a:lnTo>
                  <a:pt x="1579" y="1380"/>
                </a:lnTo>
                <a:lnTo>
                  <a:pt x="1568" y="1322"/>
                </a:lnTo>
                <a:lnTo>
                  <a:pt x="1565" y="1302"/>
                </a:lnTo>
                <a:lnTo>
                  <a:pt x="1563" y="1281"/>
                </a:lnTo>
                <a:lnTo>
                  <a:pt x="1563" y="1260"/>
                </a:lnTo>
                <a:lnTo>
                  <a:pt x="1563" y="1239"/>
                </a:lnTo>
                <a:lnTo>
                  <a:pt x="1563" y="1219"/>
                </a:lnTo>
                <a:lnTo>
                  <a:pt x="1563" y="1198"/>
                </a:lnTo>
                <a:lnTo>
                  <a:pt x="1564" y="1178"/>
                </a:lnTo>
                <a:lnTo>
                  <a:pt x="1565" y="1157"/>
                </a:lnTo>
                <a:lnTo>
                  <a:pt x="1569" y="1126"/>
                </a:lnTo>
                <a:lnTo>
                  <a:pt x="1573" y="1095"/>
                </a:lnTo>
                <a:lnTo>
                  <a:pt x="1580" y="1034"/>
                </a:lnTo>
                <a:lnTo>
                  <a:pt x="1580" y="1024"/>
                </a:lnTo>
                <a:lnTo>
                  <a:pt x="1580" y="1013"/>
                </a:lnTo>
                <a:lnTo>
                  <a:pt x="1579" y="1003"/>
                </a:lnTo>
                <a:lnTo>
                  <a:pt x="1578" y="993"/>
                </a:lnTo>
                <a:lnTo>
                  <a:pt x="1576" y="984"/>
                </a:lnTo>
                <a:lnTo>
                  <a:pt x="1574" y="974"/>
                </a:lnTo>
                <a:lnTo>
                  <a:pt x="1571" y="964"/>
                </a:lnTo>
                <a:lnTo>
                  <a:pt x="1569" y="955"/>
                </a:lnTo>
                <a:lnTo>
                  <a:pt x="1565" y="945"/>
                </a:lnTo>
                <a:lnTo>
                  <a:pt x="1562" y="937"/>
                </a:lnTo>
                <a:lnTo>
                  <a:pt x="1558" y="928"/>
                </a:lnTo>
                <a:lnTo>
                  <a:pt x="1553" y="920"/>
                </a:lnTo>
                <a:lnTo>
                  <a:pt x="1548" y="911"/>
                </a:lnTo>
                <a:lnTo>
                  <a:pt x="1543" y="903"/>
                </a:lnTo>
                <a:lnTo>
                  <a:pt x="1537" y="895"/>
                </a:lnTo>
                <a:lnTo>
                  <a:pt x="1531" y="888"/>
                </a:lnTo>
                <a:lnTo>
                  <a:pt x="1525" y="880"/>
                </a:lnTo>
                <a:lnTo>
                  <a:pt x="1517" y="874"/>
                </a:lnTo>
                <a:lnTo>
                  <a:pt x="1511" y="867"/>
                </a:lnTo>
                <a:lnTo>
                  <a:pt x="1503" y="861"/>
                </a:lnTo>
                <a:lnTo>
                  <a:pt x="1358" y="772"/>
                </a:lnTo>
                <a:lnTo>
                  <a:pt x="1350" y="769"/>
                </a:lnTo>
                <a:lnTo>
                  <a:pt x="1344" y="764"/>
                </a:lnTo>
                <a:lnTo>
                  <a:pt x="1338" y="759"/>
                </a:lnTo>
                <a:lnTo>
                  <a:pt x="1333" y="754"/>
                </a:lnTo>
                <a:lnTo>
                  <a:pt x="1327" y="749"/>
                </a:lnTo>
                <a:lnTo>
                  <a:pt x="1322" y="743"/>
                </a:lnTo>
                <a:lnTo>
                  <a:pt x="1319" y="737"/>
                </a:lnTo>
                <a:lnTo>
                  <a:pt x="1314" y="731"/>
                </a:lnTo>
                <a:lnTo>
                  <a:pt x="1310" y="724"/>
                </a:lnTo>
                <a:lnTo>
                  <a:pt x="1307" y="717"/>
                </a:lnTo>
                <a:lnTo>
                  <a:pt x="1305" y="711"/>
                </a:lnTo>
                <a:lnTo>
                  <a:pt x="1304" y="704"/>
                </a:lnTo>
                <a:lnTo>
                  <a:pt x="1303" y="696"/>
                </a:lnTo>
                <a:lnTo>
                  <a:pt x="1303" y="689"/>
                </a:lnTo>
                <a:lnTo>
                  <a:pt x="1303" y="680"/>
                </a:lnTo>
                <a:lnTo>
                  <a:pt x="1304" y="673"/>
                </a:lnTo>
                <a:lnTo>
                  <a:pt x="1306" y="667"/>
                </a:lnTo>
                <a:lnTo>
                  <a:pt x="1309" y="661"/>
                </a:lnTo>
                <a:lnTo>
                  <a:pt x="1312" y="656"/>
                </a:lnTo>
                <a:lnTo>
                  <a:pt x="1316" y="651"/>
                </a:lnTo>
                <a:lnTo>
                  <a:pt x="1321" y="646"/>
                </a:lnTo>
                <a:lnTo>
                  <a:pt x="1326" y="642"/>
                </a:lnTo>
                <a:lnTo>
                  <a:pt x="1332" y="640"/>
                </a:lnTo>
                <a:lnTo>
                  <a:pt x="1336" y="639"/>
                </a:lnTo>
                <a:lnTo>
                  <a:pt x="1338" y="639"/>
                </a:lnTo>
                <a:lnTo>
                  <a:pt x="1364" y="640"/>
                </a:lnTo>
                <a:lnTo>
                  <a:pt x="1391" y="641"/>
                </a:lnTo>
                <a:lnTo>
                  <a:pt x="1417" y="641"/>
                </a:lnTo>
                <a:lnTo>
                  <a:pt x="1444" y="641"/>
                </a:lnTo>
                <a:lnTo>
                  <a:pt x="1462" y="641"/>
                </a:lnTo>
                <a:lnTo>
                  <a:pt x="1470" y="637"/>
                </a:lnTo>
                <a:lnTo>
                  <a:pt x="1477" y="634"/>
                </a:lnTo>
                <a:lnTo>
                  <a:pt x="1483" y="629"/>
                </a:lnTo>
                <a:lnTo>
                  <a:pt x="1486" y="626"/>
                </a:lnTo>
                <a:lnTo>
                  <a:pt x="1489" y="623"/>
                </a:lnTo>
                <a:lnTo>
                  <a:pt x="1492" y="614"/>
                </a:lnTo>
                <a:lnTo>
                  <a:pt x="1494" y="604"/>
                </a:lnTo>
                <a:lnTo>
                  <a:pt x="1495" y="599"/>
                </a:lnTo>
                <a:lnTo>
                  <a:pt x="1495" y="594"/>
                </a:lnTo>
                <a:lnTo>
                  <a:pt x="1495" y="589"/>
                </a:lnTo>
                <a:lnTo>
                  <a:pt x="1495" y="584"/>
                </a:lnTo>
                <a:lnTo>
                  <a:pt x="1488" y="551"/>
                </a:lnTo>
                <a:lnTo>
                  <a:pt x="1498" y="545"/>
                </a:lnTo>
                <a:lnTo>
                  <a:pt x="1499" y="542"/>
                </a:lnTo>
                <a:lnTo>
                  <a:pt x="1499" y="530"/>
                </a:lnTo>
                <a:lnTo>
                  <a:pt x="1498" y="524"/>
                </a:lnTo>
                <a:lnTo>
                  <a:pt x="1505" y="507"/>
                </a:lnTo>
                <a:lnTo>
                  <a:pt x="1501" y="463"/>
                </a:lnTo>
                <a:lnTo>
                  <a:pt x="1538" y="446"/>
                </a:lnTo>
                <a:lnTo>
                  <a:pt x="1498" y="286"/>
                </a:lnTo>
                <a:lnTo>
                  <a:pt x="1483" y="125"/>
                </a:lnTo>
                <a:lnTo>
                  <a:pt x="1479" y="115"/>
                </a:lnTo>
                <a:lnTo>
                  <a:pt x="1474" y="106"/>
                </a:lnTo>
                <a:lnTo>
                  <a:pt x="1470" y="97"/>
                </a:lnTo>
                <a:lnTo>
                  <a:pt x="1463" y="88"/>
                </a:lnTo>
                <a:lnTo>
                  <a:pt x="1457" y="81"/>
                </a:lnTo>
                <a:lnTo>
                  <a:pt x="1451" y="74"/>
                </a:lnTo>
                <a:lnTo>
                  <a:pt x="1445" y="66"/>
                </a:lnTo>
                <a:lnTo>
                  <a:pt x="1438" y="60"/>
                </a:lnTo>
                <a:lnTo>
                  <a:pt x="1430" y="54"/>
                </a:lnTo>
                <a:lnTo>
                  <a:pt x="1423" y="48"/>
                </a:lnTo>
                <a:lnTo>
                  <a:pt x="1414" y="42"/>
                </a:lnTo>
                <a:lnTo>
                  <a:pt x="1407" y="37"/>
                </a:lnTo>
                <a:lnTo>
                  <a:pt x="1398" y="32"/>
                </a:lnTo>
                <a:lnTo>
                  <a:pt x="1390" y="28"/>
                </a:lnTo>
                <a:lnTo>
                  <a:pt x="1380" y="25"/>
                </a:lnTo>
                <a:lnTo>
                  <a:pt x="1371" y="21"/>
                </a:lnTo>
                <a:lnTo>
                  <a:pt x="1361" y="17"/>
                </a:lnTo>
                <a:lnTo>
                  <a:pt x="1353" y="14"/>
                </a:lnTo>
                <a:lnTo>
                  <a:pt x="1343" y="11"/>
                </a:lnTo>
                <a:lnTo>
                  <a:pt x="1333" y="9"/>
                </a:lnTo>
                <a:lnTo>
                  <a:pt x="1314" y="5"/>
                </a:lnTo>
                <a:lnTo>
                  <a:pt x="1294" y="2"/>
                </a:lnTo>
                <a:lnTo>
                  <a:pt x="1273" y="0"/>
                </a:lnTo>
                <a:lnTo>
                  <a:pt x="1253" y="0"/>
                </a:lnTo>
                <a:lnTo>
                  <a:pt x="1234" y="0"/>
                </a:lnTo>
                <a:lnTo>
                  <a:pt x="1214" y="1"/>
                </a:lnTo>
                <a:lnTo>
                  <a:pt x="1199" y="1"/>
                </a:lnTo>
                <a:lnTo>
                  <a:pt x="1183" y="1"/>
                </a:lnTo>
                <a:lnTo>
                  <a:pt x="1167" y="2"/>
                </a:lnTo>
                <a:lnTo>
                  <a:pt x="1152" y="5"/>
                </a:lnTo>
                <a:lnTo>
                  <a:pt x="1136" y="9"/>
                </a:lnTo>
                <a:lnTo>
                  <a:pt x="1121" y="14"/>
                </a:lnTo>
                <a:lnTo>
                  <a:pt x="1106" y="18"/>
                </a:lnTo>
                <a:lnTo>
                  <a:pt x="1091" y="25"/>
                </a:lnTo>
                <a:lnTo>
                  <a:pt x="1078" y="32"/>
                </a:lnTo>
                <a:lnTo>
                  <a:pt x="1064" y="41"/>
                </a:lnTo>
                <a:lnTo>
                  <a:pt x="1058" y="44"/>
                </a:lnTo>
                <a:lnTo>
                  <a:pt x="1052" y="49"/>
                </a:lnTo>
                <a:lnTo>
                  <a:pt x="1046" y="54"/>
                </a:lnTo>
                <a:lnTo>
                  <a:pt x="1041" y="60"/>
                </a:lnTo>
                <a:lnTo>
                  <a:pt x="1036" y="65"/>
                </a:lnTo>
                <a:lnTo>
                  <a:pt x="1030" y="71"/>
                </a:lnTo>
                <a:lnTo>
                  <a:pt x="1026" y="77"/>
                </a:lnTo>
                <a:lnTo>
                  <a:pt x="1021" y="85"/>
                </a:lnTo>
                <a:lnTo>
                  <a:pt x="1016" y="91"/>
                </a:lnTo>
                <a:lnTo>
                  <a:pt x="1013" y="98"/>
                </a:lnTo>
                <a:lnTo>
                  <a:pt x="1009" y="106"/>
                </a:lnTo>
                <a:lnTo>
                  <a:pt x="1005" y="113"/>
                </a:lnTo>
                <a:lnTo>
                  <a:pt x="1000" y="126"/>
                </a:lnTo>
                <a:lnTo>
                  <a:pt x="997" y="140"/>
                </a:lnTo>
                <a:lnTo>
                  <a:pt x="988" y="168"/>
                </a:lnTo>
                <a:lnTo>
                  <a:pt x="982" y="196"/>
                </a:lnTo>
                <a:lnTo>
                  <a:pt x="976" y="225"/>
                </a:lnTo>
                <a:lnTo>
                  <a:pt x="971" y="253"/>
                </a:lnTo>
                <a:lnTo>
                  <a:pt x="967" y="282"/>
                </a:lnTo>
                <a:lnTo>
                  <a:pt x="964" y="311"/>
                </a:lnTo>
                <a:lnTo>
                  <a:pt x="961" y="339"/>
                </a:lnTo>
                <a:lnTo>
                  <a:pt x="960" y="359"/>
                </a:lnTo>
                <a:lnTo>
                  <a:pt x="959" y="378"/>
                </a:lnTo>
                <a:lnTo>
                  <a:pt x="959" y="397"/>
                </a:lnTo>
                <a:lnTo>
                  <a:pt x="959" y="416"/>
                </a:lnTo>
                <a:lnTo>
                  <a:pt x="959" y="436"/>
                </a:lnTo>
                <a:lnTo>
                  <a:pt x="959" y="454"/>
                </a:lnTo>
                <a:lnTo>
                  <a:pt x="960" y="474"/>
                </a:lnTo>
                <a:lnTo>
                  <a:pt x="962" y="494"/>
                </a:lnTo>
                <a:lnTo>
                  <a:pt x="962" y="507"/>
                </a:lnTo>
                <a:lnTo>
                  <a:pt x="1015" y="561"/>
                </a:lnTo>
                <a:lnTo>
                  <a:pt x="849" y="720"/>
                </a:lnTo>
                <a:lnTo>
                  <a:pt x="717" y="756"/>
                </a:lnTo>
                <a:lnTo>
                  <a:pt x="701" y="763"/>
                </a:lnTo>
                <a:lnTo>
                  <a:pt x="686" y="769"/>
                </a:lnTo>
                <a:lnTo>
                  <a:pt x="670" y="777"/>
                </a:lnTo>
                <a:lnTo>
                  <a:pt x="657" y="786"/>
                </a:lnTo>
                <a:lnTo>
                  <a:pt x="643" y="796"/>
                </a:lnTo>
                <a:lnTo>
                  <a:pt x="630" y="807"/>
                </a:lnTo>
                <a:lnTo>
                  <a:pt x="617" y="818"/>
                </a:lnTo>
                <a:lnTo>
                  <a:pt x="606" y="830"/>
                </a:lnTo>
                <a:lnTo>
                  <a:pt x="595" y="844"/>
                </a:lnTo>
                <a:lnTo>
                  <a:pt x="587" y="857"/>
                </a:lnTo>
                <a:lnTo>
                  <a:pt x="578" y="872"/>
                </a:lnTo>
                <a:lnTo>
                  <a:pt x="571" y="887"/>
                </a:lnTo>
                <a:lnTo>
                  <a:pt x="563" y="901"/>
                </a:lnTo>
                <a:lnTo>
                  <a:pt x="558" y="917"/>
                </a:lnTo>
                <a:lnTo>
                  <a:pt x="554" y="934"/>
                </a:lnTo>
                <a:lnTo>
                  <a:pt x="552" y="942"/>
                </a:lnTo>
                <a:lnTo>
                  <a:pt x="551" y="950"/>
                </a:lnTo>
                <a:lnTo>
                  <a:pt x="541" y="1014"/>
                </a:lnTo>
                <a:lnTo>
                  <a:pt x="531" y="1077"/>
                </a:lnTo>
                <a:lnTo>
                  <a:pt x="523" y="1139"/>
                </a:lnTo>
                <a:lnTo>
                  <a:pt x="514" y="1203"/>
                </a:lnTo>
                <a:lnTo>
                  <a:pt x="507" y="1266"/>
                </a:lnTo>
                <a:lnTo>
                  <a:pt x="500" y="1330"/>
                </a:lnTo>
                <a:lnTo>
                  <a:pt x="495" y="1394"/>
                </a:lnTo>
                <a:lnTo>
                  <a:pt x="488" y="1458"/>
                </a:lnTo>
                <a:lnTo>
                  <a:pt x="485" y="1520"/>
                </a:lnTo>
                <a:lnTo>
                  <a:pt x="480" y="1584"/>
                </a:lnTo>
                <a:lnTo>
                  <a:pt x="477" y="1648"/>
                </a:lnTo>
                <a:lnTo>
                  <a:pt x="475" y="1712"/>
                </a:lnTo>
                <a:lnTo>
                  <a:pt x="474" y="1776"/>
                </a:lnTo>
                <a:lnTo>
                  <a:pt x="473" y="1839"/>
                </a:lnTo>
                <a:lnTo>
                  <a:pt x="473" y="1903"/>
                </a:lnTo>
                <a:lnTo>
                  <a:pt x="474" y="1967"/>
                </a:lnTo>
                <a:lnTo>
                  <a:pt x="475" y="2001"/>
                </a:lnTo>
                <a:lnTo>
                  <a:pt x="479" y="2035"/>
                </a:lnTo>
                <a:lnTo>
                  <a:pt x="481" y="2069"/>
                </a:lnTo>
                <a:lnTo>
                  <a:pt x="485" y="2102"/>
                </a:lnTo>
                <a:lnTo>
                  <a:pt x="488" y="2135"/>
                </a:lnTo>
                <a:lnTo>
                  <a:pt x="492" y="2168"/>
                </a:lnTo>
                <a:lnTo>
                  <a:pt x="497" y="2203"/>
                </a:lnTo>
                <a:lnTo>
                  <a:pt x="502" y="2236"/>
                </a:lnTo>
                <a:lnTo>
                  <a:pt x="507" y="2269"/>
                </a:lnTo>
                <a:lnTo>
                  <a:pt x="513" y="2302"/>
                </a:lnTo>
                <a:lnTo>
                  <a:pt x="519" y="2335"/>
                </a:lnTo>
                <a:lnTo>
                  <a:pt x="527" y="2369"/>
                </a:lnTo>
                <a:lnTo>
                  <a:pt x="534" y="2402"/>
                </a:lnTo>
                <a:lnTo>
                  <a:pt x="541" y="2435"/>
                </a:lnTo>
                <a:lnTo>
                  <a:pt x="549" y="2468"/>
                </a:lnTo>
                <a:lnTo>
                  <a:pt x="557" y="2500"/>
                </a:lnTo>
                <a:lnTo>
                  <a:pt x="522" y="2548"/>
                </a:lnTo>
                <a:lnTo>
                  <a:pt x="486" y="2623"/>
                </a:lnTo>
                <a:lnTo>
                  <a:pt x="535" y="2629"/>
                </a:lnTo>
                <a:lnTo>
                  <a:pt x="563" y="2575"/>
                </a:lnTo>
                <a:lnTo>
                  <a:pt x="663" y="2595"/>
                </a:lnTo>
                <a:lnTo>
                  <a:pt x="665" y="2649"/>
                </a:lnTo>
                <a:lnTo>
                  <a:pt x="535" y="2629"/>
                </a:lnTo>
                <a:lnTo>
                  <a:pt x="486" y="2623"/>
                </a:lnTo>
                <a:lnTo>
                  <a:pt x="234" y="2581"/>
                </a:lnTo>
                <a:lnTo>
                  <a:pt x="231" y="2581"/>
                </a:lnTo>
                <a:lnTo>
                  <a:pt x="116" y="2650"/>
                </a:lnTo>
                <a:lnTo>
                  <a:pt x="0" y="3375"/>
                </a:lnTo>
                <a:lnTo>
                  <a:pt x="611" y="3507"/>
                </a:lnTo>
                <a:lnTo>
                  <a:pt x="605" y="3562"/>
                </a:lnTo>
                <a:lnTo>
                  <a:pt x="604" y="3578"/>
                </a:lnTo>
                <a:lnTo>
                  <a:pt x="603" y="3595"/>
                </a:lnTo>
                <a:lnTo>
                  <a:pt x="600" y="3628"/>
                </a:lnTo>
                <a:lnTo>
                  <a:pt x="593" y="3695"/>
                </a:lnTo>
                <a:lnTo>
                  <a:pt x="589" y="3764"/>
                </a:lnTo>
                <a:lnTo>
                  <a:pt x="585" y="3832"/>
                </a:lnTo>
                <a:lnTo>
                  <a:pt x="584" y="3867"/>
                </a:lnTo>
                <a:lnTo>
                  <a:pt x="584" y="3901"/>
                </a:lnTo>
                <a:lnTo>
                  <a:pt x="584" y="3935"/>
                </a:lnTo>
                <a:lnTo>
                  <a:pt x="584" y="3970"/>
                </a:lnTo>
                <a:lnTo>
                  <a:pt x="587" y="4015"/>
                </a:lnTo>
                <a:lnTo>
                  <a:pt x="590" y="4061"/>
                </a:lnTo>
                <a:lnTo>
                  <a:pt x="595" y="4106"/>
                </a:lnTo>
                <a:lnTo>
                  <a:pt x="601" y="4153"/>
                </a:lnTo>
                <a:lnTo>
                  <a:pt x="604" y="4172"/>
                </a:lnTo>
                <a:lnTo>
                  <a:pt x="608" y="4192"/>
                </a:lnTo>
                <a:lnTo>
                  <a:pt x="611" y="4213"/>
                </a:lnTo>
                <a:lnTo>
                  <a:pt x="615" y="4233"/>
                </a:lnTo>
                <a:lnTo>
                  <a:pt x="624" y="4273"/>
                </a:lnTo>
                <a:lnTo>
                  <a:pt x="633" y="4312"/>
                </a:lnTo>
                <a:lnTo>
                  <a:pt x="643" y="4352"/>
                </a:lnTo>
                <a:lnTo>
                  <a:pt x="665" y="4430"/>
                </a:lnTo>
                <a:lnTo>
                  <a:pt x="676" y="4470"/>
                </a:lnTo>
                <a:lnTo>
                  <a:pt x="1127" y="4470"/>
                </a:lnTo>
                <a:lnTo>
                  <a:pt x="1125" y="4458"/>
                </a:lnTo>
                <a:lnTo>
                  <a:pt x="1122" y="4447"/>
                </a:lnTo>
                <a:lnTo>
                  <a:pt x="1118" y="4436"/>
                </a:lnTo>
                <a:lnTo>
                  <a:pt x="1113" y="4427"/>
                </a:lnTo>
                <a:lnTo>
                  <a:pt x="1107" y="4416"/>
                </a:lnTo>
                <a:lnTo>
                  <a:pt x="1101" y="4407"/>
                </a:lnTo>
                <a:lnTo>
                  <a:pt x="1095" y="4397"/>
                </a:lnTo>
                <a:lnTo>
                  <a:pt x="1088" y="4387"/>
                </a:lnTo>
                <a:lnTo>
                  <a:pt x="1075" y="4377"/>
                </a:lnTo>
                <a:lnTo>
                  <a:pt x="1062" y="4368"/>
                </a:lnTo>
                <a:lnTo>
                  <a:pt x="1050" y="4359"/>
                </a:lnTo>
                <a:lnTo>
                  <a:pt x="1036" y="4349"/>
                </a:lnTo>
                <a:lnTo>
                  <a:pt x="1021" y="4342"/>
                </a:lnTo>
                <a:lnTo>
                  <a:pt x="1008" y="4333"/>
                </a:lnTo>
                <a:lnTo>
                  <a:pt x="980" y="4317"/>
                </a:lnTo>
                <a:lnTo>
                  <a:pt x="1008" y="3562"/>
                </a:lnTo>
                <a:lnTo>
                  <a:pt x="1008" y="3549"/>
                </a:lnTo>
                <a:lnTo>
                  <a:pt x="1127" y="3485"/>
                </a:lnTo>
                <a:lnTo>
                  <a:pt x="1137" y="3562"/>
                </a:lnTo>
                <a:lnTo>
                  <a:pt x="1218" y="447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5" name="AutoShape 28"/>
          <p:cNvSpPr>
            <a:spLocks noChangeArrowheads="1"/>
          </p:cNvSpPr>
          <p:nvPr/>
        </p:nvSpPr>
        <p:spPr bwMode="auto">
          <a:xfrm>
            <a:off x="7200899" y="1714500"/>
            <a:ext cx="1899557" cy="1085850"/>
          </a:xfrm>
          <a:prstGeom prst="cloudCallout">
            <a:avLst>
              <a:gd name="adj1" fmla="val -7634"/>
              <a:gd name="adj2" fmla="val 65204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777777"/>
            </a:solidFill>
            <a:round/>
            <a:headEnd/>
            <a:tailEnd/>
          </a:ln>
        </p:spPr>
        <p:txBody>
          <a:bodyPr lIns="45720" rIns="45720" anchor="b" anchorCtr="1"/>
          <a:lstStyle/>
          <a:p>
            <a:pPr>
              <a:spcBef>
                <a:spcPct val="0"/>
              </a:spcBef>
            </a:pPr>
            <a:endParaRPr lang="en-US" sz="800">
              <a:latin typeface="Arial" charset="0"/>
            </a:endParaRPr>
          </a:p>
        </p:txBody>
      </p:sp>
      <p:sp>
        <p:nvSpPr>
          <p:cNvPr id="46106" name="Freeform 29"/>
          <p:cNvSpPr>
            <a:spLocks/>
          </p:cNvSpPr>
          <p:nvPr/>
        </p:nvSpPr>
        <p:spPr bwMode="auto">
          <a:xfrm flipH="1">
            <a:off x="7702550" y="3028950"/>
            <a:ext cx="703263" cy="1722438"/>
          </a:xfrm>
          <a:custGeom>
            <a:avLst/>
            <a:gdLst>
              <a:gd name="T0" fmla="*/ 2147483647 w 1831"/>
              <a:gd name="T1" fmla="*/ 2147483647 h 4472"/>
              <a:gd name="T2" fmla="*/ 2147483647 w 1831"/>
              <a:gd name="T3" fmla="*/ 2147483647 h 4472"/>
              <a:gd name="T4" fmla="*/ 2147483647 w 1831"/>
              <a:gd name="T5" fmla="*/ 2147483647 h 4472"/>
              <a:gd name="T6" fmla="*/ 2147483647 w 1831"/>
              <a:gd name="T7" fmla="*/ 2147483647 h 4472"/>
              <a:gd name="T8" fmla="*/ 2147483647 w 1831"/>
              <a:gd name="T9" fmla="*/ 2147483647 h 4472"/>
              <a:gd name="T10" fmla="*/ 2147483647 w 1831"/>
              <a:gd name="T11" fmla="*/ 2147483647 h 4472"/>
              <a:gd name="T12" fmla="*/ 2147483647 w 1831"/>
              <a:gd name="T13" fmla="*/ 2147483647 h 4472"/>
              <a:gd name="T14" fmla="*/ 2147483647 w 1831"/>
              <a:gd name="T15" fmla="*/ 2147483647 h 4472"/>
              <a:gd name="T16" fmla="*/ 2147483647 w 1831"/>
              <a:gd name="T17" fmla="*/ 2147483647 h 4472"/>
              <a:gd name="T18" fmla="*/ 2147483647 w 1831"/>
              <a:gd name="T19" fmla="*/ 2147483647 h 4472"/>
              <a:gd name="T20" fmla="*/ 2147483647 w 1831"/>
              <a:gd name="T21" fmla="*/ 2147483647 h 4472"/>
              <a:gd name="T22" fmla="*/ 2147483647 w 1831"/>
              <a:gd name="T23" fmla="*/ 2147483647 h 4472"/>
              <a:gd name="T24" fmla="*/ 2147483647 w 1831"/>
              <a:gd name="T25" fmla="*/ 2147483647 h 4472"/>
              <a:gd name="T26" fmla="*/ 2147483647 w 1831"/>
              <a:gd name="T27" fmla="*/ 2147483647 h 4472"/>
              <a:gd name="T28" fmla="*/ 2147483647 w 1831"/>
              <a:gd name="T29" fmla="*/ 2147483647 h 4472"/>
              <a:gd name="T30" fmla="*/ 2147483647 w 1831"/>
              <a:gd name="T31" fmla="*/ 2147483647 h 4472"/>
              <a:gd name="T32" fmla="*/ 2147483647 w 1831"/>
              <a:gd name="T33" fmla="*/ 2147483647 h 4472"/>
              <a:gd name="T34" fmla="*/ 2147483647 w 1831"/>
              <a:gd name="T35" fmla="*/ 2147483647 h 4472"/>
              <a:gd name="T36" fmla="*/ 2147483647 w 1831"/>
              <a:gd name="T37" fmla="*/ 2147483647 h 4472"/>
              <a:gd name="T38" fmla="*/ 2147483647 w 1831"/>
              <a:gd name="T39" fmla="*/ 2147483647 h 4472"/>
              <a:gd name="T40" fmla="*/ 2147483647 w 1831"/>
              <a:gd name="T41" fmla="*/ 2147483647 h 4472"/>
              <a:gd name="T42" fmla="*/ 2147483647 w 1831"/>
              <a:gd name="T43" fmla="*/ 2147483647 h 4472"/>
              <a:gd name="T44" fmla="*/ 2147483647 w 1831"/>
              <a:gd name="T45" fmla="*/ 2147483647 h 4472"/>
              <a:gd name="T46" fmla="*/ 2147483647 w 1831"/>
              <a:gd name="T47" fmla="*/ 2147483647 h 4472"/>
              <a:gd name="T48" fmla="*/ 2147483647 w 1831"/>
              <a:gd name="T49" fmla="*/ 2147483647 h 4472"/>
              <a:gd name="T50" fmla="*/ 2147483647 w 1831"/>
              <a:gd name="T51" fmla="*/ 2147483647 h 4472"/>
              <a:gd name="T52" fmla="*/ 2147483647 w 1831"/>
              <a:gd name="T53" fmla="*/ 2147483647 h 4472"/>
              <a:gd name="T54" fmla="*/ 2147483647 w 1831"/>
              <a:gd name="T55" fmla="*/ 2147483647 h 4472"/>
              <a:gd name="T56" fmla="*/ 2147483647 w 1831"/>
              <a:gd name="T57" fmla="*/ 2147483647 h 4472"/>
              <a:gd name="T58" fmla="*/ 2147483647 w 1831"/>
              <a:gd name="T59" fmla="*/ 2147483647 h 4472"/>
              <a:gd name="T60" fmla="*/ 2147483647 w 1831"/>
              <a:gd name="T61" fmla="*/ 2147483647 h 4472"/>
              <a:gd name="T62" fmla="*/ 2147483647 w 1831"/>
              <a:gd name="T63" fmla="*/ 2147483647 h 4472"/>
              <a:gd name="T64" fmla="*/ 2147483647 w 1831"/>
              <a:gd name="T65" fmla="*/ 2147483647 h 4472"/>
              <a:gd name="T66" fmla="*/ 2147483647 w 1831"/>
              <a:gd name="T67" fmla="*/ 2147483647 h 4472"/>
              <a:gd name="T68" fmla="*/ 2147483647 w 1831"/>
              <a:gd name="T69" fmla="*/ 0 h 4472"/>
              <a:gd name="T70" fmla="*/ 2147483647 w 1831"/>
              <a:gd name="T71" fmla="*/ 2147483647 h 4472"/>
              <a:gd name="T72" fmla="*/ 2147483647 w 1831"/>
              <a:gd name="T73" fmla="*/ 2147483647 h 4472"/>
              <a:gd name="T74" fmla="*/ 2147483647 w 1831"/>
              <a:gd name="T75" fmla="*/ 2147483647 h 4472"/>
              <a:gd name="T76" fmla="*/ 2147483647 w 1831"/>
              <a:gd name="T77" fmla="*/ 2147483647 h 4472"/>
              <a:gd name="T78" fmla="*/ 2147483647 w 1831"/>
              <a:gd name="T79" fmla="*/ 2147483647 h 4472"/>
              <a:gd name="T80" fmla="*/ 2147483647 w 1831"/>
              <a:gd name="T81" fmla="*/ 2147483647 h 4472"/>
              <a:gd name="T82" fmla="*/ 2147483647 w 1831"/>
              <a:gd name="T83" fmla="*/ 2147483647 h 4472"/>
              <a:gd name="T84" fmla="*/ 2147483647 w 1831"/>
              <a:gd name="T85" fmla="*/ 2147483647 h 4472"/>
              <a:gd name="T86" fmla="*/ 2147483647 w 1831"/>
              <a:gd name="T87" fmla="*/ 2147483647 h 4472"/>
              <a:gd name="T88" fmla="*/ 2147483647 w 1831"/>
              <a:gd name="T89" fmla="*/ 2147483647 h 4472"/>
              <a:gd name="T90" fmla="*/ 2147483647 w 1831"/>
              <a:gd name="T91" fmla="*/ 2147483647 h 4472"/>
              <a:gd name="T92" fmla="*/ 2147483647 w 1831"/>
              <a:gd name="T93" fmla="*/ 2147483647 h 4472"/>
              <a:gd name="T94" fmla="*/ 2147483647 w 1831"/>
              <a:gd name="T95" fmla="*/ 2147483647 h 4472"/>
              <a:gd name="T96" fmla="*/ 2147483647 w 1831"/>
              <a:gd name="T97" fmla="*/ 2147483647 h 4472"/>
              <a:gd name="T98" fmla="*/ 2147483647 w 1831"/>
              <a:gd name="T99" fmla="*/ 2147483647 h 4472"/>
              <a:gd name="T100" fmla="*/ 2147483647 w 1831"/>
              <a:gd name="T101" fmla="*/ 2147483647 h 4472"/>
              <a:gd name="T102" fmla="*/ 2147483647 w 1831"/>
              <a:gd name="T103" fmla="*/ 2147483647 h 4472"/>
              <a:gd name="T104" fmla="*/ 2147483647 w 1831"/>
              <a:gd name="T105" fmla="*/ 2147483647 h 4472"/>
              <a:gd name="T106" fmla="*/ 2147483647 w 1831"/>
              <a:gd name="T107" fmla="*/ 2147483647 h 4472"/>
              <a:gd name="T108" fmla="*/ 2147483647 w 1831"/>
              <a:gd name="T109" fmla="*/ 2147483647 h 4472"/>
              <a:gd name="T110" fmla="*/ 2147483647 w 1831"/>
              <a:gd name="T111" fmla="*/ 2147483647 h 4472"/>
              <a:gd name="T112" fmla="*/ 2147483647 w 1831"/>
              <a:gd name="T113" fmla="*/ 2147483647 h 4472"/>
              <a:gd name="T114" fmla="*/ 2147483647 w 1831"/>
              <a:gd name="T115" fmla="*/ 2147483647 h 4472"/>
              <a:gd name="T116" fmla="*/ 2147483647 w 1831"/>
              <a:gd name="T117" fmla="*/ 2147483647 h 4472"/>
              <a:gd name="T118" fmla="*/ 2147483647 w 1831"/>
              <a:gd name="T119" fmla="*/ 2147483647 h 44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31"/>
              <a:gd name="T181" fmla="*/ 0 h 4472"/>
              <a:gd name="T182" fmla="*/ 1831 w 1831"/>
              <a:gd name="T183" fmla="*/ 4472 h 44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31" h="4472">
                <a:moveTo>
                  <a:pt x="1218" y="4470"/>
                </a:moveTo>
                <a:lnTo>
                  <a:pt x="1419" y="4470"/>
                </a:lnTo>
                <a:lnTo>
                  <a:pt x="1419" y="4434"/>
                </a:lnTo>
                <a:lnTo>
                  <a:pt x="1445" y="4439"/>
                </a:lnTo>
                <a:lnTo>
                  <a:pt x="1471" y="4444"/>
                </a:lnTo>
                <a:lnTo>
                  <a:pt x="1495" y="4449"/>
                </a:lnTo>
                <a:lnTo>
                  <a:pt x="1521" y="4452"/>
                </a:lnTo>
                <a:lnTo>
                  <a:pt x="1547" y="4457"/>
                </a:lnTo>
                <a:lnTo>
                  <a:pt x="1573" y="4460"/>
                </a:lnTo>
                <a:lnTo>
                  <a:pt x="1598" y="4463"/>
                </a:lnTo>
                <a:lnTo>
                  <a:pt x="1624" y="4466"/>
                </a:lnTo>
                <a:lnTo>
                  <a:pt x="1650" y="4468"/>
                </a:lnTo>
                <a:lnTo>
                  <a:pt x="1676" y="4470"/>
                </a:lnTo>
                <a:lnTo>
                  <a:pt x="1702" y="4471"/>
                </a:lnTo>
                <a:lnTo>
                  <a:pt x="1727" y="4472"/>
                </a:lnTo>
                <a:lnTo>
                  <a:pt x="1753" y="4472"/>
                </a:lnTo>
                <a:lnTo>
                  <a:pt x="1779" y="4472"/>
                </a:lnTo>
                <a:lnTo>
                  <a:pt x="1805" y="4471"/>
                </a:lnTo>
                <a:lnTo>
                  <a:pt x="1831" y="4470"/>
                </a:lnTo>
                <a:lnTo>
                  <a:pt x="1821" y="4392"/>
                </a:lnTo>
                <a:lnTo>
                  <a:pt x="1802" y="4389"/>
                </a:lnTo>
                <a:lnTo>
                  <a:pt x="1783" y="4386"/>
                </a:lnTo>
                <a:lnTo>
                  <a:pt x="1764" y="4382"/>
                </a:lnTo>
                <a:lnTo>
                  <a:pt x="1746" y="4377"/>
                </a:lnTo>
                <a:lnTo>
                  <a:pt x="1727" y="4373"/>
                </a:lnTo>
                <a:lnTo>
                  <a:pt x="1709" y="4368"/>
                </a:lnTo>
                <a:lnTo>
                  <a:pt x="1691" y="4361"/>
                </a:lnTo>
                <a:lnTo>
                  <a:pt x="1672" y="4355"/>
                </a:lnTo>
                <a:lnTo>
                  <a:pt x="1637" y="4305"/>
                </a:lnTo>
                <a:lnTo>
                  <a:pt x="1618" y="4280"/>
                </a:lnTo>
                <a:lnTo>
                  <a:pt x="1600" y="4256"/>
                </a:lnTo>
                <a:lnTo>
                  <a:pt x="1580" y="4231"/>
                </a:lnTo>
                <a:lnTo>
                  <a:pt x="1560" y="4208"/>
                </a:lnTo>
                <a:lnTo>
                  <a:pt x="1551" y="4197"/>
                </a:lnTo>
                <a:lnTo>
                  <a:pt x="1540" y="4186"/>
                </a:lnTo>
                <a:lnTo>
                  <a:pt x="1530" y="4175"/>
                </a:lnTo>
                <a:lnTo>
                  <a:pt x="1519" y="4165"/>
                </a:lnTo>
                <a:lnTo>
                  <a:pt x="1517" y="4064"/>
                </a:lnTo>
                <a:lnTo>
                  <a:pt x="1517" y="3964"/>
                </a:lnTo>
                <a:lnTo>
                  <a:pt x="1517" y="3764"/>
                </a:lnTo>
                <a:lnTo>
                  <a:pt x="1519" y="3563"/>
                </a:lnTo>
                <a:lnTo>
                  <a:pt x="1521" y="3362"/>
                </a:lnTo>
                <a:lnTo>
                  <a:pt x="1524" y="3162"/>
                </a:lnTo>
                <a:lnTo>
                  <a:pt x="1527" y="2962"/>
                </a:lnTo>
                <a:lnTo>
                  <a:pt x="1533" y="2561"/>
                </a:lnTo>
                <a:lnTo>
                  <a:pt x="1533" y="2552"/>
                </a:lnTo>
                <a:lnTo>
                  <a:pt x="1535" y="2542"/>
                </a:lnTo>
                <a:lnTo>
                  <a:pt x="1536" y="2532"/>
                </a:lnTo>
                <a:lnTo>
                  <a:pt x="1538" y="2522"/>
                </a:lnTo>
                <a:lnTo>
                  <a:pt x="1542" y="2512"/>
                </a:lnTo>
                <a:lnTo>
                  <a:pt x="1546" y="2504"/>
                </a:lnTo>
                <a:lnTo>
                  <a:pt x="1549" y="2495"/>
                </a:lnTo>
                <a:lnTo>
                  <a:pt x="1554" y="2488"/>
                </a:lnTo>
                <a:lnTo>
                  <a:pt x="1560" y="2480"/>
                </a:lnTo>
                <a:lnTo>
                  <a:pt x="1568" y="2473"/>
                </a:lnTo>
                <a:lnTo>
                  <a:pt x="1575" y="2467"/>
                </a:lnTo>
                <a:lnTo>
                  <a:pt x="1583" y="2462"/>
                </a:lnTo>
                <a:lnTo>
                  <a:pt x="1591" y="2458"/>
                </a:lnTo>
                <a:lnTo>
                  <a:pt x="1596" y="2457"/>
                </a:lnTo>
                <a:lnTo>
                  <a:pt x="1601" y="2456"/>
                </a:lnTo>
                <a:lnTo>
                  <a:pt x="1606" y="2455"/>
                </a:lnTo>
                <a:lnTo>
                  <a:pt x="1611" y="2455"/>
                </a:lnTo>
                <a:lnTo>
                  <a:pt x="1616" y="2453"/>
                </a:lnTo>
                <a:lnTo>
                  <a:pt x="1621" y="2453"/>
                </a:lnTo>
                <a:lnTo>
                  <a:pt x="1691" y="2113"/>
                </a:lnTo>
                <a:lnTo>
                  <a:pt x="1693" y="2103"/>
                </a:lnTo>
                <a:lnTo>
                  <a:pt x="1694" y="2095"/>
                </a:lnTo>
                <a:lnTo>
                  <a:pt x="1695" y="2085"/>
                </a:lnTo>
                <a:lnTo>
                  <a:pt x="1695" y="2076"/>
                </a:lnTo>
                <a:lnTo>
                  <a:pt x="1694" y="2057"/>
                </a:lnTo>
                <a:lnTo>
                  <a:pt x="1693" y="2047"/>
                </a:lnTo>
                <a:lnTo>
                  <a:pt x="1693" y="2037"/>
                </a:lnTo>
                <a:lnTo>
                  <a:pt x="1691" y="2026"/>
                </a:lnTo>
                <a:lnTo>
                  <a:pt x="1688" y="2015"/>
                </a:lnTo>
                <a:lnTo>
                  <a:pt x="1686" y="2005"/>
                </a:lnTo>
                <a:lnTo>
                  <a:pt x="1682" y="1994"/>
                </a:lnTo>
                <a:lnTo>
                  <a:pt x="1678" y="1984"/>
                </a:lnTo>
                <a:lnTo>
                  <a:pt x="1675" y="1973"/>
                </a:lnTo>
                <a:lnTo>
                  <a:pt x="1670" y="1963"/>
                </a:lnTo>
                <a:lnTo>
                  <a:pt x="1665" y="1954"/>
                </a:lnTo>
                <a:lnTo>
                  <a:pt x="1660" y="1944"/>
                </a:lnTo>
                <a:lnTo>
                  <a:pt x="1655" y="1935"/>
                </a:lnTo>
                <a:lnTo>
                  <a:pt x="1649" y="1925"/>
                </a:lnTo>
                <a:lnTo>
                  <a:pt x="1643" y="1917"/>
                </a:lnTo>
                <a:lnTo>
                  <a:pt x="1637" y="1908"/>
                </a:lnTo>
                <a:lnTo>
                  <a:pt x="1629" y="1898"/>
                </a:lnTo>
                <a:lnTo>
                  <a:pt x="1622" y="1891"/>
                </a:lnTo>
                <a:lnTo>
                  <a:pt x="1614" y="1882"/>
                </a:lnTo>
                <a:lnTo>
                  <a:pt x="1619" y="1827"/>
                </a:lnTo>
                <a:lnTo>
                  <a:pt x="1619" y="1799"/>
                </a:lnTo>
                <a:lnTo>
                  <a:pt x="1621" y="1771"/>
                </a:lnTo>
                <a:lnTo>
                  <a:pt x="1621" y="1714"/>
                </a:lnTo>
                <a:lnTo>
                  <a:pt x="1618" y="1672"/>
                </a:lnTo>
                <a:lnTo>
                  <a:pt x="1616" y="1631"/>
                </a:lnTo>
                <a:lnTo>
                  <a:pt x="1614" y="1610"/>
                </a:lnTo>
                <a:lnTo>
                  <a:pt x="1612" y="1589"/>
                </a:lnTo>
                <a:lnTo>
                  <a:pt x="1610" y="1568"/>
                </a:lnTo>
                <a:lnTo>
                  <a:pt x="1606" y="1547"/>
                </a:lnTo>
                <a:lnTo>
                  <a:pt x="1598" y="1492"/>
                </a:lnTo>
                <a:lnTo>
                  <a:pt x="1590" y="1438"/>
                </a:lnTo>
                <a:lnTo>
                  <a:pt x="1584" y="1408"/>
                </a:lnTo>
                <a:lnTo>
                  <a:pt x="1579" y="1380"/>
                </a:lnTo>
                <a:lnTo>
                  <a:pt x="1568" y="1322"/>
                </a:lnTo>
                <a:lnTo>
                  <a:pt x="1565" y="1302"/>
                </a:lnTo>
                <a:lnTo>
                  <a:pt x="1563" y="1281"/>
                </a:lnTo>
                <a:lnTo>
                  <a:pt x="1563" y="1260"/>
                </a:lnTo>
                <a:lnTo>
                  <a:pt x="1563" y="1239"/>
                </a:lnTo>
                <a:lnTo>
                  <a:pt x="1563" y="1219"/>
                </a:lnTo>
                <a:lnTo>
                  <a:pt x="1563" y="1198"/>
                </a:lnTo>
                <a:lnTo>
                  <a:pt x="1564" y="1178"/>
                </a:lnTo>
                <a:lnTo>
                  <a:pt x="1565" y="1157"/>
                </a:lnTo>
                <a:lnTo>
                  <a:pt x="1569" y="1126"/>
                </a:lnTo>
                <a:lnTo>
                  <a:pt x="1573" y="1095"/>
                </a:lnTo>
                <a:lnTo>
                  <a:pt x="1580" y="1034"/>
                </a:lnTo>
                <a:lnTo>
                  <a:pt x="1580" y="1024"/>
                </a:lnTo>
                <a:lnTo>
                  <a:pt x="1580" y="1013"/>
                </a:lnTo>
                <a:lnTo>
                  <a:pt x="1579" y="1003"/>
                </a:lnTo>
                <a:lnTo>
                  <a:pt x="1578" y="993"/>
                </a:lnTo>
                <a:lnTo>
                  <a:pt x="1576" y="984"/>
                </a:lnTo>
                <a:lnTo>
                  <a:pt x="1574" y="974"/>
                </a:lnTo>
                <a:lnTo>
                  <a:pt x="1571" y="964"/>
                </a:lnTo>
                <a:lnTo>
                  <a:pt x="1569" y="955"/>
                </a:lnTo>
                <a:lnTo>
                  <a:pt x="1565" y="945"/>
                </a:lnTo>
                <a:lnTo>
                  <a:pt x="1562" y="937"/>
                </a:lnTo>
                <a:lnTo>
                  <a:pt x="1558" y="928"/>
                </a:lnTo>
                <a:lnTo>
                  <a:pt x="1553" y="920"/>
                </a:lnTo>
                <a:lnTo>
                  <a:pt x="1548" y="911"/>
                </a:lnTo>
                <a:lnTo>
                  <a:pt x="1543" y="903"/>
                </a:lnTo>
                <a:lnTo>
                  <a:pt x="1537" y="895"/>
                </a:lnTo>
                <a:lnTo>
                  <a:pt x="1531" y="888"/>
                </a:lnTo>
                <a:lnTo>
                  <a:pt x="1525" y="880"/>
                </a:lnTo>
                <a:lnTo>
                  <a:pt x="1517" y="874"/>
                </a:lnTo>
                <a:lnTo>
                  <a:pt x="1511" y="867"/>
                </a:lnTo>
                <a:lnTo>
                  <a:pt x="1503" y="861"/>
                </a:lnTo>
                <a:lnTo>
                  <a:pt x="1358" y="772"/>
                </a:lnTo>
                <a:lnTo>
                  <a:pt x="1350" y="769"/>
                </a:lnTo>
                <a:lnTo>
                  <a:pt x="1344" y="764"/>
                </a:lnTo>
                <a:lnTo>
                  <a:pt x="1338" y="759"/>
                </a:lnTo>
                <a:lnTo>
                  <a:pt x="1333" y="754"/>
                </a:lnTo>
                <a:lnTo>
                  <a:pt x="1327" y="749"/>
                </a:lnTo>
                <a:lnTo>
                  <a:pt x="1322" y="743"/>
                </a:lnTo>
                <a:lnTo>
                  <a:pt x="1319" y="737"/>
                </a:lnTo>
                <a:lnTo>
                  <a:pt x="1314" y="731"/>
                </a:lnTo>
                <a:lnTo>
                  <a:pt x="1310" y="724"/>
                </a:lnTo>
                <a:lnTo>
                  <a:pt x="1307" y="717"/>
                </a:lnTo>
                <a:lnTo>
                  <a:pt x="1305" y="711"/>
                </a:lnTo>
                <a:lnTo>
                  <a:pt x="1304" y="704"/>
                </a:lnTo>
                <a:lnTo>
                  <a:pt x="1303" y="696"/>
                </a:lnTo>
                <a:lnTo>
                  <a:pt x="1303" y="689"/>
                </a:lnTo>
                <a:lnTo>
                  <a:pt x="1303" y="680"/>
                </a:lnTo>
                <a:lnTo>
                  <a:pt x="1304" y="673"/>
                </a:lnTo>
                <a:lnTo>
                  <a:pt x="1306" y="667"/>
                </a:lnTo>
                <a:lnTo>
                  <a:pt x="1309" y="661"/>
                </a:lnTo>
                <a:lnTo>
                  <a:pt x="1312" y="656"/>
                </a:lnTo>
                <a:lnTo>
                  <a:pt x="1316" y="651"/>
                </a:lnTo>
                <a:lnTo>
                  <a:pt x="1321" y="646"/>
                </a:lnTo>
                <a:lnTo>
                  <a:pt x="1326" y="642"/>
                </a:lnTo>
                <a:lnTo>
                  <a:pt x="1332" y="640"/>
                </a:lnTo>
                <a:lnTo>
                  <a:pt x="1336" y="639"/>
                </a:lnTo>
                <a:lnTo>
                  <a:pt x="1338" y="639"/>
                </a:lnTo>
                <a:lnTo>
                  <a:pt x="1364" y="640"/>
                </a:lnTo>
                <a:lnTo>
                  <a:pt x="1391" y="641"/>
                </a:lnTo>
                <a:lnTo>
                  <a:pt x="1417" y="641"/>
                </a:lnTo>
                <a:lnTo>
                  <a:pt x="1444" y="641"/>
                </a:lnTo>
                <a:lnTo>
                  <a:pt x="1462" y="641"/>
                </a:lnTo>
                <a:lnTo>
                  <a:pt x="1470" y="637"/>
                </a:lnTo>
                <a:lnTo>
                  <a:pt x="1477" y="634"/>
                </a:lnTo>
                <a:lnTo>
                  <a:pt x="1483" y="629"/>
                </a:lnTo>
                <a:lnTo>
                  <a:pt x="1486" y="626"/>
                </a:lnTo>
                <a:lnTo>
                  <a:pt x="1489" y="623"/>
                </a:lnTo>
                <a:lnTo>
                  <a:pt x="1492" y="614"/>
                </a:lnTo>
                <a:lnTo>
                  <a:pt x="1494" y="604"/>
                </a:lnTo>
                <a:lnTo>
                  <a:pt x="1495" y="599"/>
                </a:lnTo>
                <a:lnTo>
                  <a:pt x="1495" y="594"/>
                </a:lnTo>
                <a:lnTo>
                  <a:pt x="1495" y="589"/>
                </a:lnTo>
                <a:lnTo>
                  <a:pt x="1495" y="584"/>
                </a:lnTo>
                <a:lnTo>
                  <a:pt x="1488" y="551"/>
                </a:lnTo>
                <a:lnTo>
                  <a:pt x="1498" y="545"/>
                </a:lnTo>
                <a:lnTo>
                  <a:pt x="1499" y="542"/>
                </a:lnTo>
                <a:lnTo>
                  <a:pt x="1499" y="530"/>
                </a:lnTo>
                <a:lnTo>
                  <a:pt x="1498" y="524"/>
                </a:lnTo>
                <a:lnTo>
                  <a:pt x="1505" y="507"/>
                </a:lnTo>
                <a:lnTo>
                  <a:pt x="1501" y="463"/>
                </a:lnTo>
                <a:lnTo>
                  <a:pt x="1538" y="446"/>
                </a:lnTo>
                <a:lnTo>
                  <a:pt x="1498" y="286"/>
                </a:lnTo>
                <a:lnTo>
                  <a:pt x="1483" y="125"/>
                </a:lnTo>
                <a:lnTo>
                  <a:pt x="1479" y="115"/>
                </a:lnTo>
                <a:lnTo>
                  <a:pt x="1474" y="106"/>
                </a:lnTo>
                <a:lnTo>
                  <a:pt x="1470" y="97"/>
                </a:lnTo>
                <a:lnTo>
                  <a:pt x="1463" y="88"/>
                </a:lnTo>
                <a:lnTo>
                  <a:pt x="1457" y="81"/>
                </a:lnTo>
                <a:lnTo>
                  <a:pt x="1451" y="74"/>
                </a:lnTo>
                <a:lnTo>
                  <a:pt x="1445" y="66"/>
                </a:lnTo>
                <a:lnTo>
                  <a:pt x="1438" y="60"/>
                </a:lnTo>
                <a:lnTo>
                  <a:pt x="1430" y="54"/>
                </a:lnTo>
                <a:lnTo>
                  <a:pt x="1423" y="48"/>
                </a:lnTo>
                <a:lnTo>
                  <a:pt x="1414" y="42"/>
                </a:lnTo>
                <a:lnTo>
                  <a:pt x="1407" y="37"/>
                </a:lnTo>
                <a:lnTo>
                  <a:pt x="1398" y="32"/>
                </a:lnTo>
                <a:lnTo>
                  <a:pt x="1390" y="28"/>
                </a:lnTo>
                <a:lnTo>
                  <a:pt x="1380" y="25"/>
                </a:lnTo>
                <a:lnTo>
                  <a:pt x="1371" y="21"/>
                </a:lnTo>
                <a:lnTo>
                  <a:pt x="1361" y="17"/>
                </a:lnTo>
                <a:lnTo>
                  <a:pt x="1353" y="14"/>
                </a:lnTo>
                <a:lnTo>
                  <a:pt x="1343" y="11"/>
                </a:lnTo>
                <a:lnTo>
                  <a:pt x="1333" y="9"/>
                </a:lnTo>
                <a:lnTo>
                  <a:pt x="1314" y="5"/>
                </a:lnTo>
                <a:lnTo>
                  <a:pt x="1294" y="2"/>
                </a:lnTo>
                <a:lnTo>
                  <a:pt x="1273" y="0"/>
                </a:lnTo>
                <a:lnTo>
                  <a:pt x="1253" y="0"/>
                </a:lnTo>
                <a:lnTo>
                  <a:pt x="1234" y="0"/>
                </a:lnTo>
                <a:lnTo>
                  <a:pt x="1214" y="1"/>
                </a:lnTo>
                <a:lnTo>
                  <a:pt x="1199" y="1"/>
                </a:lnTo>
                <a:lnTo>
                  <a:pt x="1183" y="1"/>
                </a:lnTo>
                <a:lnTo>
                  <a:pt x="1167" y="2"/>
                </a:lnTo>
                <a:lnTo>
                  <a:pt x="1152" y="5"/>
                </a:lnTo>
                <a:lnTo>
                  <a:pt x="1136" y="9"/>
                </a:lnTo>
                <a:lnTo>
                  <a:pt x="1121" y="14"/>
                </a:lnTo>
                <a:lnTo>
                  <a:pt x="1106" y="18"/>
                </a:lnTo>
                <a:lnTo>
                  <a:pt x="1091" y="25"/>
                </a:lnTo>
                <a:lnTo>
                  <a:pt x="1078" y="32"/>
                </a:lnTo>
                <a:lnTo>
                  <a:pt x="1064" y="41"/>
                </a:lnTo>
                <a:lnTo>
                  <a:pt x="1058" y="44"/>
                </a:lnTo>
                <a:lnTo>
                  <a:pt x="1052" y="49"/>
                </a:lnTo>
                <a:lnTo>
                  <a:pt x="1046" y="54"/>
                </a:lnTo>
                <a:lnTo>
                  <a:pt x="1041" y="60"/>
                </a:lnTo>
                <a:lnTo>
                  <a:pt x="1036" y="65"/>
                </a:lnTo>
                <a:lnTo>
                  <a:pt x="1030" y="71"/>
                </a:lnTo>
                <a:lnTo>
                  <a:pt x="1026" y="77"/>
                </a:lnTo>
                <a:lnTo>
                  <a:pt x="1021" y="85"/>
                </a:lnTo>
                <a:lnTo>
                  <a:pt x="1016" y="91"/>
                </a:lnTo>
                <a:lnTo>
                  <a:pt x="1013" y="98"/>
                </a:lnTo>
                <a:lnTo>
                  <a:pt x="1009" y="106"/>
                </a:lnTo>
                <a:lnTo>
                  <a:pt x="1005" y="113"/>
                </a:lnTo>
                <a:lnTo>
                  <a:pt x="1000" y="126"/>
                </a:lnTo>
                <a:lnTo>
                  <a:pt x="997" y="140"/>
                </a:lnTo>
                <a:lnTo>
                  <a:pt x="988" y="168"/>
                </a:lnTo>
                <a:lnTo>
                  <a:pt x="982" y="196"/>
                </a:lnTo>
                <a:lnTo>
                  <a:pt x="976" y="225"/>
                </a:lnTo>
                <a:lnTo>
                  <a:pt x="971" y="253"/>
                </a:lnTo>
                <a:lnTo>
                  <a:pt x="967" y="282"/>
                </a:lnTo>
                <a:lnTo>
                  <a:pt x="964" y="311"/>
                </a:lnTo>
                <a:lnTo>
                  <a:pt x="961" y="339"/>
                </a:lnTo>
                <a:lnTo>
                  <a:pt x="960" y="359"/>
                </a:lnTo>
                <a:lnTo>
                  <a:pt x="959" y="378"/>
                </a:lnTo>
                <a:lnTo>
                  <a:pt x="959" y="397"/>
                </a:lnTo>
                <a:lnTo>
                  <a:pt x="959" y="416"/>
                </a:lnTo>
                <a:lnTo>
                  <a:pt x="959" y="436"/>
                </a:lnTo>
                <a:lnTo>
                  <a:pt x="959" y="454"/>
                </a:lnTo>
                <a:lnTo>
                  <a:pt x="960" y="474"/>
                </a:lnTo>
                <a:lnTo>
                  <a:pt x="962" y="494"/>
                </a:lnTo>
                <a:lnTo>
                  <a:pt x="962" y="507"/>
                </a:lnTo>
                <a:lnTo>
                  <a:pt x="1015" y="561"/>
                </a:lnTo>
                <a:lnTo>
                  <a:pt x="849" y="720"/>
                </a:lnTo>
                <a:lnTo>
                  <a:pt x="717" y="756"/>
                </a:lnTo>
                <a:lnTo>
                  <a:pt x="701" y="763"/>
                </a:lnTo>
                <a:lnTo>
                  <a:pt x="686" y="769"/>
                </a:lnTo>
                <a:lnTo>
                  <a:pt x="670" y="777"/>
                </a:lnTo>
                <a:lnTo>
                  <a:pt x="657" y="786"/>
                </a:lnTo>
                <a:lnTo>
                  <a:pt x="643" y="796"/>
                </a:lnTo>
                <a:lnTo>
                  <a:pt x="630" y="807"/>
                </a:lnTo>
                <a:lnTo>
                  <a:pt x="617" y="818"/>
                </a:lnTo>
                <a:lnTo>
                  <a:pt x="606" y="830"/>
                </a:lnTo>
                <a:lnTo>
                  <a:pt x="595" y="844"/>
                </a:lnTo>
                <a:lnTo>
                  <a:pt x="587" y="857"/>
                </a:lnTo>
                <a:lnTo>
                  <a:pt x="578" y="872"/>
                </a:lnTo>
                <a:lnTo>
                  <a:pt x="571" y="887"/>
                </a:lnTo>
                <a:lnTo>
                  <a:pt x="563" y="901"/>
                </a:lnTo>
                <a:lnTo>
                  <a:pt x="558" y="917"/>
                </a:lnTo>
                <a:lnTo>
                  <a:pt x="554" y="934"/>
                </a:lnTo>
                <a:lnTo>
                  <a:pt x="552" y="942"/>
                </a:lnTo>
                <a:lnTo>
                  <a:pt x="551" y="950"/>
                </a:lnTo>
                <a:lnTo>
                  <a:pt x="541" y="1014"/>
                </a:lnTo>
                <a:lnTo>
                  <a:pt x="531" y="1077"/>
                </a:lnTo>
                <a:lnTo>
                  <a:pt x="523" y="1139"/>
                </a:lnTo>
                <a:lnTo>
                  <a:pt x="514" y="1203"/>
                </a:lnTo>
                <a:lnTo>
                  <a:pt x="507" y="1266"/>
                </a:lnTo>
                <a:lnTo>
                  <a:pt x="500" y="1330"/>
                </a:lnTo>
                <a:lnTo>
                  <a:pt x="495" y="1394"/>
                </a:lnTo>
                <a:lnTo>
                  <a:pt x="488" y="1458"/>
                </a:lnTo>
                <a:lnTo>
                  <a:pt x="485" y="1520"/>
                </a:lnTo>
                <a:lnTo>
                  <a:pt x="480" y="1584"/>
                </a:lnTo>
                <a:lnTo>
                  <a:pt x="477" y="1648"/>
                </a:lnTo>
                <a:lnTo>
                  <a:pt x="475" y="1712"/>
                </a:lnTo>
                <a:lnTo>
                  <a:pt x="474" y="1776"/>
                </a:lnTo>
                <a:lnTo>
                  <a:pt x="473" y="1839"/>
                </a:lnTo>
                <a:lnTo>
                  <a:pt x="473" y="1903"/>
                </a:lnTo>
                <a:lnTo>
                  <a:pt x="474" y="1967"/>
                </a:lnTo>
                <a:lnTo>
                  <a:pt x="475" y="2001"/>
                </a:lnTo>
                <a:lnTo>
                  <a:pt x="479" y="2035"/>
                </a:lnTo>
                <a:lnTo>
                  <a:pt x="481" y="2069"/>
                </a:lnTo>
                <a:lnTo>
                  <a:pt x="485" y="2102"/>
                </a:lnTo>
                <a:lnTo>
                  <a:pt x="488" y="2135"/>
                </a:lnTo>
                <a:lnTo>
                  <a:pt x="492" y="2168"/>
                </a:lnTo>
                <a:lnTo>
                  <a:pt x="497" y="2203"/>
                </a:lnTo>
                <a:lnTo>
                  <a:pt x="502" y="2236"/>
                </a:lnTo>
                <a:lnTo>
                  <a:pt x="507" y="2269"/>
                </a:lnTo>
                <a:lnTo>
                  <a:pt x="513" y="2302"/>
                </a:lnTo>
                <a:lnTo>
                  <a:pt x="519" y="2335"/>
                </a:lnTo>
                <a:lnTo>
                  <a:pt x="527" y="2369"/>
                </a:lnTo>
                <a:lnTo>
                  <a:pt x="534" y="2402"/>
                </a:lnTo>
                <a:lnTo>
                  <a:pt x="541" y="2435"/>
                </a:lnTo>
                <a:lnTo>
                  <a:pt x="549" y="2468"/>
                </a:lnTo>
                <a:lnTo>
                  <a:pt x="557" y="2500"/>
                </a:lnTo>
                <a:lnTo>
                  <a:pt x="522" y="2548"/>
                </a:lnTo>
                <a:lnTo>
                  <a:pt x="486" y="2623"/>
                </a:lnTo>
                <a:lnTo>
                  <a:pt x="535" y="2629"/>
                </a:lnTo>
                <a:lnTo>
                  <a:pt x="563" y="2575"/>
                </a:lnTo>
                <a:lnTo>
                  <a:pt x="663" y="2595"/>
                </a:lnTo>
                <a:lnTo>
                  <a:pt x="665" y="2649"/>
                </a:lnTo>
                <a:lnTo>
                  <a:pt x="535" y="2629"/>
                </a:lnTo>
                <a:lnTo>
                  <a:pt x="486" y="2623"/>
                </a:lnTo>
                <a:lnTo>
                  <a:pt x="234" y="2581"/>
                </a:lnTo>
                <a:lnTo>
                  <a:pt x="231" y="2581"/>
                </a:lnTo>
                <a:lnTo>
                  <a:pt x="116" y="2650"/>
                </a:lnTo>
                <a:lnTo>
                  <a:pt x="0" y="3375"/>
                </a:lnTo>
                <a:lnTo>
                  <a:pt x="611" y="3507"/>
                </a:lnTo>
                <a:lnTo>
                  <a:pt x="605" y="3562"/>
                </a:lnTo>
                <a:lnTo>
                  <a:pt x="604" y="3578"/>
                </a:lnTo>
                <a:lnTo>
                  <a:pt x="603" y="3595"/>
                </a:lnTo>
                <a:lnTo>
                  <a:pt x="600" y="3628"/>
                </a:lnTo>
                <a:lnTo>
                  <a:pt x="593" y="3695"/>
                </a:lnTo>
                <a:lnTo>
                  <a:pt x="589" y="3764"/>
                </a:lnTo>
                <a:lnTo>
                  <a:pt x="585" y="3832"/>
                </a:lnTo>
                <a:lnTo>
                  <a:pt x="584" y="3867"/>
                </a:lnTo>
                <a:lnTo>
                  <a:pt x="584" y="3901"/>
                </a:lnTo>
                <a:lnTo>
                  <a:pt x="584" y="3935"/>
                </a:lnTo>
                <a:lnTo>
                  <a:pt x="584" y="3970"/>
                </a:lnTo>
                <a:lnTo>
                  <a:pt x="587" y="4015"/>
                </a:lnTo>
                <a:lnTo>
                  <a:pt x="590" y="4061"/>
                </a:lnTo>
                <a:lnTo>
                  <a:pt x="595" y="4106"/>
                </a:lnTo>
                <a:lnTo>
                  <a:pt x="601" y="4153"/>
                </a:lnTo>
                <a:lnTo>
                  <a:pt x="604" y="4172"/>
                </a:lnTo>
                <a:lnTo>
                  <a:pt x="608" y="4192"/>
                </a:lnTo>
                <a:lnTo>
                  <a:pt x="611" y="4213"/>
                </a:lnTo>
                <a:lnTo>
                  <a:pt x="615" y="4233"/>
                </a:lnTo>
                <a:lnTo>
                  <a:pt x="624" y="4273"/>
                </a:lnTo>
                <a:lnTo>
                  <a:pt x="633" y="4312"/>
                </a:lnTo>
                <a:lnTo>
                  <a:pt x="643" y="4352"/>
                </a:lnTo>
                <a:lnTo>
                  <a:pt x="665" y="4430"/>
                </a:lnTo>
                <a:lnTo>
                  <a:pt x="676" y="4470"/>
                </a:lnTo>
                <a:lnTo>
                  <a:pt x="1127" y="4470"/>
                </a:lnTo>
                <a:lnTo>
                  <a:pt x="1125" y="4458"/>
                </a:lnTo>
                <a:lnTo>
                  <a:pt x="1122" y="4447"/>
                </a:lnTo>
                <a:lnTo>
                  <a:pt x="1118" y="4436"/>
                </a:lnTo>
                <a:lnTo>
                  <a:pt x="1113" y="4427"/>
                </a:lnTo>
                <a:lnTo>
                  <a:pt x="1107" y="4416"/>
                </a:lnTo>
                <a:lnTo>
                  <a:pt x="1101" y="4407"/>
                </a:lnTo>
                <a:lnTo>
                  <a:pt x="1095" y="4397"/>
                </a:lnTo>
                <a:lnTo>
                  <a:pt x="1088" y="4387"/>
                </a:lnTo>
                <a:lnTo>
                  <a:pt x="1075" y="4377"/>
                </a:lnTo>
                <a:lnTo>
                  <a:pt x="1062" y="4368"/>
                </a:lnTo>
                <a:lnTo>
                  <a:pt x="1050" y="4359"/>
                </a:lnTo>
                <a:lnTo>
                  <a:pt x="1036" y="4349"/>
                </a:lnTo>
                <a:lnTo>
                  <a:pt x="1021" y="4342"/>
                </a:lnTo>
                <a:lnTo>
                  <a:pt x="1008" y="4333"/>
                </a:lnTo>
                <a:lnTo>
                  <a:pt x="980" y="4317"/>
                </a:lnTo>
                <a:lnTo>
                  <a:pt x="1008" y="3562"/>
                </a:lnTo>
                <a:lnTo>
                  <a:pt x="1008" y="3549"/>
                </a:lnTo>
                <a:lnTo>
                  <a:pt x="1127" y="3485"/>
                </a:lnTo>
                <a:lnTo>
                  <a:pt x="1137" y="3562"/>
                </a:lnTo>
                <a:lnTo>
                  <a:pt x="1218" y="44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7" name="Rectangle 38"/>
          <p:cNvSpPr>
            <a:spLocks noChangeArrowheads="1"/>
          </p:cNvSpPr>
          <p:nvPr/>
        </p:nvSpPr>
        <p:spPr bwMode="auto">
          <a:xfrm>
            <a:off x="4195762" y="1563687"/>
            <a:ext cx="148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ct val="0"/>
              </a:spcBef>
            </a:pPr>
            <a:r>
              <a:rPr lang="en-US" sz="1400" b="1" dirty="0">
                <a:latin typeface="Arial" charset="0"/>
              </a:rPr>
              <a:t>Investment risk:</a:t>
            </a:r>
          </a:p>
          <a:p>
            <a:pPr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Will I annuitize funds </a:t>
            </a:r>
            <a:br>
              <a:rPr lang="en-US" sz="1000" dirty="0">
                <a:latin typeface="Arial" charset="0"/>
              </a:rPr>
            </a:br>
            <a:r>
              <a:rPr lang="en-US" sz="1000" dirty="0">
                <a:latin typeface="Arial" charset="0"/>
              </a:rPr>
              <a:t>I am no longer comfortable investing?</a:t>
            </a:r>
          </a:p>
        </p:txBody>
      </p:sp>
      <p:sp>
        <p:nvSpPr>
          <p:cNvPr id="46108" name="Rectangle 39"/>
          <p:cNvSpPr>
            <a:spLocks noChangeArrowheads="1"/>
          </p:cNvSpPr>
          <p:nvPr/>
        </p:nvSpPr>
        <p:spPr bwMode="auto">
          <a:xfrm>
            <a:off x="1372373" y="1961042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ct val="0"/>
              </a:spcBef>
            </a:pPr>
            <a:r>
              <a:rPr lang="en-US" sz="1400" b="1" dirty="0">
                <a:latin typeface="Arial" charset="0"/>
              </a:rPr>
              <a:t>Survivors:</a:t>
            </a:r>
          </a:p>
          <a:p>
            <a:pPr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Will I be able to provide for my spouse’s / partner’s needs after I am gone?</a:t>
            </a:r>
          </a:p>
        </p:txBody>
      </p:sp>
      <p:sp>
        <p:nvSpPr>
          <p:cNvPr id="46109" name="Rectangle 40"/>
          <p:cNvSpPr>
            <a:spLocks noChangeArrowheads="1"/>
          </p:cNvSpPr>
          <p:nvPr/>
        </p:nvSpPr>
        <p:spPr bwMode="auto">
          <a:xfrm>
            <a:off x="3038475" y="2581275"/>
            <a:ext cx="125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ct val="0"/>
              </a:spcBef>
            </a:pPr>
            <a:r>
              <a:rPr lang="en-US" sz="1400" b="1" dirty="0">
                <a:latin typeface="Arial" charset="0"/>
              </a:rPr>
              <a:t>Anxiety:</a:t>
            </a:r>
          </a:p>
          <a:p>
            <a:pPr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What can I do to stabilize income for peace of mind?</a:t>
            </a:r>
          </a:p>
        </p:txBody>
      </p:sp>
      <p:sp>
        <p:nvSpPr>
          <p:cNvPr id="46110" name="Rectangle 41"/>
          <p:cNvSpPr>
            <a:spLocks noChangeArrowheads="1"/>
          </p:cNvSpPr>
          <p:nvPr/>
        </p:nvSpPr>
        <p:spPr bwMode="auto">
          <a:xfrm>
            <a:off x="5646415" y="2237599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ct val="0"/>
              </a:spcBef>
            </a:pPr>
            <a:r>
              <a:rPr lang="en-US" sz="1400" b="1">
                <a:latin typeface="Arial" charset="0"/>
              </a:rPr>
              <a:t>Expenses:</a:t>
            </a:r>
          </a:p>
          <a:p>
            <a:pPr>
              <a:spcBef>
                <a:spcPct val="0"/>
              </a:spcBef>
            </a:pPr>
            <a:r>
              <a:rPr lang="en-US" sz="1000">
                <a:latin typeface="Arial" charset="0"/>
              </a:rPr>
              <a:t>Will I be able to cover my necessary recurring expenses?</a:t>
            </a:r>
          </a:p>
        </p:txBody>
      </p:sp>
      <p:sp>
        <p:nvSpPr>
          <p:cNvPr id="46111" name="Rectangle 42"/>
          <p:cNvSpPr>
            <a:spLocks noChangeArrowheads="1"/>
          </p:cNvSpPr>
          <p:nvPr/>
        </p:nvSpPr>
        <p:spPr bwMode="auto">
          <a:xfrm>
            <a:off x="7474562" y="1904094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ct val="0"/>
              </a:spcBef>
            </a:pPr>
            <a:r>
              <a:rPr lang="en-US" sz="1400" b="1" dirty="0">
                <a:latin typeface="Arial" charset="0"/>
              </a:rPr>
              <a:t>Longevity:</a:t>
            </a:r>
          </a:p>
          <a:p>
            <a:pPr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Will I be able to support an acceptable lifestyle for life?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554381" y="5965384"/>
            <a:ext cx="4180690" cy="571941"/>
            <a:chOff x="1440181" y="5965158"/>
            <a:chExt cx="4366414" cy="571941"/>
          </a:xfrm>
        </p:grpSpPr>
        <p:pic>
          <p:nvPicPr>
            <p:cNvPr id="42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2057401" y="5987739"/>
              <a:ext cx="3749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019175">
                <a:spcBef>
                  <a:spcPct val="0"/>
                </a:spcBef>
                <a:buClr>
                  <a:srgbClr val="0033CC"/>
                </a:buClr>
              </a:pPr>
              <a:r>
                <a:rPr lang="en-US" sz="1400" dirty="0">
                  <a:solidFill>
                    <a:srgbClr val="FD4F00"/>
                  </a:solidFill>
                  <a:latin typeface="Arial" charset="0"/>
                </a:rPr>
                <a:t>Call the </a:t>
              </a:r>
              <a:r>
                <a:rPr lang="en-US" sz="1400" dirty="0" err="1">
                  <a:solidFill>
                    <a:srgbClr val="FD4F00"/>
                  </a:solidFill>
                  <a:latin typeface="Arial" charset="0"/>
                </a:rPr>
                <a:t>MyFRS</a:t>
              </a:r>
              <a:r>
                <a:rPr lang="en-US" sz="1400" dirty="0">
                  <a:solidFill>
                    <a:srgbClr val="FD4F00"/>
                  </a:solidFill>
                  <a:latin typeface="Arial" charset="0"/>
                </a:rPr>
                <a:t> Financial Guidance Line to obtain a quote from </a:t>
              </a:r>
              <a:r>
                <a:rPr lang="en-US" sz="1400" dirty="0" err="1">
                  <a:solidFill>
                    <a:srgbClr val="FD4F00"/>
                  </a:solidFill>
                  <a:latin typeface="Arial" charset="0"/>
                </a:rPr>
                <a:t>Metlife</a:t>
              </a:r>
              <a:r>
                <a:rPr lang="en-US" sz="1400" dirty="0">
                  <a:solidFill>
                    <a:srgbClr val="FD4F00"/>
                  </a:solidFill>
                  <a:latin typeface="Arial" charset="0"/>
                </a:rPr>
                <a:t> at group rates</a:t>
              </a:r>
              <a:endParaRPr lang="en-US" sz="1400" b="1" dirty="0">
                <a:solidFill>
                  <a:srgbClr val="FD4F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9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Withdrawals from Investments</a:t>
            </a:r>
            <a:endParaRPr lang="en-US" dirty="0"/>
          </a:p>
        </p:txBody>
      </p:sp>
      <p:sp>
        <p:nvSpPr>
          <p:cNvPr id="6215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your basic withdrawal strategy?</a:t>
            </a:r>
          </a:p>
          <a:p>
            <a:pPr lvl="1"/>
            <a:r>
              <a:rPr lang="en-US"/>
              <a:t>Do you plan to live on the interest and dividends only?</a:t>
            </a:r>
          </a:p>
          <a:p>
            <a:pPr lvl="1"/>
            <a:r>
              <a:rPr lang="en-US"/>
              <a:t>Will you also access the principal?</a:t>
            </a:r>
          </a:p>
          <a:p>
            <a:r>
              <a:rPr lang="en-US"/>
              <a:t>How much income can your investments provide?</a:t>
            </a:r>
          </a:p>
          <a:p>
            <a:pPr lvl="1"/>
            <a:r>
              <a:rPr lang="en-US"/>
              <a:t>What mix of investments will you use?</a:t>
            </a:r>
          </a:p>
          <a:p>
            <a:pPr lvl="1"/>
            <a:r>
              <a:rPr lang="en-US"/>
              <a:t>What average returns should you expect?</a:t>
            </a:r>
          </a:p>
          <a:p>
            <a:pPr lvl="1"/>
            <a:r>
              <a:rPr lang="en-US"/>
              <a:t>What average returns do you need?</a:t>
            </a:r>
          </a:p>
          <a:p>
            <a:pPr lvl="1"/>
            <a:r>
              <a:rPr lang="en-US"/>
              <a:t>How much can you withdraw without running out of money in your lifetime?</a:t>
            </a:r>
          </a:p>
          <a:p>
            <a:pPr lvl="1"/>
            <a:r>
              <a:rPr lang="en-US"/>
              <a:t>When MUST you withdraw from retirement accounts?</a:t>
            </a:r>
          </a:p>
          <a:p>
            <a:pPr lvl="1"/>
            <a:r>
              <a:rPr lang="en-US"/>
              <a:t>Which accounts should you withdraw from first?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E1336902-2C0F-41E7-999D-62CC1363264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76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Investing for Income is </a:t>
            </a:r>
            <a:br>
              <a:rPr lang="en-US" dirty="0"/>
            </a:br>
            <a:r>
              <a:rPr lang="en-US" dirty="0"/>
              <a:t>Not Enough?</a:t>
            </a:r>
          </a:p>
        </p:txBody>
      </p:sp>
      <p:graphicFrame>
        <p:nvGraphicFramePr>
          <p:cNvPr id="625772" name="Group 10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2048056"/>
              </p:ext>
            </p:extLst>
          </p:nvPr>
        </p:nvGraphicFramePr>
        <p:xfrm>
          <a:off x="1371600" y="4095380"/>
          <a:ext cx="7331529" cy="187610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{2A488322-F2BA-4B5B-9748-0D474271808F}</a:tableStyleId>
              </a:tblPr>
              <a:tblGrid>
                <a:gridCol w="98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 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Nest Egg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 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Nest Egg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$250,000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$12,500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$125,000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$6,250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2AC4100D-29B9-4E08-AB9D-A272D3BE680A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8165" name="Text Box 36"/>
          <p:cNvSpPr txBox="1">
            <a:spLocks noChangeArrowheads="1"/>
          </p:cNvSpPr>
          <p:nvPr/>
        </p:nvSpPr>
        <p:spPr bwMode="auto">
          <a:xfrm>
            <a:off x="1371600" y="6011862"/>
            <a:ext cx="381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sz="1400" b="1" i="1" dirty="0">
                <a:latin typeface="Arial" charset="0"/>
              </a:rPr>
              <a:t>Note: Portfolio assumed to yield 5% income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1976873"/>
              </p:ext>
            </p:extLst>
          </p:nvPr>
        </p:nvGraphicFramePr>
        <p:xfrm>
          <a:off x="1371600" y="1382560"/>
          <a:ext cx="7331528" cy="320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7014" y="1454150"/>
            <a:ext cx="306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Rule of 72</a:t>
            </a:r>
          </a:p>
        </p:txBody>
      </p:sp>
    </p:spTree>
    <p:extLst>
      <p:ext uri="{BB962C8B-B14F-4D97-AF65-F5344CB8AC3E}">
        <p14:creationId xmlns:p14="http://schemas.microsoft.com/office/powerpoint/2010/main" val="29484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Years Will Your Assets Last Using Both Income and Principal?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A7CC8F72-62C1-4BF5-AA11-EB2FD704A224}" type="slidenum">
              <a:rPr lang="en-US" altLang="en-US" smtClean="0"/>
              <a:pPr/>
              <a:t>46</a:t>
            </a:fld>
            <a:endParaRPr lang="en-US" altLang="en-US" dirty="0"/>
          </a:p>
        </p:txBody>
      </p:sp>
      <p:graphicFrame>
        <p:nvGraphicFramePr>
          <p:cNvPr id="183" name="Table 1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61474"/>
              </p:ext>
            </p:extLst>
          </p:nvPr>
        </p:nvGraphicFramePr>
        <p:xfrm>
          <a:off x="1351142" y="1898212"/>
          <a:ext cx="7335658" cy="37414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{69CF1AB2-1976-4502-BF36-3FF5EA218861}</a:tableStyleId>
              </a:tblPr>
              <a:tblGrid>
                <a:gridCol w="666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68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68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68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68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4148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1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1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1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1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1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1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1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1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1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85381" marR="85381" marT="42294" marB="422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5" name="Rectangle 178"/>
          <p:cNvSpPr>
            <a:spLocks noChangeArrowheads="1"/>
          </p:cNvSpPr>
          <p:nvPr/>
        </p:nvSpPr>
        <p:spPr bwMode="auto">
          <a:xfrm>
            <a:off x="1246459" y="5660493"/>
            <a:ext cx="4719773" cy="4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55" tIns="43528" rIns="87055" bIns="43528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dirty="0">
                <a:latin typeface="Arial" charset="0"/>
              </a:rPr>
              <a:t>Note: Withdrawal rate is based on the first year distribution.  Subsequent distributions increase 3.5% for inflation.</a:t>
            </a:r>
          </a:p>
        </p:txBody>
      </p:sp>
      <p:sp>
        <p:nvSpPr>
          <p:cNvPr id="186" name="TextBox 7"/>
          <p:cNvSpPr txBox="1">
            <a:spLocks noChangeArrowheads="1"/>
          </p:cNvSpPr>
          <p:nvPr/>
        </p:nvSpPr>
        <p:spPr bwMode="auto">
          <a:xfrm>
            <a:off x="3771900" y="1543498"/>
            <a:ext cx="2205869" cy="39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001" tIns="42500" rIns="85001" bIns="42500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Rate of return</a:t>
            </a:r>
          </a:p>
        </p:txBody>
      </p:sp>
      <p:sp>
        <p:nvSpPr>
          <p:cNvPr id="187" name="TextBox 8"/>
          <p:cNvSpPr txBox="1">
            <a:spLocks noChangeArrowheads="1"/>
          </p:cNvSpPr>
          <p:nvPr/>
        </p:nvSpPr>
        <p:spPr bwMode="auto">
          <a:xfrm rot="-5400000">
            <a:off x="-141690" y="3393916"/>
            <a:ext cx="2648361" cy="39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001" tIns="42500" rIns="85001" bIns="42500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Withdrawal rate</a:t>
            </a: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5491450" y="3757478"/>
            <a:ext cx="403061" cy="342900"/>
          </a:xfrm>
          <a:prstGeom prst="ellipse">
            <a:avLst/>
          </a:prstGeom>
          <a:noFill/>
          <a:ln w="28575">
            <a:solidFill>
              <a:srgbClr val="FD4F00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20" name="Oval 153"/>
          <p:cNvSpPr>
            <a:spLocks noChangeArrowheads="1"/>
          </p:cNvSpPr>
          <p:nvPr/>
        </p:nvSpPr>
        <p:spPr bwMode="auto">
          <a:xfrm>
            <a:off x="5491451" y="4513161"/>
            <a:ext cx="384175" cy="342900"/>
          </a:xfrm>
          <a:prstGeom prst="ellipse">
            <a:avLst/>
          </a:prstGeom>
          <a:noFill/>
          <a:ln w="28575">
            <a:solidFill>
              <a:srgbClr val="FD4F00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314257" y="5619337"/>
            <a:ext cx="1376661" cy="375283"/>
            <a:chOff x="7314257" y="5599459"/>
            <a:chExt cx="1376661" cy="375283"/>
          </a:xfrm>
        </p:grpSpPr>
        <p:sp>
          <p:nvSpPr>
            <p:cNvPr id="184" name="Rectangle 178"/>
            <p:cNvSpPr>
              <a:spLocks noChangeArrowheads="1"/>
            </p:cNvSpPr>
            <p:nvPr/>
          </p:nvSpPr>
          <p:spPr bwMode="auto">
            <a:xfrm>
              <a:off x="7314257" y="5599459"/>
              <a:ext cx="1376661" cy="334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7055" tIns="43528" rIns="87055" bIns="43528">
              <a:spAutoFit/>
            </a:bodyPr>
            <a:lstStyle/>
            <a:p>
              <a:pPr algn="r" eaLnBrk="0" hangingPunct="0"/>
              <a:r>
                <a:rPr lang="en-US" sz="1600" dirty="0">
                  <a:solidFill>
                    <a:srgbClr val="FD4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=50+ years</a:t>
              </a:r>
            </a:p>
          </p:txBody>
        </p:sp>
        <p:sp>
          <p:nvSpPr>
            <p:cNvPr id="11" name="Rectangle 178"/>
            <p:cNvSpPr>
              <a:spLocks noChangeArrowheads="1"/>
            </p:cNvSpPr>
            <p:nvPr/>
          </p:nvSpPr>
          <p:spPr bwMode="auto">
            <a:xfrm>
              <a:off x="7404428" y="5640615"/>
              <a:ext cx="209787" cy="334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7055" tIns="43528" rIns="87055" bIns="43528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FD4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3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 Minimum Distributions</a:t>
            </a:r>
            <a:endParaRPr lang="en-US" dirty="0"/>
          </a:p>
        </p:txBody>
      </p:sp>
      <p:sp>
        <p:nvSpPr>
          <p:cNvPr id="6789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Accounts subject to Required Minimum Distributions:</a:t>
            </a:r>
          </a:p>
          <a:p>
            <a:pPr lvl="1"/>
            <a:r>
              <a:rPr lang="en-US" dirty="0"/>
              <a:t>Investment Plan, 403(b), 457, 401(k), Traditional      IRA, Rollover IRA</a:t>
            </a:r>
          </a:p>
          <a:p>
            <a:r>
              <a:rPr lang="en-US" dirty="0"/>
              <a:t>Required by December 31</a:t>
            </a:r>
          </a:p>
          <a:p>
            <a:pPr lvl="1"/>
            <a:r>
              <a:rPr lang="en-US" dirty="0"/>
              <a:t>First RMD by April 1st of the year following the year  you reach age 72 </a:t>
            </a:r>
          </a:p>
          <a:p>
            <a:r>
              <a:rPr lang="en-US" dirty="0"/>
              <a:t>50% penalty if RMD not taken</a:t>
            </a:r>
          </a:p>
          <a:p>
            <a:r>
              <a:rPr lang="en-US" dirty="0"/>
              <a:t>Distributions determined using a "Uniform Table" </a:t>
            </a:r>
          </a:p>
          <a:p>
            <a:pPr lvl="1"/>
            <a:r>
              <a:rPr lang="en-US" dirty="0"/>
              <a:t>Exception if spouse is your sole beneficiary and more than 10 years younger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0751E73A-8F41-4496-9F8E-B2DC4142204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018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69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100" dirty="0"/>
              <a:t>Considerations for Order of </a:t>
            </a:r>
            <a:r>
              <a:rPr lang="en-US" dirty="0"/>
              <a:t>A</a:t>
            </a:r>
            <a:r>
              <a:rPr lang="en-US" sz="3100" dirty="0"/>
              <a:t>ccount </a:t>
            </a:r>
            <a:r>
              <a:rPr lang="en-US" dirty="0"/>
              <a:t>W</a:t>
            </a:r>
            <a:r>
              <a:rPr lang="en-US" sz="3100" dirty="0"/>
              <a:t>ithdrawals</a:t>
            </a:r>
          </a:p>
        </p:txBody>
      </p:sp>
      <p:sp>
        <p:nvSpPr>
          <p:cNvPr id="12" name="Freeform 11"/>
          <p:cNvSpPr/>
          <p:nvPr/>
        </p:nvSpPr>
        <p:spPr>
          <a:xfrm>
            <a:off x="1154771" y="5061953"/>
            <a:ext cx="3351441" cy="1119402"/>
          </a:xfrm>
          <a:custGeom>
            <a:avLst/>
            <a:gdLst>
              <a:gd name="connsiteX0" fmla="*/ 0 w 3962401"/>
              <a:gd name="connsiteY0" fmla="*/ 0 h 823365"/>
              <a:gd name="connsiteX1" fmla="*/ 3962401 w 3962401"/>
              <a:gd name="connsiteY1" fmla="*/ 0 h 823365"/>
              <a:gd name="connsiteX2" fmla="*/ 3962401 w 3962401"/>
              <a:gd name="connsiteY2" fmla="*/ 823365 h 823365"/>
              <a:gd name="connsiteX3" fmla="*/ 0 w 3962401"/>
              <a:gd name="connsiteY3" fmla="*/ 823365 h 823365"/>
              <a:gd name="connsiteX4" fmla="*/ 0 w 3962401"/>
              <a:gd name="connsiteY4" fmla="*/ 0 h 82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1" h="823365">
                <a:moveTo>
                  <a:pt x="0" y="0"/>
                </a:moveTo>
                <a:lnTo>
                  <a:pt x="3962401" y="0"/>
                </a:lnTo>
                <a:lnTo>
                  <a:pt x="3962401" y="823365"/>
                </a:lnTo>
                <a:lnTo>
                  <a:pt x="0" y="823365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68" tIns="106668" rIns="106668" bIns="106668" numCol="1" spcCol="1270" anchor="ctr" anchorCtr="0">
            <a:noAutofit/>
          </a:bodyPr>
          <a:lstStyle/>
          <a:p>
            <a:pPr algn="ctr" defTabSz="666672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  <a:latin typeface="+mj-lt"/>
              </a:rPr>
              <a:t>Work with a tax/financial professional throughout retirement to assist with account withdrawal decisions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669529172"/>
              </p:ext>
            </p:extLst>
          </p:nvPr>
        </p:nvGraphicFramePr>
        <p:xfrm>
          <a:off x="4926405" y="1583955"/>
          <a:ext cx="38100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/>
          <p:cNvSpPr/>
          <p:nvPr/>
        </p:nvSpPr>
        <p:spPr>
          <a:xfrm>
            <a:off x="1176020" y="1723655"/>
            <a:ext cx="3276600" cy="113792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z="-190500" extrusionH="12700" prstMaterial="matte"/>
        </p:spPr>
        <p:style>
          <a:lnRef idx="0">
            <a:scrgbClr r="0" g="0" b="0"/>
          </a:lnRef>
          <a:fillRef idx="1">
            <a:schemeClr val="accent4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Down Arrow 21"/>
          <p:cNvSpPr/>
          <p:nvPr/>
        </p:nvSpPr>
        <p:spPr>
          <a:xfrm>
            <a:off x="2501900" y="4510035"/>
            <a:ext cx="635000" cy="406400"/>
          </a:xfrm>
          <a:prstGeom prst="downArrow">
            <a:avLst/>
          </a:prstGeom>
          <a:solidFill>
            <a:srgbClr val="FD4F00"/>
          </a:solidFill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2367280" y="2949460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rgbClr val="FCD91D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08" tIns="187708" rIns="187708" bIns="18770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latin typeface="+mj-lt"/>
              </a:rPr>
              <a:t>Tax-free</a:t>
            </a:r>
          </a:p>
        </p:txBody>
      </p:sp>
      <p:sp>
        <p:nvSpPr>
          <p:cNvPr id="25" name="Freeform 24"/>
          <p:cNvSpPr/>
          <p:nvPr/>
        </p:nvSpPr>
        <p:spPr>
          <a:xfrm>
            <a:off x="1549400" y="1985625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rgbClr val="7FC24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6300047"/>
              <a:satOff val="-2529"/>
              <a:lumOff val="-5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08" tIns="187708" rIns="187708" bIns="18770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latin typeface="+mj-lt"/>
              </a:rPr>
              <a:t>Tax-deferred</a:t>
            </a:r>
          </a:p>
        </p:txBody>
      </p:sp>
      <p:sp>
        <p:nvSpPr>
          <p:cNvPr id="26" name="Freeform 25"/>
          <p:cNvSpPr/>
          <p:nvPr/>
        </p:nvSpPr>
        <p:spPr>
          <a:xfrm>
            <a:off x="2717800" y="1815603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rgbClr val="1946BA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12600093"/>
              <a:satOff val="-5058"/>
              <a:lumOff val="-1117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08" tIns="187708" rIns="187708" bIns="18770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+mj-lt"/>
              </a:rPr>
              <a:t>Taxable</a:t>
            </a:r>
          </a:p>
        </p:txBody>
      </p:sp>
      <p:sp>
        <p:nvSpPr>
          <p:cNvPr id="27" name="Shape 26"/>
          <p:cNvSpPr/>
          <p:nvPr/>
        </p:nvSpPr>
        <p:spPr>
          <a:xfrm>
            <a:off x="1041400" y="1583955"/>
            <a:ext cx="3556000" cy="2844800"/>
          </a:xfrm>
          <a:prstGeom prst="funnel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 bwMode="white">
          <a:xfrm>
            <a:off x="400050" y="6523038"/>
            <a:ext cx="228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35336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25061B3-9B1A-4E7D-84E1-22EBF0042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>
                                            <p:graphicEl>
                                              <a:dgm id="{725061B3-9B1A-4E7D-84E1-22EBF0042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>
                                            <p:graphicEl>
                                              <a:dgm id="{725061B3-9B1A-4E7D-84E1-22EBF0042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FF55BAC-206A-4CDE-9A97-0551B20A7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>
                                            <p:graphicEl>
                                              <a:dgm id="{DFF55BAC-206A-4CDE-9A97-0551B20A7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>
                                            <p:graphicEl>
                                              <a:dgm id="{DFF55BAC-206A-4CDE-9A97-0551B20A7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BD68A46-EA0A-4D84-ACC7-2079F42E1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>
                                            <p:graphicEl>
                                              <a:dgm id="{4BD68A46-EA0A-4D84-ACC7-2079F42E1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graphicEl>
                                              <a:dgm id="{4BD68A46-EA0A-4D84-ACC7-2079F42E1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07A0576-C699-44A4-A4F5-296A60CC4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>
                                            <p:graphicEl>
                                              <a:dgm id="{607A0576-C699-44A4-A4F5-296A60CC4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>
                                            <p:graphicEl>
                                              <a:dgm id="{607A0576-C699-44A4-A4F5-296A60CC4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C48322E-A5CB-4341-8A70-042D49624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>
                                            <p:graphicEl>
                                              <a:dgm id="{6C48322E-A5CB-4341-8A70-042D49624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>
                                            <p:graphicEl>
                                              <a:dgm id="{6C48322E-A5CB-4341-8A70-042D49624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728F021-122C-4905-BF2A-9D20E481A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>
                                            <p:graphicEl>
                                              <a:dgm id="{F728F021-122C-4905-BF2A-9D20E481A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>
                                            <p:graphicEl>
                                              <a:dgm id="{F728F021-122C-4905-BF2A-9D20E481A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E7EE108-471A-4E06-8AEE-CB57E5BFB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>
                                            <p:graphicEl>
                                              <a:dgm id="{FE7EE108-471A-4E06-8AEE-CB57E5BFB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>
                                            <p:graphicEl>
                                              <a:dgm id="{FE7EE108-471A-4E06-8AEE-CB57E5BFB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434DFE1-FB71-4FD9-8E90-041B29279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>
                                            <p:graphicEl>
                                              <a:dgm id="{6434DFE1-FB71-4FD9-8E90-041B29279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>
                                            <p:graphicEl>
                                              <a:dgm id="{6434DFE1-FB71-4FD9-8E90-041B29279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8" grpId="0" uiExpand="1">
        <p:bldSub>
          <a:bldDgm bld="one"/>
        </p:bldSub>
      </p:bldGraphic>
      <p:bldP spid="24" grpId="0" animBg="1"/>
      <p:bldP spid="25" grpId="0" animBg="1"/>
      <p:bldP spid="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Establishing Payments</a:t>
            </a:r>
          </a:p>
        </p:txBody>
      </p:sp>
      <p:sp>
        <p:nvSpPr>
          <p:cNvPr id="6850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Know your upcoming annual expenses</a:t>
            </a:r>
          </a:p>
          <a:p>
            <a:r>
              <a:rPr lang="en-US" sz="2200" dirty="0"/>
              <a:t>Understand what your account distributions need to cover</a:t>
            </a:r>
          </a:p>
          <a:p>
            <a:r>
              <a:rPr lang="en-US" sz="2200" dirty="0"/>
              <a:t>Decide which account(s) you will/must take       distributions from</a:t>
            </a:r>
          </a:p>
          <a:p>
            <a:r>
              <a:rPr lang="en-US" sz="2200" dirty="0"/>
              <a:t>Set aside enough in cash for upcoming planned distributions and for unanticipated emergencies</a:t>
            </a:r>
          </a:p>
          <a:p>
            <a:r>
              <a:rPr lang="en-US" sz="2200" dirty="0"/>
              <a:t>Establish a payment method</a:t>
            </a:r>
          </a:p>
          <a:p>
            <a:pPr lvl="1"/>
            <a:r>
              <a:rPr lang="en-US" sz="2000" dirty="0"/>
              <a:t>Annually</a:t>
            </a:r>
          </a:p>
          <a:p>
            <a:pPr lvl="1"/>
            <a:r>
              <a:rPr lang="en-US" sz="2000" dirty="0"/>
              <a:t>Quarterly</a:t>
            </a:r>
          </a:p>
          <a:p>
            <a:pPr lvl="1"/>
            <a:r>
              <a:rPr lang="en-US" sz="2000" dirty="0"/>
              <a:t>Monthly</a:t>
            </a:r>
          </a:p>
          <a:p>
            <a:pPr lvl="1"/>
            <a:r>
              <a:rPr lang="en-US" sz="2000" dirty="0"/>
              <a:t>Distributions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C6BADF6F-6C9D-4D3F-8530-C03207015F96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Freeform 17"/>
          <p:cNvSpPr>
            <a:spLocks noChangeAspect="1" noEditPoints="1"/>
          </p:cNvSpPr>
          <p:nvPr/>
        </p:nvSpPr>
        <p:spPr bwMode="auto">
          <a:xfrm>
            <a:off x="6515100" y="4572000"/>
            <a:ext cx="982920" cy="1127396"/>
          </a:xfrm>
          <a:custGeom>
            <a:avLst/>
            <a:gdLst>
              <a:gd name="T0" fmla="*/ 2147483647 w 4146"/>
              <a:gd name="T1" fmla="*/ 2147483647 h 4763"/>
              <a:gd name="T2" fmla="*/ 2147483647 w 4146"/>
              <a:gd name="T3" fmla="*/ 2147483647 h 4763"/>
              <a:gd name="T4" fmla="*/ 2147483647 w 4146"/>
              <a:gd name="T5" fmla="*/ 2147483647 h 4763"/>
              <a:gd name="T6" fmla="*/ 2147483647 w 4146"/>
              <a:gd name="T7" fmla="*/ 2147483647 h 4763"/>
              <a:gd name="T8" fmla="*/ 2147483647 w 4146"/>
              <a:gd name="T9" fmla="*/ 2147483647 h 4763"/>
              <a:gd name="T10" fmla="*/ 2147483647 w 4146"/>
              <a:gd name="T11" fmla="*/ 2147483647 h 4763"/>
              <a:gd name="T12" fmla="*/ 2147483647 w 4146"/>
              <a:gd name="T13" fmla="*/ 2147483647 h 4763"/>
              <a:gd name="T14" fmla="*/ 2147483647 w 4146"/>
              <a:gd name="T15" fmla="*/ 2147483647 h 4763"/>
              <a:gd name="T16" fmla="*/ 2147483647 w 4146"/>
              <a:gd name="T17" fmla="*/ 2147483647 h 4763"/>
              <a:gd name="T18" fmla="*/ 2147483647 w 4146"/>
              <a:gd name="T19" fmla="*/ 2147483647 h 4763"/>
              <a:gd name="T20" fmla="*/ 2147483647 w 4146"/>
              <a:gd name="T21" fmla="*/ 2147483647 h 4763"/>
              <a:gd name="T22" fmla="*/ 2147483647 w 4146"/>
              <a:gd name="T23" fmla="*/ 2147483647 h 4763"/>
              <a:gd name="T24" fmla="*/ 2147483647 w 4146"/>
              <a:gd name="T25" fmla="*/ 2147483647 h 4763"/>
              <a:gd name="T26" fmla="*/ 2147483647 w 4146"/>
              <a:gd name="T27" fmla="*/ 2147483647 h 4763"/>
              <a:gd name="T28" fmla="*/ 2147483647 w 4146"/>
              <a:gd name="T29" fmla="*/ 2147483647 h 4763"/>
              <a:gd name="T30" fmla="*/ 2147483647 w 4146"/>
              <a:gd name="T31" fmla="*/ 2147483647 h 4763"/>
              <a:gd name="T32" fmla="*/ 2147483647 w 4146"/>
              <a:gd name="T33" fmla="*/ 2147483647 h 4763"/>
              <a:gd name="T34" fmla="*/ 2147483647 w 4146"/>
              <a:gd name="T35" fmla="*/ 2147483647 h 4763"/>
              <a:gd name="T36" fmla="*/ 2147483647 w 4146"/>
              <a:gd name="T37" fmla="*/ 2147483647 h 4763"/>
              <a:gd name="T38" fmla="*/ 2147483647 w 4146"/>
              <a:gd name="T39" fmla="*/ 2147483647 h 4763"/>
              <a:gd name="T40" fmla="*/ 2147483647 w 4146"/>
              <a:gd name="T41" fmla="*/ 2147483647 h 4763"/>
              <a:gd name="T42" fmla="*/ 2147483647 w 4146"/>
              <a:gd name="T43" fmla="*/ 2147483647 h 4763"/>
              <a:gd name="T44" fmla="*/ 2147483647 w 4146"/>
              <a:gd name="T45" fmla="*/ 2147483647 h 4763"/>
              <a:gd name="T46" fmla="*/ 2147483647 w 4146"/>
              <a:gd name="T47" fmla="*/ 2147483647 h 4763"/>
              <a:gd name="T48" fmla="*/ 2147483647 w 4146"/>
              <a:gd name="T49" fmla="*/ 2147483647 h 4763"/>
              <a:gd name="T50" fmla="*/ 2147483647 w 4146"/>
              <a:gd name="T51" fmla="*/ 2147483647 h 4763"/>
              <a:gd name="T52" fmla="*/ 2147483647 w 4146"/>
              <a:gd name="T53" fmla="*/ 2147483647 h 4763"/>
              <a:gd name="T54" fmla="*/ 2147483647 w 4146"/>
              <a:gd name="T55" fmla="*/ 2147483647 h 4763"/>
              <a:gd name="T56" fmla="*/ 2147483647 w 4146"/>
              <a:gd name="T57" fmla="*/ 2147483647 h 4763"/>
              <a:gd name="T58" fmla="*/ 2147483647 w 4146"/>
              <a:gd name="T59" fmla="*/ 2147483647 h 4763"/>
              <a:gd name="T60" fmla="*/ 2147483647 w 4146"/>
              <a:gd name="T61" fmla="*/ 2147483647 h 4763"/>
              <a:gd name="T62" fmla="*/ 2147483647 w 4146"/>
              <a:gd name="T63" fmla="*/ 2147483647 h 4763"/>
              <a:gd name="T64" fmla="*/ 2147483647 w 4146"/>
              <a:gd name="T65" fmla="*/ 2147483647 h 4763"/>
              <a:gd name="T66" fmla="*/ 2147483647 w 4146"/>
              <a:gd name="T67" fmla="*/ 2147483647 h 4763"/>
              <a:gd name="T68" fmla="*/ 2147483647 w 4146"/>
              <a:gd name="T69" fmla="*/ 2147483647 h 4763"/>
              <a:gd name="T70" fmla="*/ 2147483647 w 4146"/>
              <a:gd name="T71" fmla="*/ 2147483647 h 4763"/>
              <a:gd name="T72" fmla="*/ 2147483647 w 4146"/>
              <a:gd name="T73" fmla="*/ 2147483647 h 4763"/>
              <a:gd name="T74" fmla="*/ 2147483647 w 4146"/>
              <a:gd name="T75" fmla="*/ 2147483647 h 4763"/>
              <a:gd name="T76" fmla="*/ 2147483647 w 4146"/>
              <a:gd name="T77" fmla="*/ 2147483647 h 4763"/>
              <a:gd name="T78" fmla="*/ 2147483647 w 4146"/>
              <a:gd name="T79" fmla="*/ 2147483647 h 4763"/>
              <a:gd name="T80" fmla="*/ 2147483647 w 4146"/>
              <a:gd name="T81" fmla="*/ 2147483647 h 4763"/>
              <a:gd name="T82" fmla="*/ 2147483647 w 4146"/>
              <a:gd name="T83" fmla="*/ 2147483647 h 4763"/>
              <a:gd name="T84" fmla="*/ 2147483647 w 4146"/>
              <a:gd name="T85" fmla="*/ 2147483647 h 4763"/>
              <a:gd name="T86" fmla="*/ 2147483647 w 4146"/>
              <a:gd name="T87" fmla="*/ 2147483647 h 4763"/>
              <a:gd name="T88" fmla="*/ 2147483647 w 4146"/>
              <a:gd name="T89" fmla="*/ 2147483647 h 4763"/>
              <a:gd name="T90" fmla="*/ 2147483647 w 4146"/>
              <a:gd name="T91" fmla="*/ 2147483647 h 4763"/>
              <a:gd name="T92" fmla="*/ 2147483647 w 4146"/>
              <a:gd name="T93" fmla="*/ 2147483647 h 4763"/>
              <a:gd name="T94" fmla="*/ 2147483647 w 4146"/>
              <a:gd name="T95" fmla="*/ 2147483647 h 4763"/>
              <a:gd name="T96" fmla="*/ 2147483647 w 4146"/>
              <a:gd name="T97" fmla="*/ 2147483647 h 4763"/>
              <a:gd name="T98" fmla="*/ 2147483647 w 4146"/>
              <a:gd name="T99" fmla="*/ 2147483647 h 4763"/>
              <a:gd name="T100" fmla="*/ 2147483647 w 4146"/>
              <a:gd name="T101" fmla="*/ 2147483647 h 4763"/>
              <a:gd name="T102" fmla="*/ 2147483647 w 4146"/>
              <a:gd name="T103" fmla="*/ 2147483647 h 4763"/>
              <a:gd name="T104" fmla="*/ 2147483647 w 4146"/>
              <a:gd name="T105" fmla="*/ 2147483647 h 4763"/>
              <a:gd name="T106" fmla="*/ 2147483647 w 4146"/>
              <a:gd name="T107" fmla="*/ 2147483647 h 4763"/>
              <a:gd name="T108" fmla="*/ 2147483647 w 4146"/>
              <a:gd name="T109" fmla="*/ 2147483647 h 4763"/>
              <a:gd name="T110" fmla="*/ 2147483647 w 4146"/>
              <a:gd name="T111" fmla="*/ 2147483647 h 4763"/>
              <a:gd name="T112" fmla="*/ 2147483647 w 4146"/>
              <a:gd name="T113" fmla="*/ 2147483647 h 4763"/>
              <a:gd name="T114" fmla="*/ 2147483647 w 4146"/>
              <a:gd name="T115" fmla="*/ 2147483647 h 4763"/>
              <a:gd name="T116" fmla="*/ 2147483647 w 4146"/>
              <a:gd name="T117" fmla="*/ 2147483647 h 4763"/>
              <a:gd name="T118" fmla="*/ 2147483647 w 4146"/>
              <a:gd name="T119" fmla="*/ 2147483647 h 4763"/>
              <a:gd name="T120" fmla="*/ 2147483647 w 4146"/>
              <a:gd name="T121" fmla="*/ 2147483647 h 4763"/>
              <a:gd name="T122" fmla="*/ 2147483647 w 4146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46"/>
              <a:gd name="T187" fmla="*/ 0 h 4763"/>
              <a:gd name="T188" fmla="*/ 4146 w 4146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46" h="4763">
                <a:moveTo>
                  <a:pt x="4046" y="4763"/>
                </a:moveTo>
                <a:lnTo>
                  <a:pt x="102" y="4763"/>
                </a:lnTo>
                <a:lnTo>
                  <a:pt x="102" y="1765"/>
                </a:lnTo>
                <a:lnTo>
                  <a:pt x="317" y="1765"/>
                </a:lnTo>
                <a:lnTo>
                  <a:pt x="317" y="4548"/>
                </a:lnTo>
                <a:lnTo>
                  <a:pt x="3200" y="4548"/>
                </a:lnTo>
                <a:lnTo>
                  <a:pt x="3200" y="3914"/>
                </a:lnTo>
                <a:lnTo>
                  <a:pt x="3827" y="3914"/>
                </a:lnTo>
                <a:lnTo>
                  <a:pt x="3829" y="3913"/>
                </a:lnTo>
                <a:lnTo>
                  <a:pt x="3827" y="1765"/>
                </a:lnTo>
                <a:lnTo>
                  <a:pt x="4042" y="1765"/>
                </a:lnTo>
                <a:lnTo>
                  <a:pt x="4046" y="4763"/>
                </a:lnTo>
                <a:close/>
                <a:moveTo>
                  <a:pt x="3826" y="4042"/>
                </a:moveTo>
                <a:lnTo>
                  <a:pt x="3308" y="4042"/>
                </a:lnTo>
                <a:lnTo>
                  <a:pt x="3308" y="4560"/>
                </a:lnTo>
                <a:lnTo>
                  <a:pt x="3826" y="4042"/>
                </a:lnTo>
                <a:close/>
                <a:moveTo>
                  <a:pt x="3481" y="4560"/>
                </a:moveTo>
                <a:lnTo>
                  <a:pt x="3831" y="4560"/>
                </a:lnTo>
                <a:lnTo>
                  <a:pt x="3831" y="4214"/>
                </a:lnTo>
                <a:lnTo>
                  <a:pt x="3481" y="4560"/>
                </a:lnTo>
                <a:close/>
                <a:moveTo>
                  <a:pt x="2022" y="3171"/>
                </a:moveTo>
                <a:lnTo>
                  <a:pt x="2022" y="3171"/>
                </a:lnTo>
                <a:lnTo>
                  <a:pt x="2021" y="3206"/>
                </a:lnTo>
                <a:lnTo>
                  <a:pt x="2019" y="3240"/>
                </a:lnTo>
                <a:lnTo>
                  <a:pt x="2015" y="3272"/>
                </a:lnTo>
                <a:lnTo>
                  <a:pt x="2010" y="3303"/>
                </a:lnTo>
                <a:lnTo>
                  <a:pt x="2003" y="3333"/>
                </a:lnTo>
                <a:lnTo>
                  <a:pt x="1995" y="3362"/>
                </a:lnTo>
                <a:lnTo>
                  <a:pt x="1986" y="3391"/>
                </a:lnTo>
                <a:lnTo>
                  <a:pt x="1975" y="3418"/>
                </a:lnTo>
                <a:lnTo>
                  <a:pt x="1961" y="3443"/>
                </a:lnTo>
                <a:lnTo>
                  <a:pt x="1948" y="3467"/>
                </a:lnTo>
                <a:lnTo>
                  <a:pt x="1933" y="3492"/>
                </a:lnTo>
                <a:lnTo>
                  <a:pt x="1917" y="3513"/>
                </a:lnTo>
                <a:lnTo>
                  <a:pt x="1899" y="3535"/>
                </a:lnTo>
                <a:lnTo>
                  <a:pt x="1881" y="3556"/>
                </a:lnTo>
                <a:lnTo>
                  <a:pt x="1860" y="3575"/>
                </a:lnTo>
                <a:lnTo>
                  <a:pt x="1838" y="3592"/>
                </a:lnTo>
                <a:lnTo>
                  <a:pt x="1816" y="3610"/>
                </a:lnTo>
                <a:lnTo>
                  <a:pt x="1792" y="3626"/>
                </a:lnTo>
                <a:lnTo>
                  <a:pt x="1766" y="3641"/>
                </a:lnTo>
                <a:lnTo>
                  <a:pt x="1741" y="3654"/>
                </a:lnTo>
                <a:lnTo>
                  <a:pt x="1714" y="3668"/>
                </a:lnTo>
                <a:lnTo>
                  <a:pt x="1684" y="3680"/>
                </a:lnTo>
                <a:lnTo>
                  <a:pt x="1655" y="3689"/>
                </a:lnTo>
                <a:lnTo>
                  <a:pt x="1624" y="3700"/>
                </a:lnTo>
                <a:lnTo>
                  <a:pt x="1591" y="3708"/>
                </a:lnTo>
                <a:lnTo>
                  <a:pt x="1559" y="3715"/>
                </a:lnTo>
                <a:lnTo>
                  <a:pt x="1524" y="3722"/>
                </a:lnTo>
                <a:lnTo>
                  <a:pt x="1489" y="3727"/>
                </a:lnTo>
                <a:lnTo>
                  <a:pt x="1453" y="3730"/>
                </a:lnTo>
                <a:lnTo>
                  <a:pt x="1417" y="3734"/>
                </a:lnTo>
                <a:lnTo>
                  <a:pt x="1378" y="3735"/>
                </a:lnTo>
                <a:lnTo>
                  <a:pt x="1339" y="3735"/>
                </a:lnTo>
                <a:lnTo>
                  <a:pt x="1289" y="3734"/>
                </a:lnTo>
                <a:lnTo>
                  <a:pt x="1239" y="3731"/>
                </a:lnTo>
                <a:lnTo>
                  <a:pt x="1191" y="3724"/>
                </a:lnTo>
                <a:lnTo>
                  <a:pt x="1145" y="3716"/>
                </a:lnTo>
                <a:lnTo>
                  <a:pt x="1099" y="3704"/>
                </a:lnTo>
                <a:lnTo>
                  <a:pt x="1056" y="3692"/>
                </a:lnTo>
                <a:lnTo>
                  <a:pt x="1013" y="3677"/>
                </a:lnTo>
                <a:lnTo>
                  <a:pt x="971" y="3660"/>
                </a:lnTo>
                <a:lnTo>
                  <a:pt x="932" y="3641"/>
                </a:lnTo>
                <a:lnTo>
                  <a:pt x="893" y="3621"/>
                </a:lnTo>
                <a:lnTo>
                  <a:pt x="857" y="3598"/>
                </a:lnTo>
                <a:lnTo>
                  <a:pt x="822" y="3575"/>
                </a:lnTo>
                <a:lnTo>
                  <a:pt x="787" y="3548"/>
                </a:lnTo>
                <a:lnTo>
                  <a:pt x="755" y="3521"/>
                </a:lnTo>
                <a:lnTo>
                  <a:pt x="722" y="3493"/>
                </a:lnTo>
                <a:lnTo>
                  <a:pt x="693" y="3463"/>
                </a:lnTo>
                <a:lnTo>
                  <a:pt x="908" y="3237"/>
                </a:lnTo>
                <a:lnTo>
                  <a:pt x="931" y="3259"/>
                </a:lnTo>
                <a:lnTo>
                  <a:pt x="955" y="3279"/>
                </a:lnTo>
                <a:lnTo>
                  <a:pt x="979" y="3299"/>
                </a:lnTo>
                <a:lnTo>
                  <a:pt x="1004" y="3317"/>
                </a:lnTo>
                <a:lnTo>
                  <a:pt x="1029" y="3334"/>
                </a:lnTo>
                <a:lnTo>
                  <a:pt x="1055" y="3350"/>
                </a:lnTo>
                <a:lnTo>
                  <a:pt x="1080" y="3365"/>
                </a:lnTo>
                <a:lnTo>
                  <a:pt x="1107" y="3379"/>
                </a:lnTo>
                <a:lnTo>
                  <a:pt x="1135" y="3391"/>
                </a:lnTo>
                <a:lnTo>
                  <a:pt x="1162" y="3401"/>
                </a:lnTo>
                <a:lnTo>
                  <a:pt x="1192" y="3411"/>
                </a:lnTo>
                <a:lnTo>
                  <a:pt x="1221" y="3418"/>
                </a:lnTo>
                <a:lnTo>
                  <a:pt x="1251" y="3423"/>
                </a:lnTo>
                <a:lnTo>
                  <a:pt x="1282" y="3427"/>
                </a:lnTo>
                <a:lnTo>
                  <a:pt x="1314" y="3430"/>
                </a:lnTo>
                <a:lnTo>
                  <a:pt x="1347" y="3431"/>
                </a:lnTo>
                <a:lnTo>
                  <a:pt x="1387" y="3430"/>
                </a:lnTo>
                <a:lnTo>
                  <a:pt x="1425" y="3427"/>
                </a:lnTo>
                <a:lnTo>
                  <a:pt x="1460" y="3422"/>
                </a:lnTo>
                <a:lnTo>
                  <a:pt x="1492" y="3415"/>
                </a:lnTo>
                <a:lnTo>
                  <a:pt x="1520" y="3405"/>
                </a:lnTo>
                <a:lnTo>
                  <a:pt x="1547" y="3393"/>
                </a:lnTo>
                <a:lnTo>
                  <a:pt x="1571" y="3380"/>
                </a:lnTo>
                <a:lnTo>
                  <a:pt x="1582" y="3373"/>
                </a:lnTo>
                <a:lnTo>
                  <a:pt x="1591" y="3365"/>
                </a:lnTo>
                <a:lnTo>
                  <a:pt x="1610" y="3348"/>
                </a:lnTo>
                <a:lnTo>
                  <a:pt x="1626" y="3329"/>
                </a:lnTo>
                <a:lnTo>
                  <a:pt x="1640" y="3307"/>
                </a:lnTo>
                <a:lnTo>
                  <a:pt x="1651" y="3284"/>
                </a:lnTo>
                <a:lnTo>
                  <a:pt x="1660" y="3260"/>
                </a:lnTo>
                <a:lnTo>
                  <a:pt x="1665" y="3235"/>
                </a:lnTo>
                <a:lnTo>
                  <a:pt x="1669" y="3206"/>
                </a:lnTo>
                <a:lnTo>
                  <a:pt x="1671" y="3177"/>
                </a:lnTo>
                <a:lnTo>
                  <a:pt x="1669" y="3147"/>
                </a:lnTo>
                <a:lnTo>
                  <a:pt x="1667" y="3120"/>
                </a:lnTo>
                <a:lnTo>
                  <a:pt x="1660" y="3093"/>
                </a:lnTo>
                <a:lnTo>
                  <a:pt x="1652" y="3069"/>
                </a:lnTo>
                <a:lnTo>
                  <a:pt x="1648" y="3057"/>
                </a:lnTo>
                <a:lnTo>
                  <a:pt x="1641" y="3046"/>
                </a:lnTo>
                <a:lnTo>
                  <a:pt x="1636" y="3035"/>
                </a:lnTo>
                <a:lnTo>
                  <a:pt x="1629" y="3025"/>
                </a:lnTo>
                <a:lnTo>
                  <a:pt x="1621" y="3015"/>
                </a:lnTo>
                <a:lnTo>
                  <a:pt x="1613" y="3007"/>
                </a:lnTo>
                <a:lnTo>
                  <a:pt x="1604" y="2999"/>
                </a:lnTo>
                <a:lnTo>
                  <a:pt x="1594" y="2991"/>
                </a:lnTo>
                <a:lnTo>
                  <a:pt x="1573" y="2976"/>
                </a:lnTo>
                <a:lnTo>
                  <a:pt x="1550" y="2964"/>
                </a:lnTo>
                <a:lnTo>
                  <a:pt x="1523" y="2953"/>
                </a:lnTo>
                <a:lnTo>
                  <a:pt x="1493" y="2944"/>
                </a:lnTo>
                <a:lnTo>
                  <a:pt x="1462" y="2937"/>
                </a:lnTo>
                <a:lnTo>
                  <a:pt x="1429" y="2932"/>
                </a:lnTo>
                <a:lnTo>
                  <a:pt x="1391" y="2929"/>
                </a:lnTo>
                <a:lnTo>
                  <a:pt x="1352" y="2928"/>
                </a:lnTo>
                <a:lnTo>
                  <a:pt x="1174" y="2928"/>
                </a:lnTo>
                <a:lnTo>
                  <a:pt x="1174" y="2637"/>
                </a:lnTo>
                <a:lnTo>
                  <a:pt x="1344" y="2637"/>
                </a:lnTo>
                <a:lnTo>
                  <a:pt x="1378" y="2636"/>
                </a:lnTo>
                <a:lnTo>
                  <a:pt x="1408" y="2633"/>
                </a:lnTo>
                <a:lnTo>
                  <a:pt x="1437" y="2629"/>
                </a:lnTo>
                <a:lnTo>
                  <a:pt x="1462" y="2622"/>
                </a:lnTo>
                <a:lnTo>
                  <a:pt x="1486" y="2614"/>
                </a:lnTo>
                <a:lnTo>
                  <a:pt x="1507" y="2605"/>
                </a:lnTo>
                <a:lnTo>
                  <a:pt x="1525" y="2594"/>
                </a:lnTo>
                <a:lnTo>
                  <a:pt x="1542" y="2581"/>
                </a:lnTo>
                <a:lnTo>
                  <a:pt x="1556" y="2566"/>
                </a:lnTo>
                <a:lnTo>
                  <a:pt x="1569" y="2550"/>
                </a:lnTo>
                <a:lnTo>
                  <a:pt x="1579" y="2532"/>
                </a:lnTo>
                <a:lnTo>
                  <a:pt x="1587" y="2512"/>
                </a:lnTo>
                <a:lnTo>
                  <a:pt x="1594" y="2492"/>
                </a:lnTo>
                <a:lnTo>
                  <a:pt x="1599" y="2469"/>
                </a:lnTo>
                <a:lnTo>
                  <a:pt x="1602" y="2445"/>
                </a:lnTo>
                <a:lnTo>
                  <a:pt x="1604" y="2419"/>
                </a:lnTo>
                <a:lnTo>
                  <a:pt x="1602" y="2395"/>
                </a:lnTo>
                <a:lnTo>
                  <a:pt x="1599" y="2372"/>
                </a:lnTo>
                <a:lnTo>
                  <a:pt x="1594" y="2351"/>
                </a:lnTo>
                <a:lnTo>
                  <a:pt x="1587" y="2330"/>
                </a:lnTo>
                <a:lnTo>
                  <a:pt x="1578" y="2312"/>
                </a:lnTo>
                <a:lnTo>
                  <a:pt x="1567" y="2294"/>
                </a:lnTo>
                <a:lnTo>
                  <a:pt x="1554" y="2278"/>
                </a:lnTo>
                <a:lnTo>
                  <a:pt x="1539" y="2263"/>
                </a:lnTo>
                <a:lnTo>
                  <a:pt x="1520" y="2250"/>
                </a:lnTo>
                <a:lnTo>
                  <a:pt x="1500" y="2238"/>
                </a:lnTo>
                <a:lnTo>
                  <a:pt x="1477" y="2228"/>
                </a:lnTo>
                <a:lnTo>
                  <a:pt x="1452" y="2219"/>
                </a:lnTo>
                <a:lnTo>
                  <a:pt x="1425" y="2212"/>
                </a:lnTo>
                <a:lnTo>
                  <a:pt x="1394" y="2207"/>
                </a:lnTo>
                <a:lnTo>
                  <a:pt x="1360" y="2204"/>
                </a:lnTo>
                <a:lnTo>
                  <a:pt x="1324" y="2203"/>
                </a:lnTo>
                <a:lnTo>
                  <a:pt x="1297" y="2204"/>
                </a:lnTo>
                <a:lnTo>
                  <a:pt x="1270" y="2205"/>
                </a:lnTo>
                <a:lnTo>
                  <a:pt x="1243" y="2209"/>
                </a:lnTo>
                <a:lnTo>
                  <a:pt x="1217" y="2213"/>
                </a:lnTo>
                <a:lnTo>
                  <a:pt x="1193" y="2220"/>
                </a:lnTo>
                <a:lnTo>
                  <a:pt x="1168" y="2228"/>
                </a:lnTo>
                <a:lnTo>
                  <a:pt x="1145" y="2236"/>
                </a:lnTo>
                <a:lnTo>
                  <a:pt x="1121" y="2247"/>
                </a:lnTo>
                <a:lnTo>
                  <a:pt x="1099" y="2258"/>
                </a:lnTo>
                <a:lnTo>
                  <a:pt x="1076" y="2270"/>
                </a:lnTo>
                <a:lnTo>
                  <a:pt x="1055" y="2282"/>
                </a:lnTo>
                <a:lnTo>
                  <a:pt x="1033" y="2297"/>
                </a:lnTo>
                <a:lnTo>
                  <a:pt x="1012" y="2312"/>
                </a:lnTo>
                <a:lnTo>
                  <a:pt x="990" y="2328"/>
                </a:lnTo>
                <a:lnTo>
                  <a:pt x="970" y="2345"/>
                </a:lnTo>
                <a:lnTo>
                  <a:pt x="948" y="2363"/>
                </a:lnTo>
                <a:lnTo>
                  <a:pt x="751" y="2137"/>
                </a:lnTo>
                <a:lnTo>
                  <a:pt x="776" y="2114"/>
                </a:lnTo>
                <a:lnTo>
                  <a:pt x="803" y="2091"/>
                </a:lnTo>
                <a:lnTo>
                  <a:pt x="831" y="2069"/>
                </a:lnTo>
                <a:lnTo>
                  <a:pt x="861" y="2048"/>
                </a:lnTo>
                <a:lnTo>
                  <a:pt x="892" y="2028"/>
                </a:lnTo>
                <a:lnTo>
                  <a:pt x="924" y="2007"/>
                </a:lnTo>
                <a:lnTo>
                  <a:pt x="958" y="1990"/>
                </a:lnTo>
                <a:lnTo>
                  <a:pt x="994" y="1974"/>
                </a:lnTo>
                <a:lnTo>
                  <a:pt x="1030" y="1959"/>
                </a:lnTo>
                <a:lnTo>
                  <a:pt x="1069" y="1946"/>
                </a:lnTo>
                <a:lnTo>
                  <a:pt x="1110" y="1933"/>
                </a:lnTo>
                <a:lnTo>
                  <a:pt x="1150" y="1923"/>
                </a:lnTo>
                <a:lnTo>
                  <a:pt x="1195" y="1915"/>
                </a:lnTo>
                <a:lnTo>
                  <a:pt x="1239" y="1908"/>
                </a:lnTo>
                <a:lnTo>
                  <a:pt x="1286" y="1905"/>
                </a:lnTo>
                <a:lnTo>
                  <a:pt x="1334" y="1904"/>
                </a:lnTo>
                <a:lnTo>
                  <a:pt x="1368" y="1904"/>
                </a:lnTo>
                <a:lnTo>
                  <a:pt x="1402" y="1905"/>
                </a:lnTo>
                <a:lnTo>
                  <a:pt x="1434" y="1908"/>
                </a:lnTo>
                <a:lnTo>
                  <a:pt x="1466" y="1911"/>
                </a:lnTo>
                <a:lnTo>
                  <a:pt x="1497" y="1915"/>
                </a:lnTo>
                <a:lnTo>
                  <a:pt x="1527" y="1920"/>
                </a:lnTo>
                <a:lnTo>
                  <a:pt x="1556" y="1925"/>
                </a:lnTo>
                <a:lnTo>
                  <a:pt x="1586" y="1932"/>
                </a:lnTo>
                <a:lnTo>
                  <a:pt x="1613" y="1939"/>
                </a:lnTo>
                <a:lnTo>
                  <a:pt x="1640" y="1947"/>
                </a:lnTo>
                <a:lnTo>
                  <a:pt x="1667" y="1956"/>
                </a:lnTo>
                <a:lnTo>
                  <a:pt x="1691" y="1967"/>
                </a:lnTo>
                <a:lnTo>
                  <a:pt x="1715" y="1978"/>
                </a:lnTo>
                <a:lnTo>
                  <a:pt x="1738" y="1990"/>
                </a:lnTo>
                <a:lnTo>
                  <a:pt x="1761" y="2003"/>
                </a:lnTo>
                <a:lnTo>
                  <a:pt x="1781" y="2017"/>
                </a:lnTo>
                <a:lnTo>
                  <a:pt x="1801" y="2032"/>
                </a:lnTo>
                <a:lnTo>
                  <a:pt x="1820" y="2048"/>
                </a:lnTo>
                <a:lnTo>
                  <a:pt x="1838" y="2065"/>
                </a:lnTo>
                <a:lnTo>
                  <a:pt x="1855" y="2084"/>
                </a:lnTo>
                <a:lnTo>
                  <a:pt x="1870" y="2103"/>
                </a:lnTo>
                <a:lnTo>
                  <a:pt x="1885" y="2123"/>
                </a:lnTo>
                <a:lnTo>
                  <a:pt x="1898" y="2143"/>
                </a:lnTo>
                <a:lnTo>
                  <a:pt x="1910" y="2166"/>
                </a:lnTo>
                <a:lnTo>
                  <a:pt x="1921" y="2189"/>
                </a:lnTo>
                <a:lnTo>
                  <a:pt x="1930" y="2213"/>
                </a:lnTo>
                <a:lnTo>
                  <a:pt x="1938" y="2239"/>
                </a:lnTo>
                <a:lnTo>
                  <a:pt x="1944" y="2264"/>
                </a:lnTo>
                <a:lnTo>
                  <a:pt x="1949" y="2293"/>
                </a:lnTo>
                <a:lnTo>
                  <a:pt x="1953" y="2321"/>
                </a:lnTo>
                <a:lnTo>
                  <a:pt x="1955" y="2349"/>
                </a:lnTo>
                <a:lnTo>
                  <a:pt x="1956" y="2380"/>
                </a:lnTo>
                <a:lnTo>
                  <a:pt x="1955" y="2418"/>
                </a:lnTo>
                <a:lnTo>
                  <a:pt x="1951" y="2454"/>
                </a:lnTo>
                <a:lnTo>
                  <a:pt x="1945" y="2488"/>
                </a:lnTo>
                <a:lnTo>
                  <a:pt x="1937" y="2519"/>
                </a:lnTo>
                <a:lnTo>
                  <a:pt x="1926" y="2548"/>
                </a:lnTo>
                <a:lnTo>
                  <a:pt x="1916" y="2575"/>
                </a:lnTo>
                <a:lnTo>
                  <a:pt x="1901" y="2601"/>
                </a:lnTo>
                <a:lnTo>
                  <a:pt x="1885" y="2625"/>
                </a:lnTo>
                <a:lnTo>
                  <a:pt x="1869" y="2648"/>
                </a:lnTo>
                <a:lnTo>
                  <a:pt x="1850" y="2668"/>
                </a:lnTo>
                <a:lnTo>
                  <a:pt x="1830" y="2687"/>
                </a:lnTo>
                <a:lnTo>
                  <a:pt x="1808" y="2704"/>
                </a:lnTo>
                <a:lnTo>
                  <a:pt x="1786" y="2721"/>
                </a:lnTo>
                <a:lnTo>
                  <a:pt x="1764" y="2737"/>
                </a:lnTo>
                <a:lnTo>
                  <a:pt x="1739" y="2750"/>
                </a:lnTo>
                <a:lnTo>
                  <a:pt x="1714" y="2764"/>
                </a:lnTo>
                <a:lnTo>
                  <a:pt x="1743" y="2772"/>
                </a:lnTo>
                <a:lnTo>
                  <a:pt x="1773" y="2784"/>
                </a:lnTo>
                <a:lnTo>
                  <a:pt x="1801" y="2796"/>
                </a:lnTo>
                <a:lnTo>
                  <a:pt x="1830" y="2811"/>
                </a:lnTo>
                <a:lnTo>
                  <a:pt x="1856" y="2828"/>
                </a:lnTo>
                <a:lnTo>
                  <a:pt x="1882" y="2847"/>
                </a:lnTo>
                <a:lnTo>
                  <a:pt x="1905" y="2869"/>
                </a:lnTo>
                <a:lnTo>
                  <a:pt x="1928" y="2891"/>
                </a:lnTo>
                <a:lnTo>
                  <a:pt x="1938" y="2905"/>
                </a:lnTo>
                <a:lnTo>
                  <a:pt x="1948" y="2918"/>
                </a:lnTo>
                <a:lnTo>
                  <a:pt x="1957" y="2932"/>
                </a:lnTo>
                <a:lnTo>
                  <a:pt x="1965" y="2947"/>
                </a:lnTo>
                <a:lnTo>
                  <a:pt x="1982" y="2978"/>
                </a:lnTo>
                <a:lnTo>
                  <a:pt x="1995" y="3011"/>
                </a:lnTo>
                <a:lnTo>
                  <a:pt x="2002" y="3029"/>
                </a:lnTo>
                <a:lnTo>
                  <a:pt x="2007" y="3046"/>
                </a:lnTo>
                <a:lnTo>
                  <a:pt x="2011" y="3066"/>
                </a:lnTo>
                <a:lnTo>
                  <a:pt x="2015" y="3085"/>
                </a:lnTo>
                <a:lnTo>
                  <a:pt x="2018" y="3107"/>
                </a:lnTo>
                <a:lnTo>
                  <a:pt x="2019" y="3127"/>
                </a:lnTo>
                <a:lnTo>
                  <a:pt x="2021" y="3150"/>
                </a:lnTo>
                <a:lnTo>
                  <a:pt x="2022" y="3171"/>
                </a:lnTo>
                <a:close/>
                <a:moveTo>
                  <a:pt x="2296" y="3707"/>
                </a:moveTo>
                <a:lnTo>
                  <a:pt x="2296" y="3419"/>
                </a:lnTo>
                <a:lnTo>
                  <a:pt x="2704" y="3419"/>
                </a:lnTo>
                <a:lnTo>
                  <a:pt x="2704" y="2407"/>
                </a:lnTo>
                <a:lnTo>
                  <a:pt x="2331" y="2407"/>
                </a:lnTo>
                <a:lnTo>
                  <a:pt x="2331" y="2168"/>
                </a:lnTo>
                <a:lnTo>
                  <a:pt x="2380" y="2165"/>
                </a:lnTo>
                <a:lnTo>
                  <a:pt x="2425" y="2161"/>
                </a:lnTo>
                <a:lnTo>
                  <a:pt x="2467" y="2155"/>
                </a:lnTo>
                <a:lnTo>
                  <a:pt x="2505" y="2150"/>
                </a:lnTo>
                <a:lnTo>
                  <a:pt x="2540" y="2142"/>
                </a:lnTo>
                <a:lnTo>
                  <a:pt x="2572" y="2131"/>
                </a:lnTo>
                <a:lnTo>
                  <a:pt x="2602" y="2120"/>
                </a:lnTo>
                <a:lnTo>
                  <a:pt x="2629" y="2108"/>
                </a:lnTo>
                <a:lnTo>
                  <a:pt x="2653" y="2092"/>
                </a:lnTo>
                <a:lnTo>
                  <a:pt x="2674" y="2076"/>
                </a:lnTo>
                <a:lnTo>
                  <a:pt x="2693" y="2057"/>
                </a:lnTo>
                <a:lnTo>
                  <a:pt x="2709" y="2036"/>
                </a:lnTo>
                <a:lnTo>
                  <a:pt x="2724" y="2013"/>
                </a:lnTo>
                <a:lnTo>
                  <a:pt x="2736" y="1987"/>
                </a:lnTo>
                <a:lnTo>
                  <a:pt x="2748" y="1960"/>
                </a:lnTo>
                <a:lnTo>
                  <a:pt x="2756" y="1931"/>
                </a:lnTo>
                <a:lnTo>
                  <a:pt x="3062" y="1931"/>
                </a:lnTo>
                <a:lnTo>
                  <a:pt x="3062" y="3419"/>
                </a:lnTo>
                <a:lnTo>
                  <a:pt x="3432" y="3419"/>
                </a:lnTo>
                <a:lnTo>
                  <a:pt x="3432" y="3707"/>
                </a:lnTo>
                <a:lnTo>
                  <a:pt x="2296" y="3707"/>
                </a:lnTo>
                <a:close/>
                <a:moveTo>
                  <a:pt x="4146" y="237"/>
                </a:moveTo>
                <a:lnTo>
                  <a:pt x="4146" y="1550"/>
                </a:lnTo>
                <a:lnTo>
                  <a:pt x="0" y="1549"/>
                </a:lnTo>
                <a:lnTo>
                  <a:pt x="0" y="237"/>
                </a:lnTo>
                <a:lnTo>
                  <a:pt x="860" y="237"/>
                </a:lnTo>
                <a:lnTo>
                  <a:pt x="860" y="857"/>
                </a:lnTo>
                <a:lnTo>
                  <a:pt x="860" y="879"/>
                </a:lnTo>
                <a:lnTo>
                  <a:pt x="864" y="900"/>
                </a:lnTo>
                <a:lnTo>
                  <a:pt x="869" y="920"/>
                </a:lnTo>
                <a:lnTo>
                  <a:pt x="876" y="940"/>
                </a:lnTo>
                <a:lnTo>
                  <a:pt x="885" y="958"/>
                </a:lnTo>
                <a:lnTo>
                  <a:pt x="896" y="977"/>
                </a:lnTo>
                <a:lnTo>
                  <a:pt x="908" y="993"/>
                </a:lnTo>
                <a:lnTo>
                  <a:pt x="921" y="1008"/>
                </a:lnTo>
                <a:lnTo>
                  <a:pt x="938" y="1021"/>
                </a:lnTo>
                <a:lnTo>
                  <a:pt x="954" y="1033"/>
                </a:lnTo>
                <a:lnTo>
                  <a:pt x="971" y="1044"/>
                </a:lnTo>
                <a:lnTo>
                  <a:pt x="990" y="1054"/>
                </a:lnTo>
                <a:lnTo>
                  <a:pt x="1009" y="1060"/>
                </a:lnTo>
                <a:lnTo>
                  <a:pt x="1030" y="1066"/>
                </a:lnTo>
                <a:lnTo>
                  <a:pt x="1051" y="1070"/>
                </a:lnTo>
                <a:lnTo>
                  <a:pt x="1073" y="1071"/>
                </a:lnTo>
                <a:lnTo>
                  <a:pt x="1099" y="1071"/>
                </a:lnTo>
                <a:lnTo>
                  <a:pt x="1121" y="1070"/>
                </a:lnTo>
                <a:lnTo>
                  <a:pt x="1142" y="1066"/>
                </a:lnTo>
                <a:lnTo>
                  <a:pt x="1164" y="1060"/>
                </a:lnTo>
                <a:lnTo>
                  <a:pt x="1182" y="1054"/>
                </a:lnTo>
                <a:lnTo>
                  <a:pt x="1201" y="1044"/>
                </a:lnTo>
                <a:lnTo>
                  <a:pt x="1219" y="1033"/>
                </a:lnTo>
                <a:lnTo>
                  <a:pt x="1235" y="1021"/>
                </a:lnTo>
                <a:lnTo>
                  <a:pt x="1251" y="1008"/>
                </a:lnTo>
                <a:lnTo>
                  <a:pt x="1265" y="993"/>
                </a:lnTo>
                <a:lnTo>
                  <a:pt x="1277" y="977"/>
                </a:lnTo>
                <a:lnTo>
                  <a:pt x="1287" y="958"/>
                </a:lnTo>
                <a:lnTo>
                  <a:pt x="1297" y="940"/>
                </a:lnTo>
                <a:lnTo>
                  <a:pt x="1304" y="920"/>
                </a:lnTo>
                <a:lnTo>
                  <a:pt x="1309" y="900"/>
                </a:lnTo>
                <a:lnTo>
                  <a:pt x="1312" y="879"/>
                </a:lnTo>
                <a:lnTo>
                  <a:pt x="1313" y="857"/>
                </a:lnTo>
                <a:lnTo>
                  <a:pt x="1313" y="237"/>
                </a:lnTo>
                <a:lnTo>
                  <a:pt x="2802" y="237"/>
                </a:lnTo>
                <a:lnTo>
                  <a:pt x="2802" y="857"/>
                </a:lnTo>
                <a:lnTo>
                  <a:pt x="2803" y="879"/>
                </a:lnTo>
                <a:lnTo>
                  <a:pt x="2807" y="900"/>
                </a:lnTo>
                <a:lnTo>
                  <a:pt x="2813" y="920"/>
                </a:lnTo>
                <a:lnTo>
                  <a:pt x="2820" y="940"/>
                </a:lnTo>
                <a:lnTo>
                  <a:pt x="2829" y="958"/>
                </a:lnTo>
                <a:lnTo>
                  <a:pt x="2840" y="977"/>
                </a:lnTo>
                <a:lnTo>
                  <a:pt x="2852" y="993"/>
                </a:lnTo>
                <a:lnTo>
                  <a:pt x="2865" y="1008"/>
                </a:lnTo>
                <a:lnTo>
                  <a:pt x="2880" y="1021"/>
                </a:lnTo>
                <a:lnTo>
                  <a:pt x="2898" y="1033"/>
                </a:lnTo>
                <a:lnTo>
                  <a:pt x="2915" y="1044"/>
                </a:lnTo>
                <a:lnTo>
                  <a:pt x="2934" y="1054"/>
                </a:lnTo>
                <a:lnTo>
                  <a:pt x="2953" y="1060"/>
                </a:lnTo>
                <a:lnTo>
                  <a:pt x="2973" y="1066"/>
                </a:lnTo>
                <a:lnTo>
                  <a:pt x="2994" y="1070"/>
                </a:lnTo>
                <a:lnTo>
                  <a:pt x="3016" y="1071"/>
                </a:lnTo>
                <a:lnTo>
                  <a:pt x="3043" y="1071"/>
                </a:lnTo>
                <a:lnTo>
                  <a:pt x="3064" y="1070"/>
                </a:lnTo>
                <a:lnTo>
                  <a:pt x="3086" y="1066"/>
                </a:lnTo>
                <a:lnTo>
                  <a:pt x="3106" y="1060"/>
                </a:lnTo>
                <a:lnTo>
                  <a:pt x="3126" y="1054"/>
                </a:lnTo>
                <a:lnTo>
                  <a:pt x="3145" y="1044"/>
                </a:lnTo>
                <a:lnTo>
                  <a:pt x="3163" y="1033"/>
                </a:lnTo>
                <a:lnTo>
                  <a:pt x="3179" y="1021"/>
                </a:lnTo>
                <a:lnTo>
                  <a:pt x="3194" y="1008"/>
                </a:lnTo>
                <a:lnTo>
                  <a:pt x="3208" y="993"/>
                </a:lnTo>
                <a:lnTo>
                  <a:pt x="3220" y="977"/>
                </a:lnTo>
                <a:lnTo>
                  <a:pt x="3231" y="958"/>
                </a:lnTo>
                <a:lnTo>
                  <a:pt x="3241" y="940"/>
                </a:lnTo>
                <a:lnTo>
                  <a:pt x="3247" y="920"/>
                </a:lnTo>
                <a:lnTo>
                  <a:pt x="3253" y="900"/>
                </a:lnTo>
                <a:lnTo>
                  <a:pt x="3255" y="879"/>
                </a:lnTo>
                <a:lnTo>
                  <a:pt x="3257" y="857"/>
                </a:lnTo>
                <a:lnTo>
                  <a:pt x="3257" y="237"/>
                </a:lnTo>
                <a:lnTo>
                  <a:pt x="4146" y="237"/>
                </a:lnTo>
                <a:close/>
                <a:moveTo>
                  <a:pt x="1073" y="0"/>
                </a:moveTo>
                <a:lnTo>
                  <a:pt x="1099" y="0"/>
                </a:lnTo>
                <a:lnTo>
                  <a:pt x="1110" y="1"/>
                </a:lnTo>
                <a:lnTo>
                  <a:pt x="1121" y="3"/>
                </a:lnTo>
                <a:lnTo>
                  <a:pt x="1131" y="5"/>
                </a:lnTo>
                <a:lnTo>
                  <a:pt x="1141" y="9"/>
                </a:lnTo>
                <a:lnTo>
                  <a:pt x="1150" y="13"/>
                </a:lnTo>
                <a:lnTo>
                  <a:pt x="1158" y="19"/>
                </a:lnTo>
                <a:lnTo>
                  <a:pt x="1168" y="26"/>
                </a:lnTo>
                <a:lnTo>
                  <a:pt x="1174" y="32"/>
                </a:lnTo>
                <a:lnTo>
                  <a:pt x="1181" y="39"/>
                </a:lnTo>
                <a:lnTo>
                  <a:pt x="1188" y="47"/>
                </a:lnTo>
                <a:lnTo>
                  <a:pt x="1193" y="57"/>
                </a:lnTo>
                <a:lnTo>
                  <a:pt x="1197" y="66"/>
                </a:lnTo>
                <a:lnTo>
                  <a:pt x="1201" y="75"/>
                </a:lnTo>
                <a:lnTo>
                  <a:pt x="1204" y="86"/>
                </a:lnTo>
                <a:lnTo>
                  <a:pt x="1205" y="96"/>
                </a:lnTo>
                <a:lnTo>
                  <a:pt x="1205" y="108"/>
                </a:lnTo>
                <a:lnTo>
                  <a:pt x="1205" y="857"/>
                </a:lnTo>
                <a:lnTo>
                  <a:pt x="1205" y="868"/>
                </a:lnTo>
                <a:lnTo>
                  <a:pt x="1204" y="879"/>
                </a:lnTo>
                <a:lnTo>
                  <a:pt x="1201" y="888"/>
                </a:lnTo>
                <a:lnTo>
                  <a:pt x="1197" y="897"/>
                </a:lnTo>
                <a:lnTo>
                  <a:pt x="1193" y="907"/>
                </a:lnTo>
                <a:lnTo>
                  <a:pt x="1188" y="916"/>
                </a:lnTo>
                <a:lnTo>
                  <a:pt x="1181" y="924"/>
                </a:lnTo>
                <a:lnTo>
                  <a:pt x="1174" y="931"/>
                </a:lnTo>
                <a:lnTo>
                  <a:pt x="1168" y="939"/>
                </a:lnTo>
                <a:lnTo>
                  <a:pt x="1158" y="945"/>
                </a:lnTo>
                <a:lnTo>
                  <a:pt x="1150" y="950"/>
                </a:lnTo>
                <a:lnTo>
                  <a:pt x="1141" y="954"/>
                </a:lnTo>
                <a:lnTo>
                  <a:pt x="1131" y="958"/>
                </a:lnTo>
                <a:lnTo>
                  <a:pt x="1121" y="961"/>
                </a:lnTo>
                <a:lnTo>
                  <a:pt x="1110" y="962"/>
                </a:lnTo>
                <a:lnTo>
                  <a:pt x="1099" y="963"/>
                </a:lnTo>
                <a:lnTo>
                  <a:pt x="1073" y="963"/>
                </a:lnTo>
                <a:lnTo>
                  <a:pt x="1063" y="962"/>
                </a:lnTo>
                <a:lnTo>
                  <a:pt x="1052" y="961"/>
                </a:lnTo>
                <a:lnTo>
                  <a:pt x="1041" y="958"/>
                </a:lnTo>
                <a:lnTo>
                  <a:pt x="1032" y="954"/>
                </a:lnTo>
                <a:lnTo>
                  <a:pt x="1022" y="950"/>
                </a:lnTo>
                <a:lnTo>
                  <a:pt x="1013" y="945"/>
                </a:lnTo>
                <a:lnTo>
                  <a:pt x="1005" y="939"/>
                </a:lnTo>
                <a:lnTo>
                  <a:pt x="998" y="931"/>
                </a:lnTo>
                <a:lnTo>
                  <a:pt x="991" y="924"/>
                </a:lnTo>
                <a:lnTo>
                  <a:pt x="985" y="916"/>
                </a:lnTo>
                <a:lnTo>
                  <a:pt x="979" y="907"/>
                </a:lnTo>
                <a:lnTo>
                  <a:pt x="975" y="897"/>
                </a:lnTo>
                <a:lnTo>
                  <a:pt x="971" y="888"/>
                </a:lnTo>
                <a:lnTo>
                  <a:pt x="969" y="879"/>
                </a:lnTo>
                <a:lnTo>
                  <a:pt x="967" y="868"/>
                </a:lnTo>
                <a:lnTo>
                  <a:pt x="967" y="857"/>
                </a:lnTo>
                <a:lnTo>
                  <a:pt x="967" y="108"/>
                </a:lnTo>
                <a:lnTo>
                  <a:pt x="967" y="96"/>
                </a:lnTo>
                <a:lnTo>
                  <a:pt x="969" y="86"/>
                </a:lnTo>
                <a:lnTo>
                  <a:pt x="971" y="75"/>
                </a:lnTo>
                <a:lnTo>
                  <a:pt x="975" y="66"/>
                </a:lnTo>
                <a:lnTo>
                  <a:pt x="979" y="57"/>
                </a:lnTo>
                <a:lnTo>
                  <a:pt x="985" y="47"/>
                </a:lnTo>
                <a:lnTo>
                  <a:pt x="991" y="39"/>
                </a:lnTo>
                <a:lnTo>
                  <a:pt x="998" y="32"/>
                </a:lnTo>
                <a:lnTo>
                  <a:pt x="1005" y="26"/>
                </a:lnTo>
                <a:lnTo>
                  <a:pt x="1013" y="19"/>
                </a:lnTo>
                <a:lnTo>
                  <a:pt x="1022" y="13"/>
                </a:lnTo>
                <a:lnTo>
                  <a:pt x="1032" y="9"/>
                </a:lnTo>
                <a:lnTo>
                  <a:pt x="1041" y="5"/>
                </a:lnTo>
                <a:lnTo>
                  <a:pt x="1052" y="3"/>
                </a:lnTo>
                <a:lnTo>
                  <a:pt x="1063" y="1"/>
                </a:lnTo>
                <a:lnTo>
                  <a:pt x="1073" y="0"/>
                </a:lnTo>
                <a:close/>
                <a:moveTo>
                  <a:pt x="3016" y="0"/>
                </a:moveTo>
                <a:lnTo>
                  <a:pt x="3043" y="0"/>
                </a:lnTo>
                <a:lnTo>
                  <a:pt x="3054" y="1"/>
                </a:lnTo>
                <a:lnTo>
                  <a:pt x="3064" y="3"/>
                </a:lnTo>
                <a:lnTo>
                  <a:pt x="3075" y="5"/>
                </a:lnTo>
                <a:lnTo>
                  <a:pt x="3085" y="9"/>
                </a:lnTo>
                <a:lnTo>
                  <a:pt x="3094" y="13"/>
                </a:lnTo>
                <a:lnTo>
                  <a:pt x="3102" y="19"/>
                </a:lnTo>
                <a:lnTo>
                  <a:pt x="3110" y="26"/>
                </a:lnTo>
                <a:lnTo>
                  <a:pt x="3118" y="32"/>
                </a:lnTo>
                <a:lnTo>
                  <a:pt x="3125" y="39"/>
                </a:lnTo>
                <a:lnTo>
                  <a:pt x="3132" y="47"/>
                </a:lnTo>
                <a:lnTo>
                  <a:pt x="3137" y="57"/>
                </a:lnTo>
                <a:lnTo>
                  <a:pt x="3141" y="66"/>
                </a:lnTo>
                <a:lnTo>
                  <a:pt x="3145" y="75"/>
                </a:lnTo>
                <a:lnTo>
                  <a:pt x="3146" y="86"/>
                </a:lnTo>
                <a:lnTo>
                  <a:pt x="3149" y="96"/>
                </a:lnTo>
                <a:lnTo>
                  <a:pt x="3149" y="108"/>
                </a:lnTo>
                <a:lnTo>
                  <a:pt x="3149" y="857"/>
                </a:lnTo>
                <a:lnTo>
                  <a:pt x="3149" y="868"/>
                </a:lnTo>
                <a:lnTo>
                  <a:pt x="3146" y="879"/>
                </a:lnTo>
                <a:lnTo>
                  <a:pt x="3145" y="888"/>
                </a:lnTo>
                <a:lnTo>
                  <a:pt x="3141" y="897"/>
                </a:lnTo>
                <a:lnTo>
                  <a:pt x="3137" y="907"/>
                </a:lnTo>
                <a:lnTo>
                  <a:pt x="3132" y="916"/>
                </a:lnTo>
                <a:lnTo>
                  <a:pt x="3125" y="924"/>
                </a:lnTo>
                <a:lnTo>
                  <a:pt x="3118" y="931"/>
                </a:lnTo>
                <a:lnTo>
                  <a:pt x="3110" y="939"/>
                </a:lnTo>
                <a:lnTo>
                  <a:pt x="3102" y="945"/>
                </a:lnTo>
                <a:lnTo>
                  <a:pt x="3094" y="950"/>
                </a:lnTo>
                <a:lnTo>
                  <a:pt x="3085" y="954"/>
                </a:lnTo>
                <a:lnTo>
                  <a:pt x="3075" y="958"/>
                </a:lnTo>
                <a:lnTo>
                  <a:pt x="3064" y="961"/>
                </a:lnTo>
                <a:lnTo>
                  <a:pt x="3054" y="962"/>
                </a:lnTo>
                <a:lnTo>
                  <a:pt x="3043" y="963"/>
                </a:lnTo>
                <a:lnTo>
                  <a:pt x="3016" y="963"/>
                </a:lnTo>
                <a:lnTo>
                  <a:pt x="3005" y="962"/>
                </a:lnTo>
                <a:lnTo>
                  <a:pt x="2996" y="961"/>
                </a:lnTo>
                <a:lnTo>
                  <a:pt x="2985" y="958"/>
                </a:lnTo>
                <a:lnTo>
                  <a:pt x="2976" y="954"/>
                </a:lnTo>
                <a:lnTo>
                  <a:pt x="2966" y="950"/>
                </a:lnTo>
                <a:lnTo>
                  <a:pt x="2957" y="945"/>
                </a:lnTo>
                <a:lnTo>
                  <a:pt x="2949" y="939"/>
                </a:lnTo>
                <a:lnTo>
                  <a:pt x="2942" y="931"/>
                </a:lnTo>
                <a:lnTo>
                  <a:pt x="2934" y="924"/>
                </a:lnTo>
                <a:lnTo>
                  <a:pt x="2929" y="916"/>
                </a:lnTo>
                <a:lnTo>
                  <a:pt x="2923" y="907"/>
                </a:lnTo>
                <a:lnTo>
                  <a:pt x="2919" y="897"/>
                </a:lnTo>
                <a:lnTo>
                  <a:pt x="2915" y="888"/>
                </a:lnTo>
                <a:lnTo>
                  <a:pt x="2912" y="879"/>
                </a:lnTo>
                <a:lnTo>
                  <a:pt x="2911" y="868"/>
                </a:lnTo>
                <a:lnTo>
                  <a:pt x="2910" y="857"/>
                </a:lnTo>
                <a:lnTo>
                  <a:pt x="2910" y="108"/>
                </a:lnTo>
                <a:lnTo>
                  <a:pt x="2911" y="96"/>
                </a:lnTo>
                <a:lnTo>
                  <a:pt x="2912" y="86"/>
                </a:lnTo>
                <a:lnTo>
                  <a:pt x="2915" y="75"/>
                </a:lnTo>
                <a:lnTo>
                  <a:pt x="2919" y="66"/>
                </a:lnTo>
                <a:lnTo>
                  <a:pt x="2923" y="57"/>
                </a:lnTo>
                <a:lnTo>
                  <a:pt x="2929" y="47"/>
                </a:lnTo>
                <a:lnTo>
                  <a:pt x="2934" y="39"/>
                </a:lnTo>
                <a:lnTo>
                  <a:pt x="2942" y="32"/>
                </a:lnTo>
                <a:lnTo>
                  <a:pt x="2949" y="26"/>
                </a:lnTo>
                <a:lnTo>
                  <a:pt x="2957" y="19"/>
                </a:lnTo>
                <a:lnTo>
                  <a:pt x="2966" y="13"/>
                </a:lnTo>
                <a:lnTo>
                  <a:pt x="2976" y="9"/>
                </a:lnTo>
                <a:lnTo>
                  <a:pt x="2985" y="5"/>
                </a:lnTo>
                <a:lnTo>
                  <a:pt x="2996" y="3"/>
                </a:lnTo>
                <a:lnTo>
                  <a:pt x="3005" y="1"/>
                </a:lnTo>
                <a:lnTo>
                  <a:pt x="30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80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Retirement Goals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0289841"/>
              </p:ext>
            </p:extLst>
          </p:nvPr>
        </p:nvGraphicFramePr>
        <p:xfrm>
          <a:off x="685800" y="1464129"/>
          <a:ext cx="8229600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 bwMode="white">
          <a:xfrm>
            <a:off x="400050" y="6523038"/>
            <a:ext cx="228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98720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Workshop Objectives</a:t>
            </a:r>
            <a:endParaRPr lang="en-US" altLang="en-US" dirty="0"/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your goals for retirement</a:t>
            </a:r>
          </a:p>
          <a:p>
            <a:r>
              <a:rPr lang="en-US" dirty="0"/>
              <a:t>Use the retirement planning process to organize your retirement plan</a:t>
            </a:r>
          </a:p>
          <a:p>
            <a:r>
              <a:rPr lang="en-US" dirty="0"/>
              <a:t>Understand the role of FRS retirement plans</a:t>
            </a:r>
          </a:p>
          <a:p>
            <a:r>
              <a:rPr lang="en-US" dirty="0"/>
              <a:t>Review the tools and resources available to help</a:t>
            </a:r>
          </a:p>
          <a:p>
            <a:r>
              <a:rPr lang="en-US" dirty="0"/>
              <a:t>Know which steps to take next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ED6BA825-C5CA-46DA-B30C-9C2D5CD32158}" type="slidenum">
              <a:rPr lang="en-US" alt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50</a:t>
            </a:fld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79525" y="5345519"/>
            <a:ext cx="4686300" cy="571941"/>
            <a:chOff x="1440181" y="5965158"/>
            <a:chExt cx="4894485" cy="571941"/>
          </a:xfrm>
        </p:grpSpPr>
        <p:pic>
          <p:nvPicPr>
            <p:cNvPr id="13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057402" y="5987739"/>
              <a:ext cx="4277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019175">
                <a:spcBef>
                  <a:spcPct val="0"/>
                </a:spcBef>
                <a:buClr>
                  <a:srgbClr val="0033CC"/>
                </a:buClr>
              </a:pPr>
              <a:r>
                <a:rPr lang="en-US" sz="1400" dirty="0">
                  <a:solidFill>
                    <a:srgbClr val="FD4F00"/>
                  </a:solidFill>
                  <a:latin typeface="Arial" charset="0"/>
                </a:rPr>
                <a:t>See Appendix C for a Retirement Checklist and Appendix D for a Glossary of Financial Terms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Tools and Resources</a:t>
            </a:r>
          </a:p>
        </p:txBody>
      </p:sp>
      <p:sp>
        <p:nvSpPr>
          <p:cNvPr id="3" name="Freeform 2"/>
          <p:cNvSpPr/>
          <p:nvPr/>
        </p:nvSpPr>
        <p:spPr>
          <a:xfrm>
            <a:off x="1198644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FCD91D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770486" rIns="128016" bIns="9492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MyFRS.com</a:t>
            </a:r>
          </a:p>
        </p:txBody>
      </p:sp>
      <p:sp>
        <p:nvSpPr>
          <p:cNvPr id="6" name="Freeform 5"/>
          <p:cNvSpPr/>
          <p:nvPr/>
        </p:nvSpPr>
        <p:spPr>
          <a:xfrm>
            <a:off x="3136702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7FC24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770486" rIns="128016" bIns="949253" numCol="1" spcCol="1270" anchor="ctr" anchorCtr="0">
            <a:noAutofit/>
          </a:bodyPr>
          <a:lstStyle/>
          <a:p>
            <a:pPr lvl="0" algn="ctr" defTabSz="800100">
              <a:spcAft>
                <a:spcPts val="0"/>
              </a:spcAft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MyFRS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Guidance Line</a:t>
            </a:r>
          </a:p>
          <a:p>
            <a:pPr algn="ctr" defTabSz="800100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866-446-9377</a:t>
            </a:r>
          </a:p>
        </p:txBody>
      </p:sp>
      <p:sp>
        <p:nvSpPr>
          <p:cNvPr id="8" name="Freeform 7"/>
          <p:cNvSpPr/>
          <p:nvPr/>
        </p:nvSpPr>
        <p:spPr>
          <a:xfrm>
            <a:off x="5074760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FD4F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770486" rIns="128016" bIns="9492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Employee workshops</a:t>
            </a:r>
          </a:p>
        </p:txBody>
      </p:sp>
      <p:sp>
        <p:nvSpPr>
          <p:cNvPr id="10" name="Freeform 9"/>
          <p:cNvSpPr/>
          <p:nvPr/>
        </p:nvSpPr>
        <p:spPr>
          <a:xfrm>
            <a:off x="7012818" y="1861073"/>
            <a:ext cx="1881609" cy="4106177"/>
          </a:xfrm>
          <a:custGeom>
            <a:avLst/>
            <a:gdLst>
              <a:gd name="connsiteX0" fmla="*/ 0 w 1881609"/>
              <a:gd name="connsiteY0" fmla="*/ 188161 h 4106177"/>
              <a:gd name="connsiteX1" fmla="*/ 188161 w 1881609"/>
              <a:gd name="connsiteY1" fmla="*/ 0 h 4106177"/>
              <a:gd name="connsiteX2" fmla="*/ 1693448 w 1881609"/>
              <a:gd name="connsiteY2" fmla="*/ 0 h 4106177"/>
              <a:gd name="connsiteX3" fmla="*/ 1881609 w 1881609"/>
              <a:gd name="connsiteY3" fmla="*/ 188161 h 4106177"/>
              <a:gd name="connsiteX4" fmla="*/ 1881609 w 1881609"/>
              <a:gd name="connsiteY4" fmla="*/ 3918016 h 4106177"/>
              <a:gd name="connsiteX5" fmla="*/ 1693448 w 1881609"/>
              <a:gd name="connsiteY5" fmla="*/ 4106177 h 4106177"/>
              <a:gd name="connsiteX6" fmla="*/ 188161 w 1881609"/>
              <a:gd name="connsiteY6" fmla="*/ 4106177 h 4106177"/>
              <a:gd name="connsiteX7" fmla="*/ 0 w 1881609"/>
              <a:gd name="connsiteY7" fmla="*/ 3918016 h 4106177"/>
              <a:gd name="connsiteX8" fmla="*/ 0 w 1881609"/>
              <a:gd name="connsiteY8" fmla="*/ 188161 h 41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609" h="4106177">
                <a:moveTo>
                  <a:pt x="0" y="188161"/>
                </a:moveTo>
                <a:cubicBezTo>
                  <a:pt x="0" y="84243"/>
                  <a:pt x="84243" y="0"/>
                  <a:pt x="188161" y="0"/>
                </a:cubicBezTo>
                <a:lnTo>
                  <a:pt x="1693448" y="0"/>
                </a:lnTo>
                <a:cubicBezTo>
                  <a:pt x="1797366" y="0"/>
                  <a:pt x="1881609" y="84243"/>
                  <a:pt x="1881609" y="188161"/>
                </a:cubicBezTo>
                <a:lnTo>
                  <a:pt x="1881609" y="3918016"/>
                </a:lnTo>
                <a:cubicBezTo>
                  <a:pt x="1881609" y="4021934"/>
                  <a:pt x="1797366" y="4106177"/>
                  <a:pt x="1693448" y="4106177"/>
                </a:cubicBezTo>
                <a:lnTo>
                  <a:pt x="188161" y="4106177"/>
                </a:lnTo>
                <a:cubicBezTo>
                  <a:pt x="84243" y="4106177"/>
                  <a:pt x="0" y="4021934"/>
                  <a:pt x="0" y="3918016"/>
                </a:cubicBezTo>
                <a:lnTo>
                  <a:pt x="0" y="188161"/>
                </a:lnTo>
                <a:close/>
              </a:path>
            </a:pathLst>
          </a:custGeom>
          <a:solidFill>
            <a:srgbClr val="1946BA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770486" rIns="0" bIns="9492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Print and e-mail communications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1504823" y="5146014"/>
            <a:ext cx="7083425" cy="615926"/>
          </a:xfrm>
          <a:prstGeom prst="leftRightArrow">
            <a:avLst/>
          </a:prstGeom>
          <a:solidFill>
            <a:schemeClr val="bg1">
              <a:alpha val="42000"/>
            </a:schemeClr>
          </a:solidFill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white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B7DE3CA3-D695-42D9-A63B-426AD9996480}" type="slidenum">
              <a:rPr lang="en-US" altLang="en-US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51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://orig00.deviantart.net/8805/f/2009/145/8/a/simple_cellphone_clipart_by_anubisza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7FC24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533">
            <a:off x="3602524" y="2331196"/>
            <a:ext cx="901589" cy="10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ptop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08" y="2132529"/>
            <a:ext cx="1559057" cy="15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mail icon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1946B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90" y="2377778"/>
            <a:ext cx="1079015" cy="10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orkshop icon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31" y="2240352"/>
            <a:ext cx="1353865" cy="13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694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257300"/>
            <a:ext cx="7612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Next Steps: Personal Action Plan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0"/>
          </p:nvPr>
        </p:nvSpPr>
        <p:spPr bwMode="white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E1A54CFA-8507-4AC6-9024-39008390787B}" type="slidenum">
              <a:rPr lang="en-US" altLang="en-US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52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73508"/>
              </p:ext>
            </p:extLst>
          </p:nvPr>
        </p:nvGraphicFramePr>
        <p:xfrm>
          <a:off x="1795802" y="2512060"/>
          <a:ext cx="6585857" cy="290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6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6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Steps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your retirement goals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Calculate your retirement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expenses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what resources you will have to reach your goal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how to draw from retirement investment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assets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the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MyFRS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Financial Guidance Line for a retirement analysis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retirement checklist in Appendix C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18250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 and Answers</a:t>
            </a:r>
          </a:p>
        </p:txBody>
      </p:sp>
      <p:pic>
        <p:nvPicPr>
          <p:cNvPr id="86019" name="Picture 2" descr="Help, Icon, Book, Font, Question Mark, 3D, Service Ic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1120" y="1872865"/>
            <a:ext cx="4197093" cy="3868865"/>
          </a:xfrm>
        </p:spPr>
      </p:pic>
      <p:sp>
        <p:nvSpPr>
          <p:cNvPr id="86020" name="Slide Number Placeholder 3"/>
          <p:cNvSpPr>
            <a:spLocks noGrp="1"/>
          </p:cNvSpPr>
          <p:nvPr>
            <p:ph type="sldNum" sz="quarter" idx="10"/>
          </p:nvPr>
        </p:nvSpPr>
        <p:spPr bwMode="white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fld id="{46BE32DF-F8AF-451E-822F-5020429BD9EC}" type="slidenum">
              <a:rPr lang="en-US" altLang="en-US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53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92766" y="4952593"/>
            <a:ext cx="6562725" cy="1597061"/>
          </a:xfrm>
        </p:spPr>
        <p:txBody>
          <a:bodyPr/>
          <a:lstStyle/>
          <a:p>
            <a:r>
              <a:rPr lang="en-US" altLang="en-US" dirty="0"/>
              <a:t>Nearing Retirement                           in the FRS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25500" y="1025525"/>
            <a:ext cx="3281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5000"/>
              </a:spcBef>
              <a:buClr>
                <a:srgbClr val="FF6600"/>
              </a:buClr>
              <a:buChar char="•"/>
              <a:defRPr sz="30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spcBef>
                <a:spcPct val="15000"/>
              </a:spcBef>
              <a:buClr>
                <a:srgbClr val="FFC901"/>
              </a:buClr>
              <a:buChar char="•"/>
              <a:defRPr sz="2600">
                <a:solidFill>
                  <a:srgbClr val="FF6600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spcBef>
                <a:spcPct val="15000"/>
              </a:spcBef>
              <a:buClr>
                <a:srgbClr val="73C011"/>
              </a:buClr>
              <a:buChar char="•"/>
              <a:defRPr sz="2200">
                <a:solidFill>
                  <a:srgbClr val="003399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spcBef>
                <a:spcPct val="15000"/>
              </a:spcBef>
              <a:buClr>
                <a:srgbClr val="0033CC"/>
              </a:buClr>
              <a:buChar char="•"/>
              <a:defRPr sz="2000" i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spcBef>
                <a:spcPct val="15000"/>
              </a:spcBef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ヒラギノ角ゴ Pro W3" pitchFamily="124" charset="-128"/>
                <a:cs typeface="+mn-cs"/>
              </a:rPr>
              <a:t>MyFRS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ヒラギノ角ゴ Pro W3" pitchFamily="12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67188" y="1025525"/>
            <a:ext cx="47418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5000"/>
              </a:spcBef>
              <a:buClr>
                <a:srgbClr val="FF6600"/>
              </a:buClr>
              <a:buChar char="•"/>
              <a:defRPr sz="30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>
              <a:spcBef>
                <a:spcPct val="15000"/>
              </a:spcBef>
              <a:buClr>
                <a:srgbClr val="FFC901"/>
              </a:buClr>
              <a:buChar char="•"/>
              <a:defRPr sz="2600">
                <a:solidFill>
                  <a:srgbClr val="FF6600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>
              <a:spcBef>
                <a:spcPct val="15000"/>
              </a:spcBef>
              <a:buClr>
                <a:srgbClr val="73C011"/>
              </a:buClr>
              <a:buChar char="•"/>
              <a:defRPr sz="2200">
                <a:solidFill>
                  <a:srgbClr val="003399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>
              <a:spcBef>
                <a:spcPct val="15000"/>
              </a:spcBef>
              <a:buClr>
                <a:srgbClr val="0033CC"/>
              </a:buClr>
              <a:buChar char="•"/>
              <a:defRPr sz="2000" i="1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>
              <a:spcBef>
                <a:spcPct val="15000"/>
              </a:spcBef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8200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pitchFamily="12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DE00"/>
                </a:solidFill>
                <a:effectLst/>
                <a:uLnTx/>
                <a:uFillTx/>
                <a:latin typeface="Arial Narrow" pitchFamily="34" charset="0"/>
                <a:ea typeface="ヒラギノ角ゴ Pro W3" pitchFamily="124" charset="-128"/>
                <a:cs typeface="+mn-cs"/>
              </a:rPr>
              <a:t>FINANCIAL GUIDANCE PROGRAM</a:t>
            </a:r>
          </a:p>
        </p:txBody>
      </p:sp>
    </p:spTree>
    <p:extLst>
      <p:ext uri="{BB962C8B-B14F-4D97-AF65-F5344CB8AC3E}">
        <p14:creationId xmlns:p14="http://schemas.microsoft.com/office/powerpoint/2010/main" val="93741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Will You Spend Your Time in Retirement?</a:t>
            </a:r>
            <a:endParaRPr lang="en-US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Will you be employed?</a:t>
            </a:r>
          </a:p>
          <a:p>
            <a:pPr lvl="1"/>
            <a:r>
              <a:rPr lang="en-US"/>
              <a:t>Part-time or full-time?</a:t>
            </a:r>
          </a:p>
          <a:p>
            <a:pPr lvl="1"/>
            <a:r>
              <a:rPr lang="en-US"/>
              <a:t>New career?</a:t>
            </a:r>
          </a:p>
          <a:p>
            <a:r>
              <a:rPr lang="en-US"/>
              <a:t>Will you volunteer?</a:t>
            </a:r>
          </a:p>
          <a:p>
            <a:r>
              <a:rPr lang="en-US"/>
              <a:t>Do you have a hobby?</a:t>
            </a:r>
          </a:p>
          <a:p>
            <a:r>
              <a:rPr lang="en-US"/>
              <a:t>What activities will you be involved in?</a:t>
            </a:r>
          </a:p>
          <a:p>
            <a:r>
              <a:rPr lang="en-US"/>
              <a:t>Do you plan to travel?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72883980-4D5B-4CCD-B22E-6FA0ABFDC8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reeform 13"/>
          <p:cNvSpPr>
            <a:spLocks noChangeAspect="1" noEditPoints="1"/>
          </p:cNvSpPr>
          <p:nvPr/>
        </p:nvSpPr>
        <p:spPr bwMode="auto">
          <a:xfrm>
            <a:off x="6400800" y="1904996"/>
            <a:ext cx="1639956" cy="1639956"/>
          </a:xfrm>
          <a:custGeom>
            <a:avLst/>
            <a:gdLst>
              <a:gd name="T0" fmla="*/ 2147483647 w 4763"/>
              <a:gd name="T1" fmla="*/ 2147483647 h 4763"/>
              <a:gd name="T2" fmla="*/ 2147483647 w 4763"/>
              <a:gd name="T3" fmla="*/ 2147483647 h 4763"/>
              <a:gd name="T4" fmla="*/ 2147483647 w 4763"/>
              <a:gd name="T5" fmla="*/ 2147483647 h 4763"/>
              <a:gd name="T6" fmla="*/ 2147483647 w 4763"/>
              <a:gd name="T7" fmla="*/ 2147483647 h 4763"/>
              <a:gd name="T8" fmla="*/ 2147483647 w 4763"/>
              <a:gd name="T9" fmla="*/ 2147483647 h 4763"/>
              <a:gd name="T10" fmla="*/ 2147483647 w 4763"/>
              <a:gd name="T11" fmla="*/ 2147483647 h 4763"/>
              <a:gd name="T12" fmla="*/ 2147483647 w 4763"/>
              <a:gd name="T13" fmla="*/ 2147483647 h 4763"/>
              <a:gd name="T14" fmla="*/ 2147483647 w 4763"/>
              <a:gd name="T15" fmla="*/ 2147483647 h 4763"/>
              <a:gd name="T16" fmla="*/ 2147483647 w 4763"/>
              <a:gd name="T17" fmla="*/ 2147483647 h 4763"/>
              <a:gd name="T18" fmla="*/ 2147483647 w 4763"/>
              <a:gd name="T19" fmla="*/ 2147483647 h 4763"/>
              <a:gd name="T20" fmla="*/ 2147483647 w 4763"/>
              <a:gd name="T21" fmla="*/ 2147483647 h 4763"/>
              <a:gd name="T22" fmla="*/ 2147483647 w 4763"/>
              <a:gd name="T23" fmla="*/ 2147483647 h 4763"/>
              <a:gd name="T24" fmla="*/ 2147483647 w 4763"/>
              <a:gd name="T25" fmla="*/ 2147483647 h 4763"/>
              <a:gd name="T26" fmla="*/ 2147483647 w 4763"/>
              <a:gd name="T27" fmla="*/ 2147483647 h 4763"/>
              <a:gd name="T28" fmla="*/ 2147483647 w 4763"/>
              <a:gd name="T29" fmla="*/ 2147483647 h 4763"/>
              <a:gd name="T30" fmla="*/ 2147483647 w 4763"/>
              <a:gd name="T31" fmla="*/ 2147483647 h 4763"/>
              <a:gd name="T32" fmla="*/ 2147483647 w 4763"/>
              <a:gd name="T33" fmla="*/ 2147483647 h 4763"/>
              <a:gd name="T34" fmla="*/ 2147483647 w 4763"/>
              <a:gd name="T35" fmla="*/ 2147483647 h 4763"/>
              <a:gd name="T36" fmla="*/ 2147483647 w 4763"/>
              <a:gd name="T37" fmla="*/ 2147483647 h 4763"/>
              <a:gd name="T38" fmla="*/ 2147483647 w 4763"/>
              <a:gd name="T39" fmla="*/ 2147483647 h 4763"/>
              <a:gd name="T40" fmla="*/ 2147483647 w 4763"/>
              <a:gd name="T41" fmla="*/ 2147483647 h 4763"/>
              <a:gd name="T42" fmla="*/ 2147483647 w 4763"/>
              <a:gd name="T43" fmla="*/ 2147483647 h 4763"/>
              <a:gd name="T44" fmla="*/ 2147483647 w 4763"/>
              <a:gd name="T45" fmla="*/ 2147483647 h 4763"/>
              <a:gd name="T46" fmla="*/ 2147483647 w 4763"/>
              <a:gd name="T47" fmla="*/ 2147483647 h 4763"/>
              <a:gd name="T48" fmla="*/ 2147483647 w 4763"/>
              <a:gd name="T49" fmla="*/ 2147483647 h 4763"/>
              <a:gd name="T50" fmla="*/ 2147483647 w 4763"/>
              <a:gd name="T51" fmla="*/ 2147483647 h 4763"/>
              <a:gd name="T52" fmla="*/ 2147483647 w 4763"/>
              <a:gd name="T53" fmla="*/ 2147483647 h 4763"/>
              <a:gd name="T54" fmla="*/ 2147483647 w 4763"/>
              <a:gd name="T55" fmla="*/ 2147483647 h 4763"/>
              <a:gd name="T56" fmla="*/ 2147483647 w 4763"/>
              <a:gd name="T57" fmla="*/ 2147483647 h 4763"/>
              <a:gd name="T58" fmla="*/ 2147483647 w 4763"/>
              <a:gd name="T59" fmla="*/ 2147483647 h 4763"/>
              <a:gd name="T60" fmla="*/ 2147483647 w 4763"/>
              <a:gd name="T61" fmla="*/ 2147483647 h 4763"/>
              <a:gd name="T62" fmla="*/ 2147483647 w 4763"/>
              <a:gd name="T63" fmla="*/ 2147483647 h 4763"/>
              <a:gd name="T64" fmla="*/ 2147483647 w 4763"/>
              <a:gd name="T65" fmla="*/ 2147483647 h 4763"/>
              <a:gd name="T66" fmla="*/ 2147483647 w 4763"/>
              <a:gd name="T67" fmla="*/ 2147483647 h 4763"/>
              <a:gd name="T68" fmla="*/ 2147483647 w 4763"/>
              <a:gd name="T69" fmla="*/ 2147483647 h 4763"/>
              <a:gd name="T70" fmla="*/ 2147483647 w 4763"/>
              <a:gd name="T71" fmla="*/ 2147483647 h 4763"/>
              <a:gd name="T72" fmla="*/ 2147483647 w 4763"/>
              <a:gd name="T73" fmla="*/ 2147483647 h 4763"/>
              <a:gd name="T74" fmla="*/ 2147483647 w 4763"/>
              <a:gd name="T75" fmla="*/ 2147483647 h 4763"/>
              <a:gd name="T76" fmla="*/ 2147483647 w 4763"/>
              <a:gd name="T77" fmla="*/ 2147483647 h 4763"/>
              <a:gd name="T78" fmla="*/ 2147483647 w 4763"/>
              <a:gd name="T79" fmla="*/ 2147483647 h 4763"/>
              <a:gd name="T80" fmla="*/ 2147483647 w 4763"/>
              <a:gd name="T81" fmla="*/ 2147483647 h 4763"/>
              <a:gd name="T82" fmla="*/ 2147483647 w 4763"/>
              <a:gd name="T83" fmla="*/ 2147483647 h 4763"/>
              <a:gd name="T84" fmla="*/ 2147483647 w 4763"/>
              <a:gd name="T85" fmla="*/ 2147483647 h 4763"/>
              <a:gd name="T86" fmla="*/ 2147483647 w 4763"/>
              <a:gd name="T87" fmla="*/ 2147483647 h 4763"/>
              <a:gd name="T88" fmla="*/ 2147483647 w 4763"/>
              <a:gd name="T89" fmla="*/ 2147483647 h 4763"/>
              <a:gd name="T90" fmla="*/ 2147483647 w 4763"/>
              <a:gd name="T91" fmla="*/ 2147483647 h 4763"/>
              <a:gd name="T92" fmla="*/ 2147483647 w 4763"/>
              <a:gd name="T93" fmla="*/ 2147483647 h 4763"/>
              <a:gd name="T94" fmla="*/ 2147483647 w 4763"/>
              <a:gd name="T95" fmla="*/ 2147483647 h 4763"/>
              <a:gd name="T96" fmla="*/ 2147483647 w 4763"/>
              <a:gd name="T97" fmla="*/ 2147483647 h 4763"/>
              <a:gd name="T98" fmla="*/ 2147483647 w 4763"/>
              <a:gd name="T99" fmla="*/ 2147483647 h 4763"/>
              <a:gd name="T100" fmla="*/ 2147483647 w 4763"/>
              <a:gd name="T101" fmla="*/ 2147483647 h 4763"/>
              <a:gd name="T102" fmla="*/ 2147483647 w 4763"/>
              <a:gd name="T103" fmla="*/ 2147483647 h 4763"/>
              <a:gd name="T104" fmla="*/ 2147483647 w 4763"/>
              <a:gd name="T105" fmla="*/ 2147483647 h 4763"/>
              <a:gd name="T106" fmla="*/ 2147483647 w 4763"/>
              <a:gd name="T107" fmla="*/ 2147483647 h 4763"/>
              <a:gd name="T108" fmla="*/ 2147483647 w 4763"/>
              <a:gd name="T109" fmla="*/ 2147483647 h 4763"/>
              <a:gd name="T110" fmla="*/ 2147483647 w 4763"/>
              <a:gd name="T111" fmla="*/ 2147483647 h 4763"/>
              <a:gd name="T112" fmla="*/ 2147483647 w 4763"/>
              <a:gd name="T113" fmla="*/ 2147483647 h 4763"/>
              <a:gd name="T114" fmla="*/ 2147483647 w 4763"/>
              <a:gd name="T115" fmla="*/ 2147483647 h 47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63"/>
              <a:gd name="T175" fmla="*/ 0 h 4763"/>
              <a:gd name="T176" fmla="*/ 4763 w 4763"/>
              <a:gd name="T177" fmla="*/ 4763 h 476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63" h="4763">
                <a:moveTo>
                  <a:pt x="2382" y="0"/>
                </a:moveTo>
                <a:lnTo>
                  <a:pt x="2382" y="0"/>
                </a:lnTo>
                <a:lnTo>
                  <a:pt x="2320" y="1"/>
                </a:lnTo>
                <a:lnTo>
                  <a:pt x="2259" y="4"/>
                </a:lnTo>
                <a:lnTo>
                  <a:pt x="2198" y="7"/>
                </a:lnTo>
                <a:lnTo>
                  <a:pt x="2138" y="12"/>
                </a:lnTo>
                <a:lnTo>
                  <a:pt x="2079" y="19"/>
                </a:lnTo>
                <a:lnTo>
                  <a:pt x="2019" y="28"/>
                </a:lnTo>
                <a:lnTo>
                  <a:pt x="1960" y="38"/>
                </a:lnTo>
                <a:lnTo>
                  <a:pt x="1902" y="48"/>
                </a:lnTo>
                <a:lnTo>
                  <a:pt x="1843" y="61"/>
                </a:lnTo>
                <a:lnTo>
                  <a:pt x="1786" y="75"/>
                </a:lnTo>
                <a:lnTo>
                  <a:pt x="1729" y="91"/>
                </a:lnTo>
                <a:lnTo>
                  <a:pt x="1674" y="107"/>
                </a:lnTo>
                <a:lnTo>
                  <a:pt x="1618" y="125"/>
                </a:lnTo>
                <a:lnTo>
                  <a:pt x="1563" y="144"/>
                </a:lnTo>
                <a:lnTo>
                  <a:pt x="1509" y="165"/>
                </a:lnTo>
                <a:lnTo>
                  <a:pt x="1454" y="187"/>
                </a:lnTo>
                <a:lnTo>
                  <a:pt x="1401" y="211"/>
                </a:lnTo>
                <a:lnTo>
                  <a:pt x="1349" y="235"/>
                </a:lnTo>
                <a:lnTo>
                  <a:pt x="1298" y="261"/>
                </a:lnTo>
                <a:lnTo>
                  <a:pt x="1247" y="287"/>
                </a:lnTo>
                <a:lnTo>
                  <a:pt x="1196" y="315"/>
                </a:lnTo>
                <a:lnTo>
                  <a:pt x="1147" y="344"/>
                </a:lnTo>
                <a:lnTo>
                  <a:pt x="1098" y="376"/>
                </a:lnTo>
                <a:lnTo>
                  <a:pt x="1051" y="407"/>
                </a:lnTo>
                <a:lnTo>
                  <a:pt x="1004" y="440"/>
                </a:lnTo>
                <a:lnTo>
                  <a:pt x="956" y="473"/>
                </a:lnTo>
                <a:lnTo>
                  <a:pt x="911" y="508"/>
                </a:lnTo>
                <a:lnTo>
                  <a:pt x="867" y="544"/>
                </a:lnTo>
                <a:lnTo>
                  <a:pt x="823" y="581"/>
                </a:lnTo>
                <a:lnTo>
                  <a:pt x="781" y="618"/>
                </a:lnTo>
                <a:lnTo>
                  <a:pt x="738" y="658"/>
                </a:lnTo>
                <a:lnTo>
                  <a:pt x="698" y="698"/>
                </a:lnTo>
                <a:lnTo>
                  <a:pt x="658" y="738"/>
                </a:lnTo>
                <a:lnTo>
                  <a:pt x="619" y="781"/>
                </a:lnTo>
                <a:lnTo>
                  <a:pt x="581" y="823"/>
                </a:lnTo>
                <a:lnTo>
                  <a:pt x="544" y="867"/>
                </a:lnTo>
                <a:lnTo>
                  <a:pt x="508" y="911"/>
                </a:lnTo>
                <a:lnTo>
                  <a:pt x="474" y="956"/>
                </a:lnTo>
                <a:lnTo>
                  <a:pt x="440" y="1002"/>
                </a:lnTo>
                <a:lnTo>
                  <a:pt x="407" y="1050"/>
                </a:lnTo>
                <a:lnTo>
                  <a:pt x="376" y="1098"/>
                </a:lnTo>
                <a:lnTo>
                  <a:pt x="345" y="1147"/>
                </a:lnTo>
                <a:lnTo>
                  <a:pt x="316" y="1196"/>
                </a:lnTo>
                <a:lnTo>
                  <a:pt x="287" y="1246"/>
                </a:lnTo>
                <a:lnTo>
                  <a:pt x="261" y="1297"/>
                </a:lnTo>
                <a:lnTo>
                  <a:pt x="235" y="1349"/>
                </a:lnTo>
                <a:lnTo>
                  <a:pt x="211" y="1401"/>
                </a:lnTo>
                <a:lnTo>
                  <a:pt x="188" y="1454"/>
                </a:lnTo>
                <a:lnTo>
                  <a:pt x="166" y="1508"/>
                </a:lnTo>
                <a:lnTo>
                  <a:pt x="144" y="1562"/>
                </a:lnTo>
                <a:lnTo>
                  <a:pt x="125" y="1618"/>
                </a:lnTo>
                <a:lnTo>
                  <a:pt x="108" y="1674"/>
                </a:lnTo>
                <a:lnTo>
                  <a:pt x="91" y="1729"/>
                </a:lnTo>
                <a:lnTo>
                  <a:pt x="75" y="1786"/>
                </a:lnTo>
                <a:lnTo>
                  <a:pt x="62" y="1843"/>
                </a:lnTo>
                <a:lnTo>
                  <a:pt x="48" y="1902"/>
                </a:lnTo>
                <a:lnTo>
                  <a:pt x="38" y="1960"/>
                </a:lnTo>
                <a:lnTo>
                  <a:pt x="28" y="2019"/>
                </a:lnTo>
                <a:lnTo>
                  <a:pt x="19" y="2079"/>
                </a:lnTo>
                <a:lnTo>
                  <a:pt x="12" y="2138"/>
                </a:lnTo>
                <a:lnTo>
                  <a:pt x="7" y="2198"/>
                </a:lnTo>
                <a:lnTo>
                  <a:pt x="4" y="2259"/>
                </a:lnTo>
                <a:lnTo>
                  <a:pt x="1" y="2320"/>
                </a:lnTo>
                <a:lnTo>
                  <a:pt x="0" y="2382"/>
                </a:lnTo>
                <a:lnTo>
                  <a:pt x="1" y="2443"/>
                </a:lnTo>
                <a:lnTo>
                  <a:pt x="4" y="2504"/>
                </a:lnTo>
                <a:lnTo>
                  <a:pt x="7" y="2565"/>
                </a:lnTo>
                <a:lnTo>
                  <a:pt x="12" y="2625"/>
                </a:lnTo>
                <a:lnTo>
                  <a:pt x="19" y="2684"/>
                </a:lnTo>
                <a:lnTo>
                  <a:pt x="28" y="2744"/>
                </a:lnTo>
                <a:lnTo>
                  <a:pt x="38" y="2803"/>
                </a:lnTo>
                <a:lnTo>
                  <a:pt x="48" y="2861"/>
                </a:lnTo>
                <a:lnTo>
                  <a:pt x="62" y="2920"/>
                </a:lnTo>
                <a:lnTo>
                  <a:pt x="75" y="2977"/>
                </a:lnTo>
                <a:lnTo>
                  <a:pt x="91" y="3034"/>
                </a:lnTo>
                <a:lnTo>
                  <a:pt x="108" y="3089"/>
                </a:lnTo>
                <a:lnTo>
                  <a:pt x="125" y="3145"/>
                </a:lnTo>
                <a:lnTo>
                  <a:pt x="144" y="3200"/>
                </a:lnTo>
                <a:lnTo>
                  <a:pt x="166" y="3254"/>
                </a:lnTo>
                <a:lnTo>
                  <a:pt x="188" y="3309"/>
                </a:lnTo>
                <a:lnTo>
                  <a:pt x="211" y="3362"/>
                </a:lnTo>
                <a:lnTo>
                  <a:pt x="235" y="3414"/>
                </a:lnTo>
                <a:lnTo>
                  <a:pt x="261" y="3465"/>
                </a:lnTo>
                <a:lnTo>
                  <a:pt x="287" y="3516"/>
                </a:lnTo>
                <a:lnTo>
                  <a:pt x="316" y="3567"/>
                </a:lnTo>
                <a:lnTo>
                  <a:pt x="345" y="3616"/>
                </a:lnTo>
                <a:lnTo>
                  <a:pt x="376" y="3665"/>
                </a:lnTo>
                <a:lnTo>
                  <a:pt x="407" y="3712"/>
                </a:lnTo>
                <a:lnTo>
                  <a:pt x="440" y="3759"/>
                </a:lnTo>
                <a:lnTo>
                  <a:pt x="474" y="3807"/>
                </a:lnTo>
                <a:lnTo>
                  <a:pt x="508" y="3852"/>
                </a:lnTo>
                <a:lnTo>
                  <a:pt x="544" y="3896"/>
                </a:lnTo>
                <a:lnTo>
                  <a:pt x="581" y="3940"/>
                </a:lnTo>
                <a:lnTo>
                  <a:pt x="619" y="3982"/>
                </a:lnTo>
                <a:lnTo>
                  <a:pt x="658" y="4025"/>
                </a:lnTo>
                <a:lnTo>
                  <a:pt x="698" y="4065"/>
                </a:lnTo>
                <a:lnTo>
                  <a:pt x="738" y="4105"/>
                </a:lnTo>
                <a:lnTo>
                  <a:pt x="781" y="4144"/>
                </a:lnTo>
                <a:lnTo>
                  <a:pt x="823" y="4182"/>
                </a:lnTo>
                <a:lnTo>
                  <a:pt x="867" y="4219"/>
                </a:lnTo>
                <a:lnTo>
                  <a:pt x="911" y="4255"/>
                </a:lnTo>
                <a:lnTo>
                  <a:pt x="956" y="4289"/>
                </a:lnTo>
                <a:lnTo>
                  <a:pt x="1004" y="4323"/>
                </a:lnTo>
                <a:lnTo>
                  <a:pt x="1051" y="4356"/>
                </a:lnTo>
                <a:lnTo>
                  <a:pt x="1098" y="4387"/>
                </a:lnTo>
                <a:lnTo>
                  <a:pt x="1147" y="4418"/>
                </a:lnTo>
                <a:lnTo>
                  <a:pt x="1196" y="4447"/>
                </a:lnTo>
                <a:lnTo>
                  <a:pt x="1247" y="4476"/>
                </a:lnTo>
                <a:lnTo>
                  <a:pt x="1298" y="4502"/>
                </a:lnTo>
                <a:lnTo>
                  <a:pt x="1349" y="4528"/>
                </a:lnTo>
                <a:lnTo>
                  <a:pt x="1401" y="4552"/>
                </a:lnTo>
                <a:lnTo>
                  <a:pt x="1454" y="4575"/>
                </a:lnTo>
                <a:lnTo>
                  <a:pt x="1509" y="4597"/>
                </a:lnTo>
                <a:lnTo>
                  <a:pt x="1563" y="4619"/>
                </a:lnTo>
                <a:lnTo>
                  <a:pt x="1618" y="4638"/>
                </a:lnTo>
                <a:lnTo>
                  <a:pt x="1674" y="4655"/>
                </a:lnTo>
                <a:lnTo>
                  <a:pt x="1729" y="4672"/>
                </a:lnTo>
                <a:lnTo>
                  <a:pt x="1786" y="4688"/>
                </a:lnTo>
                <a:lnTo>
                  <a:pt x="1843" y="4701"/>
                </a:lnTo>
                <a:lnTo>
                  <a:pt x="1902" y="4715"/>
                </a:lnTo>
                <a:lnTo>
                  <a:pt x="1960" y="4725"/>
                </a:lnTo>
                <a:lnTo>
                  <a:pt x="2019" y="4735"/>
                </a:lnTo>
                <a:lnTo>
                  <a:pt x="2079" y="4744"/>
                </a:lnTo>
                <a:lnTo>
                  <a:pt x="2138" y="4751"/>
                </a:lnTo>
                <a:lnTo>
                  <a:pt x="2198" y="4756"/>
                </a:lnTo>
                <a:lnTo>
                  <a:pt x="2259" y="4759"/>
                </a:lnTo>
                <a:lnTo>
                  <a:pt x="2320" y="4762"/>
                </a:lnTo>
                <a:lnTo>
                  <a:pt x="2382" y="4763"/>
                </a:lnTo>
                <a:lnTo>
                  <a:pt x="2443" y="4762"/>
                </a:lnTo>
                <a:lnTo>
                  <a:pt x="2504" y="4759"/>
                </a:lnTo>
                <a:lnTo>
                  <a:pt x="2565" y="4756"/>
                </a:lnTo>
                <a:lnTo>
                  <a:pt x="2625" y="4751"/>
                </a:lnTo>
                <a:lnTo>
                  <a:pt x="2684" y="4744"/>
                </a:lnTo>
                <a:lnTo>
                  <a:pt x="2744" y="4735"/>
                </a:lnTo>
                <a:lnTo>
                  <a:pt x="2803" y="4725"/>
                </a:lnTo>
                <a:lnTo>
                  <a:pt x="2861" y="4715"/>
                </a:lnTo>
                <a:lnTo>
                  <a:pt x="2920" y="4701"/>
                </a:lnTo>
                <a:lnTo>
                  <a:pt x="2977" y="4688"/>
                </a:lnTo>
                <a:lnTo>
                  <a:pt x="3034" y="4672"/>
                </a:lnTo>
                <a:lnTo>
                  <a:pt x="3089" y="4655"/>
                </a:lnTo>
                <a:lnTo>
                  <a:pt x="3145" y="4638"/>
                </a:lnTo>
                <a:lnTo>
                  <a:pt x="3201" y="4619"/>
                </a:lnTo>
                <a:lnTo>
                  <a:pt x="3255" y="4597"/>
                </a:lnTo>
                <a:lnTo>
                  <a:pt x="3309" y="4575"/>
                </a:lnTo>
                <a:lnTo>
                  <a:pt x="3362" y="4552"/>
                </a:lnTo>
                <a:lnTo>
                  <a:pt x="3414" y="4528"/>
                </a:lnTo>
                <a:lnTo>
                  <a:pt x="3466" y="4502"/>
                </a:lnTo>
                <a:lnTo>
                  <a:pt x="3517" y="4476"/>
                </a:lnTo>
                <a:lnTo>
                  <a:pt x="3567" y="4447"/>
                </a:lnTo>
                <a:lnTo>
                  <a:pt x="3616" y="4418"/>
                </a:lnTo>
                <a:lnTo>
                  <a:pt x="3665" y="4387"/>
                </a:lnTo>
                <a:lnTo>
                  <a:pt x="3713" y="4356"/>
                </a:lnTo>
                <a:lnTo>
                  <a:pt x="3761" y="4323"/>
                </a:lnTo>
                <a:lnTo>
                  <a:pt x="3807" y="4289"/>
                </a:lnTo>
                <a:lnTo>
                  <a:pt x="3852" y="4255"/>
                </a:lnTo>
                <a:lnTo>
                  <a:pt x="3896" y="4219"/>
                </a:lnTo>
                <a:lnTo>
                  <a:pt x="3940" y="4182"/>
                </a:lnTo>
                <a:lnTo>
                  <a:pt x="3982" y="4144"/>
                </a:lnTo>
                <a:lnTo>
                  <a:pt x="4025" y="4105"/>
                </a:lnTo>
                <a:lnTo>
                  <a:pt x="4065" y="4065"/>
                </a:lnTo>
                <a:lnTo>
                  <a:pt x="4105" y="4025"/>
                </a:lnTo>
                <a:lnTo>
                  <a:pt x="4145" y="3982"/>
                </a:lnTo>
                <a:lnTo>
                  <a:pt x="4182" y="3940"/>
                </a:lnTo>
                <a:lnTo>
                  <a:pt x="4219" y="3896"/>
                </a:lnTo>
                <a:lnTo>
                  <a:pt x="4255" y="3852"/>
                </a:lnTo>
                <a:lnTo>
                  <a:pt x="4290" y="3807"/>
                </a:lnTo>
                <a:lnTo>
                  <a:pt x="4323" y="3759"/>
                </a:lnTo>
                <a:lnTo>
                  <a:pt x="4356" y="3712"/>
                </a:lnTo>
                <a:lnTo>
                  <a:pt x="4387" y="3665"/>
                </a:lnTo>
                <a:lnTo>
                  <a:pt x="4419" y="3616"/>
                </a:lnTo>
                <a:lnTo>
                  <a:pt x="4448" y="3567"/>
                </a:lnTo>
                <a:lnTo>
                  <a:pt x="4476" y="3516"/>
                </a:lnTo>
                <a:lnTo>
                  <a:pt x="4502" y="3465"/>
                </a:lnTo>
                <a:lnTo>
                  <a:pt x="4528" y="3414"/>
                </a:lnTo>
                <a:lnTo>
                  <a:pt x="4552" y="3362"/>
                </a:lnTo>
                <a:lnTo>
                  <a:pt x="4576" y="3309"/>
                </a:lnTo>
                <a:lnTo>
                  <a:pt x="4598" y="3254"/>
                </a:lnTo>
                <a:lnTo>
                  <a:pt x="4619" y="3200"/>
                </a:lnTo>
                <a:lnTo>
                  <a:pt x="4638" y="3145"/>
                </a:lnTo>
                <a:lnTo>
                  <a:pt x="4656" y="3089"/>
                </a:lnTo>
                <a:lnTo>
                  <a:pt x="4672" y="3034"/>
                </a:lnTo>
                <a:lnTo>
                  <a:pt x="4688" y="2977"/>
                </a:lnTo>
                <a:lnTo>
                  <a:pt x="4702" y="2920"/>
                </a:lnTo>
                <a:lnTo>
                  <a:pt x="4715" y="2861"/>
                </a:lnTo>
                <a:lnTo>
                  <a:pt x="4725" y="2803"/>
                </a:lnTo>
                <a:lnTo>
                  <a:pt x="4735" y="2744"/>
                </a:lnTo>
                <a:lnTo>
                  <a:pt x="4744" y="2684"/>
                </a:lnTo>
                <a:lnTo>
                  <a:pt x="4751" y="2625"/>
                </a:lnTo>
                <a:lnTo>
                  <a:pt x="4756" y="2565"/>
                </a:lnTo>
                <a:lnTo>
                  <a:pt x="4759" y="2504"/>
                </a:lnTo>
                <a:lnTo>
                  <a:pt x="4762" y="2443"/>
                </a:lnTo>
                <a:lnTo>
                  <a:pt x="4763" y="2382"/>
                </a:lnTo>
                <a:lnTo>
                  <a:pt x="4762" y="2320"/>
                </a:lnTo>
                <a:lnTo>
                  <a:pt x="4759" y="2259"/>
                </a:lnTo>
                <a:lnTo>
                  <a:pt x="4756" y="2198"/>
                </a:lnTo>
                <a:lnTo>
                  <a:pt x="4751" y="2138"/>
                </a:lnTo>
                <a:lnTo>
                  <a:pt x="4744" y="2079"/>
                </a:lnTo>
                <a:lnTo>
                  <a:pt x="4735" y="2019"/>
                </a:lnTo>
                <a:lnTo>
                  <a:pt x="4725" y="1960"/>
                </a:lnTo>
                <a:lnTo>
                  <a:pt x="4715" y="1902"/>
                </a:lnTo>
                <a:lnTo>
                  <a:pt x="4702" y="1843"/>
                </a:lnTo>
                <a:lnTo>
                  <a:pt x="4688" y="1786"/>
                </a:lnTo>
                <a:lnTo>
                  <a:pt x="4672" y="1729"/>
                </a:lnTo>
                <a:lnTo>
                  <a:pt x="4656" y="1674"/>
                </a:lnTo>
                <a:lnTo>
                  <a:pt x="4638" y="1618"/>
                </a:lnTo>
                <a:lnTo>
                  <a:pt x="4619" y="1562"/>
                </a:lnTo>
                <a:lnTo>
                  <a:pt x="4598" y="1508"/>
                </a:lnTo>
                <a:lnTo>
                  <a:pt x="4576" y="1454"/>
                </a:lnTo>
                <a:lnTo>
                  <a:pt x="4552" y="1401"/>
                </a:lnTo>
                <a:lnTo>
                  <a:pt x="4528" y="1349"/>
                </a:lnTo>
                <a:lnTo>
                  <a:pt x="4502" y="1297"/>
                </a:lnTo>
                <a:lnTo>
                  <a:pt x="4476" y="1246"/>
                </a:lnTo>
                <a:lnTo>
                  <a:pt x="4448" y="1196"/>
                </a:lnTo>
                <a:lnTo>
                  <a:pt x="4419" y="1147"/>
                </a:lnTo>
                <a:lnTo>
                  <a:pt x="4387" y="1098"/>
                </a:lnTo>
                <a:lnTo>
                  <a:pt x="4356" y="1050"/>
                </a:lnTo>
                <a:lnTo>
                  <a:pt x="4323" y="1002"/>
                </a:lnTo>
                <a:lnTo>
                  <a:pt x="4290" y="956"/>
                </a:lnTo>
                <a:lnTo>
                  <a:pt x="4255" y="911"/>
                </a:lnTo>
                <a:lnTo>
                  <a:pt x="4219" y="867"/>
                </a:lnTo>
                <a:lnTo>
                  <a:pt x="4182" y="823"/>
                </a:lnTo>
                <a:lnTo>
                  <a:pt x="4145" y="781"/>
                </a:lnTo>
                <a:lnTo>
                  <a:pt x="4105" y="738"/>
                </a:lnTo>
                <a:lnTo>
                  <a:pt x="4065" y="698"/>
                </a:lnTo>
                <a:lnTo>
                  <a:pt x="4025" y="658"/>
                </a:lnTo>
                <a:lnTo>
                  <a:pt x="3982" y="618"/>
                </a:lnTo>
                <a:lnTo>
                  <a:pt x="3940" y="581"/>
                </a:lnTo>
                <a:lnTo>
                  <a:pt x="3896" y="544"/>
                </a:lnTo>
                <a:lnTo>
                  <a:pt x="3852" y="508"/>
                </a:lnTo>
                <a:lnTo>
                  <a:pt x="3807" y="473"/>
                </a:lnTo>
                <a:lnTo>
                  <a:pt x="3761" y="440"/>
                </a:lnTo>
                <a:lnTo>
                  <a:pt x="3713" y="407"/>
                </a:lnTo>
                <a:lnTo>
                  <a:pt x="3665" y="376"/>
                </a:lnTo>
                <a:lnTo>
                  <a:pt x="3616" y="344"/>
                </a:lnTo>
                <a:lnTo>
                  <a:pt x="3567" y="315"/>
                </a:lnTo>
                <a:lnTo>
                  <a:pt x="3517" y="287"/>
                </a:lnTo>
                <a:lnTo>
                  <a:pt x="3466" y="261"/>
                </a:lnTo>
                <a:lnTo>
                  <a:pt x="3414" y="235"/>
                </a:lnTo>
                <a:lnTo>
                  <a:pt x="3362" y="211"/>
                </a:lnTo>
                <a:lnTo>
                  <a:pt x="3309" y="187"/>
                </a:lnTo>
                <a:lnTo>
                  <a:pt x="3255" y="165"/>
                </a:lnTo>
                <a:lnTo>
                  <a:pt x="3201" y="144"/>
                </a:lnTo>
                <a:lnTo>
                  <a:pt x="3145" y="125"/>
                </a:lnTo>
                <a:lnTo>
                  <a:pt x="3089" y="107"/>
                </a:lnTo>
                <a:lnTo>
                  <a:pt x="3034" y="91"/>
                </a:lnTo>
                <a:lnTo>
                  <a:pt x="2977" y="75"/>
                </a:lnTo>
                <a:lnTo>
                  <a:pt x="2920" y="61"/>
                </a:lnTo>
                <a:lnTo>
                  <a:pt x="2861" y="48"/>
                </a:lnTo>
                <a:lnTo>
                  <a:pt x="2803" y="38"/>
                </a:lnTo>
                <a:lnTo>
                  <a:pt x="2744" y="28"/>
                </a:lnTo>
                <a:lnTo>
                  <a:pt x="2684" y="19"/>
                </a:lnTo>
                <a:lnTo>
                  <a:pt x="2625" y="12"/>
                </a:lnTo>
                <a:lnTo>
                  <a:pt x="2565" y="7"/>
                </a:lnTo>
                <a:lnTo>
                  <a:pt x="2504" y="4"/>
                </a:lnTo>
                <a:lnTo>
                  <a:pt x="2443" y="1"/>
                </a:lnTo>
                <a:lnTo>
                  <a:pt x="2382" y="0"/>
                </a:lnTo>
                <a:close/>
                <a:moveTo>
                  <a:pt x="4300" y="3433"/>
                </a:moveTo>
                <a:lnTo>
                  <a:pt x="3701" y="3088"/>
                </a:lnTo>
                <a:lnTo>
                  <a:pt x="3678" y="3129"/>
                </a:lnTo>
                <a:lnTo>
                  <a:pt x="3653" y="3172"/>
                </a:lnTo>
                <a:lnTo>
                  <a:pt x="4252" y="3517"/>
                </a:lnTo>
                <a:lnTo>
                  <a:pt x="4216" y="3573"/>
                </a:lnTo>
                <a:lnTo>
                  <a:pt x="4180" y="3627"/>
                </a:lnTo>
                <a:lnTo>
                  <a:pt x="4141" y="3681"/>
                </a:lnTo>
                <a:lnTo>
                  <a:pt x="4102" y="3733"/>
                </a:lnTo>
                <a:lnTo>
                  <a:pt x="4061" y="3784"/>
                </a:lnTo>
                <a:lnTo>
                  <a:pt x="4018" y="3833"/>
                </a:lnTo>
                <a:lnTo>
                  <a:pt x="3974" y="3881"/>
                </a:lnTo>
                <a:lnTo>
                  <a:pt x="3928" y="3928"/>
                </a:lnTo>
                <a:lnTo>
                  <a:pt x="3882" y="3974"/>
                </a:lnTo>
                <a:lnTo>
                  <a:pt x="3833" y="4018"/>
                </a:lnTo>
                <a:lnTo>
                  <a:pt x="3784" y="4060"/>
                </a:lnTo>
                <a:lnTo>
                  <a:pt x="3733" y="4101"/>
                </a:lnTo>
                <a:lnTo>
                  <a:pt x="3681" y="4141"/>
                </a:lnTo>
                <a:lnTo>
                  <a:pt x="3627" y="4180"/>
                </a:lnTo>
                <a:lnTo>
                  <a:pt x="3573" y="4216"/>
                </a:lnTo>
                <a:lnTo>
                  <a:pt x="3517" y="4252"/>
                </a:lnTo>
                <a:lnTo>
                  <a:pt x="3172" y="3653"/>
                </a:lnTo>
                <a:lnTo>
                  <a:pt x="3130" y="3678"/>
                </a:lnTo>
                <a:lnTo>
                  <a:pt x="3088" y="3701"/>
                </a:lnTo>
                <a:lnTo>
                  <a:pt x="3433" y="4300"/>
                </a:lnTo>
                <a:lnTo>
                  <a:pt x="3377" y="4330"/>
                </a:lnTo>
                <a:lnTo>
                  <a:pt x="3320" y="4358"/>
                </a:lnTo>
                <a:lnTo>
                  <a:pt x="3261" y="4385"/>
                </a:lnTo>
                <a:lnTo>
                  <a:pt x="3202" y="4410"/>
                </a:lnTo>
                <a:lnTo>
                  <a:pt x="3141" y="4433"/>
                </a:lnTo>
                <a:lnTo>
                  <a:pt x="3081" y="4455"/>
                </a:lnTo>
                <a:lnTo>
                  <a:pt x="3019" y="4475"/>
                </a:lnTo>
                <a:lnTo>
                  <a:pt x="2956" y="4493"/>
                </a:lnTo>
                <a:lnTo>
                  <a:pt x="2893" y="4508"/>
                </a:lnTo>
                <a:lnTo>
                  <a:pt x="2829" y="4523"/>
                </a:lnTo>
                <a:lnTo>
                  <a:pt x="2763" y="4535"/>
                </a:lnTo>
                <a:lnTo>
                  <a:pt x="2698" y="4546"/>
                </a:lnTo>
                <a:lnTo>
                  <a:pt x="2632" y="4555"/>
                </a:lnTo>
                <a:lnTo>
                  <a:pt x="2566" y="4561"/>
                </a:lnTo>
                <a:lnTo>
                  <a:pt x="2498" y="4565"/>
                </a:lnTo>
                <a:lnTo>
                  <a:pt x="2430" y="4568"/>
                </a:lnTo>
                <a:lnTo>
                  <a:pt x="2430" y="3877"/>
                </a:lnTo>
                <a:lnTo>
                  <a:pt x="2382" y="3878"/>
                </a:lnTo>
                <a:lnTo>
                  <a:pt x="2333" y="3877"/>
                </a:lnTo>
                <a:lnTo>
                  <a:pt x="2333" y="4568"/>
                </a:lnTo>
                <a:lnTo>
                  <a:pt x="2265" y="4565"/>
                </a:lnTo>
                <a:lnTo>
                  <a:pt x="2198" y="4561"/>
                </a:lnTo>
                <a:lnTo>
                  <a:pt x="2132" y="4555"/>
                </a:lnTo>
                <a:lnTo>
                  <a:pt x="2065" y="4546"/>
                </a:lnTo>
                <a:lnTo>
                  <a:pt x="2000" y="4535"/>
                </a:lnTo>
                <a:lnTo>
                  <a:pt x="1935" y="4523"/>
                </a:lnTo>
                <a:lnTo>
                  <a:pt x="1871" y="4508"/>
                </a:lnTo>
                <a:lnTo>
                  <a:pt x="1807" y="4493"/>
                </a:lnTo>
                <a:lnTo>
                  <a:pt x="1745" y="4475"/>
                </a:lnTo>
                <a:lnTo>
                  <a:pt x="1683" y="4455"/>
                </a:lnTo>
                <a:lnTo>
                  <a:pt x="1622" y="4433"/>
                </a:lnTo>
                <a:lnTo>
                  <a:pt x="1562" y="4410"/>
                </a:lnTo>
                <a:lnTo>
                  <a:pt x="1503" y="4385"/>
                </a:lnTo>
                <a:lnTo>
                  <a:pt x="1443" y="4358"/>
                </a:lnTo>
                <a:lnTo>
                  <a:pt x="1386" y="4330"/>
                </a:lnTo>
                <a:lnTo>
                  <a:pt x="1330" y="4300"/>
                </a:lnTo>
                <a:lnTo>
                  <a:pt x="1675" y="3701"/>
                </a:lnTo>
                <a:lnTo>
                  <a:pt x="1634" y="3678"/>
                </a:lnTo>
                <a:lnTo>
                  <a:pt x="1591" y="3653"/>
                </a:lnTo>
                <a:lnTo>
                  <a:pt x="1246" y="4252"/>
                </a:lnTo>
                <a:lnTo>
                  <a:pt x="1190" y="4216"/>
                </a:lnTo>
                <a:lnTo>
                  <a:pt x="1136" y="4180"/>
                </a:lnTo>
                <a:lnTo>
                  <a:pt x="1082" y="4141"/>
                </a:lnTo>
                <a:lnTo>
                  <a:pt x="1030" y="4101"/>
                </a:lnTo>
                <a:lnTo>
                  <a:pt x="979" y="4060"/>
                </a:lnTo>
                <a:lnTo>
                  <a:pt x="930" y="4018"/>
                </a:lnTo>
                <a:lnTo>
                  <a:pt x="882" y="3974"/>
                </a:lnTo>
                <a:lnTo>
                  <a:pt x="835" y="3928"/>
                </a:lnTo>
                <a:lnTo>
                  <a:pt x="789" y="3881"/>
                </a:lnTo>
                <a:lnTo>
                  <a:pt x="745" y="3833"/>
                </a:lnTo>
                <a:lnTo>
                  <a:pt x="703" y="3784"/>
                </a:lnTo>
                <a:lnTo>
                  <a:pt x="662" y="3733"/>
                </a:lnTo>
                <a:lnTo>
                  <a:pt x="622" y="3681"/>
                </a:lnTo>
                <a:lnTo>
                  <a:pt x="583" y="3627"/>
                </a:lnTo>
                <a:lnTo>
                  <a:pt x="547" y="3573"/>
                </a:lnTo>
                <a:lnTo>
                  <a:pt x="511" y="3517"/>
                </a:lnTo>
                <a:lnTo>
                  <a:pt x="1110" y="3172"/>
                </a:lnTo>
                <a:lnTo>
                  <a:pt x="1085" y="3129"/>
                </a:lnTo>
                <a:lnTo>
                  <a:pt x="1062" y="3088"/>
                </a:lnTo>
                <a:lnTo>
                  <a:pt x="463" y="3433"/>
                </a:lnTo>
                <a:lnTo>
                  <a:pt x="433" y="3377"/>
                </a:lnTo>
                <a:lnTo>
                  <a:pt x="405" y="3320"/>
                </a:lnTo>
                <a:lnTo>
                  <a:pt x="378" y="3260"/>
                </a:lnTo>
                <a:lnTo>
                  <a:pt x="353" y="3201"/>
                </a:lnTo>
                <a:lnTo>
                  <a:pt x="330" y="3141"/>
                </a:lnTo>
                <a:lnTo>
                  <a:pt x="308" y="3080"/>
                </a:lnTo>
                <a:lnTo>
                  <a:pt x="288" y="3018"/>
                </a:lnTo>
                <a:lnTo>
                  <a:pt x="270" y="2956"/>
                </a:lnTo>
                <a:lnTo>
                  <a:pt x="255" y="2892"/>
                </a:lnTo>
                <a:lnTo>
                  <a:pt x="240" y="2828"/>
                </a:lnTo>
                <a:lnTo>
                  <a:pt x="228" y="2763"/>
                </a:lnTo>
                <a:lnTo>
                  <a:pt x="217" y="2698"/>
                </a:lnTo>
                <a:lnTo>
                  <a:pt x="208" y="2631"/>
                </a:lnTo>
                <a:lnTo>
                  <a:pt x="202" y="2565"/>
                </a:lnTo>
                <a:lnTo>
                  <a:pt x="198" y="2498"/>
                </a:lnTo>
                <a:lnTo>
                  <a:pt x="195" y="2430"/>
                </a:lnTo>
                <a:lnTo>
                  <a:pt x="886" y="2430"/>
                </a:lnTo>
                <a:lnTo>
                  <a:pt x="885" y="2382"/>
                </a:lnTo>
                <a:lnTo>
                  <a:pt x="886" y="2333"/>
                </a:lnTo>
                <a:lnTo>
                  <a:pt x="195" y="2333"/>
                </a:lnTo>
                <a:lnTo>
                  <a:pt x="198" y="2265"/>
                </a:lnTo>
                <a:lnTo>
                  <a:pt x="202" y="2197"/>
                </a:lnTo>
                <a:lnTo>
                  <a:pt x="208" y="2131"/>
                </a:lnTo>
                <a:lnTo>
                  <a:pt x="217" y="2065"/>
                </a:lnTo>
                <a:lnTo>
                  <a:pt x="228" y="2000"/>
                </a:lnTo>
                <a:lnTo>
                  <a:pt x="240" y="1934"/>
                </a:lnTo>
                <a:lnTo>
                  <a:pt x="255" y="1870"/>
                </a:lnTo>
                <a:lnTo>
                  <a:pt x="270" y="1807"/>
                </a:lnTo>
                <a:lnTo>
                  <a:pt x="288" y="1744"/>
                </a:lnTo>
                <a:lnTo>
                  <a:pt x="308" y="1682"/>
                </a:lnTo>
                <a:lnTo>
                  <a:pt x="330" y="1622"/>
                </a:lnTo>
                <a:lnTo>
                  <a:pt x="353" y="1561"/>
                </a:lnTo>
                <a:lnTo>
                  <a:pt x="378" y="1502"/>
                </a:lnTo>
                <a:lnTo>
                  <a:pt x="405" y="1443"/>
                </a:lnTo>
                <a:lnTo>
                  <a:pt x="433" y="1386"/>
                </a:lnTo>
                <a:lnTo>
                  <a:pt x="463" y="1330"/>
                </a:lnTo>
                <a:lnTo>
                  <a:pt x="1062" y="1675"/>
                </a:lnTo>
                <a:lnTo>
                  <a:pt x="1085" y="1633"/>
                </a:lnTo>
                <a:lnTo>
                  <a:pt x="1110" y="1591"/>
                </a:lnTo>
                <a:lnTo>
                  <a:pt x="511" y="1246"/>
                </a:lnTo>
                <a:lnTo>
                  <a:pt x="547" y="1190"/>
                </a:lnTo>
                <a:lnTo>
                  <a:pt x="583" y="1136"/>
                </a:lnTo>
                <a:lnTo>
                  <a:pt x="622" y="1082"/>
                </a:lnTo>
                <a:lnTo>
                  <a:pt x="662" y="1030"/>
                </a:lnTo>
                <a:lnTo>
                  <a:pt x="703" y="979"/>
                </a:lnTo>
                <a:lnTo>
                  <a:pt x="745" y="930"/>
                </a:lnTo>
                <a:lnTo>
                  <a:pt x="789" y="881"/>
                </a:lnTo>
                <a:lnTo>
                  <a:pt x="835" y="835"/>
                </a:lnTo>
                <a:lnTo>
                  <a:pt x="882" y="789"/>
                </a:lnTo>
                <a:lnTo>
                  <a:pt x="930" y="745"/>
                </a:lnTo>
                <a:lnTo>
                  <a:pt x="979" y="702"/>
                </a:lnTo>
                <a:lnTo>
                  <a:pt x="1030" y="661"/>
                </a:lnTo>
                <a:lnTo>
                  <a:pt x="1082" y="622"/>
                </a:lnTo>
                <a:lnTo>
                  <a:pt x="1136" y="583"/>
                </a:lnTo>
                <a:lnTo>
                  <a:pt x="1190" y="547"/>
                </a:lnTo>
                <a:lnTo>
                  <a:pt x="1246" y="511"/>
                </a:lnTo>
                <a:lnTo>
                  <a:pt x="1591" y="1110"/>
                </a:lnTo>
                <a:lnTo>
                  <a:pt x="1634" y="1085"/>
                </a:lnTo>
                <a:lnTo>
                  <a:pt x="1676" y="1062"/>
                </a:lnTo>
                <a:lnTo>
                  <a:pt x="1330" y="463"/>
                </a:lnTo>
                <a:lnTo>
                  <a:pt x="1386" y="433"/>
                </a:lnTo>
                <a:lnTo>
                  <a:pt x="1443" y="405"/>
                </a:lnTo>
                <a:lnTo>
                  <a:pt x="1503" y="378"/>
                </a:lnTo>
                <a:lnTo>
                  <a:pt x="1562" y="353"/>
                </a:lnTo>
                <a:lnTo>
                  <a:pt x="1622" y="330"/>
                </a:lnTo>
                <a:lnTo>
                  <a:pt x="1683" y="308"/>
                </a:lnTo>
                <a:lnTo>
                  <a:pt x="1745" y="288"/>
                </a:lnTo>
                <a:lnTo>
                  <a:pt x="1807" y="270"/>
                </a:lnTo>
                <a:lnTo>
                  <a:pt x="1871" y="255"/>
                </a:lnTo>
                <a:lnTo>
                  <a:pt x="1935" y="240"/>
                </a:lnTo>
                <a:lnTo>
                  <a:pt x="2000" y="227"/>
                </a:lnTo>
                <a:lnTo>
                  <a:pt x="2065" y="217"/>
                </a:lnTo>
                <a:lnTo>
                  <a:pt x="2132" y="208"/>
                </a:lnTo>
                <a:lnTo>
                  <a:pt x="2198" y="201"/>
                </a:lnTo>
                <a:lnTo>
                  <a:pt x="2265" y="198"/>
                </a:lnTo>
                <a:lnTo>
                  <a:pt x="2333" y="194"/>
                </a:lnTo>
                <a:lnTo>
                  <a:pt x="2333" y="886"/>
                </a:lnTo>
                <a:lnTo>
                  <a:pt x="2382" y="885"/>
                </a:lnTo>
                <a:lnTo>
                  <a:pt x="2430" y="886"/>
                </a:lnTo>
                <a:lnTo>
                  <a:pt x="2430" y="194"/>
                </a:lnTo>
                <a:lnTo>
                  <a:pt x="2498" y="198"/>
                </a:lnTo>
                <a:lnTo>
                  <a:pt x="2566" y="201"/>
                </a:lnTo>
                <a:lnTo>
                  <a:pt x="2632" y="208"/>
                </a:lnTo>
                <a:lnTo>
                  <a:pt x="2698" y="217"/>
                </a:lnTo>
                <a:lnTo>
                  <a:pt x="2763" y="227"/>
                </a:lnTo>
                <a:lnTo>
                  <a:pt x="2829" y="240"/>
                </a:lnTo>
                <a:lnTo>
                  <a:pt x="2893" y="255"/>
                </a:lnTo>
                <a:lnTo>
                  <a:pt x="2956" y="270"/>
                </a:lnTo>
                <a:lnTo>
                  <a:pt x="3019" y="288"/>
                </a:lnTo>
                <a:lnTo>
                  <a:pt x="3081" y="308"/>
                </a:lnTo>
                <a:lnTo>
                  <a:pt x="3141" y="330"/>
                </a:lnTo>
                <a:lnTo>
                  <a:pt x="3202" y="353"/>
                </a:lnTo>
                <a:lnTo>
                  <a:pt x="3261" y="378"/>
                </a:lnTo>
                <a:lnTo>
                  <a:pt x="3320" y="405"/>
                </a:lnTo>
                <a:lnTo>
                  <a:pt x="3377" y="433"/>
                </a:lnTo>
                <a:lnTo>
                  <a:pt x="3433" y="463"/>
                </a:lnTo>
                <a:lnTo>
                  <a:pt x="3088" y="1062"/>
                </a:lnTo>
                <a:lnTo>
                  <a:pt x="3130" y="1085"/>
                </a:lnTo>
                <a:lnTo>
                  <a:pt x="3172" y="1110"/>
                </a:lnTo>
                <a:lnTo>
                  <a:pt x="3517" y="511"/>
                </a:lnTo>
                <a:lnTo>
                  <a:pt x="3573" y="547"/>
                </a:lnTo>
                <a:lnTo>
                  <a:pt x="3627" y="583"/>
                </a:lnTo>
                <a:lnTo>
                  <a:pt x="3681" y="622"/>
                </a:lnTo>
                <a:lnTo>
                  <a:pt x="3733" y="661"/>
                </a:lnTo>
                <a:lnTo>
                  <a:pt x="3784" y="702"/>
                </a:lnTo>
                <a:lnTo>
                  <a:pt x="3833" y="745"/>
                </a:lnTo>
                <a:lnTo>
                  <a:pt x="3882" y="789"/>
                </a:lnTo>
                <a:lnTo>
                  <a:pt x="3928" y="835"/>
                </a:lnTo>
                <a:lnTo>
                  <a:pt x="3974" y="881"/>
                </a:lnTo>
                <a:lnTo>
                  <a:pt x="4018" y="930"/>
                </a:lnTo>
                <a:lnTo>
                  <a:pt x="4061" y="979"/>
                </a:lnTo>
                <a:lnTo>
                  <a:pt x="4102" y="1030"/>
                </a:lnTo>
                <a:lnTo>
                  <a:pt x="4141" y="1082"/>
                </a:lnTo>
                <a:lnTo>
                  <a:pt x="4180" y="1136"/>
                </a:lnTo>
                <a:lnTo>
                  <a:pt x="4216" y="1190"/>
                </a:lnTo>
                <a:lnTo>
                  <a:pt x="4252" y="1246"/>
                </a:lnTo>
                <a:lnTo>
                  <a:pt x="3653" y="1591"/>
                </a:lnTo>
                <a:lnTo>
                  <a:pt x="3678" y="1633"/>
                </a:lnTo>
                <a:lnTo>
                  <a:pt x="3701" y="1675"/>
                </a:lnTo>
                <a:lnTo>
                  <a:pt x="4300" y="1330"/>
                </a:lnTo>
                <a:lnTo>
                  <a:pt x="4330" y="1386"/>
                </a:lnTo>
                <a:lnTo>
                  <a:pt x="4358" y="1443"/>
                </a:lnTo>
                <a:lnTo>
                  <a:pt x="4385" y="1502"/>
                </a:lnTo>
                <a:lnTo>
                  <a:pt x="4410" y="1561"/>
                </a:lnTo>
                <a:lnTo>
                  <a:pt x="4433" y="1622"/>
                </a:lnTo>
                <a:lnTo>
                  <a:pt x="4455" y="1682"/>
                </a:lnTo>
                <a:lnTo>
                  <a:pt x="4475" y="1744"/>
                </a:lnTo>
                <a:lnTo>
                  <a:pt x="4493" y="1807"/>
                </a:lnTo>
                <a:lnTo>
                  <a:pt x="4508" y="1870"/>
                </a:lnTo>
                <a:lnTo>
                  <a:pt x="4523" y="1934"/>
                </a:lnTo>
                <a:lnTo>
                  <a:pt x="4536" y="2000"/>
                </a:lnTo>
                <a:lnTo>
                  <a:pt x="4546" y="2065"/>
                </a:lnTo>
                <a:lnTo>
                  <a:pt x="4555" y="2131"/>
                </a:lnTo>
                <a:lnTo>
                  <a:pt x="4562" y="2197"/>
                </a:lnTo>
                <a:lnTo>
                  <a:pt x="4565" y="2265"/>
                </a:lnTo>
                <a:lnTo>
                  <a:pt x="4569" y="2333"/>
                </a:lnTo>
                <a:lnTo>
                  <a:pt x="3877" y="2333"/>
                </a:lnTo>
                <a:lnTo>
                  <a:pt x="3878" y="2382"/>
                </a:lnTo>
                <a:lnTo>
                  <a:pt x="3877" y="2430"/>
                </a:lnTo>
                <a:lnTo>
                  <a:pt x="4569" y="2430"/>
                </a:lnTo>
                <a:lnTo>
                  <a:pt x="4565" y="2498"/>
                </a:lnTo>
                <a:lnTo>
                  <a:pt x="4562" y="2565"/>
                </a:lnTo>
                <a:lnTo>
                  <a:pt x="4555" y="2631"/>
                </a:lnTo>
                <a:lnTo>
                  <a:pt x="4546" y="2698"/>
                </a:lnTo>
                <a:lnTo>
                  <a:pt x="4536" y="2763"/>
                </a:lnTo>
                <a:lnTo>
                  <a:pt x="4523" y="2828"/>
                </a:lnTo>
                <a:lnTo>
                  <a:pt x="4508" y="2892"/>
                </a:lnTo>
                <a:lnTo>
                  <a:pt x="4493" y="2956"/>
                </a:lnTo>
                <a:lnTo>
                  <a:pt x="4475" y="3018"/>
                </a:lnTo>
                <a:lnTo>
                  <a:pt x="4455" y="3080"/>
                </a:lnTo>
                <a:lnTo>
                  <a:pt x="4433" y="3141"/>
                </a:lnTo>
                <a:lnTo>
                  <a:pt x="4410" y="3201"/>
                </a:lnTo>
                <a:lnTo>
                  <a:pt x="4385" y="3260"/>
                </a:lnTo>
                <a:lnTo>
                  <a:pt x="4358" y="3320"/>
                </a:lnTo>
                <a:lnTo>
                  <a:pt x="4330" y="3377"/>
                </a:lnTo>
                <a:lnTo>
                  <a:pt x="4300" y="3433"/>
                </a:lnTo>
                <a:close/>
                <a:moveTo>
                  <a:pt x="4081" y="1665"/>
                </a:moveTo>
                <a:lnTo>
                  <a:pt x="2504" y="2218"/>
                </a:lnTo>
                <a:lnTo>
                  <a:pt x="2491" y="2208"/>
                </a:lnTo>
                <a:lnTo>
                  <a:pt x="2477" y="2200"/>
                </a:lnTo>
                <a:lnTo>
                  <a:pt x="2463" y="2192"/>
                </a:lnTo>
                <a:lnTo>
                  <a:pt x="2447" y="2185"/>
                </a:lnTo>
                <a:lnTo>
                  <a:pt x="2431" y="2180"/>
                </a:lnTo>
                <a:lnTo>
                  <a:pt x="2414" y="2177"/>
                </a:lnTo>
                <a:lnTo>
                  <a:pt x="2397" y="2174"/>
                </a:lnTo>
                <a:lnTo>
                  <a:pt x="2380" y="2173"/>
                </a:lnTo>
                <a:lnTo>
                  <a:pt x="2367" y="2173"/>
                </a:lnTo>
                <a:lnTo>
                  <a:pt x="2355" y="2174"/>
                </a:lnTo>
                <a:lnTo>
                  <a:pt x="2343" y="2175"/>
                </a:lnTo>
                <a:lnTo>
                  <a:pt x="2331" y="2178"/>
                </a:lnTo>
                <a:lnTo>
                  <a:pt x="2308" y="2185"/>
                </a:lnTo>
                <a:lnTo>
                  <a:pt x="2286" y="2194"/>
                </a:lnTo>
                <a:lnTo>
                  <a:pt x="1338" y="1525"/>
                </a:lnTo>
                <a:lnTo>
                  <a:pt x="1227" y="1683"/>
                </a:lnTo>
                <a:lnTo>
                  <a:pt x="2156" y="2340"/>
                </a:lnTo>
                <a:lnTo>
                  <a:pt x="2103" y="2358"/>
                </a:lnTo>
                <a:lnTo>
                  <a:pt x="2167" y="2541"/>
                </a:lnTo>
                <a:lnTo>
                  <a:pt x="2231" y="2520"/>
                </a:lnTo>
                <a:lnTo>
                  <a:pt x="2246" y="2532"/>
                </a:lnTo>
                <a:lnTo>
                  <a:pt x="2262" y="2544"/>
                </a:lnTo>
                <a:lnTo>
                  <a:pt x="2277" y="2554"/>
                </a:lnTo>
                <a:lnTo>
                  <a:pt x="2295" y="2562"/>
                </a:lnTo>
                <a:lnTo>
                  <a:pt x="2314" y="2569"/>
                </a:lnTo>
                <a:lnTo>
                  <a:pt x="2332" y="2574"/>
                </a:lnTo>
                <a:lnTo>
                  <a:pt x="2352" y="2578"/>
                </a:lnTo>
                <a:lnTo>
                  <a:pt x="2373" y="2579"/>
                </a:lnTo>
                <a:lnTo>
                  <a:pt x="2392" y="2579"/>
                </a:lnTo>
                <a:lnTo>
                  <a:pt x="2412" y="2577"/>
                </a:lnTo>
                <a:lnTo>
                  <a:pt x="2430" y="2572"/>
                </a:lnTo>
                <a:lnTo>
                  <a:pt x="2448" y="2567"/>
                </a:lnTo>
                <a:lnTo>
                  <a:pt x="2465" y="2558"/>
                </a:lnTo>
                <a:lnTo>
                  <a:pt x="2482" y="2550"/>
                </a:lnTo>
                <a:lnTo>
                  <a:pt x="2497" y="2540"/>
                </a:lnTo>
                <a:lnTo>
                  <a:pt x="2511" y="2528"/>
                </a:lnTo>
                <a:lnTo>
                  <a:pt x="2525" y="2515"/>
                </a:lnTo>
                <a:lnTo>
                  <a:pt x="2537" y="2501"/>
                </a:lnTo>
                <a:lnTo>
                  <a:pt x="2548" y="2486"/>
                </a:lnTo>
                <a:lnTo>
                  <a:pt x="2556" y="2470"/>
                </a:lnTo>
                <a:lnTo>
                  <a:pt x="2565" y="2453"/>
                </a:lnTo>
                <a:lnTo>
                  <a:pt x="2571" y="2435"/>
                </a:lnTo>
                <a:lnTo>
                  <a:pt x="2575" y="2417"/>
                </a:lnTo>
                <a:lnTo>
                  <a:pt x="2578" y="2397"/>
                </a:lnTo>
                <a:lnTo>
                  <a:pt x="4145" y="1848"/>
                </a:lnTo>
                <a:lnTo>
                  <a:pt x="4081" y="16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52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Will You Live in Retirement?</a:t>
            </a:r>
            <a:endParaRPr lang="en-US" dirty="0"/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lphaUcPeriod"/>
            </a:pPr>
            <a:r>
              <a:rPr lang="en-US" dirty="0"/>
              <a:t>Current home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New home, in state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New home, out of state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In another country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Don’t know</a:t>
            </a:r>
          </a:p>
          <a:p>
            <a:pPr marL="5715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72883980-4D5B-4CCD-B22E-6FA0ABFDC85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2" name="Picture 4" descr="Village Icon, Icon, Village, House Icon, Symbol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5" b="28714"/>
          <a:stretch/>
        </p:blipFill>
        <p:spPr bwMode="auto">
          <a:xfrm>
            <a:off x="2775107" y="4332768"/>
            <a:ext cx="45307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27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52" name="Rectangle 1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State Income Tax Rates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 bwMode="white"/>
        <p:txBody>
          <a:bodyPr/>
          <a:lstStyle/>
          <a:p>
            <a:fld id="{683766A4-8D5C-40F2-A85C-C10E4DA958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53" name="Freeform 67"/>
          <p:cNvSpPr>
            <a:spLocks/>
          </p:cNvSpPr>
          <p:nvPr/>
        </p:nvSpPr>
        <p:spPr bwMode="gray">
          <a:xfrm>
            <a:off x="7527925" y="2733120"/>
            <a:ext cx="661988" cy="587375"/>
          </a:xfrm>
          <a:custGeom>
            <a:avLst/>
            <a:gdLst>
              <a:gd name="T0" fmla="*/ 0 w 417"/>
              <a:gd name="T1" fmla="*/ 2147483647 h 370"/>
              <a:gd name="T2" fmla="*/ 0 w 417"/>
              <a:gd name="T3" fmla="*/ 2147483647 h 370"/>
              <a:gd name="T4" fmla="*/ 2147483647 w 417"/>
              <a:gd name="T5" fmla="*/ 2147483647 h 370"/>
              <a:gd name="T6" fmla="*/ 2147483647 w 417"/>
              <a:gd name="T7" fmla="*/ 2147483647 h 370"/>
              <a:gd name="T8" fmla="*/ 2147483647 w 417"/>
              <a:gd name="T9" fmla="*/ 2147483647 h 370"/>
              <a:gd name="T10" fmla="*/ 2147483647 w 417"/>
              <a:gd name="T11" fmla="*/ 2147483647 h 370"/>
              <a:gd name="T12" fmla="*/ 2147483647 w 417"/>
              <a:gd name="T13" fmla="*/ 2147483647 h 370"/>
              <a:gd name="T14" fmla="*/ 2147483647 w 417"/>
              <a:gd name="T15" fmla="*/ 2147483647 h 370"/>
              <a:gd name="T16" fmla="*/ 2147483647 w 417"/>
              <a:gd name="T17" fmla="*/ 2147483647 h 370"/>
              <a:gd name="T18" fmla="*/ 2147483647 w 417"/>
              <a:gd name="T19" fmla="*/ 2147483647 h 370"/>
              <a:gd name="T20" fmla="*/ 2147483647 w 417"/>
              <a:gd name="T21" fmla="*/ 0 h 370"/>
              <a:gd name="T22" fmla="*/ 2147483647 w 417"/>
              <a:gd name="T23" fmla="*/ 0 h 370"/>
              <a:gd name="T24" fmla="*/ 2147483647 w 417"/>
              <a:gd name="T25" fmla="*/ 2147483647 h 370"/>
              <a:gd name="T26" fmla="*/ 2147483647 w 417"/>
              <a:gd name="T27" fmla="*/ 2147483647 h 370"/>
              <a:gd name="T28" fmla="*/ 2147483647 w 417"/>
              <a:gd name="T29" fmla="*/ 2147483647 h 370"/>
              <a:gd name="T30" fmla="*/ 2147483647 w 417"/>
              <a:gd name="T31" fmla="*/ 2147483647 h 370"/>
              <a:gd name="T32" fmla="*/ 2147483647 w 417"/>
              <a:gd name="T33" fmla="*/ 2147483647 h 370"/>
              <a:gd name="T34" fmla="*/ 2147483647 w 417"/>
              <a:gd name="T35" fmla="*/ 2147483647 h 370"/>
              <a:gd name="T36" fmla="*/ 0 w 417"/>
              <a:gd name="T37" fmla="*/ 2147483647 h 3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7"/>
              <a:gd name="T58" fmla="*/ 0 h 370"/>
              <a:gd name="T59" fmla="*/ 417 w 417"/>
              <a:gd name="T60" fmla="*/ 370 h 3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7" h="370">
                <a:moveTo>
                  <a:pt x="0" y="234"/>
                </a:moveTo>
                <a:lnTo>
                  <a:pt x="0" y="273"/>
                </a:lnTo>
                <a:lnTo>
                  <a:pt x="274" y="273"/>
                </a:lnTo>
                <a:lnTo>
                  <a:pt x="318" y="340"/>
                </a:lnTo>
                <a:lnTo>
                  <a:pt x="369" y="350"/>
                </a:lnTo>
                <a:lnTo>
                  <a:pt x="371" y="370"/>
                </a:lnTo>
                <a:lnTo>
                  <a:pt x="407" y="342"/>
                </a:lnTo>
                <a:lnTo>
                  <a:pt x="417" y="218"/>
                </a:lnTo>
                <a:lnTo>
                  <a:pt x="417" y="133"/>
                </a:lnTo>
                <a:lnTo>
                  <a:pt x="401" y="119"/>
                </a:lnTo>
                <a:lnTo>
                  <a:pt x="409" y="0"/>
                </a:lnTo>
                <a:lnTo>
                  <a:pt x="320" y="0"/>
                </a:lnTo>
                <a:lnTo>
                  <a:pt x="224" y="95"/>
                </a:lnTo>
                <a:lnTo>
                  <a:pt x="240" y="127"/>
                </a:lnTo>
                <a:lnTo>
                  <a:pt x="181" y="170"/>
                </a:lnTo>
                <a:lnTo>
                  <a:pt x="107" y="160"/>
                </a:lnTo>
                <a:lnTo>
                  <a:pt x="42" y="160"/>
                </a:lnTo>
                <a:lnTo>
                  <a:pt x="28" y="204"/>
                </a:lnTo>
                <a:lnTo>
                  <a:pt x="0" y="234"/>
                </a:lnTo>
                <a:close/>
              </a:path>
            </a:pathLst>
          </a:custGeom>
          <a:solidFill>
            <a:srgbClr val="72218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722182"/>
              </a:solidFill>
            </a:endParaRPr>
          </a:p>
        </p:txBody>
      </p:sp>
      <p:sp>
        <p:nvSpPr>
          <p:cNvPr id="254" name="Freeform 68"/>
          <p:cNvSpPr>
            <a:spLocks/>
          </p:cNvSpPr>
          <p:nvPr/>
        </p:nvSpPr>
        <p:spPr bwMode="gray">
          <a:xfrm>
            <a:off x="8477250" y="2407682"/>
            <a:ext cx="390525" cy="592138"/>
          </a:xfrm>
          <a:custGeom>
            <a:avLst/>
            <a:gdLst>
              <a:gd name="T0" fmla="*/ 0 w 246"/>
              <a:gd name="T1" fmla="*/ 2147483647 h 373"/>
              <a:gd name="T2" fmla="*/ 0 w 246"/>
              <a:gd name="T3" fmla="*/ 2147483647 h 373"/>
              <a:gd name="T4" fmla="*/ 2147483647 w 246"/>
              <a:gd name="T5" fmla="*/ 2147483647 h 373"/>
              <a:gd name="T6" fmla="*/ 2147483647 w 246"/>
              <a:gd name="T7" fmla="*/ 2147483647 h 373"/>
              <a:gd name="T8" fmla="*/ 2147483647 w 246"/>
              <a:gd name="T9" fmla="*/ 2147483647 h 373"/>
              <a:gd name="T10" fmla="*/ 2147483647 w 246"/>
              <a:gd name="T11" fmla="*/ 2147483647 h 373"/>
              <a:gd name="T12" fmla="*/ 2147483647 w 246"/>
              <a:gd name="T13" fmla="*/ 2147483647 h 373"/>
              <a:gd name="T14" fmla="*/ 2147483647 w 246"/>
              <a:gd name="T15" fmla="*/ 2147483647 h 373"/>
              <a:gd name="T16" fmla="*/ 2147483647 w 246"/>
              <a:gd name="T17" fmla="*/ 2147483647 h 373"/>
              <a:gd name="T18" fmla="*/ 2147483647 w 246"/>
              <a:gd name="T19" fmla="*/ 0 h 373"/>
              <a:gd name="T20" fmla="*/ 2147483647 w 246"/>
              <a:gd name="T21" fmla="*/ 2147483647 h 373"/>
              <a:gd name="T22" fmla="*/ 0 w 246"/>
              <a:gd name="T23" fmla="*/ 2147483647 h 3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6"/>
              <a:gd name="T37" fmla="*/ 0 h 373"/>
              <a:gd name="T38" fmla="*/ 246 w 246"/>
              <a:gd name="T39" fmla="*/ 373 h 3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6" h="373">
                <a:moveTo>
                  <a:pt x="0" y="145"/>
                </a:moveTo>
                <a:lnTo>
                  <a:pt x="0" y="373"/>
                </a:lnTo>
                <a:lnTo>
                  <a:pt x="59" y="340"/>
                </a:lnTo>
                <a:lnTo>
                  <a:pt x="63" y="310"/>
                </a:lnTo>
                <a:lnTo>
                  <a:pt x="246" y="177"/>
                </a:lnTo>
                <a:lnTo>
                  <a:pt x="236" y="127"/>
                </a:lnTo>
                <a:lnTo>
                  <a:pt x="204" y="113"/>
                </a:lnTo>
                <a:lnTo>
                  <a:pt x="182" y="6"/>
                </a:lnTo>
                <a:lnTo>
                  <a:pt x="133" y="20"/>
                </a:lnTo>
                <a:lnTo>
                  <a:pt x="107" y="0"/>
                </a:lnTo>
                <a:lnTo>
                  <a:pt x="59" y="38"/>
                </a:lnTo>
                <a:lnTo>
                  <a:pt x="0" y="145"/>
                </a:lnTo>
                <a:close/>
              </a:path>
            </a:pathLst>
          </a:custGeom>
          <a:solidFill>
            <a:srgbClr val="72218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722182"/>
              </a:solidFill>
            </a:endParaRPr>
          </a:p>
        </p:txBody>
      </p:sp>
      <p:sp>
        <p:nvSpPr>
          <p:cNvPr id="255" name="Freeform 69"/>
          <p:cNvSpPr>
            <a:spLocks/>
          </p:cNvSpPr>
          <p:nvPr/>
        </p:nvSpPr>
        <p:spPr bwMode="gray">
          <a:xfrm>
            <a:off x="8356600" y="3155395"/>
            <a:ext cx="76200" cy="95250"/>
          </a:xfrm>
          <a:custGeom>
            <a:avLst/>
            <a:gdLst>
              <a:gd name="T0" fmla="*/ 0 w 48"/>
              <a:gd name="T1" fmla="*/ 0 h 60"/>
              <a:gd name="T2" fmla="*/ 2147483647 w 48"/>
              <a:gd name="T3" fmla="*/ 0 h 60"/>
              <a:gd name="T4" fmla="*/ 2147483647 w 48"/>
              <a:gd name="T5" fmla="*/ 2147483647 h 60"/>
              <a:gd name="T6" fmla="*/ 2147483647 w 48"/>
              <a:gd name="T7" fmla="*/ 2147483647 h 60"/>
              <a:gd name="T8" fmla="*/ 0 w 48"/>
              <a:gd name="T9" fmla="*/ 2147483647 h 60"/>
              <a:gd name="T10" fmla="*/ 0 w 48"/>
              <a:gd name="T11" fmla="*/ 0 h 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60"/>
              <a:gd name="T20" fmla="*/ 48 w 48"/>
              <a:gd name="T21" fmla="*/ 60 h 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60">
                <a:moveTo>
                  <a:pt x="0" y="0"/>
                </a:moveTo>
                <a:lnTo>
                  <a:pt x="32" y="0"/>
                </a:lnTo>
                <a:lnTo>
                  <a:pt x="48" y="17"/>
                </a:lnTo>
                <a:lnTo>
                  <a:pt x="30" y="56"/>
                </a:lnTo>
                <a:lnTo>
                  <a:pt x="0" y="60"/>
                </a:lnTo>
                <a:lnTo>
                  <a:pt x="0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6" name="Freeform 70"/>
          <p:cNvSpPr>
            <a:spLocks/>
          </p:cNvSpPr>
          <p:nvPr/>
        </p:nvSpPr>
        <p:spPr bwMode="gray">
          <a:xfrm>
            <a:off x="5707063" y="2952195"/>
            <a:ext cx="696912" cy="393700"/>
          </a:xfrm>
          <a:custGeom>
            <a:avLst/>
            <a:gdLst>
              <a:gd name="T0" fmla="*/ 0 w 439"/>
              <a:gd name="T1" fmla="*/ 0 h 248"/>
              <a:gd name="T2" fmla="*/ 2147483647 w 439"/>
              <a:gd name="T3" fmla="*/ 0 h 248"/>
              <a:gd name="T4" fmla="*/ 2147483647 w 439"/>
              <a:gd name="T5" fmla="*/ 2147483647 h 248"/>
              <a:gd name="T6" fmla="*/ 2147483647 w 439"/>
              <a:gd name="T7" fmla="*/ 2147483647 h 248"/>
              <a:gd name="T8" fmla="*/ 2147483647 w 439"/>
              <a:gd name="T9" fmla="*/ 2147483647 h 248"/>
              <a:gd name="T10" fmla="*/ 2147483647 w 439"/>
              <a:gd name="T11" fmla="*/ 2147483647 h 248"/>
              <a:gd name="T12" fmla="*/ 2147483647 w 439"/>
              <a:gd name="T13" fmla="*/ 2147483647 h 248"/>
              <a:gd name="T14" fmla="*/ 2147483647 w 439"/>
              <a:gd name="T15" fmla="*/ 2147483647 h 248"/>
              <a:gd name="T16" fmla="*/ 2147483647 w 439"/>
              <a:gd name="T17" fmla="*/ 2147483647 h 248"/>
              <a:gd name="T18" fmla="*/ 2147483647 w 439"/>
              <a:gd name="T19" fmla="*/ 2147483647 h 248"/>
              <a:gd name="T20" fmla="*/ 0 w 439"/>
              <a:gd name="T21" fmla="*/ 2147483647 h 248"/>
              <a:gd name="T22" fmla="*/ 0 w 439"/>
              <a:gd name="T23" fmla="*/ 0 h 2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9"/>
              <a:gd name="T37" fmla="*/ 0 h 248"/>
              <a:gd name="T38" fmla="*/ 439 w 439"/>
              <a:gd name="T39" fmla="*/ 248 h 2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9" h="248">
                <a:moveTo>
                  <a:pt x="0" y="0"/>
                </a:moveTo>
                <a:lnTo>
                  <a:pt x="374" y="0"/>
                </a:lnTo>
                <a:lnTo>
                  <a:pt x="386" y="28"/>
                </a:lnTo>
                <a:lnTo>
                  <a:pt x="384" y="62"/>
                </a:lnTo>
                <a:lnTo>
                  <a:pt x="420" y="96"/>
                </a:lnTo>
                <a:lnTo>
                  <a:pt x="439" y="137"/>
                </a:lnTo>
                <a:lnTo>
                  <a:pt x="386" y="176"/>
                </a:lnTo>
                <a:lnTo>
                  <a:pt x="396" y="202"/>
                </a:lnTo>
                <a:lnTo>
                  <a:pt x="352" y="248"/>
                </a:lnTo>
                <a:lnTo>
                  <a:pt x="52" y="248"/>
                </a:lnTo>
                <a:lnTo>
                  <a:pt x="0" y="90"/>
                </a:lnTo>
                <a:lnTo>
                  <a:pt x="0" y="0"/>
                </a:lnTo>
                <a:close/>
              </a:path>
            </a:pathLst>
          </a:custGeom>
          <a:solidFill>
            <a:srgbClr val="72218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722182"/>
              </a:solidFill>
            </a:endParaRPr>
          </a:p>
        </p:txBody>
      </p:sp>
      <p:sp>
        <p:nvSpPr>
          <p:cNvPr id="257" name="Freeform 71"/>
          <p:cNvSpPr>
            <a:spLocks/>
          </p:cNvSpPr>
          <p:nvPr/>
        </p:nvSpPr>
        <p:spPr bwMode="gray">
          <a:xfrm>
            <a:off x="5646738" y="2169557"/>
            <a:ext cx="715962" cy="785813"/>
          </a:xfrm>
          <a:custGeom>
            <a:avLst/>
            <a:gdLst>
              <a:gd name="T0" fmla="*/ 0 w 451"/>
              <a:gd name="T1" fmla="*/ 0 h 495"/>
              <a:gd name="T2" fmla="*/ 2147483647 w 451"/>
              <a:gd name="T3" fmla="*/ 0 h 495"/>
              <a:gd name="T4" fmla="*/ 2147483647 w 451"/>
              <a:gd name="T5" fmla="*/ 2147483647 h 495"/>
              <a:gd name="T6" fmla="*/ 2147483647 w 451"/>
              <a:gd name="T7" fmla="*/ 2147483647 h 495"/>
              <a:gd name="T8" fmla="*/ 2147483647 w 451"/>
              <a:gd name="T9" fmla="*/ 2147483647 h 495"/>
              <a:gd name="T10" fmla="*/ 2147483647 w 451"/>
              <a:gd name="T11" fmla="*/ 2147483647 h 495"/>
              <a:gd name="T12" fmla="*/ 2147483647 w 451"/>
              <a:gd name="T13" fmla="*/ 2147483647 h 495"/>
              <a:gd name="T14" fmla="*/ 2147483647 w 451"/>
              <a:gd name="T15" fmla="*/ 2147483647 h 495"/>
              <a:gd name="T16" fmla="*/ 2147483647 w 451"/>
              <a:gd name="T17" fmla="*/ 2147483647 h 495"/>
              <a:gd name="T18" fmla="*/ 2147483647 w 451"/>
              <a:gd name="T19" fmla="*/ 2147483647 h 495"/>
              <a:gd name="T20" fmla="*/ 2147483647 w 451"/>
              <a:gd name="T21" fmla="*/ 2147483647 h 495"/>
              <a:gd name="T22" fmla="*/ 2147483647 w 451"/>
              <a:gd name="T23" fmla="*/ 2147483647 h 495"/>
              <a:gd name="T24" fmla="*/ 2147483647 w 451"/>
              <a:gd name="T25" fmla="*/ 2147483647 h 495"/>
              <a:gd name="T26" fmla="*/ 2147483647 w 451"/>
              <a:gd name="T27" fmla="*/ 2147483647 h 495"/>
              <a:gd name="T28" fmla="*/ 0 w 451"/>
              <a:gd name="T29" fmla="*/ 0 h 49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51"/>
              <a:gd name="T46" fmla="*/ 0 h 495"/>
              <a:gd name="T47" fmla="*/ 451 w 451"/>
              <a:gd name="T48" fmla="*/ 495 h 49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51" h="495">
                <a:moveTo>
                  <a:pt x="0" y="0"/>
                </a:moveTo>
                <a:lnTo>
                  <a:pt x="151" y="0"/>
                </a:lnTo>
                <a:lnTo>
                  <a:pt x="451" y="60"/>
                </a:lnTo>
                <a:lnTo>
                  <a:pt x="348" y="157"/>
                </a:lnTo>
                <a:lnTo>
                  <a:pt x="304" y="304"/>
                </a:lnTo>
                <a:lnTo>
                  <a:pt x="304" y="382"/>
                </a:lnTo>
                <a:lnTo>
                  <a:pt x="407" y="457"/>
                </a:lnTo>
                <a:lnTo>
                  <a:pt x="413" y="495"/>
                </a:lnTo>
                <a:lnTo>
                  <a:pt x="60" y="495"/>
                </a:lnTo>
                <a:lnTo>
                  <a:pt x="60" y="352"/>
                </a:lnTo>
                <a:lnTo>
                  <a:pt x="30" y="316"/>
                </a:lnTo>
                <a:lnTo>
                  <a:pt x="50" y="294"/>
                </a:lnTo>
                <a:lnTo>
                  <a:pt x="50" y="263"/>
                </a:lnTo>
                <a:lnTo>
                  <a:pt x="38" y="177"/>
                </a:lnTo>
                <a:lnTo>
                  <a:pt x="0" y="0"/>
                </a:lnTo>
                <a:close/>
              </a:path>
            </a:pathLst>
          </a:custGeom>
          <a:solidFill>
            <a:srgbClr val="72218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722182"/>
              </a:solidFill>
            </a:endParaRPr>
          </a:p>
        </p:txBody>
      </p:sp>
      <p:sp>
        <p:nvSpPr>
          <p:cNvPr id="258" name="Freeform 72"/>
          <p:cNvSpPr>
            <a:spLocks/>
          </p:cNvSpPr>
          <p:nvPr/>
        </p:nvSpPr>
        <p:spPr bwMode="gray">
          <a:xfrm>
            <a:off x="6127750" y="2461657"/>
            <a:ext cx="623888" cy="639763"/>
          </a:xfrm>
          <a:custGeom>
            <a:avLst/>
            <a:gdLst>
              <a:gd name="T0" fmla="*/ 2147483647 w 393"/>
              <a:gd name="T1" fmla="*/ 2147483647 h 403"/>
              <a:gd name="T2" fmla="*/ 2147483647 w 393"/>
              <a:gd name="T3" fmla="*/ 0 h 403"/>
              <a:gd name="T4" fmla="*/ 2147483647 w 393"/>
              <a:gd name="T5" fmla="*/ 2147483647 h 403"/>
              <a:gd name="T6" fmla="*/ 2147483647 w 393"/>
              <a:gd name="T7" fmla="*/ 2147483647 h 403"/>
              <a:gd name="T8" fmla="*/ 2147483647 w 393"/>
              <a:gd name="T9" fmla="*/ 2147483647 h 403"/>
              <a:gd name="T10" fmla="*/ 2147483647 w 393"/>
              <a:gd name="T11" fmla="*/ 2147483647 h 403"/>
              <a:gd name="T12" fmla="*/ 2147483647 w 393"/>
              <a:gd name="T13" fmla="*/ 2147483647 h 403"/>
              <a:gd name="T14" fmla="*/ 2147483647 w 393"/>
              <a:gd name="T15" fmla="*/ 2147483647 h 403"/>
              <a:gd name="T16" fmla="*/ 2147483647 w 393"/>
              <a:gd name="T17" fmla="*/ 2147483647 h 403"/>
              <a:gd name="T18" fmla="*/ 2147483647 w 393"/>
              <a:gd name="T19" fmla="*/ 2147483647 h 403"/>
              <a:gd name="T20" fmla="*/ 2147483647 w 393"/>
              <a:gd name="T21" fmla="*/ 2147483647 h 403"/>
              <a:gd name="T22" fmla="*/ 2147483647 w 393"/>
              <a:gd name="T23" fmla="*/ 2147483647 h 403"/>
              <a:gd name="T24" fmla="*/ 2147483647 w 393"/>
              <a:gd name="T25" fmla="*/ 2147483647 h 403"/>
              <a:gd name="T26" fmla="*/ 2147483647 w 393"/>
              <a:gd name="T27" fmla="*/ 2147483647 h 403"/>
              <a:gd name="T28" fmla="*/ 2147483647 w 393"/>
              <a:gd name="T29" fmla="*/ 2147483647 h 403"/>
              <a:gd name="T30" fmla="*/ 0 w 393"/>
              <a:gd name="T31" fmla="*/ 2147483647 h 403"/>
              <a:gd name="T32" fmla="*/ 0 w 393"/>
              <a:gd name="T33" fmla="*/ 2147483647 h 403"/>
              <a:gd name="T34" fmla="*/ 2147483647 w 393"/>
              <a:gd name="T35" fmla="*/ 2147483647 h 4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3"/>
              <a:gd name="T55" fmla="*/ 0 h 403"/>
              <a:gd name="T56" fmla="*/ 393 w 393"/>
              <a:gd name="T57" fmla="*/ 403 h 40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3" h="403">
                <a:moveTo>
                  <a:pt x="25" y="30"/>
                </a:moveTo>
                <a:lnTo>
                  <a:pt x="125" y="0"/>
                </a:lnTo>
                <a:lnTo>
                  <a:pt x="145" y="38"/>
                </a:lnTo>
                <a:lnTo>
                  <a:pt x="280" y="105"/>
                </a:lnTo>
                <a:lnTo>
                  <a:pt x="311" y="143"/>
                </a:lnTo>
                <a:lnTo>
                  <a:pt x="321" y="180"/>
                </a:lnTo>
                <a:lnTo>
                  <a:pt x="373" y="171"/>
                </a:lnTo>
                <a:lnTo>
                  <a:pt x="393" y="188"/>
                </a:lnTo>
                <a:lnTo>
                  <a:pt x="349" y="252"/>
                </a:lnTo>
                <a:lnTo>
                  <a:pt x="327" y="403"/>
                </a:lnTo>
                <a:lnTo>
                  <a:pt x="153" y="403"/>
                </a:lnTo>
                <a:lnTo>
                  <a:pt x="119" y="375"/>
                </a:lnTo>
                <a:lnTo>
                  <a:pt x="121" y="339"/>
                </a:lnTo>
                <a:lnTo>
                  <a:pt x="107" y="306"/>
                </a:lnTo>
                <a:lnTo>
                  <a:pt x="103" y="272"/>
                </a:lnTo>
                <a:lnTo>
                  <a:pt x="0" y="198"/>
                </a:lnTo>
                <a:lnTo>
                  <a:pt x="0" y="123"/>
                </a:lnTo>
                <a:lnTo>
                  <a:pt x="25" y="30"/>
                </a:lnTo>
                <a:close/>
              </a:path>
            </a:pathLst>
          </a:custGeom>
          <a:solidFill>
            <a:srgbClr val="72218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722182"/>
              </a:solidFill>
            </a:endParaRPr>
          </a:p>
        </p:txBody>
      </p:sp>
      <p:sp>
        <p:nvSpPr>
          <p:cNvPr id="259" name="Freeform 73"/>
          <p:cNvSpPr>
            <a:spLocks/>
          </p:cNvSpPr>
          <p:nvPr/>
        </p:nvSpPr>
        <p:spPr bwMode="auto">
          <a:xfrm>
            <a:off x="7445375" y="3104595"/>
            <a:ext cx="588963" cy="360362"/>
          </a:xfrm>
          <a:custGeom>
            <a:avLst/>
            <a:gdLst>
              <a:gd name="T0" fmla="*/ 0 w 371"/>
              <a:gd name="T1" fmla="*/ 2147483647 h 227"/>
              <a:gd name="T2" fmla="*/ 2147483647 w 371"/>
              <a:gd name="T3" fmla="*/ 0 h 227"/>
              <a:gd name="T4" fmla="*/ 2147483647 w 371"/>
              <a:gd name="T5" fmla="*/ 2147483647 h 227"/>
              <a:gd name="T6" fmla="*/ 2147483647 w 371"/>
              <a:gd name="T7" fmla="*/ 2147483647 h 227"/>
              <a:gd name="T8" fmla="*/ 2147483647 w 371"/>
              <a:gd name="T9" fmla="*/ 2147483647 h 227"/>
              <a:gd name="T10" fmla="*/ 2147483647 w 371"/>
              <a:gd name="T11" fmla="*/ 2147483647 h 227"/>
              <a:gd name="T12" fmla="*/ 2147483647 w 371"/>
              <a:gd name="T13" fmla="*/ 2147483647 h 227"/>
              <a:gd name="T14" fmla="*/ 2147483647 w 371"/>
              <a:gd name="T15" fmla="*/ 2147483647 h 227"/>
              <a:gd name="T16" fmla="*/ 2147483647 w 371"/>
              <a:gd name="T17" fmla="*/ 2147483647 h 227"/>
              <a:gd name="T18" fmla="*/ 2147483647 w 371"/>
              <a:gd name="T19" fmla="*/ 2147483647 h 227"/>
              <a:gd name="T20" fmla="*/ 0 w 371"/>
              <a:gd name="T21" fmla="*/ 2147483647 h 227"/>
              <a:gd name="T22" fmla="*/ 0 w 371"/>
              <a:gd name="T23" fmla="*/ 2147483647 h 2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1"/>
              <a:gd name="T37" fmla="*/ 0 h 227"/>
              <a:gd name="T38" fmla="*/ 371 w 371"/>
              <a:gd name="T39" fmla="*/ 227 h 2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1" h="227">
                <a:moveTo>
                  <a:pt x="0" y="43"/>
                </a:moveTo>
                <a:lnTo>
                  <a:pt x="53" y="0"/>
                </a:lnTo>
                <a:lnTo>
                  <a:pt x="53" y="41"/>
                </a:lnTo>
                <a:lnTo>
                  <a:pt x="329" y="41"/>
                </a:lnTo>
                <a:lnTo>
                  <a:pt x="371" y="108"/>
                </a:lnTo>
                <a:lnTo>
                  <a:pt x="346" y="128"/>
                </a:lnTo>
                <a:lnTo>
                  <a:pt x="369" y="185"/>
                </a:lnTo>
                <a:lnTo>
                  <a:pt x="347" y="209"/>
                </a:lnTo>
                <a:lnTo>
                  <a:pt x="282" y="209"/>
                </a:lnTo>
                <a:lnTo>
                  <a:pt x="282" y="227"/>
                </a:lnTo>
                <a:lnTo>
                  <a:pt x="0" y="227"/>
                </a:lnTo>
                <a:lnTo>
                  <a:pt x="0" y="43"/>
                </a:lnTo>
                <a:close/>
              </a:path>
            </a:pathLst>
          </a:custGeom>
          <a:gradFill rotWithShape="0">
            <a:gsLst>
              <a:gs pos="0">
                <a:srgbClr val="FFCC66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0" name="Freeform 74"/>
          <p:cNvSpPr>
            <a:spLocks/>
          </p:cNvSpPr>
          <p:nvPr/>
        </p:nvSpPr>
        <p:spPr bwMode="auto">
          <a:xfrm>
            <a:off x="8174038" y="3153807"/>
            <a:ext cx="182562" cy="123825"/>
          </a:xfrm>
          <a:custGeom>
            <a:avLst/>
            <a:gdLst>
              <a:gd name="T0" fmla="*/ 2147483647 w 115"/>
              <a:gd name="T1" fmla="*/ 0 h 78"/>
              <a:gd name="T2" fmla="*/ 2147483647 w 115"/>
              <a:gd name="T3" fmla="*/ 0 h 78"/>
              <a:gd name="T4" fmla="*/ 2147483647 w 115"/>
              <a:gd name="T5" fmla="*/ 2147483647 h 78"/>
              <a:gd name="T6" fmla="*/ 0 w 115"/>
              <a:gd name="T7" fmla="*/ 2147483647 h 78"/>
              <a:gd name="T8" fmla="*/ 2147483647 w 11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78"/>
              <a:gd name="T17" fmla="*/ 115 w 11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78">
                <a:moveTo>
                  <a:pt x="6" y="0"/>
                </a:moveTo>
                <a:lnTo>
                  <a:pt x="115" y="0"/>
                </a:lnTo>
                <a:lnTo>
                  <a:pt x="115" y="62"/>
                </a:lnTo>
                <a:lnTo>
                  <a:pt x="0" y="78"/>
                </a:lnTo>
                <a:lnTo>
                  <a:pt x="6" y="0"/>
                </a:lnTo>
                <a:close/>
              </a:path>
            </a:pathLst>
          </a:custGeom>
          <a:gradFill rotWithShape="0">
            <a:gsLst>
              <a:gs pos="0">
                <a:srgbClr val="FFCC66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1" name="Freeform 75"/>
          <p:cNvSpPr>
            <a:spLocks/>
          </p:cNvSpPr>
          <p:nvPr/>
        </p:nvSpPr>
        <p:spPr bwMode="auto">
          <a:xfrm>
            <a:off x="6265863" y="3101420"/>
            <a:ext cx="425450" cy="725487"/>
          </a:xfrm>
          <a:custGeom>
            <a:avLst/>
            <a:gdLst>
              <a:gd name="T0" fmla="*/ 2147483647 w 268"/>
              <a:gd name="T1" fmla="*/ 0 h 457"/>
              <a:gd name="T2" fmla="*/ 2147483647 w 268"/>
              <a:gd name="T3" fmla="*/ 0 h 457"/>
              <a:gd name="T4" fmla="*/ 2147483647 w 268"/>
              <a:gd name="T5" fmla="*/ 2147483647 h 457"/>
              <a:gd name="T6" fmla="*/ 2147483647 w 268"/>
              <a:gd name="T7" fmla="*/ 2147483647 h 457"/>
              <a:gd name="T8" fmla="*/ 2147483647 w 268"/>
              <a:gd name="T9" fmla="*/ 2147483647 h 457"/>
              <a:gd name="T10" fmla="*/ 2147483647 w 268"/>
              <a:gd name="T11" fmla="*/ 2147483647 h 457"/>
              <a:gd name="T12" fmla="*/ 2147483647 w 268"/>
              <a:gd name="T13" fmla="*/ 2147483647 h 457"/>
              <a:gd name="T14" fmla="*/ 2147483647 w 268"/>
              <a:gd name="T15" fmla="*/ 2147483647 h 457"/>
              <a:gd name="T16" fmla="*/ 2147483647 w 268"/>
              <a:gd name="T17" fmla="*/ 2147483647 h 457"/>
              <a:gd name="T18" fmla="*/ 2147483647 w 268"/>
              <a:gd name="T19" fmla="*/ 2147483647 h 457"/>
              <a:gd name="T20" fmla="*/ 2147483647 w 268"/>
              <a:gd name="T21" fmla="*/ 2147483647 h 457"/>
              <a:gd name="T22" fmla="*/ 2147483647 w 268"/>
              <a:gd name="T23" fmla="*/ 2147483647 h 457"/>
              <a:gd name="T24" fmla="*/ 0 w 268"/>
              <a:gd name="T25" fmla="*/ 2147483647 h 457"/>
              <a:gd name="T26" fmla="*/ 2147483647 w 268"/>
              <a:gd name="T27" fmla="*/ 2147483647 h 457"/>
              <a:gd name="T28" fmla="*/ 2147483647 w 268"/>
              <a:gd name="T29" fmla="*/ 2147483647 h 457"/>
              <a:gd name="T30" fmla="*/ 2147483647 w 268"/>
              <a:gd name="T31" fmla="*/ 2147483647 h 457"/>
              <a:gd name="T32" fmla="*/ 2147483647 w 268"/>
              <a:gd name="T33" fmla="*/ 2147483647 h 457"/>
              <a:gd name="T34" fmla="*/ 2147483647 w 268"/>
              <a:gd name="T35" fmla="*/ 0 h 4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8"/>
              <a:gd name="T55" fmla="*/ 0 h 457"/>
              <a:gd name="T56" fmla="*/ 268 w 268"/>
              <a:gd name="T57" fmla="*/ 457 h 4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8" h="457">
                <a:moveTo>
                  <a:pt x="68" y="0"/>
                </a:moveTo>
                <a:lnTo>
                  <a:pt x="244" y="0"/>
                </a:lnTo>
                <a:lnTo>
                  <a:pt x="266" y="68"/>
                </a:lnTo>
                <a:lnTo>
                  <a:pt x="266" y="303"/>
                </a:lnTo>
                <a:lnTo>
                  <a:pt x="268" y="324"/>
                </a:lnTo>
                <a:lnTo>
                  <a:pt x="234" y="364"/>
                </a:lnTo>
                <a:lnTo>
                  <a:pt x="226" y="412"/>
                </a:lnTo>
                <a:lnTo>
                  <a:pt x="161" y="457"/>
                </a:lnTo>
                <a:lnTo>
                  <a:pt x="131" y="447"/>
                </a:lnTo>
                <a:lnTo>
                  <a:pt x="64" y="350"/>
                </a:lnTo>
                <a:lnTo>
                  <a:pt x="83" y="320"/>
                </a:lnTo>
                <a:lnTo>
                  <a:pt x="56" y="301"/>
                </a:lnTo>
                <a:lnTo>
                  <a:pt x="0" y="209"/>
                </a:lnTo>
                <a:lnTo>
                  <a:pt x="4" y="152"/>
                </a:lnTo>
                <a:lnTo>
                  <a:pt x="44" y="106"/>
                </a:lnTo>
                <a:lnTo>
                  <a:pt x="34" y="80"/>
                </a:lnTo>
                <a:lnTo>
                  <a:pt x="85" y="43"/>
                </a:lnTo>
                <a:lnTo>
                  <a:pt x="68" y="0"/>
                </a:lnTo>
                <a:close/>
              </a:path>
            </a:pathLst>
          </a:custGeom>
          <a:gradFill rotWithShape="0">
            <a:gsLst>
              <a:gs pos="0">
                <a:srgbClr val="FFCC66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2" name="Freeform 76"/>
          <p:cNvSpPr>
            <a:spLocks/>
          </p:cNvSpPr>
          <p:nvPr/>
        </p:nvSpPr>
        <p:spPr bwMode="auto">
          <a:xfrm>
            <a:off x="6624638" y="3199845"/>
            <a:ext cx="344487" cy="561975"/>
          </a:xfrm>
          <a:custGeom>
            <a:avLst/>
            <a:gdLst>
              <a:gd name="T0" fmla="*/ 2147483647 w 217"/>
              <a:gd name="T1" fmla="*/ 0 h 354"/>
              <a:gd name="T2" fmla="*/ 2147483647 w 217"/>
              <a:gd name="T3" fmla="*/ 2147483647 h 354"/>
              <a:gd name="T4" fmla="*/ 2147483647 w 217"/>
              <a:gd name="T5" fmla="*/ 2147483647 h 354"/>
              <a:gd name="T6" fmla="*/ 2147483647 w 217"/>
              <a:gd name="T7" fmla="*/ 2147483647 h 354"/>
              <a:gd name="T8" fmla="*/ 2147483647 w 217"/>
              <a:gd name="T9" fmla="*/ 2147483647 h 354"/>
              <a:gd name="T10" fmla="*/ 2147483647 w 217"/>
              <a:gd name="T11" fmla="*/ 2147483647 h 354"/>
              <a:gd name="T12" fmla="*/ 0 w 217"/>
              <a:gd name="T13" fmla="*/ 2147483647 h 354"/>
              <a:gd name="T14" fmla="*/ 2147483647 w 217"/>
              <a:gd name="T15" fmla="*/ 2147483647 h 354"/>
              <a:gd name="T16" fmla="*/ 2147483647 w 217"/>
              <a:gd name="T17" fmla="*/ 2147483647 h 354"/>
              <a:gd name="T18" fmla="*/ 2147483647 w 217"/>
              <a:gd name="T19" fmla="*/ 0 h 3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7"/>
              <a:gd name="T31" fmla="*/ 0 h 354"/>
              <a:gd name="T32" fmla="*/ 217 w 217"/>
              <a:gd name="T33" fmla="*/ 354 h 3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7" h="354">
                <a:moveTo>
                  <a:pt x="40" y="0"/>
                </a:moveTo>
                <a:lnTo>
                  <a:pt x="58" y="12"/>
                </a:lnTo>
                <a:lnTo>
                  <a:pt x="88" y="2"/>
                </a:lnTo>
                <a:lnTo>
                  <a:pt x="217" y="2"/>
                </a:lnTo>
                <a:lnTo>
                  <a:pt x="217" y="213"/>
                </a:lnTo>
                <a:lnTo>
                  <a:pt x="137" y="322"/>
                </a:lnTo>
                <a:lnTo>
                  <a:pt x="0" y="354"/>
                </a:lnTo>
                <a:lnTo>
                  <a:pt x="10" y="302"/>
                </a:lnTo>
                <a:lnTo>
                  <a:pt x="40" y="264"/>
                </a:lnTo>
                <a:lnTo>
                  <a:pt x="40" y="0"/>
                </a:lnTo>
                <a:close/>
              </a:path>
            </a:pathLst>
          </a:custGeom>
          <a:gradFill rotWithShape="0">
            <a:gsLst>
              <a:gs pos="0">
                <a:srgbClr val="FFCC66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3" name="Freeform 77"/>
          <p:cNvSpPr>
            <a:spLocks/>
          </p:cNvSpPr>
          <p:nvPr/>
        </p:nvSpPr>
        <p:spPr bwMode="gray">
          <a:xfrm>
            <a:off x="3670300" y="2169557"/>
            <a:ext cx="1270000" cy="655638"/>
          </a:xfrm>
          <a:custGeom>
            <a:avLst/>
            <a:gdLst>
              <a:gd name="T0" fmla="*/ 2147483647 w 800"/>
              <a:gd name="T1" fmla="*/ 0 h 413"/>
              <a:gd name="T2" fmla="*/ 2147483647 w 800"/>
              <a:gd name="T3" fmla="*/ 0 h 413"/>
              <a:gd name="T4" fmla="*/ 2147483647 w 800"/>
              <a:gd name="T5" fmla="*/ 2147483647 h 413"/>
              <a:gd name="T6" fmla="*/ 2147483647 w 800"/>
              <a:gd name="T7" fmla="*/ 2147483647 h 413"/>
              <a:gd name="T8" fmla="*/ 2147483647 w 800"/>
              <a:gd name="T9" fmla="*/ 2147483647 h 413"/>
              <a:gd name="T10" fmla="*/ 2147483647 w 800"/>
              <a:gd name="T11" fmla="*/ 2147483647 h 413"/>
              <a:gd name="T12" fmla="*/ 2147483647 w 800"/>
              <a:gd name="T13" fmla="*/ 2147483647 h 413"/>
              <a:gd name="T14" fmla="*/ 2147483647 w 800"/>
              <a:gd name="T15" fmla="*/ 2147483647 h 413"/>
              <a:gd name="T16" fmla="*/ 2147483647 w 800"/>
              <a:gd name="T17" fmla="*/ 2147483647 h 413"/>
              <a:gd name="T18" fmla="*/ 2147483647 w 800"/>
              <a:gd name="T19" fmla="*/ 2147483647 h 413"/>
              <a:gd name="T20" fmla="*/ 0 w 800"/>
              <a:gd name="T21" fmla="*/ 2147483647 h 413"/>
              <a:gd name="T22" fmla="*/ 2147483647 w 800"/>
              <a:gd name="T23" fmla="*/ 0 h 4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00"/>
              <a:gd name="T37" fmla="*/ 0 h 413"/>
              <a:gd name="T38" fmla="*/ 800 w 800"/>
              <a:gd name="T39" fmla="*/ 413 h 4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00" h="413">
                <a:moveTo>
                  <a:pt x="2" y="0"/>
                </a:moveTo>
                <a:lnTo>
                  <a:pt x="800" y="0"/>
                </a:lnTo>
                <a:lnTo>
                  <a:pt x="800" y="358"/>
                </a:lnTo>
                <a:lnTo>
                  <a:pt x="329" y="358"/>
                </a:lnTo>
                <a:lnTo>
                  <a:pt x="329" y="380"/>
                </a:lnTo>
                <a:lnTo>
                  <a:pt x="216" y="413"/>
                </a:lnTo>
                <a:lnTo>
                  <a:pt x="149" y="298"/>
                </a:lnTo>
                <a:lnTo>
                  <a:pt x="109" y="314"/>
                </a:lnTo>
                <a:lnTo>
                  <a:pt x="99" y="292"/>
                </a:lnTo>
                <a:lnTo>
                  <a:pt x="123" y="231"/>
                </a:lnTo>
                <a:lnTo>
                  <a:pt x="0" y="104"/>
                </a:lnTo>
                <a:lnTo>
                  <a:pt x="2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4" name="Freeform 78"/>
          <p:cNvSpPr>
            <a:spLocks/>
          </p:cNvSpPr>
          <p:nvPr/>
        </p:nvSpPr>
        <p:spPr bwMode="gray">
          <a:xfrm>
            <a:off x="4937125" y="2169557"/>
            <a:ext cx="788988" cy="420688"/>
          </a:xfrm>
          <a:custGeom>
            <a:avLst/>
            <a:gdLst>
              <a:gd name="T0" fmla="*/ 0 w 497"/>
              <a:gd name="T1" fmla="*/ 0 h 265"/>
              <a:gd name="T2" fmla="*/ 2147483647 w 497"/>
              <a:gd name="T3" fmla="*/ 0 h 265"/>
              <a:gd name="T4" fmla="*/ 2147483647 w 497"/>
              <a:gd name="T5" fmla="*/ 2147483647 h 265"/>
              <a:gd name="T6" fmla="*/ 2147483647 w 497"/>
              <a:gd name="T7" fmla="*/ 2147483647 h 265"/>
              <a:gd name="T8" fmla="*/ 2147483647 w 497"/>
              <a:gd name="T9" fmla="*/ 2147483647 h 265"/>
              <a:gd name="T10" fmla="*/ 0 w 497"/>
              <a:gd name="T11" fmla="*/ 0 h 2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7"/>
              <a:gd name="T19" fmla="*/ 0 h 265"/>
              <a:gd name="T20" fmla="*/ 497 w 497"/>
              <a:gd name="T21" fmla="*/ 265 h 2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7" h="265">
                <a:moveTo>
                  <a:pt x="0" y="0"/>
                </a:moveTo>
                <a:lnTo>
                  <a:pt x="447" y="0"/>
                </a:lnTo>
                <a:lnTo>
                  <a:pt x="489" y="199"/>
                </a:lnTo>
                <a:lnTo>
                  <a:pt x="497" y="265"/>
                </a:lnTo>
                <a:lnTo>
                  <a:pt x="2" y="265"/>
                </a:lnTo>
                <a:lnTo>
                  <a:pt x="0" y="0"/>
                </a:lnTo>
                <a:close/>
              </a:path>
            </a:pathLst>
          </a:custGeom>
          <a:solidFill>
            <a:srgbClr val="7FC24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5" name="Freeform 79"/>
          <p:cNvSpPr>
            <a:spLocks/>
          </p:cNvSpPr>
          <p:nvPr/>
        </p:nvSpPr>
        <p:spPr bwMode="gray">
          <a:xfrm>
            <a:off x="4938713" y="3020457"/>
            <a:ext cx="923925" cy="417513"/>
          </a:xfrm>
          <a:custGeom>
            <a:avLst/>
            <a:gdLst>
              <a:gd name="T0" fmla="*/ 0 w 582"/>
              <a:gd name="T1" fmla="*/ 0 h 263"/>
              <a:gd name="T2" fmla="*/ 2147483647 w 582"/>
              <a:gd name="T3" fmla="*/ 0 h 263"/>
              <a:gd name="T4" fmla="*/ 2147483647 w 582"/>
              <a:gd name="T5" fmla="*/ 2147483647 h 263"/>
              <a:gd name="T6" fmla="*/ 2147483647 w 582"/>
              <a:gd name="T7" fmla="*/ 2147483647 h 263"/>
              <a:gd name="T8" fmla="*/ 2147483647 w 582"/>
              <a:gd name="T9" fmla="*/ 2147483647 h 263"/>
              <a:gd name="T10" fmla="*/ 2147483647 w 582"/>
              <a:gd name="T11" fmla="*/ 2147483647 h 263"/>
              <a:gd name="T12" fmla="*/ 2147483647 w 582"/>
              <a:gd name="T13" fmla="*/ 2147483647 h 263"/>
              <a:gd name="T14" fmla="*/ 2147483647 w 582"/>
              <a:gd name="T15" fmla="*/ 2147483647 h 263"/>
              <a:gd name="T16" fmla="*/ 0 w 582"/>
              <a:gd name="T17" fmla="*/ 2147483647 h 263"/>
              <a:gd name="T18" fmla="*/ 0 w 582"/>
              <a:gd name="T19" fmla="*/ 0 h 2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2"/>
              <a:gd name="T31" fmla="*/ 0 h 263"/>
              <a:gd name="T32" fmla="*/ 582 w 582"/>
              <a:gd name="T33" fmla="*/ 263 h 2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2" h="263">
                <a:moveTo>
                  <a:pt x="0" y="0"/>
                </a:moveTo>
                <a:lnTo>
                  <a:pt x="363" y="0"/>
                </a:lnTo>
                <a:lnTo>
                  <a:pt x="401" y="20"/>
                </a:lnTo>
                <a:lnTo>
                  <a:pt x="484" y="47"/>
                </a:lnTo>
                <a:lnTo>
                  <a:pt x="538" y="211"/>
                </a:lnTo>
                <a:lnTo>
                  <a:pt x="582" y="263"/>
                </a:lnTo>
                <a:lnTo>
                  <a:pt x="125" y="263"/>
                </a:lnTo>
                <a:lnTo>
                  <a:pt x="125" y="172"/>
                </a:lnTo>
                <a:lnTo>
                  <a:pt x="0" y="172"/>
                </a:lnTo>
                <a:lnTo>
                  <a:pt x="0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6" name="Freeform 80"/>
          <p:cNvSpPr>
            <a:spLocks/>
          </p:cNvSpPr>
          <p:nvPr/>
        </p:nvSpPr>
        <p:spPr bwMode="gray">
          <a:xfrm>
            <a:off x="5927725" y="3912632"/>
            <a:ext cx="538163" cy="481013"/>
          </a:xfrm>
          <a:custGeom>
            <a:avLst/>
            <a:gdLst>
              <a:gd name="T0" fmla="*/ 0 w 339"/>
              <a:gd name="T1" fmla="*/ 0 h 303"/>
              <a:gd name="T2" fmla="*/ 2147483647 w 339"/>
              <a:gd name="T3" fmla="*/ 0 h 303"/>
              <a:gd name="T4" fmla="*/ 2147483647 w 339"/>
              <a:gd name="T5" fmla="*/ 2147483647 h 303"/>
              <a:gd name="T6" fmla="*/ 2147483647 w 339"/>
              <a:gd name="T7" fmla="*/ 2147483647 h 303"/>
              <a:gd name="T8" fmla="*/ 2147483647 w 339"/>
              <a:gd name="T9" fmla="*/ 2147483647 h 303"/>
              <a:gd name="T10" fmla="*/ 2147483647 w 339"/>
              <a:gd name="T11" fmla="*/ 2147483647 h 303"/>
              <a:gd name="T12" fmla="*/ 2147483647 w 339"/>
              <a:gd name="T13" fmla="*/ 2147483647 h 303"/>
              <a:gd name="T14" fmla="*/ 2147483647 w 339"/>
              <a:gd name="T15" fmla="*/ 2147483647 h 303"/>
              <a:gd name="T16" fmla="*/ 2147483647 w 339"/>
              <a:gd name="T17" fmla="*/ 2147483647 h 303"/>
              <a:gd name="T18" fmla="*/ 2147483647 w 339"/>
              <a:gd name="T19" fmla="*/ 2147483647 h 303"/>
              <a:gd name="T20" fmla="*/ 2147483647 w 339"/>
              <a:gd name="T21" fmla="*/ 2147483647 h 303"/>
              <a:gd name="T22" fmla="*/ 0 w 339"/>
              <a:gd name="T23" fmla="*/ 0 h 3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9"/>
              <a:gd name="T37" fmla="*/ 0 h 303"/>
              <a:gd name="T38" fmla="*/ 339 w 339"/>
              <a:gd name="T39" fmla="*/ 303 h 3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9" h="303">
                <a:moveTo>
                  <a:pt x="0" y="0"/>
                </a:moveTo>
                <a:lnTo>
                  <a:pt x="306" y="0"/>
                </a:lnTo>
                <a:lnTo>
                  <a:pt x="294" y="40"/>
                </a:lnTo>
                <a:lnTo>
                  <a:pt x="339" y="42"/>
                </a:lnTo>
                <a:lnTo>
                  <a:pt x="296" y="147"/>
                </a:lnTo>
                <a:lnTo>
                  <a:pt x="252" y="203"/>
                </a:lnTo>
                <a:lnTo>
                  <a:pt x="222" y="303"/>
                </a:lnTo>
                <a:lnTo>
                  <a:pt x="45" y="303"/>
                </a:lnTo>
                <a:lnTo>
                  <a:pt x="45" y="257"/>
                </a:lnTo>
                <a:lnTo>
                  <a:pt x="12" y="249"/>
                </a:lnTo>
                <a:lnTo>
                  <a:pt x="12" y="62"/>
                </a:lnTo>
                <a:lnTo>
                  <a:pt x="0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7" name="Freeform 81"/>
          <p:cNvSpPr>
            <a:spLocks/>
          </p:cNvSpPr>
          <p:nvPr/>
        </p:nvSpPr>
        <p:spPr bwMode="gray">
          <a:xfrm>
            <a:off x="7005638" y="3911045"/>
            <a:ext cx="954087" cy="371475"/>
          </a:xfrm>
          <a:custGeom>
            <a:avLst/>
            <a:gdLst>
              <a:gd name="T0" fmla="*/ 2147483647 w 601"/>
              <a:gd name="T1" fmla="*/ 0 h 234"/>
              <a:gd name="T2" fmla="*/ 2147483647 w 601"/>
              <a:gd name="T3" fmla="*/ 0 h 234"/>
              <a:gd name="T4" fmla="*/ 2147483647 w 601"/>
              <a:gd name="T5" fmla="*/ 2147483647 h 234"/>
              <a:gd name="T6" fmla="*/ 2147483647 w 601"/>
              <a:gd name="T7" fmla="*/ 2147483647 h 234"/>
              <a:gd name="T8" fmla="*/ 2147483647 w 601"/>
              <a:gd name="T9" fmla="*/ 2147483647 h 234"/>
              <a:gd name="T10" fmla="*/ 2147483647 w 601"/>
              <a:gd name="T11" fmla="*/ 2147483647 h 234"/>
              <a:gd name="T12" fmla="*/ 2147483647 w 601"/>
              <a:gd name="T13" fmla="*/ 2147483647 h 234"/>
              <a:gd name="T14" fmla="*/ 2147483647 w 601"/>
              <a:gd name="T15" fmla="*/ 2147483647 h 234"/>
              <a:gd name="T16" fmla="*/ 2147483647 w 601"/>
              <a:gd name="T17" fmla="*/ 2147483647 h 234"/>
              <a:gd name="T18" fmla="*/ 2147483647 w 601"/>
              <a:gd name="T19" fmla="*/ 2147483647 h 234"/>
              <a:gd name="T20" fmla="*/ 2147483647 w 601"/>
              <a:gd name="T21" fmla="*/ 2147483647 h 234"/>
              <a:gd name="T22" fmla="*/ 0 w 601"/>
              <a:gd name="T23" fmla="*/ 2147483647 h 234"/>
              <a:gd name="T24" fmla="*/ 2147483647 w 601"/>
              <a:gd name="T25" fmla="*/ 2147483647 h 234"/>
              <a:gd name="T26" fmla="*/ 2147483647 w 601"/>
              <a:gd name="T27" fmla="*/ 2147483647 h 234"/>
              <a:gd name="T28" fmla="*/ 2147483647 w 601"/>
              <a:gd name="T29" fmla="*/ 0 h 2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1"/>
              <a:gd name="T46" fmla="*/ 0 h 234"/>
              <a:gd name="T47" fmla="*/ 601 w 601"/>
              <a:gd name="T48" fmla="*/ 234 h 23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1" h="234">
                <a:moveTo>
                  <a:pt x="194" y="0"/>
                </a:moveTo>
                <a:lnTo>
                  <a:pt x="575" y="0"/>
                </a:lnTo>
                <a:lnTo>
                  <a:pt x="601" y="72"/>
                </a:lnTo>
                <a:lnTo>
                  <a:pt x="535" y="143"/>
                </a:lnTo>
                <a:lnTo>
                  <a:pt x="440" y="173"/>
                </a:lnTo>
                <a:lnTo>
                  <a:pt x="402" y="234"/>
                </a:lnTo>
                <a:lnTo>
                  <a:pt x="309" y="133"/>
                </a:lnTo>
                <a:lnTo>
                  <a:pt x="235" y="133"/>
                </a:lnTo>
                <a:lnTo>
                  <a:pt x="222" y="113"/>
                </a:lnTo>
                <a:lnTo>
                  <a:pt x="122" y="113"/>
                </a:lnTo>
                <a:lnTo>
                  <a:pt x="85" y="147"/>
                </a:lnTo>
                <a:lnTo>
                  <a:pt x="0" y="147"/>
                </a:lnTo>
                <a:lnTo>
                  <a:pt x="16" y="104"/>
                </a:lnTo>
                <a:lnTo>
                  <a:pt x="186" y="34"/>
                </a:lnTo>
                <a:lnTo>
                  <a:pt x="194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8" name="Freeform 82"/>
          <p:cNvSpPr>
            <a:spLocks/>
          </p:cNvSpPr>
          <p:nvPr/>
        </p:nvSpPr>
        <p:spPr bwMode="gray">
          <a:xfrm>
            <a:off x="7124700" y="4090432"/>
            <a:ext cx="519113" cy="449263"/>
          </a:xfrm>
          <a:custGeom>
            <a:avLst/>
            <a:gdLst>
              <a:gd name="T0" fmla="*/ 2147483647 w 327"/>
              <a:gd name="T1" fmla="*/ 2147483647 h 283"/>
              <a:gd name="T2" fmla="*/ 2147483647 w 327"/>
              <a:gd name="T3" fmla="*/ 0 h 283"/>
              <a:gd name="T4" fmla="*/ 2147483647 w 327"/>
              <a:gd name="T5" fmla="*/ 0 h 283"/>
              <a:gd name="T6" fmla="*/ 2147483647 w 327"/>
              <a:gd name="T7" fmla="*/ 2147483647 h 283"/>
              <a:gd name="T8" fmla="*/ 2147483647 w 327"/>
              <a:gd name="T9" fmla="*/ 2147483647 h 283"/>
              <a:gd name="T10" fmla="*/ 2147483647 w 327"/>
              <a:gd name="T11" fmla="*/ 2147483647 h 283"/>
              <a:gd name="T12" fmla="*/ 2147483647 w 327"/>
              <a:gd name="T13" fmla="*/ 2147483647 h 283"/>
              <a:gd name="T14" fmla="*/ 2147483647 w 327"/>
              <a:gd name="T15" fmla="*/ 2147483647 h 283"/>
              <a:gd name="T16" fmla="*/ 2147483647 w 327"/>
              <a:gd name="T17" fmla="*/ 2147483647 h 283"/>
              <a:gd name="T18" fmla="*/ 2147483647 w 327"/>
              <a:gd name="T19" fmla="*/ 2147483647 h 283"/>
              <a:gd name="T20" fmla="*/ 0 w 327"/>
              <a:gd name="T21" fmla="*/ 2147483647 h 283"/>
              <a:gd name="T22" fmla="*/ 2147483647 w 327"/>
              <a:gd name="T23" fmla="*/ 2147483647 h 2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7"/>
              <a:gd name="T37" fmla="*/ 0 h 283"/>
              <a:gd name="T38" fmla="*/ 327 w 327"/>
              <a:gd name="T39" fmla="*/ 283 h 2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7" h="283">
                <a:moveTo>
                  <a:pt x="13" y="34"/>
                </a:moveTo>
                <a:lnTo>
                  <a:pt x="47" y="0"/>
                </a:lnTo>
                <a:lnTo>
                  <a:pt x="147" y="0"/>
                </a:lnTo>
                <a:lnTo>
                  <a:pt x="158" y="20"/>
                </a:lnTo>
                <a:lnTo>
                  <a:pt x="234" y="20"/>
                </a:lnTo>
                <a:lnTo>
                  <a:pt x="327" y="121"/>
                </a:lnTo>
                <a:lnTo>
                  <a:pt x="242" y="210"/>
                </a:lnTo>
                <a:lnTo>
                  <a:pt x="178" y="232"/>
                </a:lnTo>
                <a:lnTo>
                  <a:pt x="170" y="283"/>
                </a:lnTo>
                <a:lnTo>
                  <a:pt x="137" y="224"/>
                </a:lnTo>
                <a:lnTo>
                  <a:pt x="0" y="62"/>
                </a:lnTo>
                <a:lnTo>
                  <a:pt x="13" y="34"/>
                </a:lnTo>
                <a:close/>
              </a:path>
            </a:pathLst>
          </a:custGeom>
          <a:solidFill>
            <a:srgbClr val="72218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722182"/>
              </a:solidFill>
            </a:endParaRPr>
          </a:p>
        </p:txBody>
      </p:sp>
      <p:sp>
        <p:nvSpPr>
          <p:cNvPr id="269" name="Freeform 83"/>
          <p:cNvSpPr>
            <a:spLocks/>
          </p:cNvSpPr>
          <p:nvPr/>
        </p:nvSpPr>
        <p:spPr bwMode="gray">
          <a:xfrm>
            <a:off x="5029200" y="3839607"/>
            <a:ext cx="914400" cy="471488"/>
          </a:xfrm>
          <a:custGeom>
            <a:avLst/>
            <a:gdLst>
              <a:gd name="T0" fmla="*/ 0 w 576"/>
              <a:gd name="T1" fmla="*/ 0 h 297"/>
              <a:gd name="T2" fmla="*/ 2147483647 w 576"/>
              <a:gd name="T3" fmla="*/ 0 h 297"/>
              <a:gd name="T4" fmla="*/ 2147483647 w 576"/>
              <a:gd name="T5" fmla="*/ 2147483647 h 297"/>
              <a:gd name="T6" fmla="*/ 2147483647 w 576"/>
              <a:gd name="T7" fmla="*/ 2147483647 h 297"/>
              <a:gd name="T8" fmla="*/ 2147483647 w 576"/>
              <a:gd name="T9" fmla="*/ 2147483647 h 297"/>
              <a:gd name="T10" fmla="*/ 2147483647 w 576"/>
              <a:gd name="T11" fmla="*/ 2147483647 h 297"/>
              <a:gd name="T12" fmla="*/ 2147483647 w 576"/>
              <a:gd name="T13" fmla="*/ 2147483647 h 297"/>
              <a:gd name="T14" fmla="*/ 2147483647 w 576"/>
              <a:gd name="T15" fmla="*/ 2147483647 h 297"/>
              <a:gd name="T16" fmla="*/ 2147483647 w 576"/>
              <a:gd name="T17" fmla="*/ 2147483647 h 297"/>
              <a:gd name="T18" fmla="*/ 0 w 576"/>
              <a:gd name="T19" fmla="*/ 2147483647 h 297"/>
              <a:gd name="T20" fmla="*/ 0 w 576"/>
              <a:gd name="T21" fmla="*/ 0 h 2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6"/>
              <a:gd name="T34" fmla="*/ 0 h 297"/>
              <a:gd name="T35" fmla="*/ 576 w 576"/>
              <a:gd name="T36" fmla="*/ 297 h 2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6" h="297">
                <a:moveTo>
                  <a:pt x="0" y="0"/>
                </a:moveTo>
                <a:lnTo>
                  <a:pt x="553" y="0"/>
                </a:lnTo>
                <a:lnTo>
                  <a:pt x="568" y="54"/>
                </a:lnTo>
                <a:lnTo>
                  <a:pt x="576" y="115"/>
                </a:lnTo>
                <a:lnTo>
                  <a:pt x="576" y="297"/>
                </a:lnTo>
                <a:lnTo>
                  <a:pt x="481" y="273"/>
                </a:lnTo>
                <a:lnTo>
                  <a:pt x="439" y="281"/>
                </a:lnTo>
                <a:lnTo>
                  <a:pt x="197" y="231"/>
                </a:lnTo>
                <a:lnTo>
                  <a:pt x="197" y="88"/>
                </a:lnTo>
                <a:lnTo>
                  <a:pt x="0" y="86"/>
                </a:lnTo>
                <a:lnTo>
                  <a:pt x="0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0" name="Freeform 84"/>
          <p:cNvSpPr>
            <a:spLocks/>
          </p:cNvSpPr>
          <p:nvPr/>
        </p:nvSpPr>
        <p:spPr bwMode="gray">
          <a:xfrm>
            <a:off x="4414838" y="3834845"/>
            <a:ext cx="614362" cy="773112"/>
          </a:xfrm>
          <a:custGeom>
            <a:avLst/>
            <a:gdLst>
              <a:gd name="T0" fmla="*/ 0 w 387"/>
              <a:gd name="T1" fmla="*/ 0 h 487"/>
              <a:gd name="T2" fmla="*/ 2147483647 w 387"/>
              <a:gd name="T3" fmla="*/ 0 h 487"/>
              <a:gd name="T4" fmla="*/ 2147483647 w 387"/>
              <a:gd name="T5" fmla="*/ 2147483647 h 487"/>
              <a:gd name="T6" fmla="*/ 2147483647 w 387"/>
              <a:gd name="T7" fmla="*/ 2147483647 h 487"/>
              <a:gd name="T8" fmla="*/ 2147483647 w 387"/>
              <a:gd name="T9" fmla="*/ 2147483647 h 487"/>
              <a:gd name="T10" fmla="*/ 2147483647 w 387"/>
              <a:gd name="T11" fmla="*/ 2147483647 h 487"/>
              <a:gd name="T12" fmla="*/ 0 w 387"/>
              <a:gd name="T13" fmla="*/ 2147483647 h 487"/>
              <a:gd name="T14" fmla="*/ 0 w 387"/>
              <a:gd name="T15" fmla="*/ 0 h 4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487"/>
              <a:gd name="T26" fmla="*/ 387 w 387"/>
              <a:gd name="T27" fmla="*/ 487 h 4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487">
                <a:moveTo>
                  <a:pt x="0" y="0"/>
                </a:moveTo>
                <a:lnTo>
                  <a:pt x="387" y="0"/>
                </a:lnTo>
                <a:lnTo>
                  <a:pt x="387" y="420"/>
                </a:lnTo>
                <a:lnTo>
                  <a:pt x="135" y="420"/>
                </a:lnTo>
                <a:lnTo>
                  <a:pt x="64" y="420"/>
                </a:lnTo>
                <a:lnTo>
                  <a:pt x="64" y="487"/>
                </a:lnTo>
                <a:lnTo>
                  <a:pt x="0" y="487"/>
                </a:lnTo>
                <a:lnTo>
                  <a:pt x="0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1" name="Freeform 85"/>
          <p:cNvSpPr>
            <a:spLocks/>
          </p:cNvSpPr>
          <p:nvPr/>
        </p:nvSpPr>
        <p:spPr bwMode="gray">
          <a:xfrm>
            <a:off x="3883025" y="3168095"/>
            <a:ext cx="527050" cy="676275"/>
          </a:xfrm>
          <a:custGeom>
            <a:avLst/>
            <a:gdLst>
              <a:gd name="T0" fmla="*/ 2147483647 w 332"/>
              <a:gd name="T1" fmla="*/ 2147483647 h 426"/>
              <a:gd name="T2" fmla="*/ 2147483647 w 332"/>
              <a:gd name="T3" fmla="*/ 2147483647 h 426"/>
              <a:gd name="T4" fmla="*/ 2147483647 w 332"/>
              <a:gd name="T5" fmla="*/ 2147483647 h 426"/>
              <a:gd name="T6" fmla="*/ 0 w 332"/>
              <a:gd name="T7" fmla="*/ 2147483647 h 426"/>
              <a:gd name="T8" fmla="*/ 0 w 332"/>
              <a:gd name="T9" fmla="*/ 0 h 426"/>
              <a:gd name="T10" fmla="*/ 2147483647 w 332"/>
              <a:gd name="T11" fmla="*/ 0 h 426"/>
              <a:gd name="T12" fmla="*/ 2147483647 w 332"/>
              <a:gd name="T13" fmla="*/ 2147483647 h 4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2"/>
              <a:gd name="T22" fmla="*/ 0 h 426"/>
              <a:gd name="T23" fmla="*/ 332 w 332"/>
              <a:gd name="T24" fmla="*/ 426 h 4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2" h="426">
                <a:moveTo>
                  <a:pt x="195" y="81"/>
                </a:moveTo>
                <a:lnTo>
                  <a:pt x="332" y="81"/>
                </a:lnTo>
                <a:lnTo>
                  <a:pt x="332" y="426"/>
                </a:lnTo>
                <a:lnTo>
                  <a:pt x="0" y="426"/>
                </a:lnTo>
                <a:lnTo>
                  <a:pt x="0" y="0"/>
                </a:lnTo>
                <a:lnTo>
                  <a:pt x="195" y="0"/>
                </a:lnTo>
                <a:lnTo>
                  <a:pt x="195" y="81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2" name="Freeform 86"/>
          <p:cNvSpPr>
            <a:spLocks/>
          </p:cNvSpPr>
          <p:nvPr/>
        </p:nvSpPr>
        <p:spPr bwMode="gray">
          <a:xfrm>
            <a:off x="2801938" y="2561670"/>
            <a:ext cx="795337" cy="604837"/>
          </a:xfrm>
          <a:custGeom>
            <a:avLst/>
            <a:gdLst>
              <a:gd name="T0" fmla="*/ 2147483647 w 501"/>
              <a:gd name="T1" fmla="*/ 0 h 381"/>
              <a:gd name="T2" fmla="*/ 2147483647 w 501"/>
              <a:gd name="T3" fmla="*/ 2147483647 h 381"/>
              <a:gd name="T4" fmla="*/ 2147483647 w 501"/>
              <a:gd name="T5" fmla="*/ 2147483647 h 381"/>
              <a:gd name="T6" fmla="*/ 2147483647 w 501"/>
              <a:gd name="T7" fmla="*/ 2147483647 h 381"/>
              <a:gd name="T8" fmla="*/ 2147483647 w 501"/>
              <a:gd name="T9" fmla="*/ 2147483647 h 381"/>
              <a:gd name="T10" fmla="*/ 2147483647 w 501"/>
              <a:gd name="T11" fmla="*/ 2147483647 h 381"/>
              <a:gd name="T12" fmla="*/ 2147483647 w 501"/>
              <a:gd name="T13" fmla="*/ 2147483647 h 381"/>
              <a:gd name="T14" fmla="*/ 2147483647 w 501"/>
              <a:gd name="T15" fmla="*/ 2147483647 h 381"/>
              <a:gd name="T16" fmla="*/ 2147483647 w 501"/>
              <a:gd name="T17" fmla="*/ 2147483647 h 381"/>
              <a:gd name="T18" fmla="*/ 2147483647 w 501"/>
              <a:gd name="T19" fmla="*/ 2147483647 h 381"/>
              <a:gd name="T20" fmla="*/ 0 w 501"/>
              <a:gd name="T21" fmla="*/ 2147483647 h 381"/>
              <a:gd name="T22" fmla="*/ 2147483647 w 501"/>
              <a:gd name="T23" fmla="*/ 0 h 3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1"/>
              <a:gd name="T37" fmla="*/ 0 h 381"/>
              <a:gd name="T38" fmla="*/ 501 w 501"/>
              <a:gd name="T39" fmla="*/ 381 h 38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1" h="381">
                <a:moveTo>
                  <a:pt x="32" y="0"/>
                </a:moveTo>
                <a:lnTo>
                  <a:pt x="88" y="2"/>
                </a:lnTo>
                <a:lnTo>
                  <a:pt x="101" y="51"/>
                </a:lnTo>
                <a:lnTo>
                  <a:pt x="314" y="8"/>
                </a:lnTo>
                <a:lnTo>
                  <a:pt x="477" y="8"/>
                </a:lnTo>
                <a:lnTo>
                  <a:pt x="501" y="47"/>
                </a:lnTo>
                <a:lnTo>
                  <a:pt x="467" y="190"/>
                </a:lnTo>
                <a:lnTo>
                  <a:pt x="489" y="196"/>
                </a:lnTo>
                <a:lnTo>
                  <a:pt x="489" y="381"/>
                </a:lnTo>
                <a:lnTo>
                  <a:pt x="14" y="381"/>
                </a:lnTo>
                <a:lnTo>
                  <a:pt x="0" y="299"/>
                </a:lnTo>
                <a:lnTo>
                  <a:pt x="32" y="0"/>
                </a:lnTo>
                <a:close/>
              </a:path>
            </a:pathLst>
          </a:custGeom>
          <a:solidFill>
            <a:srgbClr val="72218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722182"/>
              </a:solidFill>
            </a:endParaRPr>
          </a:p>
        </p:txBody>
      </p:sp>
      <p:sp>
        <p:nvSpPr>
          <p:cNvPr id="273" name="Freeform 87"/>
          <p:cNvSpPr>
            <a:spLocks/>
          </p:cNvSpPr>
          <p:nvPr/>
        </p:nvSpPr>
        <p:spPr bwMode="gray">
          <a:xfrm>
            <a:off x="3540125" y="2169557"/>
            <a:ext cx="650875" cy="996950"/>
          </a:xfrm>
          <a:custGeom>
            <a:avLst/>
            <a:gdLst>
              <a:gd name="T0" fmla="*/ 2147483647 w 410"/>
              <a:gd name="T1" fmla="*/ 0 h 628"/>
              <a:gd name="T2" fmla="*/ 2147483647 w 410"/>
              <a:gd name="T3" fmla="*/ 0 h 628"/>
              <a:gd name="T4" fmla="*/ 2147483647 w 410"/>
              <a:gd name="T5" fmla="*/ 2147483647 h 628"/>
              <a:gd name="T6" fmla="*/ 2147483647 w 410"/>
              <a:gd name="T7" fmla="*/ 2147483647 h 628"/>
              <a:gd name="T8" fmla="*/ 2147483647 w 410"/>
              <a:gd name="T9" fmla="*/ 2147483647 h 628"/>
              <a:gd name="T10" fmla="*/ 2147483647 w 410"/>
              <a:gd name="T11" fmla="*/ 2147483647 h 628"/>
              <a:gd name="T12" fmla="*/ 2147483647 w 410"/>
              <a:gd name="T13" fmla="*/ 2147483647 h 628"/>
              <a:gd name="T14" fmla="*/ 2147483647 w 410"/>
              <a:gd name="T15" fmla="*/ 2147483647 h 628"/>
              <a:gd name="T16" fmla="*/ 2147483647 w 410"/>
              <a:gd name="T17" fmla="*/ 2147483647 h 628"/>
              <a:gd name="T18" fmla="*/ 2147483647 w 410"/>
              <a:gd name="T19" fmla="*/ 2147483647 h 628"/>
              <a:gd name="T20" fmla="*/ 2147483647 w 410"/>
              <a:gd name="T21" fmla="*/ 2147483647 h 628"/>
              <a:gd name="T22" fmla="*/ 2147483647 w 410"/>
              <a:gd name="T23" fmla="*/ 2147483647 h 628"/>
              <a:gd name="T24" fmla="*/ 2147483647 w 410"/>
              <a:gd name="T25" fmla="*/ 2147483647 h 628"/>
              <a:gd name="T26" fmla="*/ 0 w 410"/>
              <a:gd name="T27" fmla="*/ 2147483647 h 628"/>
              <a:gd name="T28" fmla="*/ 2147483647 w 410"/>
              <a:gd name="T29" fmla="*/ 2147483647 h 628"/>
              <a:gd name="T30" fmla="*/ 2147483647 w 410"/>
              <a:gd name="T31" fmla="*/ 2147483647 h 628"/>
              <a:gd name="T32" fmla="*/ 2147483647 w 410"/>
              <a:gd name="T33" fmla="*/ 0 h 6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0"/>
              <a:gd name="T52" fmla="*/ 0 h 628"/>
              <a:gd name="T53" fmla="*/ 410 w 410"/>
              <a:gd name="T54" fmla="*/ 628 h 6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0" h="628">
                <a:moveTo>
                  <a:pt x="12" y="0"/>
                </a:moveTo>
                <a:lnTo>
                  <a:pt x="84" y="0"/>
                </a:lnTo>
                <a:lnTo>
                  <a:pt x="84" y="104"/>
                </a:lnTo>
                <a:lnTo>
                  <a:pt x="205" y="233"/>
                </a:lnTo>
                <a:lnTo>
                  <a:pt x="180" y="290"/>
                </a:lnTo>
                <a:lnTo>
                  <a:pt x="190" y="316"/>
                </a:lnTo>
                <a:lnTo>
                  <a:pt x="235" y="300"/>
                </a:lnTo>
                <a:lnTo>
                  <a:pt x="299" y="413"/>
                </a:lnTo>
                <a:lnTo>
                  <a:pt x="410" y="380"/>
                </a:lnTo>
                <a:lnTo>
                  <a:pt x="410" y="628"/>
                </a:lnTo>
                <a:lnTo>
                  <a:pt x="211" y="628"/>
                </a:lnTo>
                <a:lnTo>
                  <a:pt x="24" y="628"/>
                </a:lnTo>
                <a:lnTo>
                  <a:pt x="24" y="443"/>
                </a:lnTo>
                <a:lnTo>
                  <a:pt x="0" y="439"/>
                </a:lnTo>
                <a:lnTo>
                  <a:pt x="36" y="296"/>
                </a:lnTo>
                <a:lnTo>
                  <a:pt x="12" y="253"/>
                </a:lnTo>
                <a:lnTo>
                  <a:pt x="12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4" name="Freeform 88" descr="Dark horizontal"/>
          <p:cNvSpPr>
            <a:spLocks/>
          </p:cNvSpPr>
          <p:nvPr/>
        </p:nvSpPr>
        <p:spPr bwMode="gray">
          <a:xfrm>
            <a:off x="8161338" y="2737882"/>
            <a:ext cx="246062" cy="300038"/>
          </a:xfrm>
          <a:custGeom>
            <a:avLst/>
            <a:gdLst>
              <a:gd name="T0" fmla="*/ 2147483647 w 155"/>
              <a:gd name="T1" fmla="*/ 0 h 189"/>
              <a:gd name="T2" fmla="*/ 2147483647 w 155"/>
              <a:gd name="T3" fmla="*/ 0 h 189"/>
              <a:gd name="T4" fmla="*/ 2147483647 w 155"/>
              <a:gd name="T5" fmla="*/ 2147483647 h 189"/>
              <a:gd name="T6" fmla="*/ 2147483647 w 155"/>
              <a:gd name="T7" fmla="*/ 2147483647 h 189"/>
              <a:gd name="T8" fmla="*/ 2147483647 w 155"/>
              <a:gd name="T9" fmla="*/ 2147483647 h 189"/>
              <a:gd name="T10" fmla="*/ 2147483647 w 155"/>
              <a:gd name="T11" fmla="*/ 2147483647 h 189"/>
              <a:gd name="T12" fmla="*/ 2147483647 w 155"/>
              <a:gd name="T13" fmla="*/ 2147483647 h 189"/>
              <a:gd name="T14" fmla="*/ 0 w 155"/>
              <a:gd name="T15" fmla="*/ 2147483647 h 189"/>
              <a:gd name="T16" fmla="*/ 2147483647 w 155"/>
              <a:gd name="T17" fmla="*/ 0 h 1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5"/>
              <a:gd name="T28" fmla="*/ 0 h 189"/>
              <a:gd name="T29" fmla="*/ 155 w 155"/>
              <a:gd name="T30" fmla="*/ 189 h 1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5" h="189">
                <a:moveTo>
                  <a:pt x="10" y="0"/>
                </a:moveTo>
                <a:lnTo>
                  <a:pt x="155" y="0"/>
                </a:lnTo>
                <a:lnTo>
                  <a:pt x="149" y="46"/>
                </a:lnTo>
                <a:lnTo>
                  <a:pt x="123" y="56"/>
                </a:lnTo>
                <a:lnTo>
                  <a:pt x="83" y="189"/>
                </a:lnTo>
                <a:lnTo>
                  <a:pt x="18" y="189"/>
                </a:lnTo>
                <a:lnTo>
                  <a:pt x="18" y="130"/>
                </a:lnTo>
                <a:lnTo>
                  <a:pt x="0" y="116"/>
                </a:lnTo>
                <a:lnTo>
                  <a:pt x="10" y="0"/>
                </a:lnTo>
                <a:close/>
              </a:path>
            </a:pathLst>
          </a:custGeom>
          <a:solidFill>
            <a:srgbClr val="72218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722182"/>
              </a:solidFill>
            </a:endParaRPr>
          </a:p>
        </p:txBody>
      </p:sp>
      <p:sp>
        <p:nvSpPr>
          <p:cNvPr id="275" name="Freeform 89" descr="Wide upward diagonal"/>
          <p:cNvSpPr>
            <a:spLocks/>
          </p:cNvSpPr>
          <p:nvPr/>
        </p:nvSpPr>
        <p:spPr bwMode="gray">
          <a:xfrm>
            <a:off x="8293100" y="2631520"/>
            <a:ext cx="184150" cy="406400"/>
          </a:xfrm>
          <a:custGeom>
            <a:avLst/>
            <a:gdLst>
              <a:gd name="T0" fmla="*/ 2147483647 w 116"/>
              <a:gd name="T1" fmla="*/ 2147483647 h 256"/>
              <a:gd name="T2" fmla="*/ 2147483647 w 116"/>
              <a:gd name="T3" fmla="*/ 0 h 256"/>
              <a:gd name="T4" fmla="*/ 2147483647 w 116"/>
              <a:gd name="T5" fmla="*/ 2147483647 h 256"/>
              <a:gd name="T6" fmla="*/ 2147483647 w 116"/>
              <a:gd name="T7" fmla="*/ 2147483647 h 256"/>
              <a:gd name="T8" fmla="*/ 0 w 116"/>
              <a:gd name="T9" fmla="*/ 2147483647 h 256"/>
              <a:gd name="T10" fmla="*/ 2147483647 w 116"/>
              <a:gd name="T11" fmla="*/ 2147483647 h 256"/>
              <a:gd name="T12" fmla="*/ 2147483647 w 116"/>
              <a:gd name="T13" fmla="*/ 2147483647 h 256"/>
              <a:gd name="T14" fmla="*/ 2147483647 w 116"/>
              <a:gd name="T15" fmla="*/ 2147483647 h 2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"/>
              <a:gd name="T25" fmla="*/ 0 h 256"/>
              <a:gd name="T26" fmla="*/ 116 w 116"/>
              <a:gd name="T27" fmla="*/ 256 h 2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" h="256">
                <a:moveTo>
                  <a:pt x="72" y="67"/>
                </a:moveTo>
                <a:lnTo>
                  <a:pt x="116" y="0"/>
                </a:lnTo>
                <a:lnTo>
                  <a:pt x="116" y="234"/>
                </a:lnTo>
                <a:lnTo>
                  <a:pt x="74" y="256"/>
                </a:lnTo>
                <a:lnTo>
                  <a:pt x="0" y="254"/>
                </a:lnTo>
                <a:lnTo>
                  <a:pt x="40" y="125"/>
                </a:lnTo>
                <a:lnTo>
                  <a:pt x="68" y="113"/>
                </a:lnTo>
                <a:lnTo>
                  <a:pt x="72" y="67"/>
                </a:lnTo>
                <a:close/>
              </a:path>
            </a:pathLst>
          </a:custGeom>
          <a:solidFill>
            <a:srgbClr val="7FC24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" name="Freeform 90" descr="Dark horizontal"/>
          <p:cNvSpPr>
            <a:spLocks/>
          </p:cNvSpPr>
          <p:nvPr/>
        </p:nvSpPr>
        <p:spPr bwMode="gray">
          <a:xfrm>
            <a:off x="8183563" y="3012520"/>
            <a:ext cx="377825" cy="215900"/>
          </a:xfrm>
          <a:custGeom>
            <a:avLst/>
            <a:gdLst>
              <a:gd name="T0" fmla="*/ 2147483647 w 238"/>
              <a:gd name="T1" fmla="*/ 2147483647 h 136"/>
              <a:gd name="T2" fmla="*/ 2147483647 w 238"/>
              <a:gd name="T3" fmla="*/ 2147483647 h 136"/>
              <a:gd name="T4" fmla="*/ 2147483647 w 238"/>
              <a:gd name="T5" fmla="*/ 0 h 136"/>
              <a:gd name="T6" fmla="*/ 2147483647 w 238"/>
              <a:gd name="T7" fmla="*/ 2147483647 h 136"/>
              <a:gd name="T8" fmla="*/ 2147483647 w 238"/>
              <a:gd name="T9" fmla="*/ 2147483647 h 136"/>
              <a:gd name="T10" fmla="*/ 2147483647 w 238"/>
              <a:gd name="T11" fmla="*/ 2147483647 h 136"/>
              <a:gd name="T12" fmla="*/ 2147483647 w 238"/>
              <a:gd name="T13" fmla="*/ 2147483647 h 136"/>
              <a:gd name="T14" fmla="*/ 2147483647 w 238"/>
              <a:gd name="T15" fmla="*/ 2147483647 h 136"/>
              <a:gd name="T16" fmla="*/ 2147483647 w 238"/>
              <a:gd name="T17" fmla="*/ 2147483647 h 136"/>
              <a:gd name="T18" fmla="*/ 0 w 238"/>
              <a:gd name="T19" fmla="*/ 2147483647 h 136"/>
              <a:gd name="T20" fmla="*/ 2147483647 w 238"/>
              <a:gd name="T21" fmla="*/ 2147483647 h 1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8"/>
              <a:gd name="T34" fmla="*/ 0 h 136"/>
              <a:gd name="T35" fmla="*/ 238 w 238"/>
              <a:gd name="T36" fmla="*/ 136 h 1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8" h="136">
                <a:moveTo>
                  <a:pt x="6" y="16"/>
                </a:moveTo>
                <a:lnTo>
                  <a:pt x="143" y="16"/>
                </a:lnTo>
                <a:lnTo>
                  <a:pt x="177" y="0"/>
                </a:lnTo>
                <a:lnTo>
                  <a:pt x="193" y="36"/>
                </a:lnTo>
                <a:lnTo>
                  <a:pt x="171" y="58"/>
                </a:lnTo>
                <a:lnTo>
                  <a:pt x="203" y="116"/>
                </a:lnTo>
                <a:lnTo>
                  <a:pt x="238" y="116"/>
                </a:lnTo>
                <a:lnTo>
                  <a:pt x="187" y="136"/>
                </a:lnTo>
                <a:lnTo>
                  <a:pt x="141" y="90"/>
                </a:lnTo>
                <a:lnTo>
                  <a:pt x="0" y="90"/>
                </a:lnTo>
                <a:lnTo>
                  <a:pt x="6" y="16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7" name="Freeform 91"/>
          <p:cNvSpPr>
            <a:spLocks/>
          </p:cNvSpPr>
          <p:nvPr/>
        </p:nvSpPr>
        <p:spPr bwMode="gray">
          <a:xfrm>
            <a:off x="7961313" y="3277632"/>
            <a:ext cx="158750" cy="301625"/>
          </a:xfrm>
          <a:custGeom>
            <a:avLst/>
            <a:gdLst>
              <a:gd name="T0" fmla="*/ 2147483647 w 100"/>
              <a:gd name="T1" fmla="*/ 0 h 190"/>
              <a:gd name="T2" fmla="*/ 2147483647 w 100"/>
              <a:gd name="T3" fmla="*/ 2147483647 h 190"/>
              <a:gd name="T4" fmla="*/ 2147483647 w 100"/>
              <a:gd name="T5" fmla="*/ 2147483647 h 190"/>
              <a:gd name="T6" fmla="*/ 2147483647 w 100"/>
              <a:gd name="T7" fmla="*/ 2147483647 h 190"/>
              <a:gd name="T8" fmla="*/ 0 w 100"/>
              <a:gd name="T9" fmla="*/ 2147483647 h 190"/>
              <a:gd name="T10" fmla="*/ 2147483647 w 100"/>
              <a:gd name="T11" fmla="*/ 2147483647 h 190"/>
              <a:gd name="T12" fmla="*/ 2147483647 w 100"/>
              <a:gd name="T13" fmla="*/ 2147483647 h 190"/>
              <a:gd name="T14" fmla="*/ 2147483647 w 100"/>
              <a:gd name="T15" fmla="*/ 2147483647 h 190"/>
              <a:gd name="T16" fmla="*/ 2147483647 w 100"/>
              <a:gd name="T17" fmla="*/ 2147483647 h 190"/>
              <a:gd name="T18" fmla="*/ 2147483647 w 100"/>
              <a:gd name="T19" fmla="*/ 2147483647 h 190"/>
              <a:gd name="T20" fmla="*/ 2147483647 w 100"/>
              <a:gd name="T21" fmla="*/ 2147483647 h 190"/>
              <a:gd name="T22" fmla="*/ 2147483647 w 100"/>
              <a:gd name="T23" fmla="*/ 0 h 1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"/>
              <a:gd name="T37" fmla="*/ 0 h 190"/>
              <a:gd name="T38" fmla="*/ 100 w 100"/>
              <a:gd name="T39" fmla="*/ 190 h 1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" h="190">
                <a:moveTo>
                  <a:pt x="46" y="0"/>
                </a:moveTo>
                <a:lnTo>
                  <a:pt x="22" y="21"/>
                </a:lnTo>
                <a:lnTo>
                  <a:pt x="43" y="76"/>
                </a:lnTo>
                <a:lnTo>
                  <a:pt x="22" y="102"/>
                </a:lnTo>
                <a:lnTo>
                  <a:pt x="0" y="131"/>
                </a:lnTo>
                <a:lnTo>
                  <a:pt x="43" y="190"/>
                </a:lnTo>
                <a:lnTo>
                  <a:pt x="87" y="131"/>
                </a:lnTo>
                <a:lnTo>
                  <a:pt x="100" y="64"/>
                </a:lnTo>
                <a:lnTo>
                  <a:pt x="84" y="61"/>
                </a:lnTo>
                <a:lnTo>
                  <a:pt x="99" y="27"/>
                </a:lnTo>
                <a:lnTo>
                  <a:pt x="96" y="8"/>
                </a:lnTo>
                <a:lnTo>
                  <a:pt x="46" y="0"/>
                </a:lnTo>
                <a:close/>
              </a:path>
            </a:pathLst>
          </a:custGeom>
          <a:solidFill>
            <a:srgbClr val="72218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722182"/>
              </a:solidFill>
            </a:endParaRPr>
          </a:p>
        </p:txBody>
      </p:sp>
      <p:sp>
        <p:nvSpPr>
          <p:cNvPr id="278" name="Freeform 92" descr="Dark horizontal"/>
          <p:cNvSpPr>
            <a:spLocks/>
          </p:cNvSpPr>
          <p:nvPr/>
        </p:nvSpPr>
        <p:spPr bwMode="gray">
          <a:xfrm>
            <a:off x="7893050" y="3434795"/>
            <a:ext cx="115324" cy="212725"/>
          </a:xfrm>
          <a:custGeom>
            <a:avLst/>
            <a:gdLst>
              <a:gd name="T0" fmla="*/ 2147483647 w 77"/>
              <a:gd name="T1" fmla="*/ 0 h 134"/>
              <a:gd name="T2" fmla="*/ 0 w 77"/>
              <a:gd name="T3" fmla="*/ 0 h 134"/>
              <a:gd name="T4" fmla="*/ 0 w 77"/>
              <a:gd name="T5" fmla="*/ 2147483647 h 134"/>
              <a:gd name="T6" fmla="*/ 2147483647 w 77"/>
              <a:gd name="T7" fmla="*/ 2147483647 h 134"/>
              <a:gd name="T8" fmla="*/ 2147483647 w 77"/>
              <a:gd name="T9" fmla="*/ 2147483647 h 134"/>
              <a:gd name="T10" fmla="*/ 2147483647 w 77"/>
              <a:gd name="T11" fmla="*/ 2147483647 h 134"/>
              <a:gd name="T12" fmla="*/ 2147483647 w 77"/>
              <a:gd name="T13" fmla="*/ 2147483647 h 134"/>
              <a:gd name="T14" fmla="*/ 2147483647 w 77"/>
              <a:gd name="T15" fmla="*/ 0 h 1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"/>
              <a:gd name="T25" fmla="*/ 0 h 134"/>
              <a:gd name="T26" fmla="*/ 77 w 77"/>
              <a:gd name="T27" fmla="*/ 134 h 1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" h="134">
                <a:moveTo>
                  <a:pt x="66" y="0"/>
                </a:moveTo>
                <a:lnTo>
                  <a:pt x="0" y="0"/>
                </a:lnTo>
                <a:lnTo>
                  <a:pt x="0" y="134"/>
                </a:lnTo>
                <a:lnTo>
                  <a:pt x="64" y="134"/>
                </a:lnTo>
                <a:lnTo>
                  <a:pt x="77" y="113"/>
                </a:lnTo>
                <a:lnTo>
                  <a:pt x="44" y="71"/>
                </a:lnTo>
                <a:lnTo>
                  <a:pt x="45" y="34"/>
                </a:lnTo>
                <a:lnTo>
                  <a:pt x="66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9" name="Freeform 93" descr="Dark horizontal"/>
          <p:cNvSpPr>
            <a:spLocks/>
          </p:cNvSpPr>
          <p:nvPr/>
        </p:nvSpPr>
        <p:spPr bwMode="gray">
          <a:xfrm>
            <a:off x="7540625" y="3466545"/>
            <a:ext cx="455613" cy="293687"/>
          </a:xfrm>
          <a:custGeom>
            <a:avLst/>
            <a:gdLst>
              <a:gd name="T0" fmla="*/ 0 w 287"/>
              <a:gd name="T1" fmla="*/ 0 h 185"/>
              <a:gd name="T2" fmla="*/ 2147483647 w 287"/>
              <a:gd name="T3" fmla="*/ 0 h 185"/>
              <a:gd name="T4" fmla="*/ 2147483647 w 287"/>
              <a:gd name="T5" fmla="*/ 2147483647 h 185"/>
              <a:gd name="T6" fmla="*/ 2147483647 w 287"/>
              <a:gd name="T7" fmla="*/ 2147483647 h 185"/>
              <a:gd name="T8" fmla="*/ 2147483647 w 287"/>
              <a:gd name="T9" fmla="*/ 2147483647 h 185"/>
              <a:gd name="T10" fmla="*/ 2147483647 w 287"/>
              <a:gd name="T11" fmla="*/ 2147483647 h 185"/>
              <a:gd name="T12" fmla="*/ 2147483647 w 287"/>
              <a:gd name="T13" fmla="*/ 2147483647 h 185"/>
              <a:gd name="T14" fmla="*/ 2147483647 w 287"/>
              <a:gd name="T15" fmla="*/ 2147483647 h 185"/>
              <a:gd name="T16" fmla="*/ 2147483647 w 287"/>
              <a:gd name="T17" fmla="*/ 2147483647 h 185"/>
              <a:gd name="T18" fmla="*/ 0 w 287"/>
              <a:gd name="T19" fmla="*/ 2147483647 h 185"/>
              <a:gd name="T20" fmla="*/ 0 w 287"/>
              <a:gd name="T21" fmla="*/ 0 h 1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7"/>
              <a:gd name="T34" fmla="*/ 0 h 185"/>
              <a:gd name="T35" fmla="*/ 287 w 287"/>
              <a:gd name="T36" fmla="*/ 185 h 1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7" h="185">
                <a:moveTo>
                  <a:pt x="0" y="0"/>
                </a:moveTo>
                <a:lnTo>
                  <a:pt x="223" y="0"/>
                </a:lnTo>
                <a:lnTo>
                  <a:pt x="223" y="115"/>
                </a:lnTo>
                <a:lnTo>
                  <a:pt x="287" y="115"/>
                </a:lnTo>
                <a:lnTo>
                  <a:pt x="251" y="185"/>
                </a:lnTo>
                <a:lnTo>
                  <a:pt x="175" y="165"/>
                </a:lnTo>
                <a:lnTo>
                  <a:pt x="150" y="73"/>
                </a:lnTo>
                <a:lnTo>
                  <a:pt x="141" y="51"/>
                </a:lnTo>
                <a:lnTo>
                  <a:pt x="86" y="34"/>
                </a:lnTo>
                <a:lnTo>
                  <a:pt x="0" y="75"/>
                </a:lnTo>
                <a:lnTo>
                  <a:pt x="0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0" name="Freeform 94" descr="Dark horizontal"/>
          <p:cNvSpPr>
            <a:spLocks/>
          </p:cNvSpPr>
          <p:nvPr/>
        </p:nvSpPr>
        <p:spPr bwMode="gray">
          <a:xfrm>
            <a:off x="5137150" y="3439557"/>
            <a:ext cx="769938" cy="400050"/>
          </a:xfrm>
          <a:custGeom>
            <a:avLst/>
            <a:gdLst>
              <a:gd name="T0" fmla="*/ 0 w 485"/>
              <a:gd name="T1" fmla="*/ 0 h 252"/>
              <a:gd name="T2" fmla="*/ 2147483647 w 485"/>
              <a:gd name="T3" fmla="*/ 0 h 252"/>
              <a:gd name="T4" fmla="*/ 2147483647 w 485"/>
              <a:gd name="T5" fmla="*/ 2147483647 h 252"/>
              <a:gd name="T6" fmla="*/ 2147483647 w 485"/>
              <a:gd name="T7" fmla="*/ 2147483647 h 252"/>
              <a:gd name="T8" fmla="*/ 2147483647 w 485"/>
              <a:gd name="T9" fmla="*/ 2147483647 h 252"/>
              <a:gd name="T10" fmla="*/ 2147483647 w 485"/>
              <a:gd name="T11" fmla="*/ 2147483647 h 252"/>
              <a:gd name="T12" fmla="*/ 0 w 485"/>
              <a:gd name="T13" fmla="*/ 2147483647 h 252"/>
              <a:gd name="T14" fmla="*/ 0 w 485"/>
              <a:gd name="T15" fmla="*/ 0 h 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5"/>
              <a:gd name="T25" fmla="*/ 0 h 252"/>
              <a:gd name="T26" fmla="*/ 485 w 485"/>
              <a:gd name="T27" fmla="*/ 252 h 2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5" h="252">
                <a:moveTo>
                  <a:pt x="0" y="0"/>
                </a:moveTo>
                <a:lnTo>
                  <a:pt x="459" y="0"/>
                </a:lnTo>
                <a:lnTo>
                  <a:pt x="473" y="18"/>
                </a:lnTo>
                <a:lnTo>
                  <a:pt x="453" y="40"/>
                </a:lnTo>
                <a:lnTo>
                  <a:pt x="485" y="70"/>
                </a:lnTo>
                <a:lnTo>
                  <a:pt x="485" y="252"/>
                </a:lnTo>
                <a:lnTo>
                  <a:pt x="0" y="252"/>
                </a:lnTo>
                <a:lnTo>
                  <a:pt x="0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1" name="Freeform 96" descr="Dark horizontal"/>
          <p:cNvSpPr>
            <a:spLocks/>
          </p:cNvSpPr>
          <p:nvPr/>
        </p:nvSpPr>
        <p:spPr bwMode="gray">
          <a:xfrm>
            <a:off x="6767513" y="2660095"/>
            <a:ext cx="468312" cy="542925"/>
          </a:xfrm>
          <a:custGeom>
            <a:avLst/>
            <a:gdLst>
              <a:gd name="T0" fmla="*/ 2147483647 w 295"/>
              <a:gd name="T1" fmla="*/ 0 h 342"/>
              <a:gd name="T2" fmla="*/ 2147483647 w 295"/>
              <a:gd name="T3" fmla="*/ 2147483647 h 342"/>
              <a:gd name="T4" fmla="*/ 2147483647 w 295"/>
              <a:gd name="T5" fmla="*/ 2147483647 h 342"/>
              <a:gd name="T6" fmla="*/ 2147483647 w 295"/>
              <a:gd name="T7" fmla="*/ 2147483647 h 342"/>
              <a:gd name="T8" fmla="*/ 2147483647 w 295"/>
              <a:gd name="T9" fmla="*/ 2147483647 h 342"/>
              <a:gd name="T10" fmla="*/ 2147483647 w 295"/>
              <a:gd name="T11" fmla="*/ 2147483647 h 342"/>
              <a:gd name="T12" fmla="*/ 2147483647 w 295"/>
              <a:gd name="T13" fmla="*/ 2147483647 h 342"/>
              <a:gd name="T14" fmla="*/ 2147483647 w 295"/>
              <a:gd name="T15" fmla="*/ 2147483647 h 342"/>
              <a:gd name="T16" fmla="*/ 2147483647 w 295"/>
              <a:gd name="T17" fmla="*/ 2147483647 h 342"/>
              <a:gd name="T18" fmla="*/ 2147483647 w 295"/>
              <a:gd name="T19" fmla="*/ 2147483647 h 342"/>
              <a:gd name="T20" fmla="*/ 0 w 295"/>
              <a:gd name="T21" fmla="*/ 2147483647 h 342"/>
              <a:gd name="T22" fmla="*/ 2147483647 w 295"/>
              <a:gd name="T23" fmla="*/ 2147483647 h 342"/>
              <a:gd name="T24" fmla="*/ 2147483647 w 295"/>
              <a:gd name="T25" fmla="*/ 2147483647 h 342"/>
              <a:gd name="T26" fmla="*/ 2147483647 w 295"/>
              <a:gd name="T27" fmla="*/ 2147483647 h 342"/>
              <a:gd name="T28" fmla="*/ 2147483647 w 295"/>
              <a:gd name="T29" fmla="*/ 0 h 3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5"/>
              <a:gd name="T46" fmla="*/ 0 h 342"/>
              <a:gd name="T47" fmla="*/ 295 w 295"/>
              <a:gd name="T48" fmla="*/ 342 h 3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5" h="342">
                <a:moveTo>
                  <a:pt x="141" y="0"/>
                </a:moveTo>
                <a:lnTo>
                  <a:pt x="235" y="28"/>
                </a:lnTo>
                <a:lnTo>
                  <a:pt x="255" y="95"/>
                </a:lnTo>
                <a:lnTo>
                  <a:pt x="200" y="151"/>
                </a:lnTo>
                <a:lnTo>
                  <a:pt x="214" y="177"/>
                </a:lnTo>
                <a:lnTo>
                  <a:pt x="267" y="147"/>
                </a:lnTo>
                <a:lnTo>
                  <a:pt x="289" y="153"/>
                </a:lnTo>
                <a:lnTo>
                  <a:pt x="295" y="246"/>
                </a:lnTo>
                <a:lnTo>
                  <a:pt x="237" y="323"/>
                </a:lnTo>
                <a:lnTo>
                  <a:pt x="237" y="342"/>
                </a:lnTo>
                <a:lnTo>
                  <a:pt x="0" y="342"/>
                </a:lnTo>
                <a:lnTo>
                  <a:pt x="34" y="246"/>
                </a:lnTo>
                <a:lnTo>
                  <a:pt x="16" y="171"/>
                </a:lnTo>
                <a:lnTo>
                  <a:pt x="47" y="91"/>
                </a:lnTo>
                <a:lnTo>
                  <a:pt x="141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2" name="Freeform 97" descr="Dark horizontal"/>
          <p:cNvSpPr>
            <a:spLocks/>
          </p:cNvSpPr>
          <p:nvPr/>
        </p:nvSpPr>
        <p:spPr bwMode="gray">
          <a:xfrm>
            <a:off x="5789613" y="3345895"/>
            <a:ext cx="731837" cy="633412"/>
          </a:xfrm>
          <a:custGeom>
            <a:avLst/>
            <a:gdLst>
              <a:gd name="T0" fmla="*/ 0 w 461"/>
              <a:gd name="T1" fmla="*/ 0 h 399"/>
              <a:gd name="T2" fmla="*/ 2147483647 w 461"/>
              <a:gd name="T3" fmla="*/ 0 h 399"/>
              <a:gd name="T4" fmla="*/ 2147483647 w 461"/>
              <a:gd name="T5" fmla="*/ 2147483647 h 399"/>
              <a:gd name="T6" fmla="*/ 2147483647 w 461"/>
              <a:gd name="T7" fmla="*/ 2147483647 h 399"/>
              <a:gd name="T8" fmla="*/ 2147483647 w 461"/>
              <a:gd name="T9" fmla="*/ 2147483647 h 399"/>
              <a:gd name="T10" fmla="*/ 2147483647 w 461"/>
              <a:gd name="T11" fmla="*/ 2147483647 h 399"/>
              <a:gd name="T12" fmla="*/ 2147483647 w 461"/>
              <a:gd name="T13" fmla="*/ 2147483647 h 399"/>
              <a:gd name="T14" fmla="*/ 2147483647 w 461"/>
              <a:gd name="T15" fmla="*/ 2147483647 h 399"/>
              <a:gd name="T16" fmla="*/ 2147483647 w 461"/>
              <a:gd name="T17" fmla="*/ 2147483647 h 399"/>
              <a:gd name="T18" fmla="*/ 2147483647 w 461"/>
              <a:gd name="T19" fmla="*/ 2147483647 h 399"/>
              <a:gd name="T20" fmla="*/ 2147483647 w 461"/>
              <a:gd name="T21" fmla="*/ 2147483647 h 399"/>
              <a:gd name="T22" fmla="*/ 2147483647 w 461"/>
              <a:gd name="T23" fmla="*/ 2147483647 h 399"/>
              <a:gd name="T24" fmla="*/ 2147483647 w 461"/>
              <a:gd name="T25" fmla="*/ 2147483647 h 399"/>
              <a:gd name="T26" fmla="*/ 2147483647 w 461"/>
              <a:gd name="T27" fmla="*/ 2147483647 h 399"/>
              <a:gd name="T28" fmla="*/ 2147483647 w 461"/>
              <a:gd name="T29" fmla="*/ 2147483647 h 399"/>
              <a:gd name="T30" fmla="*/ 2147483647 w 461"/>
              <a:gd name="T31" fmla="*/ 2147483647 h 399"/>
              <a:gd name="T32" fmla="*/ 0 w 461"/>
              <a:gd name="T33" fmla="*/ 0 h 3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1"/>
              <a:gd name="T52" fmla="*/ 0 h 399"/>
              <a:gd name="T53" fmla="*/ 461 w 461"/>
              <a:gd name="T54" fmla="*/ 399 h 39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1" h="399">
                <a:moveTo>
                  <a:pt x="0" y="0"/>
                </a:moveTo>
                <a:lnTo>
                  <a:pt x="304" y="0"/>
                </a:lnTo>
                <a:lnTo>
                  <a:pt x="300" y="53"/>
                </a:lnTo>
                <a:lnTo>
                  <a:pt x="356" y="149"/>
                </a:lnTo>
                <a:lnTo>
                  <a:pt x="383" y="166"/>
                </a:lnTo>
                <a:lnTo>
                  <a:pt x="366" y="194"/>
                </a:lnTo>
                <a:lnTo>
                  <a:pt x="431" y="293"/>
                </a:lnTo>
                <a:lnTo>
                  <a:pt x="461" y="303"/>
                </a:lnTo>
                <a:lnTo>
                  <a:pt x="421" y="399"/>
                </a:lnTo>
                <a:lnTo>
                  <a:pt x="381" y="399"/>
                </a:lnTo>
                <a:lnTo>
                  <a:pt x="393" y="357"/>
                </a:lnTo>
                <a:lnTo>
                  <a:pt x="87" y="357"/>
                </a:lnTo>
                <a:lnTo>
                  <a:pt x="72" y="313"/>
                </a:lnTo>
                <a:lnTo>
                  <a:pt x="72" y="127"/>
                </a:lnTo>
                <a:lnTo>
                  <a:pt x="40" y="97"/>
                </a:lnTo>
                <a:lnTo>
                  <a:pt x="60" y="75"/>
                </a:lnTo>
                <a:lnTo>
                  <a:pt x="0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3" name="Freeform 98"/>
          <p:cNvSpPr>
            <a:spLocks/>
          </p:cNvSpPr>
          <p:nvPr/>
        </p:nvSpPr>
        <p:spPr bwMode="gray">
          <a:xfrm>
            <a:off x="6970713" y="3168095"/>
            <a:ext cx="474662" cy="481012"/>
          </a:xfrm>
          <a:custGeom>
            <a:avLst/>
            <a:gdLst>
              <a:gd name="T0" fmla="*/ 0 w 299"/>
              <a:gd name="T1" fmla="*/ 2147483647 h 303"/>
              <a:gd name="T2" fmla="*/ 2147483647 w 299"/>
              <a:gd name="T3" fmla="*/ 2147483647 h 303"/>
              <a:gd name="T4" fmla="*/ 2147483647 w 299"/>
              <a:gd name="T5" fmla="*/ 2147483647 h 303"/>
              <a:gd name="T6" fmla="*/ 2147483647 w 299"/>
              <a:gd name="T7" fmla="*/ 2147483647 h 303"/>
              <a:gd name="T8" fmla="*/ 2147483647 w 299"/>
              <a:gd name="T9" fmla="*/ 0 h 303"/>
              <a:gd name="T10" fmla="*/ 2147483647 w 299"/>
              <a:gd name="T11" fmla="*/ 2147483647 h 303"/>
              <a:gd name="T12" fmla="*/ 2147483647 w 299"/>
              <a:gd name="T13" fmla="*/ 2147483647 h 303"/>
              <a:gd name="T14" fmla="*/ 2147483647 w 299"/>
              <a:gd name="T15" fmla="*/ 2147483647 h 303"/>
              <a:gd name="T16" fmla="*/ 2147483647 w 299"/>
              <a:gd name="T17" fmla="*/ 2147483647 h 303"/>
              <a:gd name="T18" fmla="*/ 2147483647 w 299"/>
              <a:gd name="T19" fmla="*/ 2147483647 h 303"/>
              <a:gd name="T20" fmla="*/ 2147483647 w 299"/>
              <a:gd name="T21" fmla="*/ 2147483647 h 303"/>
              <a:gd name="T22" fmla="*/ 2147483647 w 299"/>
              <a:gd name="T23" fmla="*/ 2147483647 h 303"/>
              <a:gd name="T24" fmla="*/ 0 w 299"/>
              <a:gd name="T25" fmla="*/ 2147483647 h 303"/>
              <a:gd name="T26" fmla="*/ 0 w 299"/>
              <a:gd name="T27" fmla="*/ 2147483647 h 30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9"/>
              <a:gd name="T43" fmla="*/ 0 h 303"/>
              <a:gd name="T44" fmla="*/ 299 w 299"/>
              <a:gd name="T45" fmla="*/ 303 h 30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9" h="303">
                <a:moveTo>
                  <a:pt x="0" y="21"/>
                </a:moveTo>
                <a:lnTo>
                  <a:pt x="112" y="21"/>
                </a:lnTo>
                <a:lnTo>
                  <a:pt x="154" y="41"/>
                </a:lnTo>
                <a:lnTo>
                  <a:pt x="217" y="41"/>
                </a:lnTo>
                <a:lnTo>
                  <a:pt x="299" y="0"/>
                </a:lnTo>
                <a:lnTo>
                  <a:pt x="299" y="132"/>
                </a:lnTo>
                <a:lnTo>
                  <a:pt x="287" y="138"/>
                </a:lnTo>
                <a:lnTo>
                  <a:pt x="247" y="218"/>
                </a:lnTo>
                <a:lnTo>
                  <a:pt x="225" y="218"/>
                </a:lnTo>
                <a:lnTo>
                  <a:pt x="152" y="303"/>
                </a:lnTo>
                <a:lnTo>
                  <a:pt x="128" y="281"/>
                </a:lnTo>
                <a:lnTo>
                  <a:pt x="91" y="291"/>
                </a:lnTo>
                <a:lnTo>
                  <a:pt x="0" y="216"/>
                </a:lnTo>
                <a:lnTo>
                  <a:pt x="0" y="21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4" name="Rectangle 99" descr="Dark horizontal"/>
          <p:cNvSpPr>
            <a:spLocks noChangeArrowheads="1"/>
          </p:cNvSpPr>
          <p:nvPr/>
        </p:nvSpPr>
        <p:spPr bwMode="gray">
          <a:xfrm>
            <a:off x="4410075" y="3296682"/>
            <a:ext cx="725488" cy="541338"/>
          </a:xfrm>
          <a:prstGeom prst="rect">
            <a:avLst/>
          </a:prstGeom>
          <a:solidFill>
            <a:srgbClr val="1946BA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5" name="Freeform 100" descr="Dark horizontal"/>
          <p:cNvSpPr>
            <a:spLocks/>
          </p:cNvSpPr>
          <p:nvPr/>
        </p:nvSpPr>
        <p:spPr bwMode="gray">
          <a:xfrm>
            <a:off x="7212013" y="3383995"/>
            <a:ext cx="566737" cy="428625"/>
          </a:xfrm>
          <a:custGeom>
            <a:avLst/>
            <a:gdLst>
              <a:gd name="T0" fmla="*/ 2147483647 w 357"/>
              <a:gd name="T1" fmla="*/ 0 h 270"/>
              <a:gd name="T2" fmla="*/ 2147483647 w 357"/>
              <a:gd name="T3" fmla="*/ 0 h 270"/>
              <a:gd name="T4" fmla="*/ 2147483647 w 357"/>
              <a:gd name="T5" fmla="*/ 2147483647 h 270"/>
              <a:gd name="T6" fmla="*/ 2147483647 w 357"/>
              <a:gd name="T7" fmla="*/ 2147483647 h 270"/>
              <a:gd name="T8" fmla="*/ 0 w 357"/>
              <a:gd name="T9" fmla="*/ 2147483647 h 270"/>
              <a:gd name="T10" fmla="*/ 2147483647 w 357"/>
              <a:gd name="T11" fmla="*/ 2147483647 h 270"/>
              <a:gd name="T12" fmla="*/ 2147483647 w 357"/>
              <a:gd name="T13" fmla="*/ 2147483647 h 270"/>
              <a:gd name="T14" fmla="*/ 2147483647 w 357"/>
              <a:gd name="T15" fmla="*/ 2147483647 h 270"/>
              <a:gd name="T16" fmla="*/ 2147483647 w 357"/>
              <a:gd name="T17" fmla="*/ 2147483647 h 270"/>
              <a:gd name="T18" fmla="*/ 2147483647 w 357"/>
              <a:gd name="T19" fmla="*/ 2147483647 h 270"/>
              <a:gd name="T20" fmla="*/ 2147483647 w 357"/>
              <a:gd name="T21" fmla="*/ 2147483647 h 270"/>
              <a:gd name="T22" fmla="*/ 2147483647 w 357"/>
              <a:gd name="T23" fmla="*/ 2147483647 h 270"/>
              <a:gd name="T24" fmla="*/ 2147483647 w 357"/>
              <a:gd name="T25" fmla="*/ 2147483647 h 270"/>
              <a:gd name="T26" fmla="*/ 2147483647 w 357"/>
              <a:gd name="T27" fmla="*/ 2147483647 h 270"/>
              <a:gd name="T28" fmla="*/ 2147483647 w 357"/>
              <a:gd name="T29" fmla="*/ 2147483647 h 270"/>
              <a:gd name="T30" fmla="*/ 2147483647 w 357"/>
              <a:gd name="T31" fmla="*/ 2147483647 h 270"/>
              <a:gd name="T32" fmla="*/ 2147483647 w 357"/>
              <a:gd name="T33" fmla="*/ 0 h 2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7"/>
              <a:gd name="T52" fmla="*/ 0 h 270"/>
              <a:gd name="T53" fmla="*/ 357 w 357"/>
              <a:gd name="T54" fmla="*/ 270 h 2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7" h="270">
                <a:moveTo>
                  <a:pt x="147" y="0"/>
                </a:moveTo>
                <a:lnTo>
                  <a:pt x="137" y="0"/>
                </a:lnTo>
                <a:lnTo>
                  <a:pt x="95" y="82"/>
                </a:lnTo>
                <a:lnTo>
                  <a:pt x="71" y="82"/>
                </a:lnTo>
                <a:lnTo>
                  <a:pt x="0" y="165"/>
                </a:lnTo>
                <a:lnTo>
                  <a:pt x="31" y="252"/>
                </a:lnTo>
                <a:lnTo>
                  <a:pt x="141" y="270"/>
                </a:lnTo>
                <a:lnTo>
                  <a:pt x="170" y="248"/>
                </a:lnTo>
                <a:lnTo>
                  <a:pt x="202" y="185"/>
                </a:lnTo>
                <a:lnTo>
                  <a:pt x="210" y="179"/>
                </a:lnTo>
                <a:lnTo>
                  <a:pt x="357" y="127"/>
                </a:lnTo>
                <a:lnTo>
                  <a:pt x="347" y="103"/>
                </a:lnTo>
                <a:lnTo>
                  <a:pt x="290" y="84"/>
                </a:lnTo>
                <a:lnTo>
                  <a:pt x="208" y="127"/>
                </a:lnTo>
                <a:lnTo>
                  <a:pt x="208" y="52"/>
                </a:lnTo>
                <a:lnTo>
                  <a:pt x="147" y="52"/>
                </a:lnTo>
                <a:lnTo>
                  <a:pt x="147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" name="Freeform 101" descr="Dark horizontal"/>
          <p:cNvSpPr>
            <a:spLocks/>
          </p:cNvSpPr>
          <p:nvPr/>
        </p:nvSpPr>
        <p:spPr bwMode="gray">
          <a:xfrm>
            <a:off x="7029450" y="3585607"/>
            <a:ext cx="906463" cy="323850"/>
          </a:xfrm>
          <a:custGeom>
            <a:avLst/>
            <a:gdLst>
              <a:gd name="T0" fmla="*/ 0 w 571"/>
              <a:gd name="T1" fmla="*/ 2147483647 h 204"/>
              <a:gd name="T2" fmla="*/ 2147483647 w 571"/>
              <a:gd name="T3" fmla="*/ 2147483647 h 204"/>
              <a:gd name="T4" fmla="*/ 2147483647 w 571"/>
              <a:gd name="T5" fmla="*/ 2147483647 h 204"/>
              <a:gd name="T6" fmla="*/ 2147483647 w 571"/>
              <a:gd name="T7" fmla="*/ 2147483647 h 204"/>
              <a:gd name="T8" fmla="*/ 2147483647 w 571"/>
              <a:gd name="T9" fmla="*/ 2147483647 h 204"/>
              <a:gd name="T10" fmla="*/ 2147483647 w 571"/>
              <a:gd name="T11" fmla="*/ 2147483647 h 204"/>
              <a:gd name="T12" fmla="*/ 2147483647 w 571"/>
              <a:gd name="T13" fmla="*/ 0 h 204"/>
              <a:gd name="T14" fmla="*/ 2147483647 w 571"/>
              <a:gd name="T15" fmla="*/ 2147483647 h 204"/>
              <a:gd name="T16" fmla="*/ 2147483647 w 571"/>
              <a:gd name="T17" fmla="*/ 2147483647 h 204"/>
              <a:gd name="T18" fmla="*/ 2147483647 w 571"/>
              <a:gd name="T19" fmla="*/ 2147483647 h 204"/>
              <a:gd name="T20" fmla="*/ 2147483647 w 571"/>
              <a:gd name="T21" fmla="*/ 2147483647 h 204"/>
              <a:gd name="T22" fmla="*/ 0 w 571"/>
              <a:gd name="T23" fmla="*/ 2147483647 h 2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71"/>
              <a:gd name="T37" fmla="*/ 0 h 204"/>
              <a:gd name="T38" fmla="*/ 571 w 571"/>
              <a:gd name="T39" fmla="*/ 204 h 2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71" h="204">
                <a:moveTo>
                  <a:pt x="0" y="203"/>
                </a:moveTo>
                <a:lnTo>
                  <a:pt x="18" y="184"/>
                </a:lnTo>
                <a:lnTo>
                  <a:pt x="146" y="125"/>
                </a:lnTo>
                <a:lnTo>
                  <a:pt x="257" y="143"/>
                </a:lnTo>
                <a:lnTo>
                  <a:pt x="287" y="121"/>
                </a:lnTo>
                <a:lnTo>
                  <a:pt x="322" y="53"/>
                </a:lnTo>
                <a:lnTo>
                  <a:pt x="473" y="0"/>
                </a:lnTo>
                <a:lnTo>
                  <a:pt x="499" y="91"/>
                </a:lnTo>
                <a:lnTo>
                  <a:pt x="571" y="109"/>
                </a:lnTo>
                <a:lnTo>
                  <a:pt x="535" y="152"/>
                </a:lnTo>
                <a:lnTo>
                  <a:pt x="559" y="204"/>
                </a:lnTo>
                <a:lnTo>
                  <a:pt x="0" y="203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7" name="Freeform 102" descr="Dark horizontal"/>
          <p:cNvSpPr>
            <a:spLocks/>
          </p:cNvSpPr>
          <p:nvPr/>
        </p:nvSpPr>
        <p:spPr bwMode="gray">
          <a:xfrm>
            <a:off x="6477000" y="3515757"/>
            <a:ext cx="781050" cy="422275"/>
          </a:xfrm>
          <a:custGeom>
            <a:avLst/>
            <a:gdLst>
              <a:gd name="T0" fmla="*/ 0 w 492"/>
              <a:gd name="T1" fmla="*/ 2147483647 h 266"/>
              <a:gd name="T2" fmla="*/ 2147483647 w 492"/>
              <a:gd name="T3" fmla="*/ 2147483647 h 266"/>
              <a:gd name="T4" fmla="*/ 2147483647 w 492"/>
              <a:gd name="T5" fmla="*/ 2147483647 h 266"/>
              <a:gd name="T6" fmla="*/ 2147483647 w 492"/>
              <a:gd name="T7" fmla="*/ 2147483647 h 266"/>
              <a:gd name="T8" fmla="*/ 2147483647 w 492"/>
              <a:gd name="T9" fmla="*/ 2147483647 h 266"/>
              <a:gd name="T10" fmla="*/ 2147483647 w 492"/>
              <a:gd name="T11" fmla="*/ 0 h 266"/>
              <a:gd name="T12" fmla="*/ 2147483647 w 492"/>
              <a:gd name="T13" fmla="*/ 2147483647 h 266"/>
              <a:gd name="T14" fmla="*/ 2147483647 w 492"/>
              <a:gd name="T15" fmla="*/ 2147483647 h 266"/>
              <a:gd name="T16" fmla="*/ 2147483647 w 492"/>
              <a:gd name="T17" fmla="*/ 2147483647 h 266"/>
              <a:gd name="T18" fmla="*/ 2147483647 w 492"/>
              <a:gd name="T19" fmla="*/ 2147483647 h 266"/>
              <a:gd name="T20" fmla="*/ 2147483647 w 492"/>
              <a:gd name="T21" fmla="*/ 2147483647 h 266"/>
              <a:gd name="T22" fmla="*/ 2147483647 w 492"/>
              <a:gd name="T23" fmla="*/ 2147483647 h 266"/>
              <a:gd name="T24" fmla="*/ 2147483647 w 492"/>
              <a:gd name="T25" fmla="*/ 2147483647 h 266"/>
              <a:gd name="T26" fmla="*/ 2147483647 w 492"/>
              <a:gd name="T27" fmla="*/ 2147483647 h 266"/>
              <a:gd name="T28" fmla="*/ 0 w 492"/>
              <a:gd name="T29" fmla="*/ 2147483647 h 2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2"/>
              <a:gd name="T46" fmla="*/ 0 h 266"/>
              <a:gd name="T47" fmla="*/ 492 w 492"/>
              <a:gd name="T48" fmla="*/ 266 h 26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2" h="266">
                <a:moveTo>
                  <a:pt x="0" y="266"/>
                </a:moveTo>
                <a:lnTo>
                  <a:pt x="28" y="196"/>
                </a:lnTo>
                <a:lnTo>
                  <a:pt x="93" y="153"/>
                </a:lnTo>
                <a:lnTo>
                  <a:pt x="228" y="125"/>
                </a:lnTo>
                <a:lnTo>
                  <a:pt x="310" y="18"/>
                </a:lnTo>
                <a:lnTo>
                  <a:pt x="310" y="0"/>
                </a:lnTo>
                <a:lnTo>
                  <a:pt x="401" y="73"/>
                </a:lnTo>
                <a:lnTo>
                  <a:pt x="438" y="61"/>
                </a:lnTo>
                <a:lnTo>
                  <a:pt x="460" y="83"/>
                </a:lnTo>
                <a:lnTo>
                  <a:pt x="492" y="169"/>
                </a:lnTo>
                <a:lnTo>
                  <a:pt x="366" y="228"/>
                </a:lnTo>
                <a:lnTo>
                  <a:pt x="348" y="248"/>
                </a:lnTo>
                <a:lnTo>
                  <a:pt x="103" y="248"/>
                </a:lnTo>
                <a:lnTo>
                  <a:pt x="103" y="266"/>
                </a:lnTo>
                <a:lnTo>
                  <a:pt x="0" y="266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8" name="Freeform 103" descr="Dark horizontal"/>
          <p:cNvSpPr>
            <a:spLocks/>
          </p:cNvSpPr>
          <p:nvPr/>
        </p:nvSpPr>
        <p:spPr bwMode="gray">
          <a:xfrm>
            <a:off x="6892925" y="4144407"/>
            <a:ext cx="501650" cy="563563"/>
          </a:xfrm>
          <a:custGeom>
            <a:avLst/>
            <a:gdLst>
              <a:gd name="T0" fmla="*/ 0 w 316"/>
              <a:gd name="T1" fmla="*/ 0 h 355"/>
              <a:gd name="T2" fmla="*/ 2147483647 w 316"/>
              <a:gd name="T3" fmla="*/ 0 h 355"/>
              <a:gd name="T4" fmla="*/ 2147483647 w 316"/>
              <a:gd name="T5" fmla="*/ 2147483647 h 355"/>
              <a:gd name="T6" fmla="*/ 2147483647 w 316"/>
              <a:gd name="T7" fmla="*/ 2147483647 h 355"/>
              <a:gd name="T8" fmla="*/ 2147483647 w 316"/>
              <a:gd name="T9" fmla="*/ 2147483647 h 355"/>
              <a:gd name="T10" fmla="*/ 2147483647 w 316"/>
              <a:gd name="T11" fmla="*/ 2147483647 h 355"/>
              <a:gd name="T12" fmla="*/ 2147483647 w 316"/>
              <a:gd name="T13" fmla="*/ 2147483647 h 355"/>
              <a:gd name="T14" fmla="*/ 2147483647 w 316"/>
              <a:gd name="T15" fmla="*/ 2147483647 h 355"/>
              <a:gd name="T16" fmla="*/ 2147483647 w 316"/>
              <a:gd name="T17" fmla="*/ 2147483647 h 355"/>
              <a:gd name="T18" fmla="*/ 2147483647 w 316"/>
              <a:gd name="T19" fmla="*/ 2147483647 h 355"/>
              <a:gd name="T20" fmla="*/ 0 w 316"/>
              <a:gd name="T21" fmla="*/ 0 h 3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6"/>
              <a:gd name="T34" fmla="*/ 0 h 355"/>
              <a:gd name="T35" fmla="*/ 316 w 316"/>
              <a:gd name="T36" fmla="*/ 355 h 3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6" h="355">
                <a:moveTo>
                  <a:pt x="0" y="0"/>
                </a:moveTo>
                <a:lnTo>
                  <a:pt x="159" y="0"/>
                </a:lnTo>
                <a:lnTo>
                  <a:pt x="146" y="28"/>
                </a:lnTo>
                <a:lnTo>
                  <a:pt x="283" y="190"/>
                </a:lnTo>
                <a:lnTo>
                  <a:pt x="316" y="249"/>
                </a:lnTo>
                <a:lnTo>
                  <a:pt x="275" y="355"/>
                </a:lnTo>
                <a:lnTo>
                  <a:pt x="57" y="355"/>
                </a:lnTo>
                <a:lnTo>
                  <a:pt x="35" y="311"/>
                </a:lnTo>
                <a:lnTo>
                  <a:pt x="23" y="255"/>
                </a:lnTo>
                <a:lnTo>
                  <a:pt x="45" y="224"/>
                </a:lnTo>
                <a:lnTo>
                  <a:pt x="0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9" name="Freeform 104" descr="Dark horizontal"/>
          <p:cNvSpPr>
            <a:spLocks/>
          </p:cNvSpPr>
          <p:nvPr/>
        </p:nvSpPr>
        <p:spPr bwMode="gray">
          <a:xfrm>
            <a:off x="6559550" y="4142820"/>
            <a:ext cx="404813" cy="588962"/>
          </a:xfrm>
          <a:custGeom>
            <a:avLst/>
            <a:gdLst>
              <a:gd name="T0" fmla="*/ 2147483647 w 255"/>
              <a:gd name="T1" fmla="*/ 0 h 371"/>
              <a:gd name="T2" fmla="*/ 2147483647 w 255"/>
              <a:gd name="T3" fmla="*/ 0 h 371"/>
              <a:gd name="T4" fmla="*/ 2147483647 w 255"/>
              <a:gd name="T5" fmla="*/ 2147483647 h 371"/>
              <a:gd name="T6" fmla="*/ 2147483647 w 255"/>
              <a:gd name="T7" fmla="*/ 2147483647 h 371"/>
              <a:gd name="T8" fmla="*/ 2147483647 w 255"/>
              <a:gd name="T9" fmla="*/ 2147483647 h 371"/>
              <a:gd name="T10" fmla="*/ 2147483647 w 255"/>
              <a:gd name="T11" fmla="*/ 2147483647 h 371"/>
              <a:gd name="T12" fmla="*/ 2147483647 w 255"/>
              <a:gd name="T13" fmla="*/ 2147483647 h 371"/>
              <a:gd name="T14" fmla="*/ 0 w 255"/>
              <a:gd name="T15" fmla="*/ 2147483647 h 371"/>
              <a:gd name="T16" fmla="*/ 2147483647 w 255"/>
              <a:gd name="T17" fmla="*/ 2147483647 h 371"/>
              <a:gd name="T18" fmla="*/ 2147483647 w 255"/>
              <a:gd name="T19" fmla="*/ 0 h 3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5"/>
              <a:gd name="T31" fmla="*/ 0 h 371"/>
              <a:gd name="T32" fmla="*/ 255 w 255"/>
              <a:gd name="T33" fmla="*/ 371 h 3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5" h="371">
                <a:moveTo>
                  <a:pt x="52" y="0"/>
                </a:moveTo>
                <a:lnTo>
                  <a:pt x="212" y="0"/>
                </a:lnTo>
                <a:lnTo>
                  <a:pt x="255" y="227"/>
                </a:lnTo>
                <a:lnTo>
                  <a:pt x="234" y="257"/>
                </a:lnTo>
                <a:lnTo>
                  <a:pt x="244" y="310"/>
                </a:lnTo>
                <a:lnTo>
                  <a:pt x="66" y="310"/>
                </a:lnTo>
                <a:lnTo>
                  <a:pt x="63" y="362"/>
                </a:lnTo>
                <a:lnTo>
                  <a:pt x="0" y="371"/>
                </a:lnTo>
                <a:lnTo>
                  <a:pt x="2" y="267"/>
                </a:lnTo>
                <a:lnTo>
                  <a:pt x="52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0" name="Freeform 105" descr="Dark horizontal"/>
          <p:cNvSpPr>
            <a:spLocks/>
          </p:cNvSpPr>
          <p:nvPr/>
        </p:nvSpPr>
        <p:spPr bwMode="gray">
          <a:xfrm>
            <a:off x="6280150" y="4142820"/>
            <a:ext cx="360363" cy="636587"/>
          </a:xfrm>
          <a:custGeom>
            <a:avLst/>
            <a:gdLst>
              <a:gd name="T0" fmla="*/ 2147483647 w 227"/>
              <a:gd name="T1" fmla="*/ 0 h 401"/>
              <a:gd name="T2" fmla="*/ 2147483647 w 227"/>
              <a:gd name="T3" fmla="*/ 0 h 401"/>
              <a:gd name="T4" fmla="*/ 2147483647 w 227"/>
              <a:gd name="T5" fmla="*/ 2147483647 h 401"/>
              <a:gd name="T6" fmla="*/ 2147483647 w 227"/>
              <a:gd name="T7" fmla="*/ 2147483647 h 401"/>
              <a:gd name="T8" fmla="*/ 2147483647 w 227"/>
              <a:gd name="T9" fmla="*/ 2147483647 h 401"/>
              <a:gd name="T10" fmla="*/ 2147483647 w 227"/>
              <a:gd name="T11" fmla="*/ 2147483647 h 401"/>
              <a:gd name="T12" fmla="*/ 0 w 227"/>
              <a:gd name="T13" fmla="*/ 2147483647 h 401"/>
              <a:gd name="T14" fmla="*/ 2147483647 w 227"/>
              <a:gd name="T15" fmla="*/ 2147483647 h 401"/>
              <a:gd name="T16" fmla="*/ 2147483647 w 227"/>
              <a:gd name="T17" fmla="*/ 2147483647 h 401"/>
              <a:gd name="T18" fmla="*/ 2147483647 w 227"/>
              <a:gd name="T19" fmla="*/ 2147483647 h 401"/>
              <a:gd name="T20" fmla="*/ 2147483647 w 227"/>
              <a:gd name="T21" fmla="*/ 0 h 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7"/>
              <a:gd name="T34" fmla="*/ 0 h 401"/>
              <a:gd name="T35" fmla="*/ 227 w 227"/>
              <a:gd name="T36" fmla="*/ 401 h 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7" h="401">
                <a:moveTo>
                  <a:pt x="76" y="0"/>
                </a:moveTo>
                <a:lnTo>
                  <a:pt x="227" y="0"/>
                </a:lnTo>
                <a:lnTo>
                  <a:pt x="178" y="267"/>
                </a:lnTo>
                <a:lnTo>
                  <a:pt x="176" y="371"/>
                </a:lnTo>
                <a:lnTo>
                  <a:pt x="129" y="401"/>
                </a:lnTo>
                <a:lnTo>
                  <a:pt x="105" y="332"/>
                </a:lnTo>
                <a:lnTo>
                  <a:pt x="0" y="332"/>
                </a:lnTo>
                <a:lnTo>
                  <a:pt x="33" y="217"/>
                </a:lnTo>
                <a:lnTo>
                  <a:pt x="1" y="157"/>
                </a:lnTo>
                <a:lnTo>
                  <a:pt x="31" y="60"/>
                </a:lnTo>
                <a:lnTo>
                  <a:pt x="76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1" name="Freeform 106" descr="Dark horizontal"/>
          <p:cNvSpPr>
            <a:spLocks/>
          </p:cNvSpPr>
          <p:nvPr/>
        </p:nvSpPr>
        <p:spPr bwMode="gray">
          <a:xfrm>
            <a:off x="5994400" y="4380945"/>
            <a:ext cx="530225" cy="511175"/>
          </a:xfrm>
          <a:custGeom>
            <a:avLst/>
            <a:gdLst>
              <a:gd name="T0" fmla="*/ 2147483647 w 334"/>
              <a:gd name="T1" fmla="*/ 0 h 322"/>
              <a:gd name="T2" fmla="*/ 2147483647 w 334"/>
              <a:gd name="T3" fmla="*/ 0 h 322"/>
              <a:gd name="T4" fmla="*/ 2147483647 w 334"/>
              <a:gd name="T5" fmla="*/ 2147483647 h 322"/>
              <a:gd name="T6" fmla="*/ 2147483647 w 334"/>
              <a:gd name="T7" fmla="*/ 2147483647 h 322"/>
              <a:gd name="T8" fmla="*/ 2147483647 w 334"/>
              <a:gd name="T9" fmla="*/ 2147483647 h 322"/>
              <a:gd name="T10" fmla="*/ 2147483647 w 334"/>
              <a:gd name="T11" fmla="*/ 2147483647 h 322"/>
              <a:gd name="T12" fmla="*/ 2147483647 w 334"/>
              <a:gd name="T13" fmla="*/ 2147483647 h 322"/>
              <a:gd name="T14" fmla="*/ 2147483647 w 334"/>
              <a:gd name="T15" fmla="*/ 2147483647 h 322"/>
              <a:gd name="T16" fmla="*/ 2147483647 w 334"/>
              <a:gd name="T17" fmla="*/ 2147483647 h 322"/>
              <a:gd name="T18" fmla="*/ 2147483647 w 334"/>
              <a:gd name="T19" fmla="*/ 2147483647 h 322"/>
              <a:gd name="T20" fmla="*/ 0 w 334"/>
              <a:gd name="T21" fmla="*/ 2147483647 h 322"/>
              <a:gd name="T22" fmla="*/ 2147483647 w 334"/>
              <a:gd name="T23" fmla="*/ 0 h 3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4"/>
              <a:gd name="T37" fmla="*/ 0 h 322"/>
              <a:gd name="T38" fmla="*/ 334 w 334"/>
              <a:gd name="T39" fmla="*/ 322 h 3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4" h="322">
                <a:moveTo>
                  <a:pt x="3" y="0"/>
                </a:moveTo>
                <a:lnTo>
                  <a:pt x="182" y="0"/>
                </a:lnTo>
                <a:lnTo>
                  <a:pt x="213" y="62"/>
                </a:lnTo>
                <a:lnTo>
                  <a:pt x="180" y="178"/>
                </a:lnTo>
                <a:lnTo>
                  <a:pt x="285" y="178"/>
                </a:lnTo>
                <a:lnTo>
                  <a:pt x="309" y="249"/>
                </a:lnTo>
                <a:lnTo>
                  <a:pt x="334" y="322"/>
                </a:lnTo>
                <a:lnTo>
                  <a:pt x="193" y="314"/>
                </a:lnTo>
                <a:lnTo>
                  <a:pt x="23" y="250"/>
                </a:lnTo>
                <a:lnTo>
                  <a:pt x="43" y="200"/>
                </a:lnTo>
                <a:lnTo>
                  <a:pt x="0" y="99"/>
                </a:lnTo>
                <a:lnTo>
                  <a:pt x="3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2" name="Freeform 107" descr="Wide upward diagonal"/>
          <p:cNvSpPr>
            <a:spLocks/>
          </p:cNvSpPr>
          <p:nvPr/>
        </p:nvSpPr>
        <p:spPr bwMode="auto">
          <a:xfrm>
            <a:off x="4629150" y="3977720"/>
            <a:ext cx="1435100" cy="1273175"/>
          </a:xfrm>
          <a:custGeom>
            <a:avLst/>
            <a:gdLst>
              <a:gd name="T0" fmla="*/ 2147483647 w 904"/>
              <a:gd name="T1" fmla="*/ 0 h 802"/>
              <a:gd name="T2" fmla="*/ 2147483647 w 904"/>
              <a:gd name="T3" fmla="*/ 0 h 802"/>
              <a:gd name="T4" fmla="*/ 2147483647 w 904"/>
              <a:gd name="T5" fmla="*/ 2147483647 h 802"/>
              <a:gd name="T6" fmla="*/ 2147483647 w 904"/>
              <a:gd name="T7" fmla="*/ 2147483647 h 802"/>
              <a:gd name="T8" fmla="*/ 2147483647 w 904"/>
              <a:gd name="T9" fmla="*/ 2147483647 h 802"/>
              <a:gd name="T10" fmla="*/ 2147483647 w 904"/>
              <a:gd name="T11" fmla="*/ 2147483647 h 802"/>
              <a:gd name="T12" fmla="*/ 2147483647 w 904"/>
              <a:gd name="T13" fmla="*/ 2147483647 h 802"/>
              <a:gd name="T14" fmla="*/ 2147483647 w 904"/>
              <a:gd name="T15" fmla="*/ 2147483647 h 802"/>
              <a:gd name="T16" fmla="*/ 2147483647 w 904"/>
              <a:gd name="T17" fmla="*/ 2147483647 h 802"/>
              <a:gd name="T18" fmla="*/ 2147483647 w 904"/>
              <a:gd name="T19" fmla="*/ 2147483647 h 802"/>
              <a:gd name="T20" fmla="*/ 2147483647 w 904"/>
              <a:gd name="T21" fmla="*/ 2147483647 h 802"/>
              <a:gd name="T22" fmla="*/ 2147483647 w 904"/>
              <a:gd name="T23" fmla="*/ 2147483647 h 802"/>
              <a:gd name="T24" fmla="*/ 2147483647 w 904"/>
              <a:gd name="T25" fmla="*/ 2147483647 h 802"/>
              <a:gd name="T26" fmla="*/ 2147483647 w 904"/>
              <a:gd name="T27" fmla="*/ 2147483647 h 802"/>
              <a:gd name="T28" fmla="*/ 2147483647 w 904"/>
              <a:gd name="T29" fmla="*/ 2147483647 h 802"/>
              <a:gd name="T30" fmla="*/ 2147483647 w 904"/>
              <a:gd name="T31" fmla="*/ 2147483647 h 802"/>
              <a:gd name="T32" fmla="*/ 2147483647 w 904"/>
              <a:gd name="T33" fmla="*/ 2147483647 h 802"/>
              <a:gd name="T34" fmla="*/ 2147483647 w 904"/>
              <a:gd name="T35" fmla="*/ 2147483647 h 802"/>
              <a:gd name="T36" fmla="*/ 2147483647 w 904"/>
              <a:gd name="T37" fmla="*/ 2147483647 h 802"/>
              <a:gd name="T38" fmla="*/ 2147483647 w 904"/>
              <a:gd name="T39" fmla="*/ 2147483647 h 802"/>
              <a:gd name="T40" fmla="*/ 0 w 904"/>
              <a:gd name="T41" fmla="*/ 2147483647 h 802"/>
              <a:gd name="T42" fmla="*/ 2147483647 w 904"/>
              <a:gd name="T43" fmla="*/ 2147483647 h 802"/>
              <a:gd name="T44" fmla="*/ 2147483647 w 904"/>
              <a:gd name="T45" fmla="*/ 0 h 8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04"/>
              <a:gd name="T70" fmla="*/ 0 h 802"/>
              <a:gd name="T71" fmla="*/ 904 w 904"/>
              <a:gd name="T72" fmla="*/ 802 h 8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04" h="802">
                <a:moveTo>
                  <a:pt x="252" y="0"/>
                </a:moveTo>
                <a:lnTo>
                  <a:pt x="449" y="0"/>
                </a:lnTo>
                <a:lnTo>
                  <a:pt x="449" y="143"/>
                </a:lnTo>
                <a:lnTo>
                  <a:pt x="691" y="194"/>
                </a:lnTo>
                <a:lnTo>
                  <a:pt x="731" y="188"/>
                </a:lnTo>
                <a:lnTo>
                  <a:pt x="828" y="211"/>
                </a:lnTo>
                <a:lnTo>
                  <a:pt x="862" y="217"/>
                </a:lnTo>
                <a:lnTo>
                  <a:pt x="860" y="360"/>
                </a:lnTo>
                <a:lnTo>
                  <a:pt x="904" y="460"/>
                </a:lnTo>
                <a:lnTo>
                  <a:pt x="878" y="509"/>
                </a:lnTo>
                <a:lnTo>
                  <a:pt x="797" y="529"/>
                </a:lnTo>
                <a:lnTo>
                  <a:pt x="671" y="632"/>
                </a:lnTo>
                <a:lnTo>
                  <a:pt x="640" y="714"/>
                </a:lnTo>
                <a:lnTo>
                  <a:pt x="656" y="802"/>
                </a:lnTo>
                <a:lnTo>
                  <a:pt x="494" y="743"/>
                </a:lnTo>
                <a:lnTo>
                  <a:pt x="389" y="567"/>
                </a:lnTo>
                <a:lnTo>
                  <a:pt x="306" y="541"/>
                </a:lnTo>
                <a:lnTo>
                  <a:pt x="260" y="589"/>
                </a:lnTo>
                <a:lnTo>
                  <a:pt x="195" y="551"/>
                </a:lnTo>
                <a:lnTo>
                  <a:pt x="135" y="442"/>
                </a:lnTo>
                <a:lnTo>
                  <a:pt x="0" y="329"/>
                </a:lnTo>
                <a:lnTo>
                  <a:pt x="252" y="329"/>
                </a:lnTo>
                <a:lnTo>
                  <a:pt x="252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3" name="Freeform 108" descr="Dark horizontal"/>
          <p:cNvSpPr>
            <a:spLocks/>
          </p:cNvSpPr>
          <p:nvPr/>
        </p:nvSpPr>
        <p:spPr bwMode="gray">
          <a:xfrm>
            <a:off x="3816350" y="3844370"/>
            <a:ext cx="598488" cy="766762"/>
          </a:xfrm>
          <a:custGeom>
            <a:avLst/>
            <a:gdLst>
              <a:gd name="T0" fmla="*/ 2147483647 w 377"/>
              <a:gd name="T1" fmla="*/ 0 h 483"/>
              <a:gd name="T2" fmla="*/ 2147483647 w 377"/>
              <a:gd name="T3" fmla="*/ 0 h 483"/>
              <a:gd name="T4" fmla="*/ 2147483647 w 377"/>
              <a:gd name="T5" fmla="*/ 2147483647 h 483"/>
              <a:gd name="T6" fmla="*/ 2147483647 w 377"/>
              <a:gd name="T7" fmla="*/ 2147483647 h 483"/>
              <a:gd name="T8" fmla="*/ 2147483647 w 377"/>
              <a:gd name="T9" fmla="*/ 2147483647 h 483"/>
              <a:gd name="T10" fmla="*/ 2147483647 w 377"/>
              <a:gd name="T11" fmla="*/ 2147483647 h 483"/>
              <a:gd name="T12" fmla="*/ 2147483647 w 377"/>
              <a:gd name="T13" fmla="*/ 2147483647 h 483"/>
              <a:gd name="T14" fmla="*/ 2147483647 w 377"/>
              <a:gd name="T15" fmla="*/ 2147483647 h 483"/>
              <a:gd name="T16" fmla="*/ 0 w 377"/>
              <a:gd name="T17" fmla="*/ 2147483647 h 483"/>
              <a:gd name="T18" fmla="*/ 2147483647 w 377"/>
              <a:gd name="T19" fmla="*/ 2147483647 h 483"/>
              <a:gd name="T20" fmla="*/ 2147483647 w 377"/>
              <a:gd name="T21" fmla="*/ 0 h 4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77"/>
              <a:gd name="T34" fmla="*/ 0 h 483"/>
              <a:gd name="T35" fmla="*/ 377 w 377"/>
              <a:gd name="T36" fmla="*/ 483 h 4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77" h="483">
                <a:moveTo>
                  <a:pt x="41" y="0"/>
                </a:moveTo>
                <a:lnTo>
                  <a:pt x="377" y="0"/>
                </a:lnTo>
                <a:lnTo>
                  <a:pt x="377" y="483"/>
                </a:lnTo>
                <a:lnTo>
                  <a:pt x="260" y="483"/>
                </a:lnTo>
                <a:lnTo>
                  <a:pt x="37" y="376"/>
                </a:lnTo>
                <a:lnTo>
                  <a:pt x="37" y="342"/>
                </a:lnTo>
                <a:lnTo>
                  <a:pt x="51" y="239"/>
                </a:lnTo>
                <a:lnTo>
                  <a:pt x="16" y="191"/>
                </a:lnTo>
                <a:lnTo>
                  <a:pt x="0" y="83"/>
                </a:lnTo>
                <a:lnTo>
                  <a:pt x="41" y="93"/>
                </a:lnTo>
                <a:lnTo>
                  <a:pt x="41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4" name="Freeform 109"/>
          <p:cNvSpPr>
            <a:spLocks/>
          </p:cNvSpPr>
          <p:nvPr/>
        </p:nvSpPr>
        <p:spPr bwMode="gray">
          <a:xfrm>
            <a:off x="2797175" y="3164920"/>
            <a:ext cx="1100138" cy="1225550"/>
          </a:xfrm>
          <a:custGeom>
            <a:avLst/>
            <a:gdLst>
              <a:gd name="T0" fmla="*/ 2147483647 w 693"/>
              <a:gd name="T1" fmla="*/ 0 h 772"/>
              <a:gd name="T2" fmla="*/ 2147483647 w 693"/>
              <a:gd name="T3" fmla="*/ 0 h 772"/>
              <a:gd name="T4" fmla="*/ 2147483647 w 693"/>
              <a:gd name="T5" fmla="*/ 2147483647 h 772"/>
              <a:gd name="T6" fmla="*/ 2147483647 w 693"/>
              <a:gd name="T7" fmla="*/ 2147483647 h 772"/>
              <a:gd name="T8" fmla="*/ 2147483647 w 693"/>
              <a:gd name="T9" fmla="*/ 2147483647 h 772"/>
              <a:gd name="T10" fmla="*/ 2147483647 w 693"/>
              <a:gd name="T11" fmla="*/ 2147483647 h 772"/>
              <a:gd name="T12" fmla="*/ 2147483647 w 693"/>
              <a:gd name="T13" fmla="*/ 2147483647 h 772"/>
              <a:gd name="T14" fmla="*/ 2147483647 w 693"/>
              <a:gd name="T15" fmla="*/ 2147483647 h 772"/>
              <a:gd name="T16" fmla="*/ 2147483647 w 693"/>
              <a:gd name="T17" fmla="*/ 2147483647 h 772"/>
              <a:gd name="T18" fmla="*/ 2147483647 w 693"/>
              <a:gd name="T19" fmla="*/ 2147483647 h 772"/>
              <a:gd name="T20" fmla="*/ 2147483647 w 693"/>
              <a:gd name="T21" fmla="*/ 2147483647 h 772"/>
              <a:gd name="T22" fmla="*/ 2147483647 w 693"/>
              <a:gd name="T23" fmla="*/ 2147483647 h 772"/>
              <a:gd name="T24" fmla="*/ 0 w 693"/>
              <a:gd name="T25" fmla="*/ 2147483647 h 772"/>
              <a:gd name="T26" fmla="*/ 2147483647 w 693"/>
              <a:gd name="T27" fmla="*/ 0 h 7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93"/>
              <a:gd name="T43" fmla="*/ 0 h 772"/>
              <a:gd name="T44" fmla="*/ 693 w 693"/>
              <a:gd name="T45" fmla="*/ 772 h 7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93" h="772">
                <a:moveTo>
                  <a:pt x="16" y="0"/>
                </a:moveTo>
                <a:lnTo>
                  <a:pt x="298" y="0"/>
                </a:lnTo>
                <a:lnTo>
                  <a:pt x="298" y="263"/>
                </a:lnTo>
                <a:lnTo>
                  <a:pt x="661" y="625"/>
                </a:lnTo>
                <a:lnTo>
                  <a:pt x="693" y="667"/>
                </a:lnTo>
                <a:lnTo>
                  <a:pt x="677" y="772"/>
                </a:lnTo>
                <a:lnTo>
                  <a:pt x="495" y="772"/>
                </a:lnTo>
                <a:lnTo>
                  <a:pt x="334" y="642"/>
                </a:lnTo>
                <a:lnTo>
                  <a:pt x="277" y="642"/>
                </a:lnTo>
                <a:lnTo>
                  <a:pt x="140" y="400"/>
                </a:lnTo>
                <a:lnTo>
                  <a:pt x="44" y="251"/>
                </a:lnTo>
                <a:lnTo>
                  <a:pt x="56" y="194"/>
                </a:lnTo>
                <a:lnTo>
                  <a:pt x="0" y="118"/>
                </a:lnTo>
                <a:lnTo>
                  <a:pt x="16" y="0"/>
                </a:lnTo>
                <a:close/>
              </a:path>
            </a:pathLst>
          </a:custGeom>
          <a:solidFill>
            <a:srgbClr val="72218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722182"/>
              </a:solidFill>
            </a:endParaRPr>
          </a:p>
        </p:txBody>
      </p:sp>
      <p:sp>
        <p:nvSpPr>
          <p:cNvPr id="295" name="Freeform 110" descr="Wide upward diagonal"/>
          <p:cNvSpPr>
            <a:spLocks/>
          </p:cNvSpPr>
          <p:nvPr/>
        </p:nvSpPr>
        <p:spPr bwMode="auto">
          <a:xfrm>
            <a:off x="3268663" y="3168095"/>
            <a:ext cx="612775" cy="989012"/>
          </a:xfrm>
          <a:custGeom>
            <a:avLst/>
            <a:gdLst>
              <a:gd name="T0" fmla="*/ 0 w 386"/>
              <a:gd name="T1" fmla="*/ 0 h 623"/>
              <a:gd name="T2" fmla="*/ 2147483647 w 386"/>
              <a:gd name="T3" fmla="*/ 0 h 623"/>
              <a:gd name="T4" fmla="*/ 2147483647 w 386"/>
              <a:gd name="T5" fmla="*/ 2147483647 h 623"/>
              <a:gd name="T6" fmla="*/ 2147483647 w 386"/>
              <a:gd name="T7" fmla="*/ 2147483647 h 623"/>
              <a:gd name="T8" fmla="*/ 2147483647 w 386"/>
              <a:gd name="T9" fmla="*/ 2147483647 h 623"/>
              <a:gd name="T10" fmla="*/ 2147483647 w 386"/>
              <a:gd name="T11" fmla="*/ 2147483647 h 623"/>
              <a:gd name="T12" fmla="*/ 0 w 386"/>
              <a:gd name="T13" fmla="*/ 2147483647 h 623"/>
              <a:gd name="T14" fmla="*/ 0 w 386"/>
              <a:gd name="T15" fmla="*/ 0 h 6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6"/>
              <a:gd name="T25" fmla="*/ 0 h 623"/>
              <a:gd name="T26" fmla="*/ 386 w 386"/>
              <a:gd name="T27" fmla="*/ 623 h 6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6" h="623">
                <a:moveTo>
                  <a:pt x="0" y="0"/>
                </a:moveTo>
                <a:lnTo>
                  <a:pt x="386" y="0"/>
                </a:lnTo>
                <a:lnTo>
                  <a:pt x="386" y="424"/>
                </a:lnTo>
                <a:lnTo>
                  <a:pt x="386" y="519"/>
                </a:lnTo>
                <a:lnTo>
                  <a:pt x="343" y="509"/>
                </a:lnTo>
                <a:lnTo>
                  <a:pt x="363" y="623"/>
                </a:lnTo>
                <a:lnTo>
                  <a:pt x="0" y="2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6" name="Freeform 111" descr="Wide upward diagonal"/>
          <p:cNvSpPr>
            <a:spLocks/>
          </p:cNvSpPr>
          <p:nvPr/>
        </p:nvSpPr>
        <p:spPr bwMode="auto">
          <a:xfrm>
            <a:off x="4940300" y="2590245"/>
            <a:ext cx="801688" cy="506412"/>
          </a:xfrm>
          <a:custGeom>
            <a:avLst/>
            <a:gdLst>
              <a:gd name="T0" fmla="*/ 0 w 505"/>
              <a:gd name="T1" fmla="*/ 0 h 319"/>
              <a:gd name="T2" fmla="*/ 2147483647 w 505"/>
              <a:gd name="T3" fmla="*/ 0 h 319"/>
              <a:gd name="T4" fmla="*/ 2147483647 w 505"/>
              <a:gd name="T5" fmla="*/ 2147483647 h 319"/>
              <a:gd name="T6" fmla="*/ 2147483647 w 505"/>
              <a:gd name="T7" fmla="*/ 2147483647 h 319"/>
              <a:gd name="T8" fmla="*/ 2147483647 w 505"/>
              <a:gd name="T9" fmla="*/ 2147483647 h 319"/>
              <a:gd name="T10" fmla="*/ 2147483647 w 505"/>
              <a:gd name="T11" fmla="*/ 2147483647 h 319"/>
              <a:gd name="T12" fmla="*/ 2147483647 w 505"/>
              <a:gd name="T13" fmla="*/ 2147483647 h 319"/>
              <a:gd name="T14" fmla="*/ 2147483647 w 505"/>
              <a:gd name="T15" fmla="*/ 2147483647 h 319"/>
              <a:gd name="T16" fmla="*/ 2147483647 w 505"/>
              <a:gd name="T17" fmla="*/ 2147483647 h 319"/>
              <a:gd name="T18" fmla="*/ 2147483647 w 505"/>
              <a:gd name="T19" fmla="*/ 2147483647 h 319"/>
              <a:gd name="T20" fmla="*/ 0 w 505"/>
              <a:gd name="T21" fmla="*/ 2147483647 h 319"/>
              <a:gd name="T22" fmla="*/ 0 w 505"/>
              <a:gd name="T23" fmla="*/ 0 h 3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5"/>
              <a:gd name="T37" fmla="*/ 0 h 319"/>
              <a:gd name="T38" fmla="*/ 505 w 505"/>
              <a:gd name="T39" fmla="*/ 319 h 3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5" h="319">
                <a:moveTo>
                  <a:pt x="0" y="0"/>
                </a:moveTo>
                <a:lnTo>
                  <a:pt x="495" y="0"/>
                </a:lnTo>
                <a:lnTo>
                  <a:pt x="495" y="25"/>
                </a:lnTo>
                <a:lnTo>
                  <a:pt x="473" y="51"/>
                </a:lnTo>
                <a:lnTo>
                  <a:pt x="505" y="89"/>
                </a:lnTo>
                <a:lnTo>
                  <a:pt x="505" y="228"/>
                </a:lnTo>
                <a:lnTo>
                  <a:pt x="483" y="228"/>
                </a:lnTo>
                <a:lnTo>
                  <a:pt x="483" y="319"/>
                </a:lnTo>
                <a:lnTo>
                  <a:pt x="397" y="291"/>
                </a:lnTo>
                <a:lnTo>
                  <a:pt x="362" y="270"/>
                </a:lnTo>
                <a:lnTo>
                  <a:pt x="0" y="2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" name="Rectangle 112" descr="Wide upward diagonal"/>
          <p:cNvSpPr>
            <a:spLocks noChangeArrowheads="1"/>
          </p:cNvSpPr>
          <p:nvPr/>
        </p:nvSpPr>
        <p:spPr bwMode="auto">
          <a:xfrm>
            <a:off x="4189413" y="2734707"/>
            <a:ext cx="747712" cy="56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8" name="Freeform 113" descr="Wide upward diagonal"/>
          <p:cNvSpPr>
            <a:spLocks/>
          </p:cNvSpPr>
          <p:nvPr/>
        </p:nvSpPr>
        <p:spPr bwMode="gray">
          <a:xfrm>
            <a:off x="6400800" y="3909457"/>
            <a:ext cx="912813" cy="233363"/>
          </a:xfrm>
          <a:custGeom>
            <a:avLst/>
            <a:gdLst>
              <a:gd name="T0" fmla="*/ 2147483647 w 575"/>
              <a:gd name="T1" fmla="*/ 2147483647 h 147"/>
              <a:gd name="T2" fmla="*/ 2147483647 w 575"/>
              <a:gd name="T3" fmla="*/ 2147483647 h 147"/>
              <a:gd name="T4" fmla="*/ 2147483647 w 575"/>
              <a:gd name="T5" fmla="*/ 0 h 147"/>
              <a:gd name="T6" fmla="*/ 2147483647 w 575"/>
              <a:gd name="T7" fmla="*/ 0 h 147"/>
              <a:gd name="T8" fmla="*/ 2147483647 w 575"/>
              <a:gd name="T9" fmla="*/ 2147483647 h 147"/>
              <a:gd name="T10" fmla="*/ 2147483647 w 575"/>
              <a:gd name="T11" fmla="*/ 2147483647 h 147"/>
              <a:gd name="T12" fmla="*/ 2147483647 w 575"/>
              <a:gd name="T13" fmla="*/ 2147483647 h 147"/>
              <a:gd name="T14" fmla="*/ 0 w 575"/>
              <a:gd name="T15" fmla="*/ 2147483647 h 147"/>
              <a:gd name="T16" fmla="*/ 2147483647 w 575"/>
              <a:gd name="T17" fmla="*/ 2147483647 h 1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5"/>
              <a:gd name="T28" fmla="*/ 0 h 147"/>
              <a:gd name="T29" fmla="*/ 575 w 575"/>
              <a:gd name="T30" fmla="*/ 147 h 1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5" h="147">
                <a:moveTo>
                  <a:pt x="51" y="16"/>
                </a:moveTo>
                <a:lnTo>
                  <a:pt x="151" y="16"/>
                </a:lnTo>
                <a:lnTo>
                  <a:pt x="151" y="0"/>
                </a:lnTo>
                <a:lnTo>
                  <a:pt x="575" y="0"/>
                </a:lnTo>
                <a:lnTo>
                  <a:pt x="567" y="32"/>
                </a:lnTo>
                <a:lnTo>
                  <a:pt x="397" y="105"/>
                </a:lnTo>
                <a:lnTo>
                  <a:pt x="381" y="147"/>
                </a:lnTo>
                <a:lnTo>
                  <a:pt x="0" y="147"/>
                </a:lnTo>
                <a:lnTo>
                  <a:pt x="51" y="16"/>
                </a:lnTo>
                <a:close/>
              </a:path>
            </a:pathLst>
          </a:custGeom>
          <a:solidFill>
            <a:srgbClr val="7FC24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9" name="Freeform 114" descr="Wide upward diagonal"/>
          <p:cNvSpPr>
            <a:spLocks/>
          </p:cNvSpPr>
          <p:nvPr/>
        </p:nvSpPr>
        <p:spPr bwMode="auto">
          <a:xfrm>
            <a:off x="6659563" y="4636532"/>
            <a:ext cx="868362" cy="758825"/>
          </a:xfrm>
          <a:custGeom>
            <a:avLst/>
            <a:gdLst>
              <a:gd name="T0" fmla="*/ 2147483647 w 547"/>
              <a:gd name="T1" fmla="*/ 0 h 478"/>
              <a:gd name="T2" fmla="*/ 2147483647 w 547"/>
              <a:gd name="T3" fmla="*/ 0 h 478"/>
              <a:gd name="T4" fmla="*/ 2147483647 w 547"/>
              <a:gd name="T5" fmla="*/ 2147483647 h 478"/>
              <a:gd name="T6" fmla="*/ 2147483647 w 547"/>
              <a:gd name="T7" fmla="*/ 2147483647 h 478"/>
              <a:gd name="T8" fmla="*/ 2147483647 w 547"/>
              <a:gd name="T9" fmla="*/ 2147483647 h 478"/>
              <a:gd name="T10" fmla="*/ 2147483647 w 547"/>
              <a:gd name="T11" fmla="*/ 2147483647 h 478"/>
              <a:gd name="T12" fmla="*/ 2147483647 w 547"/>
              <a:gd name="T13" fmla="*/ 2147483647 h 478"/>
              <a:gd name="T14" fmla="*/ 2147483647 w 547"/>
              <a:gd name="T15" fmla="*/ 2147483647 h 478"/>
              <a:gd name="T16" fmla="*/ 2147483647 w 547"/>
              <a:gd name="T17" fmla="*/ 2147483647 h 478"/>
              <a:gd name="T18" fmla="*/ 2147483647 w 547"/>
              <a:gd name="T19" fmla="*/ 2147483647 h 478"/>
              <a:gd name="T20" fmla="*/ 2147483647 w 547"/>
              <a:gd name="T21" fmla="*/ 2147483647 h 478"/>
              <a:gd name="T22" fmla="*/ 2147483647 w 547"/>
              <a:gd name="T23" fmla="*/ 2147483647 h 478"/>
              <a:gd name="T24" fmla="*/ 2147483647 w 547"/>
              <a:gd name="T25" fmla="*/ 2147483647 h 478"/>
              <a:gd name="T26" fmla="*/ 2147483647 w 547"/>
              <a:gd name="T27" fmla="*/ 2147483647 h 478"/>
              <a:gd name="T28" fmla="*/ 2147483647 w 547"/>
              <a:gd name="T29" fmla="*/ 2147483647 h 478"/>
              <a:gd name="T30" fmla="*/ 2147483647 w 547"/>
              <a:gd name="T31" fmla="*/ 2147483647 h 478"/>
              <a:gd name="T32" fmla="*/ 2147483647 w 547"/>
              <a:gd name="T33" fmla="*/ 2147483647 h 478"/>
              <a:gd name="T34" fmla="*/ 0 w 547"/>
              <a:gd name="T35" fmla="*/ 2147483647 h 478"/>
              <a:gd name="T36" fmla="*/ 2147483647 w 547"/>
              <a:gd name="T37" fmla="*/ 0 h 47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7"/>
              <a:gd name="T58" fmla="*/ 0 h 478"/>
              <a:gd name="T59" fmla="*/ 547 w 547"/>
              <a:gd name="T60" fmla="*/ 478 h 47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7" h="478">
                <a:moveTo>
                  <a:pt x="2" y="0"/>
                </a:moveTo>
                <a:lnTo>
                  <a:pt x="182" y="0"/>
                </a:lnTo>
                <a:lnTo>
                  <a:pt x="206" y="48"/>
                </a:lnTo>
                <a:lnTo>
                  <a:pt x="424" y="48"/>
                </a:lnTo>
                <a:lnTo>
                  <a:pt x="430" y="90"/>
                </a:lnTo>
                <a:lnTo>
                  <a:pt x="507" y="229"/>
                </a:lnTo>
                <a:lnTo>
                  <a:pt x="537" y="330"/>
                </a:lnTo>
                <a:lnTo>
                  <a:pt x="547" y="400"/>
                </a:lnTo>
                <a:lnTo>
                  <a:pt x="471" y="472"/>
                </a:lnTo>
                <a:lnTo>
                  <a:pt x="408" y="478"/>
                </a:lnTo>
                <a:lnTo>
                  <a:pt x="390" y="332"/>
                </a:lnTo>
                <a:lnTo>
                  <a:pt x="370" y="334"/>
                </a:lnTo>
                <a:lnTo>
                  <a:pt x="308" y="246"/>
                </a:lnTo>
                <a:lnTo>
                  <a:pt x="322" y="173"/>
                </a:lnTo>
                <a:lnTo>
                  <a:pt x="252" y="94"/>
                </a:lnTo>
                <a:lnTo>
                  <a:pt x="160" y="117"/>
                </a:lnTo>
                <a:lnTo>
                  <a:pt x="89" y="54"/>
                </a:lnTo>
                <a:lnTo>
                  <a:pt x="0" y="52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0" name="Freeform 115" descr="Wide upward diagonal"/>
          <p:cNvSpPr>
            <a:spLocks/>
          </p:cNvSpPr>
          <p:nvPr/>
        </p:nvSpPr>
        <p:spPr bwMode="auto">
          <a:xfrm>
            <a:off x="2798763" y="2169557"/>
            <a:ext cx="760412" cy="473075"/>
          </a:xfrm>
          <a:custGeom>
            <a:avLst/>
            <a:gdLst>
              <a:gd name="T0" fmla="*/ 2147483647 w 479"/>
              <a:gd name="T1" fmla="*/ 0 h 298"/>
              <a:gd name="T2" fmla="*/ 2147483647 w 479"/>
              <a:gd name="T3" fmla="*/ 2147483647 h 298"/>
              <a:gd name="T4" fmla="*/ 2147483647 w 479"/>
              <a:gd name="T5" fmla="*/ 2147483647 h 298"/>
              <a:gd name="T6" fmla="*/ 0 w 479"/>
              <a:gd name="T7" fmla="*/ 2147483647 h 298"/>
              <a:gd name="T8" fmla="*/ 2147483647 w 479"/>
              <a:gd name="T9" fmla="*/ 2147483647 h 298"/>
              <a:gd name="T10" fmla="*/ 2147483647 w 479"/>
              <a:gd name="T11" fmla="*/ 2147483647 h 298"/>
              <a:gd name="T12" fmla="*/ 2147483647 w 479"/>
              <a:gd name="T13" fmla="*/ 2147483647 h 298"/>
              <a:gd name="T14" fmla="*/ 2147483647 w 479"/>
              <a:gd name="T15" fmla="*/ 2147483647 h 298"/>
              <a:gd name="T16" fmla="*/ 2147483647 w 479"/>
              <a:gd name="T17" fmla="*/ 2147483647 h 298"/>
              <a:gd name="T18" fmla="*/ 2147483647 w 479"/>
              <a:gd name="T19" fmla="*/ 2147483647 h 298"/>
              <a:gd name="T20" fmla="*/ 2147483647 w 479"/>
              <a:gd name="T21" fmla="*/ 0 h 2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9"/>
              <a:gd name="T34" fmla="*/ 0 h 298"/>
              <a:gd name="T35" fmla="*/ 479 w 479"/>
              <a:gd name="T36" fmla="*/ 298 h 2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9" h="298">
                <a:moveTo>
                  <a:pt x="107" y="0"/>
                </a:moveTo>
                <a:lnTo>
                  <a:pt x="125" y="88"/>
                </a:lnTo>
                <a:lnTo>
                  <a:pt x="115" y="108"/>
                </a:lnTo>
                <a:lnTo>
                  <a:pt x="0" y="90"/>
                </a:lnTo>
                <a:lnTo>
                  <a:pt x="36" y="247"/>
                </a:lnTo>
                <a:lnTo>
                  <a:pt x="90" y="251"/>
                </a:lnTo>
                <a:lnTo>
                  <a:pt x="101" y="298"/>
                </a:lnTo>
                <a:lnTo>
                  <a:pt x="320" y="255"/>
                </a:lnTo>
                <a:lnTo>
                  <a:pt x="479" y="255"/>
                </a:lnTo>
                <a:lnTo>
                  <a:pt x="479" y="2"/>
                </a:lnTo>
                <a:lnTo>
                  <a:pt x="107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34" name="Group 149"/>
          <p:cNvGrpSpPr>
            <a:grpSpLocks/>
          </p:cNvGrpSpPr>
          <p:nvPr/>
        </p:nvGrpSpPr>
        <p:grpSpPr bwMode="gray">
          <a:xfrm>
            <a:off x="1082675" y="5176282"/>
            <a:ext cx="860425" cy="663575"/>
            <a:chOff x="2070" y="3433"/>
            <a:chExt cx="542" cy="418"/>
          </a:xfrm>
          <a:solidFill>
            <a:srgbClr val="722182"/>
          </a:solidFill>
        </p:grpSpPr>
        <p:grpSp>
          <p:nvGrpSpPr>
            <p:cNvPr id="335" name="Group 150"/>
            <p:cNvGrpSpPr>
              <a:grpSpLocks/>
            </p:cNvGrpSpPr>
            <p:nvPr/>
          </p:nvGrpSpPr>
          <p:grpSpPr bwMode="gray">
            <a:xfrm>
              <a:off x="2070" y="3433"/>
              <a:ext cx="542" cy="418"/>
              <a:chOff x="2070" y="3433"/>
              <a:chExt cx="542" cy="418"/>
            </a:xfrm>
            <a:grpFill/>
          </p:grpSpPr>
          <p:sp>
            <p:nvSpPr>
              <p:cNvPr id="337" name="Freeform 151"/>
              <p:cNvSpPr>
                <a:spLocks/>
              </p:cNvSpPr>
              <p:nvPr/>
            </p:nvSpPr>
            <p:spPr bwMode="gray">
              <a:xfrm>
                <a:off x="2070" y="3485"/>
                <a:ext cx="41" cy="61"/>
              </a:xfrm>
              <a:custGeom>
                <a:avLst/>
                <a:gdLst>
                  <a:gd name="T0" fmla="*/ 0 w 41"/>
                  <a:gd name="T1" fmla="*/ 61 h 61"/>
                  <a:gd name="T2" fmla="*/ 0 w 41"/>
                  <a:gd name="T3" fmla="*/ 43 h 61"/>
                  <a:gd name="T4" fmla="*/ 23 w 41"/>
                  <a:gd name="T5" fmla="*/ 0 h 61"/>
                  <a:gd name="T6" fmla="*/ 41 w 41"/>
                  <a:gd name="T7" fmla="*/ 13 h 61"/>
                  <a:gd name="T8" fmla="*/ 21 w 41"/>
                  <a:gd name="T9" fmla="*/ 61 h 61"/>
                  <a:gd name="T10" fmla="*/ 0 w 41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61"/>
                  <a:gd name="T20" fmla="*/ 41 w 41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61">
                    <a:moveTo>
                      <a:pt x="0" y="61"/>
                    </a:moveTo>
                    <a:lnTo>
                      <a:pt x="0" y="43"/>
                    </a:lnTo>
                    <a:lnTo>
                      <a:pt x="23" y="0"/>
                    </a:lnTo>
                    <a:lnTo>
                      <a:pt x="41" y="13"/>
                    </a:lnTo>
                    <a:lnTo>
                      <a:pt x="21" y="61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722182"/>
                  </a:solidFill>
                </a:endParaRPr>
              </a:p>
            </p:txBody>
          </p:sp>
          <p:sp>
            <p:nvSpPr>
              <p:cNvPr id="338" name="Freeform 152"/>
              <p:cNvSpPr>
                <a:spLocks/>
              </p:cNvSpPr>
              <p:nvPr/>
            </p:nvSpPr>
            <p:spPr bwMode="gray">
              <a:xfrm>
                <a:off x="2129" y="3433"/>
                <a:ext cx="78" cy="76"/>
              </a:xfrm>
              <a:custGeom>
                <a:avLst/>
                <a:gdLst>
                  <a:gd name="T0" fmla="*/ 17 w 78"/>
                  <a:gd name="T1" fmla="*/ 8 h 76"/>
                  <a:gd name="T2" fmla="*/ 0 w 78"/>
                  <a:gd name="T3" fmla="*/ 45 h 76"/>
                  <a:gd name="T4" fmla="*/ 30 w 78"/>
                  <a:gd name="T5" fmla="*/ 69 h 76"/>
                  <a:gd name="T6" fmla="*/ 65 w 78"/>
                  <a:gd name="T7" fmla="*/ 76 h 76"/>
                  <a:gd name="T8" fmla="*/ 78 w 78"/>
                  <a:gd name="T9" fmla="*/ 46 h 76"/>
                  <a:gd name="T10" fmla="*/ 70 w 78"/>
                  <a:gd name="T11" fmla="*/ 0 h 76"/>
                  <a:gd name="T12" fmla="*/ 17 w 78"/>
                  <a:gd name="T13" fmla="*/ 8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6"/>
                  <a:gd name="T23" fmla="*/ 78 w 78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6">
                    <a:moveTo>
                      <a:pt x="17" y="8"/>
                    </a:moveTo>
                    <a:lnTo>
                      <a:pt x="0" y="45"/>
                    </a:lnTo>
                    <a:lnTo>
                      <a:pt x="30" y="69"/>
                    </a:lnTo>
                    <a:lnTo>
                      <a:pt x="65" y="76"/>
                    </a:lnTo>
                    <a:lnTo>
                      <a:pt x="78" y="46"/>
                    </a:lnTo>
                    <a:lnTo>
                      <a:pt x="70" y="0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722182"/>
                  </a:solidFill>
                </a:endParaRPr>
              </a:p>
            </p:txBody>
          </p:sp>
          <p:sp>
            <p:nvSpPr>
              <p:cNvPr id="339" name="Freeform 153"/>
              <p:cNvSpPr>
                <a:spLocks/>
              </p:cNvSpPr>
              <p:nvPr/>
            </p:nvSpPr>
            <p:spPr bwMode="gray">
              <a:xfrm>
                <a:off x="2202" y="3485"/>
                <a:ext cx="116" cy="86"/>
              </a:xfrm>
              <a:custGeom>
                <a:avLst/>
                <a:gdLst>
                  <a:gd name="T0" fmla="*/ 0 w 116"/>
                  <a:gd name="T1" fmla="*/ 31 h 86"/>
                  <a:gd name="T2" fmla="*/ 79 w 116"/>
                  <a:gd name="T3" fmla="*/ 0 h 86"/>
                  <a:gd name="T4" fmla="*/ 94 w 116"/>
                  <a:gd name="T5" fmla="*/ 37 h 86"/>
                  <a:gd name="T6" fmla="*/ 109 w 116"/>
                  <a:gd name="T7" fmla="*/ 46 h 86"/>
                  <a:gd name="T8" fmla="*/ 116 w 116"/>
                  <a:gd name="T9" fmla="*/ 76 h 86"/>
                  <a:gd name="T10" fmla="*/ 77 w 116"/>
                  <a:gd name="T11" fmla="*/ 80 h 86"/>
                  <a:gd name="T12" fmla="*/ 48 w 116"/>
                  <a:gd name="T13" fmla="*/ 86 h 86"/>
                  <a:gd name="T14" fmla="*/ 0 w 116"/>
                  <a:gd name="T15" fmla="*/ 31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"/>
                  <a:gd name="T25" fmla="*/ 0 h 86"/>
                  <a:gd name="T26" fmla="*/ 116 w 116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" h="86">
                    <a:moveTo>
                      <a:pt x="0" y="31"/>
                    </a:moveTo>
                    <a:lnTo>
                      <a:pt x="79" y="0"/>
                    </a:lnTo>
                    <a:lnTo>
                      <a:pt x="94" y="37"/>
                    </a:lnTo>
                    <a:lnTo>
                      <a:pt x="109" y="46"/>
                    </a:lnTo>
                    <a:lnTo>
                      <a:pt x="116" y="76"/>
                    </a:lnTo>
                    <a:lnTo>
                      <a:pt x="77" y="80"/>
                    </a:lnTo>
                    <a:lnTo>
                      <a:pt x="48" y="86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722182"/>
                  </a:solidFill>
                </a:endParaRPr>
              </a:p>
            </p:txBody>
          </p:sp>
          <p:sp>
            <p:nvSpPr>
              <p:cNvPr id="340" name="Freeform 154"/>
              <p:cNvSpPr>
                <a:spLocks/>
              </p:cNvSpPr>
              <p:nvPr/>
            </p:nvSpPr>
            <p:spPr bwMode="gray">
              <a:xfrm>
                <a:off x="2322" y="3550"/>
                <a:ext cx="92" cy="46"/>
              </a:xfrm>
              <a:custGeom>
                <a:avLst/>
                <a:gdLst>
                  <a:gd name="T0" fmla="*/ 14 w 92"/>
                  <a:gd name="T1" fmla="*/ 2 h 46"/>
                  <a:gd name="T2" fmla="*/ 0 w 92"/>
                  <a:gd name="T3" fmla="*/ 43 h 46"/>
                  <a:gd name="T4" fmla="*/ 24 w 92"/>
                  <a:gd name="T5" fmla="*/ 46 h 46"/>
                  <a:gd name="T6" fmla="*/ 39 w 92"/>
                  <a:gd name="T7" fmla="*/ 36 h 46"/>
                  <a:gd name="T8" fmla="*/ 68 w 92"/>
                  <a:gd name="T9" fmla="*/ 37 h 46"/>
                  <a:gd name="T10" fmla="*/ 92 w 92"/>
                  <a:gd name="T11" fmla="*/ 19 h 46"/>
                  <a:gd name="T12" fmla="*/ 76 w 92"/>
                  <a:gd name="T13" fmla="*/ 13 h 46"/>
                  <a:gd name="T14" fmla="*/ 64 w 92"/>
                  <a:gd name="T15" fmla="*/ 0 h 46"/>
                  <a:gd name="T16" fmla="*/ 14 w 92"/>
                  <a:gd name="T17" fmla="*/ 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46"/>
                  <a:gd name="T29" fmla="*/ 92 w 92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46">
                    <a:moveTo>
                      <a:pt x="14" y="2"/>
                    </a:moveTo>
                    <a:lnTo>
                      <a:pt x="0" y="43"/>
                    </a:lnTo>
                    <a:lnTo>
                      <a:pt x="24" y="46"/>
                    </a:lnTo>
                    <a:lnTo>
                      <a:pt x="39" y="36"/>
                    </a:lnTo>
                    <a:lnTo>
                      <a:pt x="68" y="37"/>
                    </a:lnTo>
                    <a:lnTo>
                      <a:pt x="92" y="19"/>
                    </a:lnTo>
                    <a:lnTo>
                      <a:pt x="76" y="13"/>
                    </a:lnTo>
                    <a:lnTo>
                      <a:pt x="64" y="0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722182"/>
                  </a:solidFill>
                </a:endParaRPr>
              </a:p>
            </p:txBody>
          </p:sp>
          <p:sp>
            <p:nvSpPr>
              <p:cNvPr id="341" name="Freeform 155"/>
              <p:cNvSpPr>
                <a:spLocks/>
              </p:cNvSpPr>
              <p:nvPr/>
            </p:nvSpPr>
            <p:spPr bwMode="gray">
              <a:xfrm>
                <a:off x="2349" y="3614"/>
                <a:ext cx="38" cy="33"/>
              </a:xfrm>
              <a:custGeom>
                <a:avLst/>
                <a:gdLst>
                  <a:gd name="T0" fmla="*/ 33 w 38"/>
                  <a:gd name="T1" fmla="*/ 0 h 33"/>
                  <a:gd name="T2" fmla="*/ 0 w 38"/>
                  <a:gd name="T3" fmla="*/ 3 h 33"/>
                  <a:gd name="T4" fmla="*/ 6 w 38"/>
                  <a:gd name="T5" fmla="*/ 33 h 33"/>
                  <a:gd name="T6" fmla="*/ 38 w 38"/>
                  <a:gd name="T7" fmla="*/ 26 h 33"/>
                  <a:gd name="T8" fmla="*/ 33 w 3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3"/>
                  <a:gd name="T17" fmla="*/ 38 w 3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3">
                    <a:moveTo>
                      <a:pt x="33" y="0"/>
                    </a:moveTo>
                    <a:lnTo>
                      <a:pt x="0" y="3"/>
                    </a:lnTo>
                    <a:lnTo>
                      <a:pt x="6" y="33"/>
                    </a:lnTo>
                    <a:lnTo>
                      <a:pt x="38" y="26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722182"/>
                  </a:solidFill>
                </a:endParaRPr>
              </a:p>
            </p:txBody>
          </p:sp>
          <p:sp>
            <p:nvSpPr>
              <p:cNvPr id="342" name="Freeform 156"/>
              <p:cNvSpPr>
                <a:spLocks/>
              </p:cNvSpPr>
              <p:nvPr/>
            </p:nvSpPr>
            <p:spPr bwMode="gray">
              <a:xfrm>
                <a:off x="2391" y="3650"/>
                <a:ext cx="25" cy="32"/>
              </a:xfrm>
              <a:custGeom>
                <a:avLst/>
                <a:gdLst>
                  <a:gd name="T0" fmla="*/ 0 w 25"/>
                  <a:gd name="T1" fmla="*/ 12 h 32"/>
                  <a:gd name="T2" fmla="*/ 25 w 25"/>
                  <a:gd name="T3" fmla="*/ 0 h 32"/>
                  <a:gd name="T4" fmla="*/ 25 w 25"/>
                  <a:gd name="T5" fmla="*/ 28 h 32"/>
                  <a:gd name="T6" fmla="*/ 8 w 25"/>
                  <a:gd name="T7" fmla="*/ 32 h 32"/>
                  <a:gd name="T8" fmla="*/ 0 w 25"/>
                  <a:gd name="T9" fmla="*/ 1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32"/>
                  <a:gd name="T17" fmla="*/ 25 w 25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32">
                    <a:moveTo>
                      <a:pt x="0" y="12"/>
                    </a:moveTo>
                    <a:lnTo>
                      <a:pt x="25" y="0"/>
                    </a:lnTo>
                    <a:lnTo>
                      <a:pt x="25" y="28"/>
                    </a:lnTo>
                    <a:lnTo>
                      <a:pt x="8" y="3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722182"/>
                  </a:solidFill>
                </a:endParaRPr>
              </a:p>
            </p:txBody>
          </p:sp>
          <p:sp>
            <p:nvSpPr>
              <p:cNvPr id="343" name="Freeform 157"/>
              <p:cNvSpPr>
                <a:spLocks/>
              </p:cNvSpPr>
              <p:nvPr/>
            </p:nvSpPr>
            <p:spPr bwMode="gray">
              <a:xfrm>
                <a:off x="2455" y="3665"/>
                <a:ext cx="157" cy="186"/>
              </a:xfrm>
              <a:custGeom>
                <a:avLst/>
                <a:gdLst>
                  <a:gd name="T0" fmla="*/ 27 w 157"/>
                  <a:gd name="T1" fmla="*/ 0 h 186"/>
                  <a:gd name="T2" fmla="*/ 0 w 157"/>
                  <a:gd name="T3" fmla="*/ 71 h 186"/>
                  <a:gd name="T4" fmla="*/ 19 w 157"/>
                  <a:gd name="T5" fmla="*/ 106 h 186"/>
                  <a:gd name="T6" fmla="*/ 19 w 157"/>
                  <a:gd name="T7" fmla="*/ 169 h 186"/>
                  <a:gd name="T8" fmla="*/ 57 w 157"/>
                  <a:gd name="T9" fmla="*/ 186 h 186"/>
                  <a:gd name="T10" fmla="*/ 74 w 157"/>
                  <a:gd name="T11" fmla="*/ 149 h 186"/>
                  <a:gd name="T12" fmla="*/ 122 w 157"/>
                  <a:gd name="T13" fmla="*/ 140 h 186"/>
                  <a:gd name="T14" fmla="*/ 157 w 157"/>
                  <a:gd name="T15" fmla="*/ 100 h 186"/>
                  <a:gd name="T16" fmla="*/ 120 w 157"/>
                  <a:gd name="T17" fmla="*/ 37 h 186"/>
                  <a:gd name="T18" fmla="*/ 27 w 157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7"/>
                  <a:gd name="T31" fmla="*/ 0 h 186"/>
                  <a:gd name="T32" fmla="*/ 157 w 157"/>
                  <a:gd name="T33" fmla="*/ 186 h 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7" h="186">
                    <a:moveTo>
                      <a:pt x="27" y="0"/>
                    </a:moveTo>
                    <a:lnTo>
                      <a:pt x="0" y="71"/>
                    </a:lnTo>
                    <a:lnTo>
                      <a:pt x="19" y="106"/>
                    </a:lnTo>
                    <a:lnTo>
                      <a:pt x="19" y="169"/>
                    </a:lnTo>
                    <a:lnTo>
                      <a:pt x="57" y="186"/>
                    </a:lnTo>
                    <a:lnTo>
                      <a:pt x="74" y="149"/>
                    </a:lnTo>
                    <a:lnTo>
                      <a:pt x="122" y="140"/>
                    </a:lnTo>
                    <a:lnTo>
                      <a:pt x="157" y="100"/>
                    </a:lnTo>
                    <a:lnTo>
                      <a:pt x="120" y="37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722182"/>
                  </a:solidFill>
                </a:endParaRPr>
              </a:p>
            </p:txBody>
          </p:sp>
        </p:grpSp>
        <p:sp>
          <p:nvSpPr>
            <p:cNvPr id="336" name="Freeform 158"/>
            <p:cNvSpPr>
              <a:spLocks/>
            </p:cNvSpPr>
            <p:nvPr/>
          </p:nvSpPr>
          <p:spPr bwMode="gray">
            <a:xfrm>
              <a:off x="2400" y="3579"/>
              <a:ext cx="86" cy="72"/>
            </a:xfrm>
            <a:custGeom>
              <a:avLst/>
              <a:gdLst>
                <a:gd name="T0" fmla="*/ 18 w 86"/>
                <a:gd name="T1" fmla="*/ 0 h 72"/>
                <a:gd name="T2" fmla="*/ 0 w 86"/>
                <a:gd name="T3" fmla="*/ 21 h 72"/>
                <a:gd name="T4" fmla="*/ 7 w 86"/>
                <a:gd name="T5" fmla="*/ 38 h 72"/>
                <a:gd name="T6" fmla="*/ 23 w 86"/>
                <a:gd name="T7" fmla="*/ 44 h 72"/>
                <a:gd name="T8" fmla="*/ 40 w 86"/>
                <a:gd name="T9" fmla="*/ 72 h 72"/>
                <a:gd name="T10" fmla="*/ 86 w 86"/>
                <a:gd name="T11" fmla="*/ 61 h 72"/>
                <a:gd name="T12" fmla="*/ 86 w 86"/>
                <a:gd name="T13" fmla="*/ 31 h 72"/>
                <a:gd name="T14" fmla="*/ 54 w 86"/>
                <a:gd name="T15" fmla="*/ 5 h 72"/>
                <a:gd name="T16" fmla="*/ 18 w 86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72"/>
                <a:gd name="T29" fmla="*/ 86 w 86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72">
                  <a:moveTo>
                    <a:pt x="18" y="0"/>
                  </a:moveTo>
                  <a:lnTo>
                    <a:pt x="0" y="21"/>
                  </a:lnTo>
                  <a:lnTo>
                    <a:pt x="7" y="38"/>
                  </a:lnTo>
                  <a:lnTo>
                    <a:pt x="23" y="44"/>
                  </a:lnTo>
                  <a:lnTo>
                    <a:pt x="40" y="72"/>
                  </a:lnTo>
                  <a:lnTo>
                    <a:pt x="86" y="61"/>
                  </a:lnTo>
                  <a:lnTo>
                    <a:pt x="86" y="31"/>
                  </a:lnTo>
                  <a:lnTo>
                    <a:pt x="54" y="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722182"/>
                </a:solidFill>
              </a:endParaRPr>
            </a:p>
          </p:txBody>
        </p:sp>
      </p:grpSp>
      <p:grpSp>
        <p:nvGrpSpPr>
          <p:cNvPr id="344" name="Group 317"/>
          <p:cNvGrpSpPr>
            <a:grpSpLocks/>
          </p:cNvGrpSpPr>
          <p:nvPr/>
        </p:nvGrpSpPr>
        <p:grpSpPr bwMode="gray">
          <a:xfrm>
            <a:off x="6265863" y="3101420"/>
            <a:ext cx="2090737" cy="725487"/>
            <a:chOff x="3587" y="1765"/>
            <a:chExt cx="1317" cy="457"/>
          </a:xfrm>
          <a:solidFill>
            <a:srgbClr val="FF9966"/>
          </a:solidFill>
        </p:grpSpPr>
        <p:sp>
          <p:nvSpPr>
            <p:cNvPr id="345" name="Freeform 160" descr="10%"/>
            <p:cNvSpPr>
              <a:spLocks/>
            </p:cNvSpPr>
            <p:nvPr/>
          </p:nvSpPr>
          <p:spPr bwMode="gray">
            <a:xfrm>
              <a:off x="4330" y="1767"/>
              <a:ext cx="371" cy="227"/>
            </a:xfrm>
            <a:custGeom>
              <a:avLst/>
              <a:gdLst>
                <a:gd name="T0" fmla="*/ 0 w 371"/>
                <a:gd name="T1" fmla="*/ 43 h 227"/>
                <a:gd name="T2" fmla="*/ 53 w 371"/>
                <a:gd name="T3" fmla="*/ 0 h 227"/>
                <a:gd name="T4" fmla="*/ 53 w 371"/>
                <a:gd name="T5" fmla="*/ 41 h 227"/>
                <a:gd name="T6" fmla="*/ 329 w 371"/>
                <a:gd name="T7" fmla="*/ 41 h 227"/>
                <a:gd name="T8" fmla="*/ 371 w 371"/>
                <a:gd name="T9" fmla="*/ 108 h 227"/>
                <a:gd name="T10" fmla="*/ 346 w 371"/>
                <a:gd name="T11" fmla="*/ 128 h 227"/>
                <a:gd name="T12" fmla="*/ 369 w 371"/>
                <a:gd name="T13" fmla="*/ 185 h 227"/>
                <a:gd name="T14" fmla="*/ 347 w 371"/>
                <a:gd name="T15" fmla="*/ 209 h 227"/>
                <a:gd name="T16" fmla="*/ 282 w 371"/>
                <a:gd name="T17" fmla="*/ 209 h 227"/>
                <a:gd name="T18" fmla="*/ 282 w 371"/>
                <a:gd name="T19" fmla="*/ 227 h 227"/>
                <a:gd name="T20" fmla="*/ 0 w 371"/>
                <a:gd name="T21" fmla="*/ 227 h 227"/>
                <a:gd name="T22" fmla="*/ 0 w 371"/>
                <a:gd name="T23" fmla="*/ 43 h 2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1"/>
                <a:gd name="T37" fmla="*/ 0 h 227"/>
                <a:gd name="T38" fmla="*/ 371 w 371"/>
                <a:gd name="T39" fmla="*/ 227 h 2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1" h="227">
                  <a:moveTo>
                    <a:pt x="0" y="43"/>
                  </a:moveTo>
                  <a:lnTo>
                    <a:pt x="53" y="0"/>
                  </a:lnTo>
                  <a:lnTo>
                    <a:pt x="53" y="41"/>
                  </a:lnTo>
                  <a:lnTo>
                    <a:pt x="329" y="41"/>
                  </a:lnTo>
                  <a:lnTo>
                    <a:pt x="371" y="108"/>
                  </a:lnTo>
                  <a:lnTo>
                    <a:pt x="346" y="128"/>
                  </a:lnTo>
                  <a:lnTo>
                    <a:pt x="369" y="185"/>
                  </a:lnTo>
                  <a:lnTo>
                    <a:pt x="347" y="209"/>
                  </a:lnTo>
                  <a:lnTo>
                    <a:pt x="282" y="209"/>
                  </a:lnTo>
                  <a:lnTo>
                    <a:pt x="282" y="227"/>
                  </a:lnTo>
                  <a:lnTo>
                    <a:pt x="0" y="22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FC24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6" name="Freeform 161" descr="10%"/>
            <p:cNvSpPr>
              <a:spLocks/>
            </p:cNvSpPr>
            <p:nvPr/>
          </p:nvSpPr>
          <p:spPr bwMode="gray">
            <a:xfrm>
              <a:off x="4789" y="1798"/>
              <a:ext cx="115" cy="78"/>
            </a:xfrm>
            <a:custGeom>
              <a:avLst/>
              <a:gdLst>
                <a:gd name="T0" fmla="*/ 6 w 115"/>
                <a:gd name="T1" fmla="*/ 0 h 78"/>
                <a:gd name="T2" fmla="*/ 115 w 115"/>
                <a:gd name="T3" fmla="*/ 0 h 78"/>
                <a:gd name="T4" fmla="*/ 115 w 115"/>
                <a:gd name="T5" fmla="*/ 62 h 78"/>
                <a:gd name="T6" fmla="*/ 0 w 115"/>
                <a:gd name="T7" fmla="*/ 78 h 78"/>
                <a:gd name="T8" fmla="*/ 6 w 115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8"/>
                <a:gd name="T17" fmla="*/ 115 w 115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8">
                  <a:moveTo>
                    <a:pt x="6" y="0"/>
                  </a:moveTo>
                  <a:lnTo>
                    <a:pt x="115" y="0"/>
                  </a:lnTo>
                  <a:lnTo>
                    <a:pt x="115" y="62"/>
                  </a:lnTo>
                  <a:lnTo>
                    <a:pt x="0" y="7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946B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7" name="Freeform 162" descr="10%"/>
            <p:cNvSpPr>
              <a:spLocks/>
            </p:cNvSpPr>
            <p:nvPr/>
          </p:nvSpPr>
          <p:spPr bwMode="gray">
            <a:xfrm>
              <a:off x="3587" y="1765"/>
              <a:ext cx="268" cy="457"/>
            </a:xfrm>
            <a:custGeom>
              <a:avLst/>
              <a:gdLst>
                <a:gd name="T0" fmla="*/ 68 w 268"/>
                <a:gd name="T1" fmla="*/ 0 h 457"/>
                <a:gd name="T2" fmla="*/ 244 w 268"/>
                <a:gd name="T3" fmla="*/ 0 h 457"/>
                <a:gd name="T4" fmla="*/ 266 w 268"/>
                <a:gd name="T5" fmla="*/ 68 h 457"/>
                <a:gd name="T6" fmla="*/ 266 w 268"/>
                <a:gd name="T7" fmla="*/ 303 h 457"/>
                <a:gd name="T8" fmla="*/ 268 w 268"/>
                <a:gd name="T9" fmla="*/ 324 h 457"/>
                <a:gd name="T10" fmla="*/ 234 w 268"/>
                <a:gd name="T11" fmla="*/ 364 h 457"/>
                <a:gd name="T12" fmla="*/ 226 w 268"/>
                <a:gd name="T13" fmla="*/ 412 h 457"/>
                <a:gd name="T14" fmla="*/ 161 w 268"/>
                <a:gd name="T15" fmla="*/ 457 h 457"/>
                <a:gd name="T16" fmla="*/ 131 w 268"/>
                <a:gd name="T17" fmla="*/ 447 h 457"/>
                <a:gd name="T18" fmla="*/ 64 w 268"/>
                <a:gd name="T19" fmla="*/ 350 h 457"/>
                <a:gd name="T20" fmla="*/ 83 w 268"/>
                <a:gd name="T21" fmla="*/ 320 h 457"/>
                <a:gd name="T22" fmla="*/ 56 w 268"/>
                <a:gd name="T23" fmla="*/ 301 h 457"/>
                <a:gd name="T24" fmla="*/ 0 w 268"/>
                <a:gd name="T25" fmla="*/ 209 h 457"/>
                <a:gd name="T26" fmla="*/ 4 w 268"/>
                <a:gd name="T27" fmla="*/ 152 h 457"/>
                <a:gd name="T28" fmla="*/ 44 w 268"/>
                <a:gd name="T29" fmla="*/ 106 h 457"/>
                <a:gd name="T30" fmla="*/ 34 w 268"/>
                <a:gd name="T31" fmla="*/ 80 h 457"/>
                <a:gd name="T32" fmla="*/ 85 w 268"/>
                <a:gd name="T33" fmla="*/ 43 h 457"/>
                <a:gd name="T34" fmla="*/ 68 w 268"/>
                <a:gd name="T35" fmla="*/ 0 h 4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8"/>
                <a:gd name="T55" fmla="*/ 0 h 457"/>
                <a:gd name="T56" fmla="*/ 268 w 268"/>
                <a:gd name="T57" fmla="*/ 457 h 4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8" h="457">
                  <a:moveTo>
                    <a:pt x="68" y="0"/>
                  </a:moveTo>
                  <a:lnTo>
                    <a:pt x="244" y="0"/>
                  </a:lnTo>
                  <a:lnTo>
                    <a:pt x="266" y="68"/>
                  </a:lnTo>
                  <a:lnTo>
                    <a:pt x="266" y="303"/>
                  </a:lnTo>
                  <a:lnTo>
                    <a:pt x="268" y="324"/>
                  </a:lnTo>
                  <a:lnTo>
                    <a:pt x="234" y="364"/>
                  </a:lnTo>
                  <a:lnTo>
                    <a:pt x="226" y="412"/>
                  </a:lnTo>
                  <a:lnTo>
                    <a:pt x="161" y="457"/>
                  </a:lnTo>
                  <a:lnTo>
                    <a:pt x="131" y="447"/>
                  </a:lnTo>
                  <a:lnTo>
                    <a:pt x="64" y="350"/>
                  </a:lnTo>
                  <a:lnTo>
                    <a:pt x="83" y="320"/>
                  </a:lnTo>
                  <a:lnTo>
                    <a:pt x="56" y="301"/>
                  </a:lnTo>
                  <a:lnTo>
                    <a:pt x="0" y="209"/>
                  </a:lnTo>
                  <a:lnTo>
                    <a:pt x="4" y="152"/>
                  </a:lnTo>
                  <a:lnTo>
                    <a:pt x="44" y="106"/>
                  </a:lnTo>
                  <a:lnTo>
                    <a:pt x="34" y="80"/>
                  </a:lnTo>
                  <a:lnTo>
                    <a:pt x="85" y="4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946BA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6" name="Freeform 163" descr="10%"/>
            <p:cNvSpPr>
              <a:spLocks/>
            </p:cNvSpPr>
            <p:nvPr/>
          </p:nvSpPr>
          <p:spPr bwMode="gray">
            <a:xfrm>
              <a:off x="3813" y="1827"/>
              <a:ext cx="217" cy="354"/>
            </a:xfrm>
            <a:custGeom>
              <a:avLst/>
              <a:gdLst>
                <a:gd name="T0" fmla="*/ 40 w 217"/>
                <a:gd name="T1" fmla="*/ 0 h 354"/>
                <a:gd name="T2" fmla="*/ 58 w 217"/>
                <a:gd name="T3" fmla="*/ 12 h 354"/>
                <a:gd name="T4" fmla="*/ 88 w 217"/>
                <a:gd name="T5" fmla="*/ 2 h 354"/>
                <a:gd name="T6" fmla="*/ 217 w 217"/>
                <a:gd name="T7" fmla="*/ 2 h 354"/>
                <a:gd name="T8" fmla="*/ 217 w 217"/>
                <a:gd name="T9" fmla="*/ 213 h 354"/>
                <a:gd name="T10" fmla="*/ 137 w 217"/>
                <a:gd name="T11" fmla="*/ 322 h 354"/>
                <a:gd name="T12" fmla="*/ 0 w 217"/>
                <a:gd name="T13" fmla="*/ 354 h 354"/>
                <a:gd name="T14" fmla="*/ 10 w 217"/>
                <a:gd name="T15" fmla="*/ 302 h 354"/>
                <a:gd name="T16" fmla="*/ 40 w 217"/>
                <a:gd name="T17" fmla="*/ 264 h 354"/>
                <a:gd name="T18" fmla="*/ 40 w 217"/>
                <a:gd name="T19" fmla="*/ 0 h 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"/>
                <a:gd name="T31" fmla="*/ 0 h 354"/>
                <a:gd name="T32" fmla="*/ 217 w 217"/>
                <a:gd name="T33" fmla="*/ 354 h 3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" h="354">
                  <a:moveTo>
                    <a:pt x="40" y="0"/>
                  </a:moveTo>
                  <a:lnTo>
                    <a:pt x="58" y="12"/>
                  </a:lnTo>
                  <a:lnTo>
                    <a:pt x="88" y="2"/>
                  </a:lnTo>
                  <a:lnTo>
                    <a:pt x="217" y="2"/>
                  </a:lnTo>
                  <a:lnTo>
                    <a:pt x="217" y="213"/>
                  </a:lnTo>
                  <a:lnTo>
                    <a:pt x="137" y="322"/>
                  </a:lnTo>
                  <a:lnTo>
                    <a:pt x="0" y="354"/>
                  </a:lnTo>
                  <a:lnTo>
                    <a:pt x="10" y="302"/>
                  </a:lnTo>
                  <a:lnTo>
                    <a:pt x="40" y="26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C24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57" name="Text Box 226"/>
          <p:cNvSpPr txBox="1">
            <a:spLocks noChangeArrowheads="1"/>
          </p:cNvSpPr>
          <p:nvPr/>
        </p:nvSpPr>
        <p:spPr bwMode="auto">
          <a:xfrm>
            <a:off x="2628900" y="5088970"/>
            <a:ext cx="623887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High: 7% or higher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Medium: 4% to 7%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Low: &gt; 0% to 4% or tax interest/dividends only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</a:p>
        </p:txBody>
      </p:sp>
      <p:sp>
        <p:nvSpPr>
          <p:cNvPr id="358" name="Rectangle 227" descr="Wide upward diagonal"/>
          <p:cNvSpPr>
            <a:spLocks noChangeArrowheads="1"/>
          </p:cNvSpPr>
          <p:nvPr/>
        </p:nvSpPr>
        <p:spPr bwMode="auto">
          <a:xfrm>
            <a:off x="2324100" y="6171645"/>
            <a:ext cx="182563" cy="1825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9" name="Rectangle 228" descr="Dark horizontal"/>
          <p:cNvSpPr>
            <a:spLocks noChangeArrowheads="1"/>
          </p:cNvSpPr>
          <p:nvPr/>
        </p:nvSpPr>
        <p:spPr bwMode="gray">
          <a:xfrm>
            <a:off x="2324100" y="5490607"/>
            <a:ext cx="182563" cy="182563"/>
          </a:xfrm>
          <a:prstGeom prst="rect">
            <a:avLst/>
          </a:prstGeom>
          <a:solidFill>
            <a:srgbClr val="1946BA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0" name="Rectangle 229"/>
          <p:cNvSpPr>
            <a:spLocks noChangeArrowheads="1"/>
          </p:cNvSpPr>
          <p:nvPr/>
        </p:nvSpPr>
        <p:spPr bwMode="gray">
          <a:xfrm>
            <a:off x="2324100" y="5136595"/>
            <a:ext cx="182563" cy="182562"/>
          </a:xfrm>
          <a:prstGeom prst="rect">
            <a:avLst/>
          </a:prstGeom>
          <a:solidFill>
            <a:srgbClr val="72218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722182"/>
              </a:solidFill>
            </a:endParaRPr>
          </a:p>
        </p:txBody>
      </p:sp>
      <p:sp>
        <p:nvSpPr>
          <p:cNvPr id="361" name="Rectangle 230" descr="10%"/>
          <p:cNvSpPr>
            <a:spLocks noChangeArrowheads="1"/>
          </p:cNvSpPr>
          <p:nvPr/>
        </p:nvSpPr>
        <p:spPr bwMode="gray">
          <a:xfrm>
            <a:off x="2324100" y="5822395"/>
            <a:ext cx="182563" cy="182562"/>
          </a:xfrm>
          <a:prstGeom prst="rect">
            <a:avLst/>
          </a:prstGeom>
          <a:solidFill>
            <a:srgbClr val="7FC24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3" name="Freeform 288" descr="Wide upward diagonal"/>
          <p:cNvSpPr>
            <a:spLocks/>
          </p:cNvSpPr>
          <p:nvPr/>
        </p:nvSpPr>
        <p:spPr bwMode="auto">
          <a:xfrm>
            <a:off x="962025" y="2229882"/>
            <a:ext cx="1571625" cy="1536700"/>
          </a:xfrm>
          <a:custGeom>
            <a:avLst/>
            <a:gdLst>
              <a:gd name="T0" fmla="*/ 2147483647 w 990"/>
              <a:gd name="T1" fmla="*/ 2147483647 h 968"/>
              <a:gd name="T2" fmla="*/ 2147483647 w 990"/>
              <a:gd name="T3" fmla="*/ 0 h 968"/>
              <a:gd name="T4" fmla="*/ 2147483647 w 990"/>
              <a:gd name="T5" fmla="*/ 2147483647 h 968"/>
              <a:gd name="T6" fmla="*/ 2147483647 w 990"/>
              <a:gd name="T7" fmla="*/ 2147483647 h 968"/>
              <a:gd name="T8" fmla="*/ 2147483647 w 990"/>
              <a:gd name="T9" fmla="*/ 2147483647 h 968"/>
              <a:gd name="T10" fmla="*/ 2147483647 w 990"/>
              <a:gd name="T11" fmla="*/ 2147483647 h 968"/>
              <a:gd name="T12" fmla="*/ 2147483647 w 990"/>
              <a:gd name="T13" fmla="*/ 2147483647 h 968"/>
              <a:gd name="T14" fmla="*/ 2147483647 w 990"/>
              <a:gd name="T15" fmla="*/ 2147483647 h 968"/>
              <a:gd name="T16" fmla="*/ 2147483647 w 990"/>
              <a:gd name="T17" fmla="*/ 2147483647 h 968"/>
              <a:gd name="T18" fmla="*/ 2147483647 w 990"/>
              <a:gd name="T19" fmla="*/ 2147483647 h 968"/>
              <a:gd name="T20" fmla="*/ 2147483647 w 990"/>
              <a:gd name="T21" fmla="*/ 2147483647 h 968"/>
              <a:gd name="T22" fmla="*/ 2147483647 w 990"/>
              <a:gd name="T23" fmla="*/ 2147483647 h 968"/>
              <a:gd name="T24" fmla="*/ 2147483647 w 990"/>
              <a:gd name="T25" fmla="*/ 2147483647 h 968"/>
              <a:gd name="T26" fmla="*/ 2147483647 w 990"/>
              <a:gd name="T27" fmla="*/ 2147483647 h 968"/>
              <a:gd name="T28" fmla="*/ 2147483647 w 990"/>
              <a:gd name="T29" fmla="*/ 2147483647 h 968"/>
              <a:gd name="T30" fmla="*/ 2147483647 w 990"/>
              <a:gd name="T31" fmla="*/ 2147483647 h 968"/>
              <a:gd name="T32" fmla="*/ 2147483647 w 990"/>
              <a:gd name="T33" fmla="*/ 2147483647 h 968"/>
              <a:gd name="T34" fmla="*/ 2147483647 w 990"/>
              <a:gd name="T35" fmla="*/ 2147483647 h 968"/>
              <a:gd name="T36" fmla="*/ 2147483647 w 990"/>
              <a:gd name="T37" fmla="*/ 2147483647 h 968"/>
              <a:gd name="T38" fmla="*/ 2147483647 w 990"/>
              <a:gd name="T39" fmla="*/ 2147483647 h 968"/>
              <a:gd name="T40" fmla="*/ 2147483647 w 990"/>
              <a:gd name="T41" fmla="*/ 2147483647 h 968"/>
              <a:gd name="T42" fmla="*/ 2147483647 w 990"/>
              <a:gd name="T43" fmla="*/ 2147483647 h 968"/>
              <a:gd name="T44" fmla="*/ 0 w 990"/>
              <a:gd name="T45" fmla="*/ 2147483647 h 968"/>
              <a:gd name="T46" fmla="*/ 2147483647 w 990"/>
              <a:gd name="T47" fmla="*/ 2147483647 h 968"/>
              <a:gd name="T48" fmla="*/ 2147483647 w 990"/>
              <a:gd name="T49" fmla="*/ 2147483647 h 968"/>
              <a:gd name="T50" fmla="*/ 2147483647 w 990"/>
              <a:gd name="T51" fmla="*/ 2147483647 h 968"/>
              <a:gd name="T52" fmla="*/ 2147483647 w 990"/>
              <a:gd name="T53" fmla="*/ 2147483647 h 968"/>
              <a:gd name="T54" fmla="*/ 2147483647 w 990"/>
              <a:gd name="T55" fmla="*/ 2147483647 h 968"/>
              <a:gd name="T56" fmla="*/ 2147483647 w 990"/>
              <a:gd name="T57" fmla="*/ 2147483647 h 968"/>
              <a:gd name="T58" fmla="*/ 2147483647 w 990"/>
              <a:gd name="T59" fmla="*/ 2147483647 h 968"/>
              <a:gd name="T60" fmla="*/ 2147483647 w 990"/>
              <a:gd name="T61" fmla="*/ 2147483647 h 968"/>
              <a:gd name="T62" fmla="*/ 2147483647 w 990"/>
              <a:gd name="T63" fmla="*/ 2147483647 h 968"/>
              <a:gd name="T64" fmla="*/ 2147483647 w 990"/>
              <a:gd name="T65" fmla="*/ 2147483647 h 968"/>
              <a:gd name="T66" fmla="*/ 2147483647 w 990"/>
              <a:gd name="T67" fmla="*/ 2147483647 h 968"/>
              <a:gd name="T68" fmla="*/ 2147483647 w 990"/>
              <a:gd name="T69" fmla="*/ 2147483647 h 968"/>
              <a:gd name="T70" fmla="*/ 2147483647 w 990"/>
              <a:gd name="T71" fmla="*/ 2147483647 h 968"/>
              <a:gd name="T72" fmla="*/ 2147483647 w 990"/>
              <a:gd name="T73" fmla="*/ 2147483647 h 968"/>
              <a:gd name="T74" fmla="*/ 2147483647 w 990"/>
              <a:gd name="T75" fmla="*/ 2147483647 h 968"/>
              <a:gd name="T76" fmla="*/ 2147483647 w 990"/>
              <a:gd name="T77" fmla="*/ 2147483647 h 968"/>
              <a:gd name="T78" fmla="*/ 2147483647 w 990"/>
              <a:gd name="T79" fmla="*/ 2147483647 h 968"/>
              <a:gd name="T80" fmla="*/ 2147483647 w 990"/>
              <a:gd name="T81" fmla="*/ 2147483647 h 968"/>
              <a:gd name="T82" fmla="*/ 2147483647 w 990"/>
              <a:gd name="T83" fmla="*/ 2147483647 h 96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90"/>
              <a:gd name="T127" fmla="*/ 0 h 968"/>
              <a:gd name="T128" fmla="*/ 990 w 990"/>
              <a:gd name="T129" fmla="*/ 968 h 96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90" h="968">
                <a:moveTo>
                  <a:pt x="158" y="144"/>
                </a:moveTo>
                <a:lnTo>
                  <a:pt x="357" y="0"/>
                </a:lnTo>
                <a:lnTo>
                  <a:pt x="452" y="25"/>
                </a:lnTo>
                <a:lnTo>
                  <a:pt x="498" y="71"/>
                </a:lnTo>
                <a:lnTo>
                  <a:pt x="685" y="89"/>
                </a:lnTo>
                <a:lnTo>
                  <a:pt x="691" y="569"/>
                </a:lnTo>
                <a:lnTo>
                  <a:pt x="752" y="583"/>
                </a:lnTo>
                <a:lnTo>
                  <a:pt x="780" y="641"/>
                </a:lnTo>
                <a:lnTo>
                  <a:pt x="823" y="621"/>
                </a:lnTo>
                <a:lnTo>
                  <a:pt x="913" y="751"/>
                </a:lnTo>
                <a:lnTo>
                  <a:pt x="990" y="811"/>
                </a:lnTo>
                <a:lnTo>
                  <a:pt x="987" y="863"/>
                </a:lnTo>
                <a:lnTo>
                  <a:pt x="890" y="869"/>
                </a:lnTo>
                <a:lnTo>
                  <a:pt x="847" y="710"/>
                </a:lnTo>
                <a:lnTo>
                  <a:pt x="538" y="554"/>
                </a:lnTo>
                <a:lnTo>
                  <a:pt x="547" y="603"/>
                </a:lnTo>
                <a:lnTo>
                  <a:pt x="477" y="667"/>
                </a:lnTo>
                <a:lnTo>
                  <a:pt x="466" y="643"/>
                </a:lnTo>
                <a:lnTo>
                  <a:pt x="446" y="643"/>
                </a:lnTo>
                <a:lnTo>
                  <a:pt x="391" y="776"/>
                </a:lnTo>
                <a:lnTo>
                  <a:pt x="219" y="906"/>
                </a:lnTo>
                <a:lnTo>
                  <a:pt x="48" y="968"/>
                </a:lnTo>
                <a:lnTo>
                  <a:pt x="0" y="960"/>
                </a:lnTo>
                <a:lnTo>
                  <a:pt x="195" y="849"/>
                </a:lnTo>
                <a:lnTo>
                  <a:pt x="219" y="849"/>
                </a:lnTo>
                <a:lnTo>
                  <a:pt x="290" y="762"/>
                </a:lnTo>
                <a:lnTo>
                  <a:pt x="322" y="759"/>
                </a:lnTo>
                <a:lnTo>
                  <a:pt x="371" y="693"/>
                </a:lnTo>
                <a:lnTo>
                  <a:pt x="354" y="664"/>
                </a:lnTo>
                <a:lnTo>
                  <a:pt x="250" y="678"/>
                </a:lnTo>
                <a:lnTo>
                  <a:pt x="178" y="513"/>
                </a:lnTo>
                <a:lnTo>
                  <a:pt x="219" y="438"/>
                </a:lnTo>
                <a:lnTo>
                  <a:pt x="285" y="412"/>
                </a:lnTo>
                <a:lnTo>
                  <a:pt x="261" y="346"/>
                </a:lnTo>
                <a:lnTo>
                  <a:pt x="192" y="377"/>
                </a:lnTo>
                <a:lnTo>
                  <a:pt x="141" y="282"/>
                </a:lnTo>
                <a:lnTo>
                  <a:pt x="198" y="259"/>
                </a:lnTo>
                <a:lnTo>
                  <a:pt x="250" y="285"/>
                </a:lnTo>
                <a:lnTo>
                  <a:pt x="273" y="271"/>
                </a:lnTo>
                <a:lnTo>
                  <a:pt x="230" y="190"/>
                </a:lnTo>
                <a:lnTo>
                  <a:pt x="155" y="184"/>
                </a:lnTo>
                <a:lnTo>
                  <a:pt x="158" y="144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4" name="Freeform 314" descr="Dark horizontal"/>
          <p:cNvSpPr>
            <a:spLocks/>
          </p:cNvSpPr>
          <p:nvPr/>
        </p:nvSpPr>
        <p:spPr bwMode="gray">
          <a:xfrm rot="6393901" flipH="1" flipV="1">
            <a:off x="8238332" y="3194288"/>
            <a:ext cx="95250" cy="265113"/>
          </a:xfrm>
          <a:custGeom>
            <a:avLst/>
            <a:gdLst>
              <a:gd name="T0" fmla="*/ 2147483647 w 77"/>
              <a:gd name="T1" fmla="*/ 0 h 134"/>
              <a:gd name="T2" fmla="*/ 0 w 77"/>
              <a:gd name="T3" fmla="*/ 0 h 134"/>
              <a:gd name="T4" fmla="*/ 0 w 77"/>
              <a:gd name="T5" fmla="*/ 2147483647 h 134"/>
              <a:gd name="T6" fmla="*/ 2147483647 w 77"/>
              <a:gd name="T7" fmla="*/ 2147483647 h 134"/>
              <a:gd name="T8" fmla="*/ 2147483647 w 77"/>
              <a:gd name="T9" fmla="*/ 2147483647 h 134"/>
              <a:gd name="T10" fmla="*/ 2147483647 w 77"/>
              <a:gd name="T11" fmla="*/ 2147483647 h 134"/>
              <a:gd name="T12" fmla="*/ 2147483647 w 77"/>
              <a:gd name="T13" fmla="*/ 2147483647 h 134"/>
              <a:gd name="T14" fmla="*/ 2147483647 w 77"/>
              <a:gd name="T15" fmla="*/ 0 h 1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"/>
              <a:gd name="T25" fmla="*/ 0 h 134"/>
              <a:gd name="T26" fmla="*/ 77 w 77"/>
              <a:gd name="T27" fmla="*/ 134 h 1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" h="134">
                <a:moveTo>
                  <a:pt x="66" y="0"/>
                </a:moveTo>
                <a:lnTo>
                  <a:pt x="0" y="0"/>
                </a:lnTo>
                <a:lnTo>
                  <a:pt x="0" y="134"/>
                </a:lnTo>
                <a:lnTo>
                  <a:pt x="64" y="134"/>
                </a:lnTo>
                <a:lnTo>
                  <a:pt x="77" y="113"/>
                </a:lnTo>
                <a:lnTo>
                  <a:pt x="44" y="71"/>
                </a:lnTo>
                <a:lnTo>
                  <a:pt x="45" y="34"/>
                </a:lnTo>
                <a:lnTo>
                  <a:pt x="66" y="0"/>
                </a:lnTo>
                <a:close/>
              </a:path>
            </a:pathLst>
          </a:custGeom>
          <a:solidFill>
            <a:srgbClr val="72218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722182"/>
              </a:solidFill>
            </a:endParaRPr>
          </a:p>
        </p:txBody>
      </p:sp>
      <p:sp>
        <p:nvSpPr>
          <p:cNvPr id="385" name="Freeform 315" descr="Dark horizontal"/>
          <p:cNvSpPr>
            <a:spLocks/>
          </p:cNvSpPr>
          <p:nvPr/>
        </p:nvSpPr>
        <p:spPr bwMode="gray">
          <a:xfrm rot="9390347" flipH="1" flipV="1">
            <a:off x="8034338" y="3576082"/>
            <a:ext cx="88900" cy="171450"/>
          </a:xfrm>
          <a:custGeom>
            <a:avLst/>
            <a:gdLst>
              <a:gd name="T0" fmla="*/ 2147483647 w 77"/>
              <a:gd name="T1" fmla="*/ 0 h 134"/>
              <a:gd name="T2" fmla="*/ 0 w 77"/>
              <a:gd name="T3" fmla="*/ 0 h 134"/>
              <a:gd name="T4" fmla="*/ 0 w 77"/>
              <a:gd name="T5" fmla="*/ 2147483647 h 134"/>
              <a:gd name="T6" fmla="*/ 2147483647 w 77"/>
              <a:gd name="T7" fmla="*/ 2147483647 h 134"/>
              <a:gd name="T8" fmla="*/ 2147483647 w 77"/>
              <a:gd name="T9" fmla="*/ 2147483647 h 134"/>
              <a:gd name="T10" fmla="*/ 2147483647 w 77"/>
              <a:gd name="T11" fmla="*/ 2147483647 h 134"/>
              <a:gd name="T12" fmla="*/ 2147483647 w 77"/>
              <a:gd name="T13" fmla="*/ 2147483647 h 134"/>
              <a:gd name="T14" fmla="*/ 2147483647 w 77"/>
              <a:gd name="T15" fmla="*/ 0 h 1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"/>
              <a:gd name="T25" fmla="*/ 0 h 134"/>
              <a:gd name="T26" fmla="*/ 77 w 77"/>
              <a:gd name="T27" fmla="*/ 134 h 1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" h="134">
                <a:moveTo>
                  <a:pt x="66" y="0"/>
                </a:moveTo>
                <a:lnTo>
                  <a:pt x="0" y="0"/>
                </a:lnTo>
                <a:lnTo>
                  <a:pt x="0" y="134"/>
                </a:lnTo>
                <a:lnTo>
                  <a:pt x="64" y="134"/>
                </a:lnTo>
                <a:lnTo>
                  <a:pt x="77" y="113"/>
                </a:lnTo>
                <a:lnTo>
                  <a:pt x="44" y="71"/>
                </a:lnTo>
                <a:lnTo>
                  <a:pt x="45" y="34"/>
                </a:lnTo>
                <a:lnTo>
                  <a:pt x="66" y="0"/>
                </a:lnTo>
                <a:close/>
              </a:path>
            </a:pathLst>
          </a:custGeom>
          <a:solidFill>
            <a:srgbClr val="1946BA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3044392" y="1600200"/>
            <a:ext cx="364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Figures reflect 2020 rates</a:t>
            </a:r>
          </a:p>
        </p:txBody>
      </p:sp>
    </p:spTree>
    <p:extLst>
      <p:ext uri="{BB962C8B-B14F-4D97-AF65-F5344CB8AC3E}">
        <p14:creationId xmlns:p14="http://schemas.microsoft.com/office/powerpoint/2010/main" val="1485172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Impact of Lifestyle Changes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50990" y="5670742"/>
            <a:ext cx="3192842" cy="738664"/>
            <a:chOff x="1440181" y="5881796"/>
            <a:chExt cx="3334680" cy="738664"/>
          </a:xfrm>
        </p:grpSpPr>
        <p:pic>
          <p:nvPicPr>
            <p:cNvPr id="7" name="Picture 2" descr="Check Box, Icon, Tick Mark, Correct, Choice, Che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81" y="5965158"/>
              <a:ext cx="617220" cy="57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20379" y="5881796"/>
              <a:ext cx="27544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D4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Consider how your lifestyle will change, and how the changes will affect your finances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90708" y="1689192"/>
            <a:ext cx="1669712" cy="1504358"/>
            <a:chOff x="6972300" y="1828800"/>
            <a:chExt cx="1669712" cy="1504358"/>
          </a:xfrm>
        </p:grpSpPr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7081684" y="1828800"/>
              <a:ext cx="1262215" cy="1143000"/>
            </a:xfrm>
            <a:custGeom>
              <a:avLst/>
              <a:gdLst>
                <a:gd name="T0" fmla="*/ 131 w 131"/>
                <a:gd name="T1" fmla="*/ 132 h 132"/>
                <a:gd name="T2" fmla="*/ 14 w 131"/>
                <a:gd name="T3" fmla="*/ 132 h 132"/>
                <a:gd name="T4" fmla="*/ 72 w 131"/>
                <a:gd name="T5" fmla="*/ 108 h 132"/>
                <a:gd name="T6" fmla="*/ 49 w 131"/>
                <a:gd name="T7" fmla="*/ 63 h 132"/>
                <a:gd name="T8" fmla="*/ 65 w 131"/>
                <a:gd name="T9" fmla="*/ 64 h 132"/>
                <a:gd name="T10" fmla="*/ 93 w 131"/>
                <a:gd name="T11" fmla="*/ 109 h 132"/>
                <a:gd name="T12" fmla="*/ 131 w 131"/>
                <a:gd name="T13" fmla="*/ 132 h 132"/>
                <a:gd name="T14" fmla="*/ 22 w 131"/>
                <a:gd name="T15" fmla="*/ 43 h 132"/>
                <a:gd name="T16" fmla="*/ 24 w 131"/>
                <a:gd name="T17" fmla="*/ 91 h 132"/>
                <a:gd name="T18" fmla="*/ 41 w 131"/>
                <a:gd name="T19" fmla="*/ 51 h 132"/>
                <a:gd name="T20" fmla="*/ 57 w 131"/>
                <a:gd name="T21" fmla="*/ 59 h 132"/>
                <a:gd name="T22" fmla="*/ 51 w 131"/>
                <a:gd name="T23" fmla="*/ 42 h 132"/>
                <a:gd name="T24" fmla="*/ 89 w 131"/>
                <a:gd name="T25" fmla="*/ 59 h 132"/>
                <a:gd name="T26" fmla="*/ 57 w 131"/>
                <a:gd name="T27" fmla="*/ 27 h 132"/>
                <a:gd name="T28" fmla="*/ 81 w 131"/>
                <a:gd name="T29" fmla="*/ 19 h 132"/>
                <a:gd name="T30" fmla="*/ 35 w 131"/>
                <a:gd name="T31" fmla="*/ 23 h 132"/>
                <a:gd name="T32" fmla="*/ 33 w 131"/>
                <a:gd name="T33" fmla="*/ 3 h 132"/>
                <a:gd name="T34" fmla="*/ 23 w 131"/>
                <a:gd name="T35" fmla="*/ 22 h 132"/>
                <a:gd name="T36" fmla="*/ 2 w 131"/>
                <a:gd name="T37" fmla="*/ 11 h 132"/>
                <a:gd name="T38" fmla="*/ 14 w 131"/>
                <a:gd name="T39" fmla="*/ 29 h 132"/>
                <a:gd name="T40" fmla="*/ 2 w 131"/>
                <a:gd name="T41" fmla="*/ 67 h 132"/>
                <a:gd name="T42" fmla="*/ 22 w 131"/>
                <a:gd name="T43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32">
                  <a:moveTo>
                    <a:pt x="131" y="132"/>
                  </a:moveTo>
                  <a:cubicBezTo>
                    <a:pt x="14" y="132"/>
                    <a:pt x="14" y="132"/>
                    <a:pt x="14" y="132"/>
                  </a:cubicBezTo>
                  <a:cubicBezTo>
                    <a:pt x="24" y="118"/>
                    <a:pt x="46" y="109"/>
                    <a:pt x="72" y="108"/>
                  </a:cubicBezTo>
                  <a:cubicBezTo>
                    <a:pt x="69" y="93"/>
                    <a:pt x="58" y="76"/>
                    <a:pt x="49" y="63"/>
                  </a:cubicBezTo>
                  <a:cubicBezTo>
                    <a:pt x="49" y="64"/>
                    <a:pt x="65" y="64"/>
                    <a:pt x="65" y="64"/>
                  </a:cubicBezTo>
                  <a:cubicBezTo>
                    <a:pt x="77" y="79"/>
                    <a:pt x="88" y="99"/>
                    <a:pt x="93" y="109"/>
                  </a:cubicBezTo>
                  <a:cubicBezTo>
                    <a:pt x="111" y="112"/>
                    <a:pt x="123" y="120"/>
                    <a:pt x="131" y="132"/>
                  </a:cubicBezTo>
                  <a:close/>
                  <a:moveTo>
                    <a:pt x="22" y="43"/>
                  </a:moveTo>
                  <a:cubicBezTo>
                    <a:pt x="17" y="53"/>
                    <a:pt x="14" y="66"/>
                    <a:pt x="24" y="91"/>
                  </a:cubicBezTo>
                  <a:cubicBezTo>
                    <a:pt x="24" y="78"/>
                    <a:pt x="34" y="57"/>
                    <a:pt x="41" y="51"/>
                  </a:cubicBezTo>
                  <a:cubicBezTo>
                    <a:pt x="49" y="51"/>
                    <a:pt x="57" y="59"/>
                    <a:pt x="57" y="59"/>
                  </a:cubicBezTo>
                  <a:cubicBezTo>
                    <a:pt x="57" y="51"/>
                    <a:pt x="55" y="47"/>
                    <a:pt x="51" y="42"/>
                  </a:cubicBezTo>
                  <a:cubicBezTo>
                    <a:pt x="64" y="41"/>
                    <a:pt x="83" y="43"/>
                    <a:pt x="89" y="59"/>
                  </a:cubicBezTo>
                  <a:cubicBezTo>
                    <a:pt x="81" y="35"/>
                    <a:pt x="65" y="27"/>
                    <a:pt x="57" y="27"/>
                  </a:cubicBezTo>
                  <a:cubicBezTo>
                    <a:pt x="65" y="19"/>
                    <a:pt x="65" y="19"/>
                    <a:pt x="81" y="19"/>
                  </a:cubicBezTo>
                  <a:cubicBezTo>
                    <a:pt x="56" y="0"/>
                    <a:pt x="41" y="15"/>
                    <a:pt x="35" y="23"/>
                  </a:cubicBezTo>
                  <a:cubicBezTo>
                    <a:pt x="33" y="18"/>
                    <a:pt x="33" y="8"/>
                    <a:pt x="33" y="3"/>
                  </a:cubicBezTo>
                  <a:cubicBezTo>
                    <a:pt x="33" y="3"/>
                    <a:pt x="24" y="11"/>
                    <a:pt x="23" y="22"/>
                  </a:cubicBezTo>
                  <a:cubicBezTo>
                    <a:pt x="13" y="19"/>
                    <a:pt x="2" y="11"/>
                    <a:pt x="2" y="11"/>
                  </a:cubicBezTo>
                  <a:cubicBezTo>
                    <a:pt x="6" y="14"/>
                    <a:pt x="10" y="27"/>
                    <a:pt x="14" y="29"/>
                  </a:cubicBezTo>
                  <a:cubicBezTo>
                    <a:pt x="0" y="39"/>
                    <a:pt x="2" y="67"/>
                    <a:pt x="2" y="67"/>
                  </a:cubicBezTo>
                  <a:cubicBezTo>
                    <a:pt x="10" y="52"/>
                    <a:pt x="15" y="45"/>
                    <a:pt x="22" y="4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972300" y="2963826"/>
              <a:ext cx="1669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New Lifestyle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8000" y="3650121"/>
            <a:ext cx="1501264" cy="1501588"/>
            <a:chOff x="1943100" y="1727902"/>
            <a:chExt cx="1501264" cy="1501588"/>
          </a:xfrm>
        </p:grpSpPr>
        <p:sp>
          <p:nvSpPr>
            <p:cNvPr id="11" name="Freeform 58"/>
            <p:cNvSpPr>
              <a:spLocks/>
            </p:cNvSpPr>
            <p:nvPr/>
          </p:nvSpPr>
          <p:spPr bwMode="auto">
            <a:xfrm>
              <a:off x="1943100" y="1727902"/>
              <a:ext cx="1257300" cy="1129598"/>
            </a:xfrm>
            <a:custGeom>
              <a:avLst/>
              <a:gdLst>
                <a:gd name="T0" fmla="*/ 13 w 108"/>
                <a:gd name="T1" fmla="*/ 4 h 122"/>
                <a:gd name="T2" fmla="*/ 39 w 108"/>
                <a:gd name="T3" fmla="*/ 18 h 122"/>
                <a:gd name="T4" fmla="*/ 49 w 108"/>
                <a:gd name="T5" fmla="*/ 34 h 122"/>
                <a:gd name="T6" fmla="*/ 98 w 108"/>
                <a:gd name="T7" fmla="*/ 24 h 122"/>
                <a:gd name="T8" fmla="*/ 105 w 108"/>
                <a:gd name="T9" fmla="*/ 35 h 122"/>
                <a:gd name="T10" fmla="*/ 62 w 108"/>
                <a:gd name="T11" fmla="*/ 53 h 122"/>
                <a:gd name="T12" fmla="*/ 76 w 108"/>
                <a:gd name="T13" fmla="*/ 74 h 122"/>
                <a:gd name="T14" fmla="*/ 101 w 108"/>
                <a:gd name="T15" fmla="*/ 76 h 122"/>
                <a:gd name="T16" fmla="*/ 108 w 108"/>
                <a:gd name="T17" fmla="*/ 86 h 122"/>
                <a:gd name="T18" fmla="*/ 74 w 108"/>
                <a:gd name="T19" fmla="*/ 95 h 122"/>
                <a:gd name="T20" fmla="*/ 54 w 108"/>
                <a:gd name="T21" fmla="*/ 122 h 122"/>
                <a:gd name="T22" fmla="*/ 46 w 108"/>
                <a:gd name="T23" fmla="*/ 112 h 122"/>
                <a:gd name="T24" fmla="*/ 54 w 108"/>
                <a:gd name="T25" fmla="*/ 89 h 122"/>
                <a:gd name="T26" fmla="*/ 40 w 108"/>
                <a:gd name="T27" fmla="*/ 68 h 122"/>
                <a:gd name="T28" fmla="*/ 7 w 108"/>
                <a:gd name="T29" fmla="*/ 100 h 122"/>
                <a:gd name="T30" fmla="*/ 0 w 108"/>
                <a:gd name="T31" fmla="*/ 89 h 122"/>
                <a:gd name="T32" fmla="*/ 27 w 108"/>
                <a:gd name="T33" fmla="*/ 48 h 122"/>
                <a:gd name="T34" fmla="*/ 17 w 108"/>
                <a:gd name="T35" fmla="*/ 33 h 122"/>
                <a:gd name="T36" fmla="*/ 13 w 108"/>
                <a:gd name="T37" fmla="*/ 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22">
                  <a:moveTo>
                    <a:pt x="13" y="4"/>
                  </a:moveTo>
                  <a:cubicBezTo>
                    <a:pt x="19" y="0"/>
                    <a:pt x="35" y="12"/>
                    <a:pt x="39" y="18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27"/>
                    <a:pt x="7" y="8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58464" y="2860158"/>
              <a:ext cx="1485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Relocating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85900" y="3550179"/>
            <a:ext cx="1028700" cy="1561162"/>
            <a:chOff x="1903228" y="3694102"/>
            <a:chExt cx="1028700" cy="1561162"/>
          </a:xfrm>
        </p:grpSpPr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973186" y="4349512"/>
              <a:ext cx="820516" cy="905752"/>
            </a:xfrm>
            <a:custGeom>
              <a:avLst/>
              <a:gdLst>
                <a:gd name="T0" fmla="*/ 57 w 113"/>
                <a:gd name="T1" fmla="*/ 41 h 129"/>
                <a:gd name="T2" fmla="*/ 0 w 113"/>
                <a:gd name="T3" fmla="*/ 73 h 129"/>
                <a:gd name="T4" fmla="*/ 41 w 113"/>
                <a:gd name="T5" fmla="*/ 129 h 129"/>
                <a:gd name="T6" fmla="*/ 57 w 113"/>
                <a:gd name="T7" fmla="*/ 121 h 129"/>
                <a:gd name="T8" fmla="*/ 73 w 113"/>
                <a:gd name="T9" fmla="*/ 129 h 129"/>
                <a:gd name="T10" fmla="*/ 113 w 113"/>
                <a:gd name="T11" fmla="*/ 73 h 129"/>
                <a:gd name="T12" fmla="*/ 57 w 113"/>
                <a:gd name="T13" fmla="*/ 41 h 129"/>
                <a:gd name="T14" fmla="*/ 24 w 113"/>
                <a:gd name="T15" fmla="*/ 105 h 129"/>
                <a:gd name="T16" fmla="*/ 24 w 113"/>
                <a:gd name="T17" fmla="*/ 49 h 129"/>
                <a:gd name="T18" fmla="*/ 41 w 113"/>
                <a:gd name="T19" fmla="*/ 49 h 129"/>
                <a:gd name="T20" fmla="*/ 24 w 113"/>
                <a:gd name="T21" fmla="*/ 105 h 129"/>
                <a:gd name="T22" fmla="*/ 49 w 113"/>
                <a:gd name="T23" fmla="*/ 33 h 129"/>
                <a:gd name="T24" fmla="*/ 24 w 113"/>
                <a:gd name="T25" fmla="*/ 0 h 129"/>
                <a:gd name="T26" fmla="*/ 41 w 113"/>
                <a:gd name="T27" fmla="*/ 0 h 129"/>
                <a:gd name="T28" fmla="*/ 57 w 113"/>
                <a:gd name="T29" fmla="*/ 33 h 129"/>
                <a:gd name="T30" fmla="*/ 49 w 113"/>
                <a:gd name="T31" fmla="*/ 33 h 129"/>
                <a:gd name="T32" fmla="*/ 57 w 113"/>
                <a:gd name="T33" fmla="*/ 33 h 129"/>
                <a:gd name="T34" fmla="*/ 97 w 113"/>
                <a:gd name="T35" fmla="*/ 0 h 129"/>
                <a:gd name="T36" fmla="*/ 57 w 113"/>
                <a:gd name="T37" fmla="*/ 3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129">
                  <a:moveTo>
                    <a:pt x="57" y="41"/>
                  </a:moveTo>
                  <a:cubicBezTo>
                    <a:pt x="14" y="24"/>
                    <a:pt x="0" y="49"/>
                    <a:pt x="0" y="73"/>
                  </a:cubicBezTo>
                  <a:cubicBezTo>
                    <a:pt x="0" y="97"/>
                    <a:pt x="29" y="129"/>
                    <a:pt x="41" y="129"/>
                  </a:cubicBezTo>
                  <a:cubicBezTo>
                    <a:pt x="57" y="129"/>
                    <a:pt x="57" y="121"/>
                    <a:pt x="57" y="121"/>
                  </a:cubicBezTo>
                  <a:cubicBezTo>
                    <a:pt x="57" y="121"/>
                    <a:pt x="56" y="129"/>
                    <a:pt x="73" y="129"/>
                  </a:cubicBezTo>
                  <a:cubicBezTo>
                    <a:pt x="84" y="129"/>
                    <a:pt x="113" y="97"/>
                    <a:pt x="113" y="73"/>
                  </a:cubicBezTo>
                  <a:cubicBezTo>
                    <a:pt x="113" y="49"/>
                    <a:pt x="99" y="24"/>
                    <a:pt x="57" y="41"/>
                  </a:cubicBezTo>
                  <a:close/>
                  <a:moveTo>
                    <a:pt x="24" y="105"/>
                  </a:moveTo>
                  <a:cubicBezTo>
                    <a:pt x="0" y="73"/>
                    <a:pt x="24" y="49"/>
                    <a:pt x="24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24" y="65"/>
                    <a:pt x="24" y="105"/>
                  </a:cubicBezTo>
                  <a:close/>
                  <a:moveTo>
                    <a:pt x="49" y="33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9" y="16"/>
                    <a:pt x="57" y="33"/>
                  </a:cubicBezTo>
                  <a:lnTo>
                    <a:pt x="49" y="33"/>
                  </a:lnTo>
                  <a:close/>
                  <a:moveTo>
                    <a:pt x="57" y="33"/>
                  </a:moveTo>
                  <a:cubicBezTo>
                    <a:pt x="57" y="0"/>
                    <a:pt x="97" y="0"/>
                    <a:pt x="97" y="0"/>
                  </a:cubicBezTo>
                  <a:cubicBezTo>
                    <a:pt x="97" y="33"/>
                    <a:pt x="57" y="33"/>
                    <a:pt x="57" y="3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3228" y="3694102"/>
              <a:ext cx="1028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Staying Healthy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28900" y="1665083"/>
            <a:ext cx="1859725" cy="1393879"/>
            <a:chOff x="4083875" y="2263721"/>
            <a:chExt cx="1859725" cy="1393879"/>
          </a:xfrm>
        </p:grpSpPr>
        <p:sp>
          <p:nvSpPr>
            <p:cNvPr id="13" name="Freeform 87"/>
            <p:cNvSpPr>
              <a:spLocks noChangeAspect="1" noEditPoints="1"/>
            </p:cNvSpPr>
            <p:nvPr/>
          </p:nvSpPr>
          <p:spPr bwMode="auto">
            <a:xfrm>
              <a:off x="4902709" y="2857500"/>
              <a:ext cx="667066" cy="771347"/>
            </a:xfrm>
            <a:custGeom>
              <a:avLst/>
              <a:gdLst>
                <a:gd name="T0" fmla="*/ 657 w 987"/>
                <a:gd name="T1" fmla="*/ 470 h 708"/>
                <a:gd name="T2" fmla="*/ 787 w 987"/>
                <a:gd name="T3" fmla="*/ 470 h 708"/>
                <a:gd name="T4" fmla="*/ 787 w 987"/>
                <a:gd name="T5" fmla="*/ 583 h 708"/>
                <a:gd name="T6" fmla="*/ 657 w 987"/>
                <a:gd name="T7" fmla="*/ 583 h 708"/>
                <a:gd name="T8" fmla="*/ 657 w 987"/>
                <a:gd name="T9" fmla="*/ 470 h 708"/>
                <a:gd name="T10" fmla="*/ 0 w 987"/>
                <a:gd name="T11" fmla="*/ 708 h 708"/>
                <a:gd name="T12" fmla="*/ 987 w 987"/>
                <a:gd name="T13" fmla="*/ 708 h 708"/>
                <a:gd name="T14" fmla="*/ 987 w 987"/>
                <a:gd name="T15" fmla="*/ 652 h 708"/>
                <a:gd name="T16" fmla="*/ 0 w 987"/>
                <a:gd name="T17" fmla="*/ 652 h 708"/>
                <a:gd name="T18" fmla="*/ 0 w 987"/>
                <a:gd name="T19" fmla="*/ 708 h 708"/>
                <a:gd name="T20" fmla="*/ 491 w 987"/>
                <a:gd name="T21" fmla="*/ 583 h 708"/>
                <a:gd name="T22" fmla="*/ 624 w 987"/>
                <a:gd name="T23" fmla="*/ 583 h 708"/>
                <a:gd name="T24" fmla="*/ 624 w 987"/>
                <a:gd name="T25" fmla="*/ 470 h 708"/>
                <a:gd name="T26" fmla="*/ 491 w 987"/>
                <a:gd name="T27" fmla="*/ 470 h 708"/>
                <a:gd name="T28" fmla="*/ 491 w 987"/>
                <a:gd name="T29" fmla="*/ 583 h 708"/>
                <a:gd name="T30" fmla="*/ 787 w 987"/>
                <a:gd name="T31" fmla="*/ 330 h 708"/>
                <a:gd name="T32" fmla="*/ 657 w 987"/>
                <a:gd name="T33" fmla="*/ 330 h 708"/>
                <a:gd name="T34" fmla="*/ 657 w 987"/>
                <a:gd name="T35" fmla="*/ 444 h 708"/>
                <a:gd name="T36" fmla="*/ 787 w 987"/>
                <a:gd name="T37" fmla="*/ 444 h 708"/>
                <a:gd name="T38" fmla="*/ 787 w 987"/>
                <a:gd name="T39" fmla="*/ 330 h 708"/>
                <a:gd name="T40" fmla="*/ 867 w 987"/>
                <a:gd name="T41" fmla="*/ 201 h 708"/>
                <a:gd name="T42" fmla="*/ 867 w 987"/>
                <a:gd name="T43" fmla="*/ 0 h 708"/>
                <a:gd name="T44" fmla="*/ 787 w 987"/>
                <a:gd name="T45" fmla="*/ 0 h 708"/>
                <a:gd name="T46" fmla="*/ 787 w 987"/>
                <a:gd name="T47" fmla="*/ 158 h 708"/>
                <a:gd name="T48" fmla="*/ 494 w 987"/>
                <a:gd name="T49" fmla="*/ 0 h 708"/>
                <a:gd name="T50" fmla="*/ 0 w 987"/>
                <a:gd name="T51" fmla="*/ 264 h 708"/>
                <a:gd name="T52" fmla="*/ 0 w 987"/>
                <a:gd name="T53" fmla="*/ 375 h 708"/>
                <a:gd name="T54" fmla="*/ 494 w 987"/>
                <a:gd name="T55" fmla="*/ 113 h 708"/>
                <a:gd name="T56" fmla="*/ 987 w 987"/>
                <a:gd name="T57" fmla="*/ 375 h 708"/>
                <a:gd name="T58" fmla="*/ 987 w 987"/>
                <a:gd name="T59" fmla="*/ 264 h 708"/>
                <a:gd name="T60" fmla="*/ 867 w 987"/>
                <a:gd name="T61" fmla="*/ 201 h 708"/>
                <a:gd name="T62" fmla="*/ 624 w 987"/>
                <a:gd name="T63" fmla="*/ 330 h 708"/>
                <a:gd name="T64" fmla="*/ 491 w 987"/>
                <a:gd name="T65" fmla="*/ 330 h 708"/>
                <a:gd name="T66" fmla="*/ 491 w 987"/>
                <a:gd name="T67" fmla="*/ 444 h 708"/>
                <a:gd name="T68" fmla="*/ 624 w 987"/>
                <a:gd name="T69" fmla="*/ 444 h 708"/>
                <a:gd name="T70" fmla="*/ 624 w 987"/>
                <a:gd name="T71" fmla="*/ 330 h 708"/>
                <a:gd name="T72" fmla="*/ 295 w 987"/>
                <a:gd name="T73" fmla="*/ 330 h 708"/>
                <a:gd name="T74" fmla="*/ 165 w 987"/>
                <a:gd name="T75" fmla="*/ 330 h 708"/>
                <a:gd name="T76" fmla="*/ 165 w 987"/>
                <a:gd name="T77" fmla="*/ 444 h 708"/>
                <a:gd name="T78" fmla="*/ 295 w 987"/>
                <a:gd name="T79" fmla="*/ 444 h 708"/>
                <a:gd name="T80" fmla="*/ 295 w 987"/>
                <a:gd name="T81" fmla="*/ 330 h 708"/>
                <a:gd name="T82" fmla="*/ 165 w 987"/>
                <a:gd name="T83" fmla="*/ 583 h 708"/>
                <a:gd name="T84" fmla="*/ 295 w 987"/>
                <a:gd name="T85" fmla="*/ 583 h 708"/>
                <a:gd name="T86" fmla="*/ 295 w 987"/>
                <a:gd name="T87" fmla="*/ 470 h 708"/>
                <a:gd name="T88" fmla="*/ 165 w 987"/>
                <a:gd name="T89" fmla="*/ 470 h 708"/>
                <a:gd name="T90" fmla="*/ 165 w 987"/>
                <a:gd name="T91" fmla="*/ 583 h 708"/>
                <a:gd name="T92" fmla="*/ 461 w 987"/>
                <a:gd name="T93" fmla="*/ 330 h 708"/>
                <a:gd name="T94" fmla="*/ 328 w 987"/>
                <a:gd name="T95" fmla="*/ 330 h 708"/>
                <a:gd name="T96" fmla="*/ 328 w 987"/>
                <a:gd name="T97" fmla="*/ 444 h 708"/>
                <a:gd name="T98" fmla="*/ 461 w 987"/>
                <a:gd name="T99" fmla="*/ 444 h 708"/>
                <a:gd name="T100" fmla="*/ 461 w 987"/>
                <a:gd name="T101" fmla="*/ 330 h 708"/>
                <a:gd name="T102" fmla="*/ 328 w 987"/>
                <a:gd name="T103" fmla="*/ 583 h 708"/>
                <a:gd name="T104" fmla="*/ 461 w 987"/>
                <a:gd name="T105" fmla="*/ 583 h 708"/>
                <a:gd name="T106" fmla="*/ 461 w 987"/>
                <a:gd name="T107" fmla="*/ 470 h 708"/>
                <a:gd name="T108" fmla="*/ 328 w 987"/>
                <a:gd name="T109" fmla="*/ 470 h 708"/>
                <a:gd name="T110" fmla="*/ 328 w 987"/>
                <a:gd name="T111" fmla="*/ 583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7" h="708">
                  <a:moveTo>
                    <a:pt x="657" y="470"/>
                  </a:moveTo>
                  <a:lnTo>
                    <a:pt x="787" y="470"/>
                  </a:lnTo>
                  <a:lnTo>
                    <a:pt x="787" y="583"/>
                  </a:lnTo>
                  <a:lnTo>
                    <a:pt x="657" y="583"/>
                  </a:lnTo>
                  <a:lnTo>
                    <a:pt x="657" y="470"/>
                  </a:lnTo>
                  <a:close/>
                  <a:moveTo>
                    <a:pt x="0" y="708"/>
                  </a:moveTo>
                  <a:lnTo>
                    <a:pt x="987" y="708"/>
                  </a:lnTo>
                  <a:lnTo>
                    <a:pt x="987" y="652"/>
                  </a:lnTo>
                  <a:lnTo>
                    <a:pt x="0" y="652"/>
                  </a:lnTo>
                  <a:lnTo>
                    <a:pt x="0" y="708"/>
                  </a:lnTo>
                  <a:close/>
                  <a:moveTo>
                    <a:pt x="491" y="583"/>
                  </a:moveTo>
                  <a:lnTo>
                    <a:pt x="624" y="583"/>
                  </a:lnTo>
                  <a:lnTo>
                    <a:pt x="624" y="470"/>
                  </a:lnTo>
                  <a:lnTo>
                    <a:pt x="491" y="470"/>
                  </a:lnTo>
                  <a:lnTo>
                    <a:pt x="491" y="583"/>
                  </a:lnTo>
                  <a:close/>
                  <a:moveTo>
                    <a:pt x="787" y="330"/>
                  </a:moveTo>
                  <a:lnTo>
                    <a:pt x="657" y="330"/>
                  </a:lnTo>
                  <a:lnTo>
                    <a:pt x="657" y="444"/>
                  </a:lnTo>
                  <a:lnTo>
                    <a:pt x="787" y="444"/>
                  </a:lnTo>
                  <a:lnTo>
                    <a:pt x="787" y="330"/>
                  </a:lnTo>
                  <a:close/>
                  <a:moveTo>
                    <a:pt x="867" y="201"/>
                  </a:moveTo>
                  <a:lnTo>
                    <a:pt x="867" y="0"/>
                  </a:lnTo>
                  <a:lnTo>
                    <a:pt x="787" y="0"/>
                  </a:lnTo>
                  <a:lnTo>
                    <a:pt x="787" y="158"/>
                  </a:lnTo>
                  <a:lnTo>
                    <a:pt x="494" y="0"/>
                  </a:lnTo>
                  <a:lnTo>
                    <a:pt x="0" y="264"/>
                  </a:lnTo>
                  <a:lnTo>
                    <a:pt x="0" y="375"/>
                  </a:lnTo>
                  <a:lnTo>
                    <a:pt x="494" y="113"/>
                  </a:lnTo>
                  <a:lnTo>
                    <a:pt x="987" y="375"/>
                  </a:lnTo>
                  <a:lnTo>
                    <a:pt x="987" y="264"/>
                  </a:lnTo>
                  <a:lnTo>
                    <a:pt x="867" y="201"/>
                  </a:lnTo>
                  <a:close/>
                  <a:moveTo>
                    <a:pt x="624" y="330"/>
                  </a:moveTo>
                  <a:lnTo>
                    <a:pt x="491" y="330"/>
                  </a:lnTo>
                  <a:lnTo>
                    <a:pt x="491" y="444"/>
                  </a:lnTo>
                  <a:lnTo>
                    <a:pt x="624" y="444"/>
                  </a:lnTo>
                  <a:lnTo>
                    <a:pt x="624" y="330"/>
                  </a:lnTo>
                  <a:close/>
                  <a:moveTo>
                    <a:pt x="295" y="330"/>
                  </a:moveTo>
                  <a:lnTo>
                    <a:pt x="165" y="330"/>
                  </a:lnTo>
                  <a:lnTo>
                    <a:pt x="165" y="444"/>
                  </a:lnTo>
                  <a:lnTo>
                    <a:pt x="295" y="444"/>
                  </a:lnTo>
                  <a:lnTo>
                    <a:pt x="295" y="330"/>
                  </a:lnTo>
                  <a:close/>
                  <a:moveTo>
                    <a:pt x="165" y="583"/>
                  </a:moveTo>
                  <a:lnTo>
                    <a:pt x="295" y="583"/>
                  </a:lnTo>
                  <a:lnTo>
                    <a:pt x="295" y="470"/>
                  </a:lnTo>
                  <a:lnTo>
                    <a:pt x="165" y="470"/>
                  </a:lnTo>
                  <a:lnTo>
                    <a:pt x="165" y="583"/>
                  </a:lnTo>
                  <a:close/>
                  <a:moveTo>
                    <a:pt x="461" y="330"/>
                  </a:moveTo>
                  <a:lnTo>
                    <a:pt x="328" y="330"/>
                  </a:lnTo>
                  <a:lnTo>
                    <a:pt x="328" y="444"/>
                  </a:lnTo>
                  <a:lnTo>
                    <a:pt x="461" y="444"/>
                  </a:lnTo>
                  <a:lnTo>
                    <a:pt x="461" y="330"/>
                  </a:lnTo>
                  <a:close/>
                  <a:moveTo>
                    <a:pt x="328" y="583"/>
                  </a:moveTo>
                  <a:lnTo>
                    <a:pt x="461" y="583"/>
                  </a:lnTo>
                  <a:lnTo>
                    <a:pt x="461" y="470"/>
                  </a:lnTo>
                  <a:lnTo>
                    <a:pt x="328" y="470"/>
                  </a:lnTo>
                  <a:lnTo>
                    <a:pt x="328" y="5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4"/>
            <p:cNvSpPr>
              <a:spLocks noEditPoints="1"/>
            </p:cNvSpPr>
            <p:nvPr/>
          </p:nvSpPr>
          <p:spPr bwMode="auto">
            <a:xfrm>
              <a:off x="4124626" y="3128370"/>
              <a:ext cx="675974" cy="529230"/>
            </a:xfrm>
            <a:custGeom>
              <a:avLst/>
              <a:gdLst>
                <a:gd name="T0" fmla="*/ 102 w 113"/>
                <a:gd name="T1" fmla="*/ 40 h 96"/>
                <a:gd name="T2" fmla="*/ 109 w 113"/>
                <a:gd name="T3" fmla="*/ 32 h 96"/>
                <a:gd name="T4" fmla="*/ 109 w 113"/>
                <a:gd name="T5" fmla="*/ 24 h 96"/>
                <a:gd name="T6" fmla="*/ 91 w 113"/>
                <a:gd name="T7" fmla="*/ 7 h 96"/>
                <a:gd name="T8" fmla="*/ 32 w 113"/>
                <a:gd name="T9" fmla="*/ 0 h 96"/>
                <a:gd name="T10" fmla="*/ 16 w 113"/>
                <a:gd name="T11" fmla="*/ 24 h 96"/>
                <a:gd name="T12" fmla="*/ 0 w 113"/>
                <a:gd name="T13" fmla="*/ 28 h 96"/>
                <a:gd name="T14" fmla="*/ 13 w 113"/>
                <a:gd name="T15" fmla="*/ 32 h 96"/>
                <a:gd name="T16" fmla="*/ 4 w 113"/>
                <a:gd name="T17" fmla="*/ 40 h 96"/>
                <a:gd name="T18" fmla="*/ 0 w 113"/>
                <a:gd name="T19" fmla="*/ 68 h 96"/>
                <a:gd name="T20" fmla="*/ 8 w 113"/>
                <a:gd name="T21" fmla="*/ 72 h 96"/>
                <a:gd name="T22" fmla="*/ 16 w 113"/>
                <a:gd name="T23" fmla="*/ 96 h 96"/>
                <a:gd name="T24" fmla="*/ 32 w 113"/>
                <a:gd name="T25" fmla="*/ 88 h 96"/>
                <a:gd name="T26" fmla="*/ 80 w 113"/>
                <a:gd name="T27" fmla="*/ 72 h 96"/>
                <a:gd name="T28" fmla="*/ 88 w 113"/>
                <a:gd name="T29" fmla="*/ 96 h 96"/>
                <a:gd name="T30" fmla="*/ 105 w 113"/>
                <a:gd name="T31" fmla="*/ 88 h 96"/>
                <a:gd name="T32" fmla="*/ 109 w 113"/>
                <a:gd name="T33" fmla="*/ 72 h 96"/>
                <a:gd name="T34" fmla="*/ 113 w 113"/>
                <a:gd name="T35" fmla="*/ 44 h 96"/>
                <a:gd name="T36" fmla="*/ 29 w 113"/>
                <a:gd name="T37" fmla="*/ 10 h 96"/>
                <a:gd name="T38" fmla="*/ 48 w 113"/>
                <a:gd name="T39" fmla="*/ 8 h 96"/>
                <a:gd name="T40" fmla="*/ 52 w 113"/>
                <a:gd name="T41" fmla="*/ 16 h 96"/>
                <a:gd name="T42" fmla="*/ 64 w 113"/>
                <a:gd name="T43" fmla="*/ 12 h 96"/>
                <a:gd name="T44" fmla="*/ 80 w 113"/>
                <a:gd name="T45" fmla="*/ 8 h 96"/>
                <a:gd name="T46" fmla="*/ 93 w 113"/>
                <a:gd name="T47" fmla="*/ 40 h 96"/>
                <a:gd name="T48" fmla="*/ 29 w 113"/>
                <a:gd name="T49" fmla="*/ 10 h 96"/>
                <a:gd name="T50" fmla="*/ 16 w 113"/>
                <a:gd name="T51" fmla="*/ 56 h 96"/>
                <a:gd name="T52" fmla="*/ 32 w 113"/>
                <a:gd name="T53" fmla="*/ 56 h 96"/>
                <a:gd name="T54" fmla="*/ 72 w 113"/>
                <a:gd name="T55" fmla="*/ 64 h 96"/>
                <a:gd name="T56" fmla="*/ 40 w 113"/>
                <a:gd name="T57" fmla="*/ 56 h 96"/>
                <a:gd name="T58" fmla="*/ 72 w 113"/>
                <a:gd name="T59" fmla="*/ 64 h 96"/>
                <a:gd name="T60" fmla="*/ 80 w 113"/>
                <a:gd name="T61" fmla="*/ 56 h 96"/>
                <a:gd name="T62" fmla="*/ 96 w 113"/>
                <a:gd name="T63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96">
                  <a:moveTo>
                    <a:pt x="109" y="40"/>
                  </a:moveTo>
                  <a:cubicBezTo>
                    <a:pt x="102" y="40"/>
                    <a:pt x="102" y="40"/>
                    <a:pt x="102" y="40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11" y="32"/>
                    <a:pt x="113" y="30"/>
                    <a:pt x="113" y="28"/>
                  </a:cubicBezTo>
                  <a:cubicBezTo>
                    <a:pt x="113" y="26"/>
                    <a:pt x="111" y="24"/>
                    <a:pt x="109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3"/>
                    <a:pt x="85" y="0"/>
                    <a:pt x="8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3" y="3"/>
                    <a:pt x="22" y="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42"/>
                    <a:pt x="0" y="4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2"/>
                    <a:pt x="4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3"/>
                    <a:pt x="12" y="96"/>
                    <a:pt x="16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9" y="96"/>
                    <a:pt x="32" y="93"/>
                    <a:pt x="32" y="8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93"/>
                    <a:pt x="84" y="96"/>
                    <a:pt x="88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101" y="96"/>
                    <a:pt x="105" y="93"/>
                    <a:pt x="105" y="88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11" y="72"/>
                    <a:pt x="113" y="70"/>
                    <a:pt x="113" y="68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2"/>
                    <a:pt x="111" y="40"/>
                    <a:pt x="109" y="40"/>
                  </a:cubicBezTo>
                  <a:close/>
                  <a:moveTo>
                    <a:pt x="29" y="10"/>
                  </a:moveTo>
                  <a:cubicBezTo>
                    <a:pt x="29" y="9"/>
                    <a:pt x="31" y="8"/>
                    <a:pt x="32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4"/>
                    <a:pt x="50" y="16"/>
                    <a:pt x="52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3" y="16"/>
                    <a:pt x="64" y="14"/>
                    <a:pt x="64" y="1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8"/>
                    <a:pt x="83" y="9"/>
                    <a:pt x="83" y="1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19" y="40"/>
                    <a:pt x="19" y="40"/>
                    <a:pt x="19" y="40"/>
                  </a:cubicBezTo>
                  <a:lnTo>
                    <a:pt x="29" y="10"/>
                  </a:lnTo>
                  <a:close/>
                  <a:moveTo>
                    <a:pt x="24" y="64"/>
                  </a:moveTo>
                  <a:cubicBezTo>
                    <a:pt x="20" y="64"/>
                    <a:pt x="16" y="61"/>
                    <a:pt x="16" y="56"/>
                  </a:cubicBezTo>
                  <a:cubicBezTo>
                    <a:pt x="16" y="52"/>
                    <a:pt x="20" y="48"/>
                    <a:pt x="24" y="48"/>
                  </a:cubicBezTo>
                  <a:cubicBezTo>
                    <a:pt x="29" y="48"/>
                    <a:pt x="32" y="52"/>
                    <a:pt x="32" y="56"/>
                  </a:cubicBezTo>
                  <a:cubicBezTo>
                    <a:pt x="32" y="61"/>
                    <a:pt x="29" y="64"/>
                    <a:pt x="24" y="64"/>
                  </a:cubicBezTo>
                  <a:close/>
                  <a:moveTo>
                    <a:pt x="72" y="64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72" y="56"/>
                    <a:pt x="72" y="56"/>
                    <a:pt x="72" y="56"/>
                  </a:cubicBezTo>
                  <a:lnTo>
                    <a:pt x="72" y="64"/>
                  </a:lnTo>
                  <a:close/>
                  <a:moveTo>
                    <a:pt x="88" y="64"/>
                  </a:moveTo>
                  <a:cubicBezTo>
                    <a:pt x="84" y="64"/>
                    <a:pt x="80" y="61"/>
                    <a:pt x="80" y="56"/>
                  </a:cubicBezTo>
                  <a:cubicBezTo>
                    <a:pt x="80" y="52"/>
                    <a:pt x="84" y="48"/>
                    <a:pt x="88" y="48"/>
                  </a:cubicBezTo>
                  <a:cubicBezTo>
                    <a:pt x="93" y="48"/>
                    <a:pt x="96" y="52"/>
                    <a:pt x="96" y="56"/>
                  </a:cubicBezTo>
                  <a:cubicBezTo>
                    <a:pt x="96" y="61"/>
                    <a:pt x="93" y="64"/>
                    <a:pt x="88" y="64"/>
                  </a:cubicBezTo>
                  <a:close/>
                </a:path>
              </a:pathLst>
            </a:custGeom>
            <a:solidFill>
              <a:srgbClr val="1D1D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3875" y="2263721"/>
              <a:ext cx="1859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Making Large Purchases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49384" y="3575304"/>
            <a:ext cx="1714500" cy="1035524"/>
            <a:chOff x="5257800" y="4555101"/>
            <a:chExt cx="1714500" cy="1035524"/>
          </a:xfrm>
        </p:grpSpPr>
        <p:sp>
          <p:nvSpPr>
            <p:cNvPr id="16" name="Freeform 75"/>
            <p:cNvSpPr>
              <a:spLocks noChangeAspect="1" noEditPoints="1"/>
            </p:cNvSpPr>
            <p:nvPr/>
          </p:nvSpPr>
          <p:spPr bwMode="auto">
            <a:xfrm>
              <a:off x="5257800" y="4555101"/>
              <a:ext cx="685800" cy="1035524"/>
            </a:xfrm>
            <a:custGeom>
              <a:avLst/>
              <a:gdLst>
                <a:gd name="T0" fmla="*/ 2147483647 w 3158"/>
                <a:gd name="T1" fmla="*/ 2147483647 h 4763"/>
                <a:gd name="T2" fmla="*/ 2147483647 w 3158"/>
                <a:gd name="T3" fmla="*/ 2147483647 h 4763"/>
                <a:gd name="T4" fmla="*/ 2147483647 w 3158"/>
                <a:gd name="T5" fmla="*/ 2147483647 h 4763"/>
                <a:gd name="T6" fmla="*/ 2147483647 w 3158"/>
                <a:gd name="T7" fmla="*/ 2147483647 h 4763"/>
                <a:gd name="T8" fmla="*/ 2147483647 w 3158"/>
                <a:gd name="T9" fmla="*/ 2147483647 h 4763"/>
                <a:gd name="T10" fmla="*/ 2147483647 w 3158"/>
                <a:gd name="T11" fmla="*/ 2147483647 h 4763"/>
                <a:gd name="T12" fmla="*/ 2147483647 w 3158"/>
                <a:gd name="T13" fmla="*/ 2147483647 h 4763"/>
                <a:gd name="T14" fmla="*/ 2147483647 w 3158"/>
                <a:gd name="T15" fmla="*/ 2147483647 h 4763"/>
                <a:gd name="T16" fmla="*/ 2147483647 w 3158"/>
                <a:gd name="T17" fmla="*/ 2147483647 h 4763"/>
                <a:gd name="T18" fmla="*/ 2147483647 w 3158"/>
                <a:gd name="T19" fmla="*/ 2147483647 h 4763"/>
                <a:gd name="T20" fmla="*/ 2147483647 w 3158"/>
                <a:gd name="T21" fmla="*/ 2147483647 h 4763"/>
                <a:gd name="T22" fmla="*/ 2147483647 w 3158"/>
                <a:gd name="T23" fmla="*/ 2147483647 h 4763"/>
                <a:gd name="T24" fmla="*/ 2147483647 w 3158"/>
                <a:gd name="T25" fmla="*/ 2147483647 h 4763"/>
                <a:gd name="T26" fmla="*/ 2147483647 w 3158"/>
                <a:gd name="T27" fmla="*/ 2147483647 h 4763"/>
                <a:gd name="T28" fmla="*/ 2147483647 w 3158"/>
                <a:gd name="T29" fmla="*/ 2147483647 h 4763"/>
                <a:gd name="T30" fmla="*/ 2147483647 w 3158"/>
                <a:gd name="T31" fmla="*/ 2147483647 h 4763"/>
                <a:gd name="T32" fmla="*/ 2147483647 w 3158"/>
                <a:gd name="T33" fmla="*/ 2147483647 h 4763"/>
                <a:gd name="T34" fmla="*/ 2147483647 w 3158"/>
                <a:gd name="T35" fmla="*/ 2147483647 h 4763"/>
                <a:gd name="T36" fmla="*/ 2147483647 w 3158"/>
                <a:gd name="T37" fmla="*/ 2147483647 h 4763"/>
                <a:gd name="T38" fmla="*/ 2147483647 w 3158"/>
                <a:gd name="T39" fmla="*/ 2147483647 h 4763"/>
                <a:gd name="T40" fmla="*/ 2147483647 w 3158"/>
                <a:gd name="T41" fmla="*/ 2147483647 h 4763"/>
                <a:gd name="T42" fmla="*/ 2147483647 w 3158"/>
                <a:gd name="T43" fmla="*/ 2147483647 h 4763"/>
                <a:gd name="T44" fmla="*/ 2147483647 w 3158"/>
                <a:gd name="T45" fmla="*/ 2147483647 h 4763"/>
                <a:gd name="T46" fmla="*/ 2147483647 w 3158"/>
                <a:gd name="T47" fmla="*/ 2147483647 h 4763"/>
                <a:gd name="T48" fmla="*/ 2147483647 w 3158"/>
                <a:gd name="T49" fmla="*/ 2147483647 h 4763"/>
                <a:gd name="T50" fmla="*/ 2147483647 w 3158"/>
                <a:gd name="T51" fmla="*/ 2147483647 h 4763"/>
                <a:gd name="T52" fmla="*/ 2147483647 w 3158"/>
                <a:gd name="T53" fmla="*/ 2147483647 h 4763"/>
                <a:gd name="T54" fmla="*/ 2147483647 w 3158"/>
                <a:gd name="T55" fmla="*/ 2147483647 h 4763"/>
                <a:gd name="T56" fmla="*/ 2147483647 w 3158"/>
                <a:gd name="T57" fmla="*/ 2147483647 h 4763"/>
                <a:gd name="T58" fmla="*/ 2147483647 w 3158"/>
                <a:gd name="T59" fmla="*/ 2147483647 h 4763"/>
                <a:gd name="T60" fmla="*/ 2147483647 w 3158"/>
                <a:gd name="T61" fmla="*/ 2147483647 h 4763"/>
                <a:gd name="T62" fmla="*/ 2147483647 w 3158"/>
                <a:gd name="T63" fmla="*/ 2147483647 h 4763"/>
                <a:gd name="T64" fmla="*/ 2147483647 w 3158"/>
                <a:gd name="T65" fmla="*/ 2147483647 h 4763"/>
                <a:gd name="T66" fmla="*/ 2147483647 w 3158"/>
                <a:gd name="T67" fmla="*/ 2147483647 h 4763"/>
                <a:gd name="T68" fmla="*/ 2147483647 w 3158"/>
                <a:gd name="T69" fmla="*/ 2147483647 h 4763"/>
                <a:gd name="T70" fmla="*/ 2147483647 w 3158"/>
                <a:gd name="T71" fmla="*/ 2147483647 h 4763"/>
                <a:gd name="T72" fmla="*/ 2147483647 w 3158"/>
                <a:gd name="T73" fmla="*/ 2147483647 h 4763"/>
                <a:gd name="T74" fmla="*/ 2147483647 w 3158"/>
                <a:gd name="T75" fmla="*/ 2147483647 h 4763"/>
                <a:gd name="T76" fmla="*/ 2147483647 w 3158"/>
                <a:gd name="T77" fmla="*/ 2147483647 h 4763"/>
                <a:gd name="T78" fmla="*/ 2147483647 w 3158"/>
                <a:gd name="T79" fmla="*/ 2147483647 h 4763"/>
                <a:gd name="T80" fmla="*/ 2147483647 w 3158"/>
                <a:gd name="T81" fmla="*/ 2147483647 h 4763"/>
                <a:gd name="T82" fmla="*/ 2147483647 w 3158"/>
                <a:gd name="T83" fmla="*/ 2147483647 h 4763"/>
                <a:gd name="T84" fmla="*/ 2147483647 w 3158"/>
                <a:gd name="T85" fmla="*/ 2147483647 h 4763"/>
                <a:gd name="T86" fmla="*/ 2147483647 w 3158"/>
                <a:gd name="T87" fmla="*/ 2147483647 h 4763"/>
                <a:gd name="T88" fmla="*/ 2147483647 w 3158"/>
                <a:gd name="T89" fmla="*/ 2147483647 h 4763"/>
                <a:gd name="T90" fmla="*/ 2147483647 w 3158"/>
                <a:gd name="T91" fmla="*/ 2147483647 h 4763"/>
                <a:gd name="T92" fmla="*/ 2147483647 w 3158"/>
                <a:gd name="T93" fmla="*/ 2147483647 h 4763"/>
                <a:gd name="T94" fmla="*/ 2147483647 w 3158"/>
                <a:gd name="T95" fmla="*/ 2147483647 h 4763"/>
                <a:gd name="T96" fmla="*/ 2147483647 w 3158"/>
                <a:gd name="T97" fmla="*/ 2147483647 h 4763"/>
                <a:gd name="T98" fmla="*/ 2147483647 w 3158"/>
                <a:gd name="T99" fmla="*/ 2147483647 h 4763"/>
                <a:gd name="T100" fmla="*/ 2147483647 w 3158"/>
                <a:gd name="T101" fmla="*/ 2147483647 h 4763"/>
                <a:gd name="T102" fmla="*/ 2147483647 w 3158"/>
                <a:gd name="T103" fmla="*/ 2147483647 h 4763"/>
                <a:gd name="T104" fmla="*/ 2147483647 w 3158"/>
                <a:gd name="T105" fmla="*/ 2147483647 h 4763"/>
                <a:gd name="T106" fmla="*/ 2147483647 w 3158"/>
                <a:gd name="T107" fmla="*/ 2147483647 h 4763"/>
                <a:gd name="T108" fmla="*/ 2147483647 w 3158"/>
                <a:gd name="T109" fmla="*/ 2147483647 h 4763"/>
                <a:gd name="T110" fmla="*/ 2147483647 w 3158"/>
                <a:gd name="T111" fmla="*/ 2147483647 h 4763"/>
                <a:gd name="T112" fmla="*/ 2147483647 w 3158"/>
                <a:gd name="T113" fmla="*/ 2147483647 h 4763"/>
                <a:gd name="T114" fmla="*/ 2147483647 w 3158"/>
                <a:gd name="T115" fmla="*/ 2147483647 h 4763"/>
                <a:gd name="T116" fmla="*/ 2147483647 w 3158"/>
                <a:gd name="T117" fmla="*/ 2147483647 h 4763"/>
                <a:gd name="T118" fmla="*/ 2147483647 w 3158"/>
                <a:gd name="T119" fmla="*/ 2147483647 h 4763"/>
                <a:gd name="T120" fmla="*/ 2147483647 w 3158"/>
                <a:gd name="T121" fmla="*/ 2147483647 h 47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58"/>
                <a:gd name="T184" fmla="*/ 0 h 4763"/>
                <a:gd name="T185" fmla="*/ 3158 w 3158"/>
                <a:gd name="T186" fmla="*/ 4763 h 47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58" h="4763">
                  <a:moveTo>
                    <a:pt x="3033" y="2701"/>
                  </a:moveTo>
                  <a:lnTo>
                    <a:pt x="2825" y="2701"/>
                  </a:lnTo>
                  <a:lnTo>
                    <a:pt x="2886" y="3069"/>
                  </a:lnTo>
                  <a:lnTo>
                    <a:pt x="3033" y="2701"/>
                  </a:lnTo>
                  <a:close/>
                  <a:moveTo>
                    <a:pt x="107" y="2896"/>
                  </a:moveTo>
                  <a:lnTo>
                    <a:pt x="211" y="2896"/>
                  </a:lnTo>
                  <a:lnTo>
                    <a:pt x="290" y="2896"/>
                  </a:lnTo>
                  <a:lnTo>
                    <a:pt x="290" y="2949"/>
                  </a:lnTo>
                  <a:lnTo>
                    <a:pt x="238" y="2949"/>
                  </a:lnTo>
                  <a:lnTo>
                    <a:pt x="411" y="3284"/>
                  </a:lnTo>
                  <a:lnTo>
                    <a:pt x="383" y="2912"/>
                  </a:lnTo>
                  <a:lnTo>
                    <a:pt x="383" y="1459"/>
                  </a:lnTo>
                  <a:lnTo>
                    <a:pt x="436" y="1459"/>
                  </a:lnTo>
                  <a:lnTo>
                    <a:pt x="436" y="2912"/>
                  </a:lnTo>
                  <a:lnTo>
                    <a:pt x="578" y="4763"/>
                  </a:lnTo>
                  <a:lnTo>
                    <a:pt x="464" y="4763"/>
                  </a:lnTo>
                  <a:lnTo>
                    <a:pt x="365" y="3427"/>
                  </a:lnTo>
                  <a:lnTo>
                    <a:pt x="141" y="3003"/>
                  </a:lnTo>
                  <a:lnTo>
                    <a:pt x="0" y="3003"/>
                  </a:lnTo>
                  <a:lnTo>
                    <a:pt x="28" y="1227"/>
                  </a:lnTo>
                  <a:lnTo>
                    <a:pt x="30" y="1199"/>
                  </a:lnTo>
                  <a:lnTo>
                    <a:pt x="32" y="1172"/>
                  </a:lnTo>
                  <a:lnTo>
                    <a:pt x="38" y="1148"/>
                  </a:lnTo>
                  <a:lnTo>
                    <a:pt x="44" y="1125"/>
                  </a:lnTo>
                  <a:lnTo>
                    <a:pt x="54" y="1103"/>
                  </a:lnTo>
                  <a:lnTo>
                    <a:pt x="64" y="1085"/>
                  </a:lnTo>
                  <a:lnTo>
                    <a:pt x="77" y="1067"/>
                  </a:lnTo>
                  <a:lnTo>
                    <a:pt x="90" y="1051"/>
                  </a:lnTo>
                  <a:lnTo>
                    <a:pt x="105" y="1036"/>
                  </a:lnTo>
                  <a:lnTo>
                    <a:pt x="122" y="1023"/>
                  </a:lnTo>
                  <a:lnTo>
                    <a:pt x="140" y="1011"/>
                  </a:lnTo>
                  <a:lnTo>
                    <a:pt x="160" y="1000"/>
                  </a:lnTo>
                  <a:lnTo>
                    <a:pt x="180" y="989"/>
                  </a:lnTo>
                  <a:lnTo>
                    <a:pt x="201" y="980"/>
                  </a:lnTo>
                  <a:lnTo>
                    <a:pt x="223" y="971"/>
                  </a:lnTo>
                  <a:lnTo>
                    <a:pt x="247" y="963"/>
                  </a:lnTo>
                  <a:lnTo>
                    <a:pt x="650" y="823"/>
                  </a:lnTo>
                  <a:lnTo>
                    <a:pt x="650" y="836"/>
                  </a:lnTo>
                  <a:lnTo>
                    <a:pt x="650" y="924"/>
                  </a:lnTo>
                  <a:lnTo>
                    <a:pt x="650" y="1024"/>
                  </a:lnTo>
                  <a:lnTo>
                    <a:pt x="804" y="903"/>
                  </a:lnTo>
                  <a:lnTo>
                    <a:pt x="945" y="903"/>
                  </a:lnTo>
                  <a:lnTo>
                    <a:pt x="1102" y="1024"/>
                  </a:lnTo>
                  <a:lnTo>
                    <a:pt x="1102" y="938"/>
                  </a:lnTo>
                  <a:lnTo>
                    <a:pt x="1102" y="836"/>
                  </a:lnTo>
                  <a:lnTo>
                    <a:pt x="1102" y="819"/>
                  </a:lnTo>
                  <a:lnTo>
                    <a:pt x="1714" y="997"/>
                  </a:lnTo>
                  <a:lnTo>
                    <a:pt x="2172" y="847"/>
                  </a:lnTo>
                  <a:lnTo>
                    <a:pt x="2366" y="1415"/>
                  </a:lnTo>
                  <a:lnTo>
                    <a:pt x="2555" y="861"/>
                  </a:lnTo>
                  <a:lnTo>
                    <a:pt x="2869" y="929"/>
                  </a:lnTo>
                  <a:lnTo>
                    <a:pt x="2890" y="934"/>
                  </a:lnTo>
                  <a:lnTo>
                    <a:pt x="2907" y="941"/>
                  </a:lnTo>
                  <a:lnTo>
                    <a:pt x="2924" y="948"/>
                  </a:lnTo>
                  <a:lnTo>
                    <a:pt x="2942" y="956"/>
                  </a:lnTo>
                  <a:lnTo>
                    <a:pt x="2958" y="967"/>
                  </a:lnTo>
                  <a:lnTo>
                    <a:pt x="2973" y="977"/>
                  </a:lnTo>
                  <a:lnTo>
                    <a:pt x="2986" y="989"/>
                  </a:lnTo>
                  <a:lnTo>
                    <a:pt x="3000" y="1003"/>
                  </a:lnTo>
                  <a:lnTo>
                    <a:pt x="3010" y="1018"/>
                  </a:lnTo>
                  <a:lnTo>
                    <a:pt x="3021" y="1034"/>
                  </a:lnTo>
                  <a:lnTo>
                    <a:pt x="3030" y="1050"/>
                  </a:lnTo>
                  <a:lnTo>
                    <a:pt x="3039" y="1067"/>
                  </a:lnTo>
                  <a:lnTo>
                    <a:pt x="3045" y="1087"/>
                  </a:lnTo>
                  <a:lnTo>
                    <a:pt x="3051" y="1108"/>
                  </a:lnTo>
                  <a:lnTo>
                    <a:pt x="3055" y="1128"/>
                  </a:lnTo>
                  <a:lnTo>
                    <a:pt x="3056" y="1150"/>
                  </a:lnTo>
                  <a:lnTo>
                    <a:pt x="3158" y="2701"/>
                  </a:lnTo>
                  <a:lnTo>
                    <a:pt x="2954" y="3171"/>
                  </a:lnTo>
                  <a:lnTo>
                    <a:pt x="3061" y="3834"/>
                  </a:lnTo>
                  <a:lnTo>
                    <a:pt x="2669" y="3834"/>
                  </a:lnTo>
                  <a:lnTo>
                    <a:pt x="2439" y="4763"/>
                  </a:lnTo>
                  <a:lnTo>
                    <a:pt x="2327" y="4763"/>
                  </a:lnTo>
                  <a:lnTo>
                    <a:pt x="2585" y="3727"/>
                  </a:lnTo>
                  <a:lnTo>
                    <a:pt x="2392" y="3827"/>
                  </a:lnTo>
                  <a:lnTo>
                    <a:pt x="2172" y="4763"/>
                  </a:lnTo>
                  <a:lnTo>
                    <a:pt x="918" y="4763"/>
                  </a:lnTo>
                  <a:lnTo>
                    <a:pt x="878" y="4186"/>
                  </a:lnTo>
                  <a:lnTo>
                    <a:pt x="616" y="4186"/>
                  </a:lnTo>
                  <a:lnTo>
                    <a:pt x="752" y="3590"/>
                  </a:lnTo>
                  <a:lnTo>
                    <a:pt x="713" y="3575"/>
                  </a:lnTo>
                  <a:lnTo>
                    <a:pt x="699" y="3570"/>
                  </a:lnTo>
                  <a:lnTo>
                    <a:pt x="687" y="3562"/>
                  </a:lnTo>
                  <a:lnTo>
                    <a:pt x="675" y="3553"/>
                  </a:lnTo>
                  <a:lnTo>
                    <a:pt x="664" y="3544"/>
                  </a:lnTo>
                  <a:lnTo>
                    <a:pt x="655" y="3535"/>
                  </a:lnTo>
                  <a:lnTo>
                    <a:pt x="647" y="3524"/>
                  </a:lnTo>
                  <a:lnTo>
                    <a:pt x="639" y="3513"/>
                  </a:lnTo>
                  <a:lnTo>
                    <a:pt x="632" y="3501"/>
                  </a:lnTo>
                  <a:lnTo>
                    <a:pt x="627" y="3489"/>
                  </a:lnTo>
                  <a:lnTo>
                    <a:pt x="623" y="3476"/>
                  </a:lnTo>
                  <a:lnTo>
                    <a:pt x="619" y="3464"/>
                  </a:lnTo>
                  <a:lnTo>
                    <a:pt x="615" y="3450"/>
                  </a:lnTo>
                  <a:lnTo>
                    <a:pt x="613" y="3438"/>
                  </a:lnTo>
                  <a:lnTo>
                    <a:pt x="612" y="3425"/>
                  </a:lnTo>
                  <a:lnTo>
                    <a:pt x="612" y="3412"/>
                  </a:lnTo>
                  <a:lnTo>
                    <a:pt x="612" y="3402"/>
                  </a:lnTo>
                  <a:lnTo>
                    <a:pt x="666" y="2823"/>
                  </a:lnTo>
                  <a:lnTo>
                    <a:pt x="667" y="2811"/>
                  </a:lnTo>
                  <a:lnTo>
                    <a:pt x="671" y="2796"/>
                  </a:lnTo>
                  <a:lnTo>
                    <a:pt x="675" y="2783"/>
                  </a:lnTo>
                  <a:lnTo>
                    <a:pt x="682" y="2769"/>
                  </a:lnTo>
                  <a:lnTo>
                    <a:pt x="690" y="2756"/>
                  </a:lnTo>
                  <a:lnTo>
                    <a:pt x="698" y="2743"/>
                  </a:lnTo>
                  <a:lnTo>
                    <a:pt x="709" y="2731"/>
                  </a:lnTo>
                  <a:lnTo>
                    <a:pt x="719" y="2718"/>
                  </a:lnTo>
                  <a:lnTo>
                    <a:pt x="731" y="2706"/>
                  </a:lnTo>
                  <a:lnTo>
                    <a:pt x="744" y="2696"/>
                  </a:lnTo>
                  <a:lnTo>
                    <a:pt x="757" y="2688"/>
                  </a:lnTo>
                  <a:lnTo>
                    <a:pt x="772" y="2680"/>
                  </a:lnTo>
                  <a:lnTo>
                    <a:pt x="785" y="2673"/>
                  </a:lnTo>
                  <a:lnTo>
                    <a:pt x="800" y="2667"/>
                  </a:lnTo>
                  <a:lnTo>
                    <a:pt x="816" y="2665"/>
                  </a:lnTo>
                  <a:lnTo>
                    <a:pt x="831" y="2663"/>
                  </a:lnTo>
                  <a:lnTo>
                    <a:pt x="1505" y="2663"/>
                  </a:lnTo>
                  <a:lnTo>
                    <a:pt x="1526" y="2665"/>
                  </a:lnTo>
                  <a:lnTo>
                    <a:pt x="1545" y="2669"/>
                  </a:lnTo>
                  <a:lnTo>
                    <a:pt x="1564" y="2675"/>
                  </a:lnTo>
                  <a:lnTo>
                    <a:pt x="1581" y="2684"/>
                  </a:lnTo>
                  <a:lnTo>
                    <a:pt x="1598" y="2693"/>
                  </a:lnTo>
                  <a:lnTo>
                    <a:pt x="1613" y="2705"/>
                  </a:lnTo>
                  <a:lnTo>
                    <a:pt x="1628" y="2718"/>
                  </a:lnTo>
                  <a:lnTo>
                    <a:pt x="1641" y="2732"/>
                  </a:lnTo>
                  <a:lnTo>
                    <a:pt x="1653" y="2747"/>
                  </a:lnTo>
                  <a:lnTo>
                    <a:pt x="1664" y="2761"/>
                  </a:lnTo>
                  <a:lnTo>
                    <a:pt x="1675" y="2776"/>
                  </a:lnTo>
                  <a:lnTo>
                    <a:pt x="1683" y="2792"/>
                  </a:lnTo>
                  <a:lnTo>
                    <a:pt x="1690" y="2807"/>
                  </a:lnTo>
                  <a:lnTo>
                    <a:pt x="1696" y="2822"/>
                  </a:lnTo>
                  <a:lnTo>
                    <a:pt x="1700" y="2837"/>
                  </a:lnTo>
                  <a:lnTo>
                    <a:pt x="1703" y="2849"/>
                  </a:lnTo>
                  <a:lnTo>
                    <a:pt x="2213" y="2849"/>
                  </a:lnTo>
                  <a:lnTo>
                    <a:pt x="2228" y="2850"/>
                  </a:lnTo>
                  <a:lnTo>
                    <a:pt x="2241" y="2853"/>
                  </a:lnTo>
                  <a:lnTo>
                    <a:pt x="2253" y="2857"/>
                  </a:lnTo>
                  <a:lnTo>
                    <a:pt x="2267" y="2863"/>
                  </a:lnTo>
                  <a:lnTo>
                    <a:pt x="2279" y="2870"/>
                  </a:lnTo>
                  <a:lnTo>
                    <a:pt x="2290" y="2880"/>
                  </a:lnTo>
                  <a:lnTo>
                    <a:pt x="2300" y="2889"/>
                  </a:lnTo>
                  <a:lnTo>
                    <a:pt x="2311" y="2900"/>
                  </a:lnTo>
                  <a:lnTo>
                    <a:pt x="2321" y="2910"/>
                  </a:lnTo>
                  <a:lnTo>
                    <a:pt x="2329" y="2923"/>
                  </a:lnTo>
                  <a:lnTo>
                    <a:pt x="2345" y="2947"/>
                  </a:lnTo>
                  <a:lnTo>
                    <a:pt x="2357" y="2971"/>
                  </a:lnTo>
                  <a:lnTo>
                    <a:pt x="2365" y="2995"/>
                  </a:lnTo>
                  <a:lnTo>
                    <a:pt x="2585" y="3727"/>
                  </a:lnTo>
                  <a:lnTo>
                    <a:pt x="2938" y="3727"/>
                  </a:lnTo>
                  <a:lnTo>
                    <a:pt x="2684" y="2164"/>
                  </a:lnTo>
                  <a:lnTo>
                    <a:pt x="2739" y="2164"/>
                  </a:lnTo>
                  <a:lnTo>
                    <a:pt x="2817" y="2647"/>
                  </a:lnTo>
                  <a:lnTo>
                    <a:pt x="3048" y="2647"/>
                  </a:lnTo>
                  <a:lnTo>
                    <a:pt x="2950" y="1157"/>
                  </a:lnTo>
                  <a:lnTo>
                    <a:pt x="2947" y="1136"/>
                  </a:lnTo>
                  <a:lnTo>
                    <a:pt x="2942" y="1116"/>
                  </a:lnTo>
                  <a:lnTo>
                    <a:pt x="2939" y="1108"/>
                  </a:lnTo>
                  <a:lnTo>
                    <a:pt x="2934" y="1098"/>
                  </a:lnTo>
                  <a:lnTo>
                    <a:pt x="2930" y="1089"/>
                  </a:lnTo>
                  <a:lnTo>
                    <a:pt x="2923" y="1081"/>
                  </a:lnTo>
                  <a:lnTo>
                    <a:pt x="2916" y="1074"/>
                  </a:lnTo>
                  <a:lnTo>
                    <a:pt x="2910" y="1066"/>
                  </a:lnTo>
                  <a:lnTo>
                    <a:pt x="2900" y="1059"/>
                  </a:lnTo>
                  <a:lnTo>
                    <a:pt x="2891" y="1054"/>
                  </a:lnTo>
                  <a:lnTo>
                    <a:pt x="2880" y="1048"/>
                  </a:lnTo>
                  <a:lnTo>
                    <a:pt x="2869" y="1043"/>
                  </a:lnTo>
                  <a:lnTo>
                    <a:pt x="2856" y="1039"/>
                  </a:lnTo>
                  <a:lnTo>
                    <a:pt x="2841" y="1035"/>
                  </a:lnTo>
                  <a:lnTo>
                    <a:pt x="2573" y="975"/>
                  </a:lnTo>
                  <a:lnTo>
                    <a:pt x="2366" y="1569"/>
                  </a:lnTo>
                  <a:lnTo>
                    <a:pt x="2161" y="975"/>
                  </a:lnTo>
                  <a:lnTo>
                    <a:pt x="1741" y="1106"/>
                  </a:lnTo>
                  <a:lnTo>
                    <a:pt x="1633" y="1689"/>
                  </a:lnTo>
                  <a:lnTo>
                    <a:pt x="1580" y="1679"/>
                  </a:lnTo>
                  <a:lnTo>
                    <a:pt x="1687" y="1103"/>
                  </a:lnTo>
                  <a:lnTo>
                    <a:pt x="1156" y="953"/>
                  </a:lnTo>
                  <a:lnTo>
                    <a:pt x="1156" y="1134"/>
                  </a:lnTo>
                  <a:lnTo>
                    <a:pt x="926" y="959"/>
                  </a:lnTo>
                  <a:lnTo>
                    <a:pt x="823" y="959"/>
                  </a:lnTo>
                  <a:lnTo>
                    <a:pt x="593" y="1134"/>
                  </a:lnTo>
                  <a:lnTo>
                    <a:pt x="593" y="945"/>
                  </a:lnTo>
                  <a:lnTo>
                    <a:pt x="282" y="1063"/>
                  </a:lnTo>
                  <a:lnTo>
                    <a:pt x="254" y="1075"/>
                  </a:lnTo>
                  <a:lnTo>
                    <a:pt x="227" y="1087"/>
                  </a:lnTo>
                  <a:lnTo>
                    <a:pt x="215" y="1094"/>
                  </a:lnTo>
                  <a:lnTo>
                    <a:pt x="203" y="1102"/>
                  </a:lnTo>
                  <a:lnTo>
                    <a:pt x="192" y="1110"/>
                  </a:lnTo>
                  <a:lnTo>
                    <a:pt x="181" y="1118"/>
                  </a:lnTo>
                  <a:lnTo>
                    <a:pt x="170" y="1129"/>
                  </a:lnTo>
                  <a:lnTo>
                    <a:pt x="162" y="1138"/>
                  </a:lnTo>
                  <a:lnTo>
                    <a:pt x="154" y="1150"/>
                  </a:lnTo>
                  <a:lnTo>
                    <a:pt x="148" y="1164"/>
                  </a:lnTo>
                  <a:lnTo>
                    <a:pt x="142" y="1177"/>
                  </a:lnTo>
                  <a:lnTo>
                    <a:pt x="140" y="1192"/>
                  </a:lnTo>
                  <a:lnTo>
                    <a:pt x="137" y="1210"/>
                  </a:lnTo>
                  <a:lnTo>
                    <a:pt x="136" y="1227"/>
                  </a:lnTo>
                  <a:lnTo>
                    <a:pt x="107" y="2896"/>
                  </a:lnTo>
                  <a:close/>
                  <a:moveTo>
                    <a:pt x="1637" y="2540"/>
                  </a:moveTo>
                  <a:lnTo>
                    <a:pt x="1637" y="2540"/>
                  </a:lnTo>
                  <a:lnTo>
                    <a:pt x="1623" y="2539"/>
                  </a:lnTo>
                  <a:lnTo>
                    <a:pt x="1607" y="2536"/>
                  </a:lnTo>
                  <a:lnTo>
                    <a:pt x="1590" y="2533"/>
                  </a:lnTo>
                  <a:lnTo>
                    <a:pt x="1574" y="2529"/>
                  </a:lnTo>
                  <a:lnTo>
                    <a:pt x="1558" y="2522"/>
                  </a:lnTo>
                  <a:lnTo>
                    <a:pt x="1542" y="2516"/>
                  </a:lnTo>
                  <a:lnTo>
                    <a:pt x="1527" y="2508"/>
                  </a:lnTo>
                  <a:lnTo>
                    <a:pt x="1513" y="2498"/>
                  </a:lnTo>
                  <a:lnTo>
                    <a:pt x="1503" y="2490"/>
                  </a:lnTo>
                  <a:lnTo>
                    <a:pt x="1492" y="2481"/>
                  </a:lnTo>
                  <a:lnTo>
                    <a:pt x="1484" y="2471"/>
                  </a:lnTo>
                  <a:lnTo>
                    <a:pt x="1476" y="2461"/>
                  </a:lnTo>
                  <a:lnTo>
                    <a:pt x="1462" y="2439"/>
                  </a:lnTo>
                  <a:lnTo>
                    <a:pt x="1449" y="2416"/>
                  </a:lnTo>
                  <a:lnTo>
                    <a:pt x="1440" y="2394"/>
                  </a:lnTo>
                  <a:lnTo>
                    <a:pt x="1433" y="2371"/>
                  </a:lnTo>
                  <a:lnTo>
                    <a:pt x="1428" y="2349"/>
                  </a:lnTo>
                  <a:lnTo>
                    <a:pt x="1424" y="2329"/>
                  </a:lnTo>
                  <a:lnTo>
                    <a:pt x="1420" y="2356"/>
                  </a:lnTo>
                  <a:lnTo>
                    <a:pt x="1413" y="2382"/>
                  </a:lnTo>
                  <a:lnTo>
                    <a:pt x="1405" y="2407"/>
                  </a:lnTo>
                  <a:lnTo>
                    <a:pt x="1394" y="2430"/>
                  </a:lnTo>
                  <a:lnTo>
                    <a:pt x="1382" y="2453"/>
                  </a:lnTo>
                  <a:lnTo>
                    <a:pt x="1369" y="2474"/>
                  </a:lnTo>
                  <a:lnTo>
                    <a:pt x="1353" y="2494"/>
                  </a:lnTo>
                  <a:lnTo>
                    <a:pt x="1337" y="2513"/>
                  </a:lnTo>
                  <a:lnTo>
                    <a:pt x="1318" y="2529"/>
                  </a:lnTo>
                  <a:lnTo>
                    <a:pt x="1298" y="2544"/>
                  </a:lnTo>
                  <a:lnTo>
                    <a:pt x="1278" y="2557"/>
                  </a:lnTo>
                  <a:lnTo>
                    <a:pt x="1256" y="2568"/>
                  </a:lnTo>
                  <a:lnTo>
                    <a:pt x="1232" y="2576"/>
                  </a:lnTo>
                  <a:lnTo>
                    <a:pt x="1209" y="2583"/>
                  </a:lnTo>
                  <a:lnTo>
                    <a:pt x="1184" y="2587"/>
                  </a:lnTo>
                  <a:lnTo>
                    <a:pt x="1158" y="2588"/>
                  </a:lnTo>
                  <a:lnTo>
                    <a:pt x="1131" y="2587"/>
                  </a:lnTo>
                  <a:lnTo>
                    <a:pt x="1106" y="2583"/>
                  </a:lnTo>
                  <a:lnTo>
                    <a:pt x="1082" y="2576"/>
                  </a:lnTo>
                  <a:lnTo>
                    <a:pt x="1059" y="2567"/>
                  </a:lnTo>
                  <a:lnTo>
                    <a:pt x="1036" y="2556"/>
                  </a:lnTo>
                  <a:lnTo>
                    <a:pt x="1015" y="2543"/>
                  </a:lnTo>
                  <a:lnTo>
                    <a:pt x="995" y="2526"/>
                  </a:lnTo>
                  <a:lnTo>
                    <a:pt x="976" y="2509"/>
                  </a:lnTo>
                  <a:lnTo>
                    <a:pt x="960" y="2490"/>
                  </a:lnTo>
                  <a:lnTo>
                    <a:pt x="944" y="2469"/>
                  </a:lnTo>
                  <a:lnTo>
                    <a:pt x="930" y="2447"/>
                  </a:lnTo>
                  <a:lnTo>
                    <a:pt x="918" y="2423"/>
                  </a:lnTo>
                  <a:lnTo>
                    <a:pt x="909" y="2398"/>
                  </a:lnTo>
                  <a:lnTo>
                    <a:pt x="901" y="2372"/>
                  </a:lnTo>
                  <a:lnTo>
                    <a:pt x="895" y="2345"/>
                  </a:lnTo>
                  <a:lnTo>
                    <a:pt x="891" y="2318"/>
                  </a:lnTo>
                  <a:lnTo>
                    <a:pt x="887" y="2337"/>
                  </a:lnTo>
                  <a:lnTo>
                    <a:pt x="883" y="2360"/>
                  </a:lnTo>
                  <a:lnTo>
                    <a:pt x="875" y="2384"/>
                  </a:lnTo>
                  <a:lnTo>
                    <a:pt x="867" y="2408"/>
                  </a:lnTo>
                  <a:lnTo>
                    <a:pt x="855" y="2434"/>
                  </a:lnTo>
                  <a:lnTo>
                    <a:pt x="847" y="2446"/>
                  </a:lnTo>
                  <a:lnTo>
                    <a:pt x="840" y="2457"/>
                  </a:lnTo>
                  <a:lnTo>
                    <a:pt x="831" y="2469"/>
                  </a:lnTo>
                  <a:lnTo>
                    <a:pt x="821" y="2479"/>
                  </a:lnTo>
                  <a:lnTo>
                    <a:pt x="812" y="2489"/>
                  </a:lnTo>
                  <a:lnTo>
                    <a:pt x="800" y="2498"/>
                  </a:lnTo>
                  <a:lnTo>
                    <a:pt x="782" y="2510"/>
                  </a:lnTo>
                  <a:lnTo>
                    <a:pt x="764" y="2520"/>
                  </a:lnTo>
                  <a:lnTo>
                    <a:pt x="745" y="2526"/>
                  </a:lnTo>
                  <a:lnTo>
                    <a:pt x="725" y="2532"/>
                  </a:lnTo>
                  <a:lnTo>
                    <a:pt x="705" y="2536"/>
                  </a:lnTo>
                  <a:lnTo>
                    <a:pt x="686" y="2539"/>
                  </a:lnTo>
                  <a:lnTo>
                    <a:pt x="667" y="2540"/>
                  </a:lnTo>
                  <a:lnTo>
                    <a:pt x="648" y="2540"/>
                  </a:lnTo>
                  <a:lnTo>
                    <a:pt x="615" y="2539"/>
                  </a:lnTo>
                  <a:lnTo>
                    <a:pt x="589" y="2535"/>
                  </a:lnTo>
                  <a:lnTo>
                    <a:pt x="565" y="2529"/>
                  </a:lnTo>
                  <a:lnTo>
                    <a:pt x="566" y="2505"/>
                  </a:lnTo>
                  <a:lnTo>
                    <a:pt x="570" y="2479"/>
                  </a:lnTo>
                  <a:lnTo>
                    <a:pt x="578" y="2446"/>
                  </a:lnTo>
                  <a:lnTo>
                    <a:pt x="582" y="2428"/>
                  </a:lnTo>
                  <a:lnTo>
                    <a:pt x="589" y="2411"/>
                  </a:lnTo>
                  <a:lnTo>
                    <a:pt x="597" y="2392"/>
                  </a:lnTo>
                  <a:lnTo>
                    <a:pt x="607" y="2375"/>
                  </a:lnTo>
                  <a:lnTo>
                    <a:pt x="617" y="2357"/>
                  </a:lnTo>
                  <a:lnTo>
                    <a:pt x="629" y="2341"/>
                  </a:lnTo>
                  <a:lnTo>
                    <a:pt x="643" y="2325"/>
                  </a:lnTo>
                  <a:lnTo>
                    <a:pt x="659" y="2312"/>
                  </a:lnTo>
                  <a:lnTo>
                    <a:pt x="671" y="2304"/>
                  </a:lnTo>
                  <a:lnTo>
                    <a:pt x="684" y="2297"/>
                  </a:lnTo>
                  <a:lnTo>
                    <a:pt x="698" y="2290"/>
                  </a:lnTo>
                  <a:lnTo>
                    <a:pt x="710" y="2285"/>
                  </a:lnTo>
                  <a:lnTo>
                    <a:pt x="725" y="2281"/>
                  </a:lnTo>
                  <a:lnTo>
                    <a:pt x="738" y="2277"/>
                  </a:lnTo>
                  <a:lnTo>
                    <a:pt x="765" y="2273"/>
                  </a:lnTo>
                  <a:lnTo>
                    <a:pt x="792" y="2271"/>
                  </a:lnTo>
                  <a:lnTo>
                    <a:pt x="817" y="2270"/>
                  </a:lnTo>
                  <a:lnTo>
                    <a:pt x="840" y="2271"/>
                  </a:lnTo>
                  <a:lnTo>
                    <a:pt x="859" y="2274"/>
                  </a:lnTo>
                  <a:lnTo>
                    <a:pt x="859" y="2249"/>
                  </a:lnTo>
                  <a:lnTo>
                    <a:pt x="862" y="2215"/>
                  </a:lnTo>
                  <a:lnTo>
                    <a:pt x="866" y="2184"/>
                  </a:lnTo>
                  <a:lnTo>
                    <a:pt x="872" y="2152"/>
                  </a:lnTo>
                  <a:lnTo>
                    <a:pt x="882" y="2122"/>
                  </a:lnTo>
                  <a:lnTo>
                    <a:pt x="894" y="2094"/>
                  </a:lnTo>
                  <a:lnTo>
                    <a:pt x="909" y="2067"/>
                  </a:lnTo>
                  <a:lnTo>
                    <a:pt x="926" y="2042"/>
                  </a:lnTo>
                  <a:lnTo>
                    <a:pt x="945" y="2018"/>
                  </a:lnTo>
                  <a:lnTo>
                    <a:pt x="965" y="1996"/>
                  </a:lnTo>
                  <a:lnTo>
                    <a:pt x="988" y="1976"/>
                  </a:lnTo>
                  <a:lnTo>
                    <a:pt x="1013" y="1960"/>
                  </a:lnTo>
                  <a:lnTo>
                    <a:pt x="1039" y="1945"/>
                  </a:lnTo>
                  <a:lnTo>
                    <a:pt x="1054" y="1940"/>
                  </a:lnTo>
                  <a:lnTo>
                    <a:pt x="1067" y="1934"/>
                  </a:lnTo>
                  <a:lnTo>
                    <a:pt x="1082" y="1929"/>
                  </a:lnTo>
                  <a:lnTo>
                    <a:pt x="1097" y="1925"/>
                  </a:lnTo>
                  <a:lnTo>
                    <a:pt x="1111" y="1922"/>
                  </a:lnTo>
                  <a:lnTo>
                    <a:pt x="1126" y="1921"/>
                  </a:lnTo>
                  <a:lnTo>
                    <a:pt x="1142" y="1920"/>
                  </a:lnTo>
                  <a:lnTo>
                    <a:pt x="1158" y="1918"/>
                  </a:lnTo>
                  <a:lnTo>
                    <a:pt x="1174" y="1920"/>
                  </a:lnTo>
                  <a:lnTo>
                    <a:pt x="1189" y="1921"/>
                  </a:lnTo>
                  <a:lnTo>
                    <a:pt x="1205" y="1922"/>
                  </a:lnTo>
                  <a:lnTo>
                    <a:pt x="1220" y="1925"/>
                  </a:lnTo>
                  <a:lnTo>
                    <a:pt x="1235" y="1929"/>
                  </a:lnTo>
                  <a:lnTo>
                    <a:pt x="1250" y="1934"/>
                  </a:lnTo>
                  <a:lnTo>
                    <a:pt x="1263" y="1940"/>
                  </a:lnTo>
                  <a:lnTo>
                    <a:pt x="1278" y="1945"/>
                  </a:lnTo>
                  <a:lnTo>
                    <a:pt x="1303" y="1960"/>
                  </a:lnTo>
                  <a:lnTo>
                    <a:pt x="1327" y="1976"/>
                  </a:lnTo>
                  <a:lnTo>
                    <a:pt x="1350" y="1996"/>
                  </a:lnTo>
                  <a:lnTo>
                    <a:pt x="1372" y="2018"/>
                  </a:lnTo>
                  <a:lnTo>
                    <a:pt x="1390" y="2042"/>
                  </a:lnTo>
                  <a:lnTo>
                    <a:pt x="1408" y="2067"/>
                  </a:lnTo>
                  <a:lnTo>
                    <a:pt x="1421" y="2094"/>
                  </a:lnTo>
                  <a:lnTo>
                    <a:pt x="1435" y="2122"/>
                  </a:lnTo>
                  <a:lnTo>
                    <a:pt x="1444" y="2152"/>
                  </a:lnTo>
                  <a:lnTo>
                    <a:pt x="1451" y="2184"/>
                  </a:lnTo>
                  <a:lnTo>
                    <a:pt x="1455" y="2215"/>
                  </a:lnTo>
                  <a:lnTo>
                    <a:pt x="1456" y="2249"/>
                  </a:lnTo>
                  <a:lnTo>
                    <a:pt x="1456" y="2274"/>
                  </a:lnTo>
                  <a:lnTo>
                    <a:pt x="1476" y="2271"/>
                  </a:lnTo>
                  <a:lnTo>
                    <a:pt x="1498" y="2270"/>
                  </a:lnTo>
                  <a:lnTo>
                    <a:pt x="1522" y="2271"/>
                  </a:lnTo>
                  <a:lnTo>
                    <a:pt x="1546" y="2273"/>
                  </a:lnTo>
                  <a:lnTo>
                    <a:pt x="1572" y="2277"/>
                  </a:lnTo>
                  <a:lnTo>
                    <a:pt x="1597" y="2284"/>
                  </a:lnTo>
                  <a:lnTo>
                    <a:pt x="1611" y="2288"/>
                  </a:lnTo>
                  <a:lnTo>
                    <a:pt x="1623" y="2293"/>
                  </a:lnTo>
                  <a:lnTo>
                    <a:pt x="1635" y="2300"/>
                  </a:lnTo>
                  <a:lnTo>
                    <a:pt x="1647" y="2306"/>
                  </a:lnTo>
                  <a:lnTo>
                    <a:pt x="1655" y="2286"/>
                  </a:lnTo>
                  <a:lnTo>
                    <a:pt x="1663" y="2267"/>
                  </a:lnTo>
                  <a:lnTo>
                    <a:pt x="1674" y="2249"/>
                  </a:lnTo>
                  <a:lnTo>
                    <a:pt x="1686" y="2231"/>
                  </a:lnTo>
                  <a:lnTo>
                    <a:pt x="1698" y="2214"/>
                  </a:lnTo>
                  <a:lnTo>
                    <a:pt x="1713" y="2199"/>
                  </a:lnTo>
                  <a:lnTo>
                    <a:pt x="1727" y="2184"/>
                  </a:lnTo>
                  <a:lnTo>
                    <a:pt x="1742" y="2171"/>
                  </a:lnTo>
                  <a:lnTo>
                    <a:pt x="1760" y="2159"/>
                  </a:lnTo>
                  <a:lnTo>
                    <a:pt x="1777" y="2148"/>
                  </a:lnTo>
                  <a:lnTo>
                    <a:pt x="1794" y="2139"/>
                  </a:lnTo>
                  <a:lnTo>
                    <a:pt x="1813" y="2132"/>
                  </a:lnTo>
                  <a:lnTo>
                    <a:pt x="1833" y="2125"/>
                  </a:lnTo>
                  <a:lnTo>
                    <a:pt x="1853" y="2121"/>
                  </a:lnTo>
                  <a:lnTo>
                    <a:pt x="1875" y="2118"/>
                  </a:lnTo>
                  <a:lnTo>
                    <a:pt x="1896" y="2117"/>
                  </a:lnTo>
                  <a:lnTo>
                    <a:pt x="1923" y="2118"/>
                  </a:lnTo>
                  <a:lnTo>
                    <a:pt x="1950" y="2124"/>
                  </a:lnTo>
                  <a:lnTo>
                    <a:pt x="1977" y="2130"/>
                  </a:lnTo>
                  <a:lnTo>
                    <a:pt x="2001" y="2141"/>
                  </a:lnTo>
                  <a:lnTo>
                    <a:pt x="2025" y="2153"/>
                  </a:lnTo>
                  <a:lnTo>
                    <a:pt x="2047" y="2169"/>
                  </a:lnTo>
                  <a:lnTo>
                    <a:pt x="2068" y="2187"/>
                  </a:lnTo>
                  <a:lnTo>
                    <a:pt x="2087" y="2206"/>
                  </a:lnTo>
                  <a:lnTo>
                    <a:pt x="2103" y="2227"/>
                  </a:lnTo>
                  <a:lnTo>
                    <a:pt x="2119" y="2250"/>
                  </a:lnTo>
                  <a:lnTo>
                    <a:pt x="2133" y="2275"/>
                  </a:lnTo>
                  <a:lnTo>
                    <a:pt x="2143" y="2301"/>
                  </a:lnTo>
                  <a:lnTo>
                    <a:pt x="2153" y="2328"/>
                  </a:lnTo>
                  <a:lnTo>
                    <a:pt x="2158" y="2357"/>
                  </a:lnTo>
                  <a:lnTo>
                    <a:pt x="2162" y="2386"/>
                  </a:lnTo>
                  <a:lnTo>
                    <a:pt x="2163" y="2416"/>
                  </a:lnTo>
                  <a:lnTo>
                    <a:pt x="2163" y="2457"/>
                  </a:lnTo>
                  <a:lnTo>
                    <a:pt x="2162" y="2488"/>
                  </a:lnTo>
                  <a:lnTo>
                    <a:pt x="2158" y="2517"/>
                  </a:lnTo>
                  <a:lnTo>
                    <a:pt x="2153" y="2545"/>
                  </a:lnTo>
                  <a:lnTo>
                    <a:pt x="2143" y="2572"/>
                  </a:lnTo>
                  <a:lnTo>
                    <a:pt x="2133" y="2599"/>
                  </a:lnTo>
                  <a:lnTo>
                    <a:pt x="2119" y="2623"/>
                  </a:lnTo>
                  <a:lnTo>
                    <a:pt x="2103" y="2646"/>
                  </a:lnTo>
                  <a:lnTo>
                    <a:pt x="2087" y="2667"/>
                  </a:lnTo>
                  <a:lnTo>
                    <a:pt x="2068" y="2688"/>
                  </a:lnTo>
                  <a:lnTo>
                    <a:pt x="2047" y="2704"/>
                  </a:lnTo>
                  <a:lnTo>
                    <a:pt x="2025" y="2720"/>
                  </a:lnTo>
                  <a:lnTo>
                    <a:pt x="2001" y="2732"/>
                  </a:lnTo>
                  <a:lnTo>
                    <a:pt x="1977" y="2743"/>
                  </a:lnTo>
                  <a:lnTo>
                    <a:pt x="1950" y="2749"/>
                  </a:lnTo>
                  <a:lnTo>
                    <a:pt x="1923" y="2755"/>
                  </a:lnTo>
                  <a:lnTo>
                    <a:pt x="1896" y="2756"/>
                  </a:lnTo>
                  <a:lnTo>
                    <a:pt x="1872" y="2755"/>
                  </a:lnTo>
                  <a:lnTo>
                    <a:pt x="1851" y="2752"/>
                  </a:lnTo>
                  <a:lnTo>
                    <a:pt x="1828" y="2747"/>
                  </a:lnTo>
                  <a:lnTo>
                    <a:pt x="1808" y="2740"/>
                  </a:lnTo>
                  <a:lnTo>
                    <a:pt x="1788" y="2731"/>
                  </a:lnTo>
                  <a:lnTo>
                    <a:pt x="1768" y="2720"/>
                  </a:lnTo>
                  <a:lnTo>
                    <a:pt x="1750" y="2708"/>
                  </a:lnTo>
                  <a:lnTo>
                    <a:pt x="1733" y="2694"/>
                  </a:lnTo>
                  <a:lnTo>
                    <a:pt x="1715" y="2680"/>
                  </a:lnTo>
                  <a:lnTo>
                    <a:pt x="1700" y="2662"/>
                  </a:lnTo>
                  <a:lnTo>
                    <a:pt x="1687" y="2645"/>
                  </a:lnTo>
                  <a:lnTo>
                    <a:pt x="1674" y="2626"/>
                  </a:lnTo>
                  <a:lnTo>
                    <a:pt x="1663" y="2606"/>
                  </a:lnTo>
                  <a:lnTo>
                    <a:pt x="1653" y="2584"/>
                  </a:lnTo>
                  <a:lnTo>
                    <a:pt x="1644" y="2563"/>
                  </a:lnTo>
                  <a:lnTo>
                    <a:pt x="1637" y="2540"/>
                  </a:lnTo>
                  <a:close/>
                  <a:moveTo>
                    <a:pt x="1373" y="2259"/>
                  </a:moveTo>
                  <a:lnTo>
                    <a:pt x="1373" y="2259"/>
                  </a:lnTo>
                  <a:lnTo>
                    <a:pt x="1350" y="2247"/>
                  </a:lnTo>
                  <a:lnTo>
                    <a:pt x="1329" y="2232"/>
                  </a:lnTo>
                  <a:lnTo>
                    <a:pt x="1309" y="2216"/>
                  </a:lnTo>
                  <a:lnTo>
                    <a:pt x="1291" y="2198"/>
                  </a:lnTo>
                  <a:lnTo>
                    <a:pt x="1274" y="2176"/>
                  </a:lnTo>
                  <a:lnTo>
                    <a:pt x="1260" y="2153"/>
                  </a:lnTo>
                  <a:lnTo>
                    <a:pt x="1248" y="2129"/>
                  </a:lnTo>
                  <a:lnTo>
                    <a:pt x="1237" y="2104"/>
                  </a:lnTo>
                  <a:lnTo>
                    <a:pt x="1231" y="2124"/>
                  </a:lnTo>
                  <a:lnTo>
                    <a:pt x="1223" y="2141"/>
                  </a:lnTo>
                  <a:lnTo>
                    <a:pt x="1213" y="2160"/>
                  </a:lnTo>
                  <a:lnTo>
                    <a:pt x="1203" y="2176"/>
                  </a:lnTo>
                  <a:lnTo>
                    <a:pt x="1190" y="2192"/>
                  </a:lnTo>
                  <a:lnTo>
                    <a:pt x="1178" y="2207"/>
                  </a:lnTo>
                  <a:lnTo>
                    <a:pt x="1165" y="2220"/>
                  </a:lnTo>
                  <a:lnTo>
                    <a:pt x="1150" y="2234"/>
                  </a:lnTo>
                  <a:lnTo>
                    <a:pt x="1135" y="2245"/>
                  </a:lnTo>
                  <a:lnTo>
                    <a:pt x="1119" y="2255"/>
                  </a:lnTo>
                  <a:lnTo>
                    <a:pt x="1103" y="2263"/>
                  </a:lnTo>
                  <a:lnTo>
                    <a:pt x="1086" y="2271"/>
                  </a:lnTo>
                  <a:lnTo>
                    <a:pt x="1067" y="2277"/>
                  </a:lnTo>
                  <a:lnTo>
                    <a:pt x="1048" y="2281"/>
                  </a:lnTo>
                  <a:lnTo>
                    <a:pt x="1029" y="2284"/>
                  </a:lnTo>
                  <a:lnTo>
                    <a:pt x="1011" y="2285"/>
                  </a:lnTo>
                  <a:lnTo>
                    <a:pt x="993" y="2284"/>
                  </a:lnTo>
                  <a:lnTo>
                    <a:pt x="976" y="2282"/>
                  </a:lnTo>
                  <a:lnTo>
                    <a:pt x="960" y="2278"/>
                  </a:lnTo>
                  <a:lnTo>
                    <a:pt x="944" y="2274"/>
                  </a:lnTo>
                  <a:lnTo>
                    <a:pt x="944" y="2289"/>
                  </a:lnTo>
                  <a:lnTo>
                    <a:pt x="945" y="2314"/>
                  </a:lnTo>
                  <a:lnTo>
                    <a:pt x="948" y="2340"/>
                  </a:lnTo>
                  <a:lnTo>
                    <a:pt x="954" y="2363"/>
                  </a:lnTo>
                  <a:lnTo>
                    <a:pt x="961" y="2386"/>
                  </a:lnTo>
                  <a:lnTo>
                    <a:pt x="970" y="2407"/>
                  </a:lnTo>
                  <a:lnTo>
                    <a:pt x="981" y="2427"/>
                  </a:lnTo>
                  <a:lnTo>
                    <a:pt x="993" y="2446"/>
                  </a:lnTo>
                  <a:lnTo>
                    <a:pt x="1008" y="2463"/>
                  </a:lnTo>
                  <a:lnTo>
                    <a:pt x="1023" y="2479"/>
                  </a:lnTo>
                  <a:lnTo>
                    <a:pt x="1040" y="2493"/>
                  </a:lnTo>
                  <a:lnTo>
                    <a:pt x="1058" y="2505"/>
                  </a:lnTo>
                  <a:lnTo>
                    <a:pt x="1076" y="2516"/>
                  </a:lnTo>
                  <a:lnTo>
                    <a:pt x="1095" y="2524"/>
                  </a:lnTo>
                  <a:lnTo>
                    <a:pt x="1115" y="2529"/>
                  </a:lnTo>
                  <a:lnTo>
                    <a:pt x="1137" y="2533"/>
                  </a:lnTo>
                  <a:lnTo>
                    <a:pt x="1158" y="2535"/>
                  </a:lnTo>
                  <a:lnTo>
                    <a:pt x="1180" y="2533"/>
                  </a:lnTo>
                  <a:lnTo>
                    <a:pt x="1200" y="2529"/>
                  </a:lnTo>
                  <a:lnTo>
                    <a:pt x="1221" y="2524"/>
                  </a:lnTo>
                  <a:lnTo>
                    <a:pt x="1240" y="2516"/>
                  </a:lnTo>
                  <a:lnTo>
                    <a:pt x="1259" y="2505"/>
                  </a:lnTo>
                  <a:lnTo>
                    <a:pt x="1276" y="2493"/>
                  </a:lnTo>
                  <a:lnTo>
                    <a:pt x="1294" y="2479"/>
                  </a:lnTo>
                  <a:lnTo>
                    <a:pt x="1309" y="2463"/>
                  </a:lnTo>
                  <a:lnTo>
                    <a:pt x="1323" y="2446"/>
                  </a:lnTo>
                  <a:lnTo>
                    <a:pt x="1335" y="2427"/>
                  </a:lnTo>
                  <a:lnTo>
                    <a:pt x="1346" y="2407"/>
                  </a:lnTo>
                  <a:lnTo>
                    <a:pt x="1356" y="2386"/>
                  </a:lnTo>
                  <a:lnTo>
                    <a:pt x="1362" y="2363"/>
                  </a:lnTo>
                  <a:lnTo>
                    <a:pt x="1368" y="2340"/>
                  </a:lnTo>
                  <a:lnTo>
                    <a:pt x="1372" y="2314"/>
                  </a:lnTo>
                  <a:lnTo>
                    <a:pt x="1373" y="2289"/>
                  </a:lnTo>
                  <a:lnTo>
                    <a:pt x="1373" y="2259"/>
                  </a:lnTo>
                  <a:close/>
                  <a:moveTo>
                    <a:pt x="2108" y="2386"/>
                  </a:moveTo>
                  <a:lnTo>
                    <a:pt x="2108" y="2386"/>
                  </a:lnTo>
                  <a:lnTo>
                    <a:pt x="2091" y="2383"/>
                  </a:lnTo>
                  <a:lnTo>
                    <a:pt x="2072" y="2380"/>
                  </a:lnTo>
                  <a:lnTo>
                    <a:pt x="2055" y="2375"/>
                  </a:lnTo>
                  <a:lnTo>
                    <a:pt x="2039" y="2368"/>
                  </a:lnTo>
                  <a:lnTo>
                    <a:pt x="2023" y="2361"/>
                  </a:lnTo>
                  <a:lnTo>
                    <a:pt x="2006" y="2352"/>
                  </a:lnTo>
                  <a:lnTo>
                    <a:pt x="1992" y="2343"/>
                  </a:lnTo>
                  <a:lnTo>
                    <a:pt x="1978" y="2332"/>
                  </a:lnTo>
                  <a:lnTo>
                    <a:pt x="1965" y="2320"/>
                  </a:lnTo>
                  <a:lnTo>
                    <a:pt x="1951" y="2306"/>
                  </a:lnTo>
                  <a:lnTo>
                    <a:pt x="1939" y="2292"/>
                  </a:lnTo>
                  <a:lnTo>
                    <a:pt x="1929" y="2277"/>
                  </a:lnTo>
                  <a:lnTo>
                    <a:pt x="1919" y="2261"/>
                  </a:lnTo>
                  <a:lnTo>
                    <a:pt x="1910" y="2243"/>
                  </a:lnTo>
                  <a:lnTo>
                    <a:pt x="1903" y="2226"/>
                  </a:lnTo>
                  <a:lnTo>
                    <a:pt x="1896" y="2208"/>
                  </a:lnTo>
                  <a:lnTo>
                    <a:pt x="1890" y="2226"/>
                  </a:lnTo>
                  <a:lnTo>
                    <a:pt x="1882" y="2243"/>
                  </a:lnTo>
                  <a:lnTo>
                    <a:pt x="1872" y="2261"/>
                  </a:lnTo>
                  <a:lnTo>
                    <a:pt x="1863" y="2277"/>
                  </a:lnTo>
                  <a:lnTo>
                    <a:pt x="1852" y="2292"/>
                  </a:lnTo>
                  <a:lnTo>
                    <a:pt x="1840" y="2306"/>
                  </a:lnTo>
                  <a:lnTo>
                    <a:pt x="1828" y="2320"/>
                  </a:lnTo>
                  <a:lnTo>
                    <a:pt x="1815" y="2332"/>
                  </a:lnTo>
                  <a:lnTo>
                    <a:pt x="1800" y="2343"/>
                  </a:lnTo>
                  <a:lnTo>
                    <a:pt x="1785" y="2352"/>
                  </a:lnTo>
                  <a:lnTo>
                    <a:pt x="1769" y="2361"/>
                  </a:lnTo>
                  <a:lnTo>
                    <a:pt x="1753" y="2368"/>
                  </a:lnTo>
                  <a:lnTo>
                    <a:pt x="1737" y="2375"/>
                  </a:lnTo>
                  <a:lnTo>
                    <a:pt x="1719" y="2380"/>
                  </a:lnTo>
                  <a:lnTo>
                    <a:pt x="1702" y="2383"/>
                  </a:lnTo>
                  <a:lnTo>
                    <a:pt x="1683" y="2386"/>
                  </a:lnTo>
                  <a:lnTo>
                    <a:pt x="1682" y="2400"/>
                  </a:lnTo>
                  <a:lnTo>
                    <a:pt x="1682" y="2416"/>
                  </a:lnTo>
                  <a:lnTo>
                    <a:pt x="1682" y="2457"/>
                  </a:lnTo>
                  <a:lnTo>
                    <a:pt x="1683" y="2484"/>
                  </a:lnTo>
                  <a:lnTo>
                    <a:pt x="1686" y="2508"/>
                  </a:lnTo>
                  <a:lnTo>
                    <a:pt x="1691" y="2532"/>
                  </a:lnTo>
                  <a:lnTo>
                    <a:pt x="1699" y="2555"/>
                  </a:lnTo>
                  <a:lnTo>
                    <a:pt x="1709" y="2576"/>
                  </a:lnTo>
                  <a:lnTo>
                    <a:pt x="1719" y="2596"/>
                  </a:lnTo>
                  <a:lnTo>
                    <a:pt x="1731" y="2615"/>
                  </a:lnTo>
                  <a:lnTo>
                    <a:pt x="1745" y="2631"/>
                  </a:lnTo>
                  <a:lnTo>
                    <a:pt x="1761" y="2647"/>
                  </a:lnTo>
                  <a:lnTo>
                    <a:pt x="1777" y="2662"/>
                  </a:lnTo>
                  <a:lnTo>
                    <a:pt x="1794" y="2674"/>
                  </a:lnTo>
                  <a:lnTo>
                    <a:pt x="1813" y="2684"/>
                  </a:lnTo>
                  <a:lnTo>
                    <a:pt x="1833" y="2692"/>
                  </a:lnTo>
                  <a:lnTo>
                    <a:pt x="1853" y="2697"/>
                  </a:lnTo>
                  <a:lnTo>
                    <a:pt x="1875" y="2701"/>
                  </a:lnTo>
                  <a:lnTo>
                    <a:pt x="1896" y="2702"/>
                  </a:lnTo>
                  <a:lnTo>
                    <a:pt x="1918" y="2701"/>
                  </a:lnTo>
                  <a:lnTo>
                    <a:pt x="1938" y="2697"/>
                  </a:lnTo>
                  <a:lnTo>
                    <a:pt x="1958" y="2692"/>
                  </a:lnTo>
                  <a:lnTo>
                    <a:pt x="1978" y="2684"/>
                  </a:lnTo>
                  <a:lnTo>
                    <a:pt x="1997" y="2674"/>
                  </a:lnTo>
                  <a:lnTo>
                    <a:pt x="2015" y="2662"/>
                  </a:lnTo>
                  <a:lnTo>
                    <a:pt x="2031" y="2647"/>
                  </a:lnTo>
                  <a:lnTo>
                    <a:pt x="2047" y="2631"/>
                  </a:lnTo>
                  <a:lnTo>
                    <a:pt x="2060" y="2615"/>
                  </a:lnTo>
                  <a:lnTo>
                    <a:pt x="2074" y="2596"/>
                  </a:lnTo>
                  <a:lnTo>
                    <a:pt x="2084" y="2576"/>
                  </a:lnTo>
                  <a:lnTo>
                    <a:pt x="2094" y="2555"/>
                  </a:lnTo>
                  <a:lnTo>
                    <a:pt x="2100" y="2532"/>
                  </a:lnTo>
                  <a:lnTo>
                    <a:pt x="2106" y="2508"/>
                  </a:lnTo>
                  <a:lnTo>
                    <a:pt x="2110" y="2484"/>
                  </a:lnTo>
                  <a:lnTo>
                    <a:pt x="2110" y="2457"/>
                  </a:lnTo>
                  <a:lnTo>
                    <a:pt x="2110" y="2416"/>
                  </a:lnTo>
                  <a:lnTo>
                    <a:pt x="2110" y="2400"/>
                  </a:lnTo>
                  <a:lnTo>
                    <a:pt x="2108" y="2386"/>
                  </a:lnTo>
                  <a:close/>
                  <a:moveTo>
                    <a:pt x="2711" y="462"/>
                  </a:moveTo>
                  <a:lnTo>
                    <a:pt x="2711" y="462"/>
                  </a:lnTo>
                  <a:lnTo>
                    <a:pt x="2712" y="477"/>
                  </a:lnTo>
                  <a:lnTo>
                    <a:pt x="2711" y="491"/>
                  </a:lnTo>
                  <a:lnTo>
                    <a:pt x="2710" y="507"/>
                  </a:lnTo>
                  <a:lnTo>
                    <a:pt x="2707" y="522"/>
                  </a:lnTo>
                  <a:lnTo>
                    <a:pt x="2702" y="537"/>
                  </a:lnTo>
                  <a:lnTo>
                    <a:pt x="2696" y="550"/>
                  </a:lnTo>
                  <a:lnTo>
                    <a:pt x="2690" y="565"/>
                  </a:lnTo>
                  <a:lnTo>
                    <a:pt x="2682" y="579"/>
                  </a:lnTo>
                  <a:lnTo>
                    <a:pt x="2672" y="592"/>
                  </a:lnTo>
                  <a:lnTo>
                    <a:pt x="2661" y="605"/>
                  </a:lnTo>
                  <a:lnTo>
                    <a:pt x="2651" y="618"/>
                  </a:lnTo>
                  <a:lnTo>
                    <a:pt x="2639" y="630"/>
                  </a:lnTo>
                  <a:lnTo>
                    <a:pt x="2625" y="642"/>
                  </a:lnTo>
                  <a:lnTo>
                    <a:pt x="2610" y="652"/>
                  </a:lnTo>
                  <a:lnTo>
                    <a:pt x="2594" y="663"/>
                  </a:lnTo>
                  <a:lnTo>
                    <a:pt x="2578" y="673"/>
                  </a:lnTo>
                  <a:lnTo>
                    <a:pt x="2570" y="690"/>
                  </a:lnTo>
                  <a:lnTo>
                    <a:pt x="2559" y="706"/>
                  </a:lnTo>
                  <a:lnTo>
                    <a:pt x="2549" y="721"/>
                  </a:lnTo>
                  <a:lnTo>
                    <a:pt x="2538" y="736"/>
                  </a:lnTo>
                  <a:lnTo>
                    <a:pt x="2526" y="749"/>
                  </a:lnTo>
                  <a:lnTo>
                    <a:pt x="2512" y="763"/>
                  </a:lnTo>
                  <a:lnTo>
                    <a:pt x="2498" y="775"/>
                  </a:lnTo>
                  <a:lnTo>
                    <a:pt x="2483" y="785"/>
                  </a:lnTo>
                  <a:lnTo>
                    <a:pt x="2468" y="795"/>
                  </a:lnTo>
                  <a:lnTo>
                    <a:pt x="2452" y="803"/>
                  </a:lnTo>
                  <a:lnTo>
                    <a:pt x="2436" y="811"/>
                  </a:lnTo>
                  <a:lnTo>
                    <a:pt x="2418" y="816"/>
                  </a:lnTo>
                  <a:lnTo>
                    <a:pt x="2401" y="822"/>
                  </a:lnTo>
                  <a:lnTo>
                    <a:pt x="2382" y="826"/>
                  </a:lnTo>
                  <a:lnTo>
                    <a:pt x="2363" y="827"/>
                  </a:lnTo>
                  <a:lnTo>
                    <a:pt x="2345" y="828"/>
                  </a:lnTo>
                  <a:lnTo>
                    <a:pt x="2327" y="827"/>
                  </a:lnTo>
                  <a:lnTo>
                    <a:pt x="2308" y="826"/>
                  </a:lnTo>
                  <a:lnTo>
                    <a:pt x="2291" y="822"/>
                  </a:lnTo>
                  <a:lnTo>
                    <a:pt x="2275" y="818"/>
                  </a:lnTo>
                  <a:lnTo>
                    <a:pt x="2259" y="812"/>
                  </a:lnTo>
                  <a:lnTo>
                    <a:pt x="2243" y="805"/>
                  </a:lnTo>
                  <a:lnTo>
                    <a:pt x="2227" y="797"/>
                  </a:lnTo>
                  <a:lnTo>
                    <a:pt x="2212" y="789"/>
                  </a:lnTo>
                  <a:lnTo>
                    <a:pt x="2198" y="779"/>
                  </a:lnTo>
                  <a:lnTo>
                    <a:pt x="2184" y="768"/>
                  </a:lnTo>
                  <a:lnTo>
                    <a:pt x="2172" y="757"/>
                  </a:lnTo>
                  <a:lnTo>
                    <a:pt x="2159" y="744"/>
                  </a:lnTo>
                  <a:lnTo>
                    <a:pt x="2147" y="730"/>
                  </a:lnTo>
                  <a:lnTo>
                    <a:pt x="2137" y="717"/>
                  </a:lnTo>
                  <a:lnTo>
                    <a:pt x="2127" y="702"/>
                  </a:lnTo>
                  <a:lnTo>
                    <a:pt x="2118" y="686"/>
                  </a:lnTo>
                  <a:lnTo>
                    <a:pt x="2098" y="677"/>
                  </a:lnTo>
                  <a:lnTo>
                    <a:pt x="2079" y="666"/>
                  </a:lnTo>
                  <a:lnTo>
                    <a:pt x="2061" y="654"/>
                  </a:lnTo>
                  <a:lnTo>
                    <a:pt x="2045" y="642"/>
                  </a:lnTo>
                  <a:lnTo>
                    <a:pt x="2031" y="630"/>
                  </a:lnTo>
                  <a:lnTo>
                    <a:pt x="2016" y="616"/>
                  </a:lnTo>
                  <a:lnTo>
                    <a:pt x="2004" y="601"/>
                  </a:lnTo>
                  <a:lnTo>
                    <a:pt x="1993" y="588"/>
                  </a:lnTo>
                  <a:lnTo>
                    <a:pt x="1984" y="573"/>
                  </a:lnTo>
                  <a:lnTo>
                    <a:pt x="1976" y="557"/>
                  </a:lnTo>
                  <a:lnTo>
                    <a:pt x="1969" y="542"/>
                  </a:lnTo>
                  <a:lnTo>
                    <a:pt x="1965" y="526"/>
                  </a:lnTo>
                  <a:lnTo>
                    <a:pt x="1962" y="510"/>
                  </a:lnTo>
                  <a:lnTo>
                    <a:pt x="1961" y="494"/>
                  </a:lnTo>
                  <a:lnTo>
                    <a:pt x="1962" y="478"/>
                  </a:lnTo>
                  <a:lnTo>
                    <a:pt x="1965" y="462"/>
                  </a:lnTo>
                  <a:lnTo>
                    <a:pt x="2036" y="162"/>
                  </a:lnTo>
                  <a:lnTo>
                    <a:pt x="2040" y="150"/>
                  </a:lnTo>
                  <a:lnTo>
                    <a:pt x="2044" y="140"/>
                  </a:lnTo>
                  <a:lnTo>
                    <a:pt x="2048" y="128"/>
                  </a:lnTo>
                  <a:lnTo>
                    <a:pt x="2053" y="117"/>
                  </a:lnTo>
                  <a:lnTo>
                    <a:pt x="2067" y="98"/>
                  </a:lnTo>
                  <a:lnTo>
                    <a:pt x="2082" y="81"/>
                  </a:lnTo>
                  <a:lnTo>
                    <a:pt x="2099" y="64"/>
                  </a:lnTo>
                  <a:lnTo>
                    <a:pt x="2118" y="51"/>
                  </a:lnTo>
                  <a:lnTo>
                    <a:pt x="2139" y="39"/>
                  </a:lnTo>
                  <a:lnTo>
                    <a:pt x="2161" y="28"/>
                  </a:lnTo>
                  <a:lnTo>
                    <a:pt x="2185" y="20"/>
                  </a:lnTo>
                  <a:lnTo>
                    <a:pt x="2210" y="13"/>
                  </a:lnTo>
                  <a:lnTo>
                    <a:pt x="2236" y="9"/>
                  </a:lnTo>
                  <a:lnTo>
                    <a:pt x="2263" y="7"/>
                  </a:lnTo>
                  <a:lnTo>
                    <a:pt x="2291" y="5"/>
                  </a:lnTo>
                  <a:lnTo>
                    <a:pt x="2319" y="5"/>
                  </a:lnTo>
                  <a:lnTo>
                    <a:pt x="2347" y="8"/>
                  </a:lnTo>
                  <a:lnTo>
                    <a:pt x="2376" y="11"/>
                  </a:lnTo>
                  <a:lnTo>
                    <a:pt x="2404" y="16"/>
                  </a:lnTo>
                  <a:lnTo>
                    <a:pt x="2432" y="23"/>
                  </a:lnTo>
                  <a:lnTo>
                    <a:pt x="2460" y="31"/>
                  </a:lnTo>
                  <a:lnTo>
                    <a:pt x="2487" y="40"/>
                  </a:lnTo>
                  <a:lnTo>
                    <a:pt x="2512" y="51"/>
                  </a:lnTo>
                  <a:lnTo>
                    <a:pt x="2537" y="63"/>
                  </a:lnTo>
                  <a:lnTo>
                    <a:pt x="2561" y="77"/>
                  </a:lnTo>
                  <a:lnTo>
                    <a:pt x="2584" y="90"/>
                  </a:lnTo>
                  <a:lnTo>
                    <a:pt x="2604" y="106"/>
                  </a:lnTo>
                  <a:lnTo>
                    <a:pt x="2622" y="124"/>
                  </a:lnTo>
                  <a:lnTo>
                    <a:pt x="2640" y="141"/>
                  </a:lnTo>
                  <a:lnTo>
                    <a:pt x="2655" y="160"/>
                  </a:lnTo>
                  <a:lnTo>
                    <a:pt x="2667" y="180"/>
                  </a:lnTo>
                  <a:lnTo>
                    <a:pt x="2676" y="201"/>
                  </a:lnTo>
                  <a:lnTo>
                    <a:pt x="2683" y="223"/>
                  </a:lnTo>
                  <a:lnTo>
                    <a:pt x="2687" y="246"/>
                  </a:lnTo>
                  <a:lnTo>
                    <a:pt x="2711" y="462"/>
                  </a:lnTo>
                  <a:close/>
                  <a:moveTo>
                    <a:pt x="2455" y="259"/>
                  </a:moveTo>
                  <a:lnTo>
                    <a:pt x="2455" y="259"/>
                  </a:lnTo>
                  <a:lnTo>
                    <a:pt x="2444" y="283"/>
                  </a:lnTo>
                  <a:lnTo>
                    <a:pt x="2432" y="306"/>
                  </a:lnTo>
                  <a:lnTo>
                    <a:pt x="2418" y="329"/>
                  </a:lnTo>
                  <a:lnTo>
                    <a:pt x="2404" y="349"/>
                  </a:lnTo>
                  <a:lnTo>
                    <a:pt x="2388" y="369"/>
                  </a:lnTo>
                  <a:lnTo>
                    <a:pt x="2369" y="388"/>
                  </a:lnTo>
                  <a:lnTo>
                    <a:pt x="2350" y="405"/>
                  </a:lnTo>
                  <a:lnTo>
                    <a:pt x="2330" y="422"/>
                  </a:lnTo>
                  <a:lnTo>
                    <a:pt x="2308" y="436"/>
                  </a:lnTo>
                  <a:lnTo>
                    <a:pt x="2286" y="450"/>
                  </a:lnTo>
                  <a:lnTo>
                    <a:pt x="2261" y="460"/>
                  </a:lnTo>
                  <a:lnTo>
                    <a:pt x="2237" y="470"/>
                  </a:lnTo>
                  <a:lnTo>
                    <a:pt x="2212" y="478"/>
                  </a:lnTo>
                  <a:lnTo>
                    <a:pt x="2186" y="485"/>
                  </a:lnTo>
                  <a:lnTo>
                    <a:pt x="2159" y="489"/>
                  </a:lnTo>
                  <a:lnTo>
                    <a:pt x="2131" y="491"/>
                  </a:lnTo>
                  <a:lnTo>
                    <a:pt x="2131" y="530"/>
                  </a:lnTo>
                  <a:lnTo>
                    <a:pt x="2133" y="556"/>
                  </a:lnTo>
                  <a:lnTo>
                    <a:pt x="2137" y="581"/>
                  </a:lnTo>
                  <a:lnTo>
                    <a:pt x="2142" y="604"/>
                  </a:lnTo>
                  <a:lnTo>
                    <a:pt x="2149" y="627"/>
                  </a:lnTo>
                  <a:lnTo>
                    <a:pt x="2158" y="648"/>
                  </a:lnTo>
                  <a:lnTo>
                    <a:pt x="2169" y="669"/>
                  </a:lnTo>
                  <a:lnTo>
                    <a:pt x="2181" y="687"/>
                  </a:lnTo>
                  <a:lnTo>
                    <a:pt x="2196" y="703"/>
                  </a:lnTo>
                  <a:lnTo>
                    <a:pt x="2210" y="720"/>
                  </a:lnTo>
                  <a:lnTo>
                    <a:pt x="2227" y="733"/>
                  </a:lnTo>
                  <a:lnTo>
                    <a:pt x="2244" y="745"/>
                  </a:lnTo>
                  <a:lnTo>
                    <a:pt x="2263" y="756"/>
                  </a:lnTo>
                  <a:lnTo>
                    <a:pt x="2283" y="764"/>
                  </a:lnTo>
                  <a:lnTo>
                    <a:pt x="2303" y="769"/>
                  </a:lnTo>
                  <a:lnTo>
                    <a:pt x="2323" y="773"/>
                  </a:lnTo>
                  <a:lnTo>
                    <a:pt x="2345" y="775"/>
                  </a:lnTo>
                  <a:lnTo>
                    <a:pt x="2366" y="773"/>
                  </a:lnTo>
                  <a:lnTo>
                    <a:pt x="2386" y="769"/>
                  </a:lnTo>
                  <a:lnTo>
                    <a:pt x="2406" y="764"/>
                  </a:lnTo>
                  <a:lnTo>
                    <a:pt x="2427" y="756"/>
                  </a:lnTo>
                  <a:lnTo>
                    <a:pt x="2445" y="745"/>
                  </a:lnTo>
                  <a:lnTo>
                    <a:pt x="2463" y="733"/>
                  </a:lnTo>
                  <a:lnTo>
                    <a:pt x="2479" y="720"/>
                  </a:lnTo>
                  <a:lnTo>
                    <a:pt x="2494" y="703"/>
                  </a:lnTo>
                  <a:lnTo>
                    <a:pt x="2508" y="687"/>
                  </a:lnTo>
                  <a:lnTo>
                    <a:pt x="2520" y="669"/>
                  </a:lnTo>
                  <a:lnTo>
                    <a:pt x="2531" y="648"/>
                  </a:lnTo>
                  <a:lnTo>
                    <a:pt x="2541" y="627"/>
                  </a:lnTo>
                  <a:lnTo>
                    <a:pt x="2547" y="604"/>
                  </a:lnTo>
                  <a:lnTo>
                    <a:pt x="2553" y="581"/>
                  </a:lnTo>
                  <a:lnTo>
                    <a:pt x="2557" y="556"/>
                  </a:lnTo>
                  <a:lnTo>
                    <a:pt x="2558" y="530"/>
                  </a:lnTo>
                  <a:lnTo>
                    <a:pt x="2558" y="467"/>
                  </a:lnTo>
                  <a:lnTo>
                    <a:pt x="2557" y="451"/>
                  </a:lnTo>
                  <a:lnTo>
                    <a:pt x="2555" y="434"/>
                  </a:lnTo>
                  <a:lnTo>
                    <a:pt x="2553" y="419"/>
                  </a:lnTo>
                  <a:lnTo>
                    <a:pt x="2550" y="403"/>
                  </a:lnTo>
                  <a:lnTo>
                    <a:pt x="2546" y="388"/>
                  </a:lnTo>
                  <a:lnTo>
                    <a:pt x="2541" y="373"/>
                  </a:lnTo>
                  <a:lnTo>
                    <a:pt x="2535" y="358"/>
                  </a:lnTo>
                  <a:lnTo>
                    <a:pt x="2529" y="345"/>
                  </a:lnTo>
                  <a:lnTo>
                    <a:pt x="2522" y="332"/>
                  </a:lnTo>
                  <a:lnTo>
                    <a:pt x="2514" y="320"/>
                  </a:lnTo>
                  <a:lnTo>
                    <a:pt x="2506" y="307"/>
                  </a:lnTo>
                  <a:lnTo>
                    <a:pt x="2496" y="297"/>
                  </a:lnTo>
                  <a:lnTo>
                    <a:pt x="2487" y="286"/>
                  </a:lnTo>
                  <a:lnTo>
                    <a:pt x="2476" y="277"/>
                  </a:lnTo>
                  <a:lnTo>
                    <a:pt x="2465" y="267"/>
                  </a:lnTo>
                  <a:lnTo>
                    <a:pt x="2455" y="259"/>
                  </a:lnTo>
                  <a:close/>
                  <a:moveTo>
                    <a:pt x="1041" y="227"/>
                  </a:moveTo>
                  <a:lnTo>
                    <a:pt x="1041" y="227"/>
                  </a:lnTo>
                  <a:lnTo>
                    <a:pt x="1027" y="244"/>
                  </a:lnTo>
                  <a:lnTo>
                    <a:pt x="1011" y="262"/>
                  </a:lnTo>
                  <a:lnTo>
                    <a:pt x="995" y="278"/>
                  </a:lnTo>
                  <a:lnTo>
                    <a:pt x="977" y="293"/>
                  </a:lnTo>
                  <a:lnTo>
                    <a:pt x="958" y="307"/>
                  </a:lnTo>
                  <a:lnTo>
                    <a:pt x="939" y="321"/>
                  </a:lnTo>
                  <a:lnTo>
                    <a:pt x="919" y="333"/>
                  </a:lnTo>
                  <a:lnTo>
                    <a:pt x="899" y="344"/>
                  </a:lnTo>
                  <a:lnTo>
                    <a:pt x="878" y="354"/>
                  </a:lnTo>
                  <a:lnTo>
                    <a:pt x="856" y="362"/>
                  </a:lnTo>
                  <a:lnTo>
                    <a:pt x="833" y="371"/>
                  </a:lnTo>
                  <a:lnTo>
                    <a:pt x="811" y="377"/>
                  </a:lnTo>
                  <a:lnTo>
                    <a:pt x="788" y="381"/>
                  </a:lnTo>
                  <a:lnTo>
                    <a:pt x="764" y="385"/>
                  </a:lnTo>
                  <a:lnTo>
                    <a:pt x="738" y="388"/>
                  </a:lnTo>
                  <a:lnTo>
                    <a:pt x="714" y="388"/>
                  </a:lnTo>
                  <a:lnTo>
                    <a:pt x="679" y="387"/>
                  </a:lnTo>
                  <a:lnTo>
                    <a:pt x="644" y="383"/>
                  </a:lnTo>
                  <a:lnTo>
                    <a:pt x="643" y="400"/>
                  </a:lnTo>
                  <a:lnTo>
                    <a:pt x="643" y="419"/>
                  </a:lnTo>
                  <a:lnTo>
                    <a:pt x="643" y="495"/>
                  </a:lnTo>
                  <a:lnTo>
                    <a:pt x="644" y="524"/>
                  </a:lnTo>
                  <a:lnTo>
                    <a:pt x="647" y="550"/>
                  </a:lnTo>
                  <a:lnTo>
                    <a:pt x="654" y="577"/>
                  </a:lnTo>
                  <a:lnTo>
                    <a:pt x="662" y="601"/>
                  </a:lnTo>
                  <a:lnTo>
                    <a:pt x="671" y="626"/>
                  </a:lnTo>
                  <a:lnTo>
                    <a:pt x="683" y="647"/>
                  </a:lnTo>
                  <a:lnTo>
                    <a:pt x="697" y="667"/>
                  </a:lnTo>
                  <a:lnTo>
                    <a:pt x="713" y="687"/>
                  </a:lnTo>
                  <a:lnTo>
                    <a:pt x="729" y="703"/>
                  </a:lnTo>
                  <a:lnTo>
                    <a:pt x="748" y="720"/>
                  </a:lnTo>
                  <a:lnTo>
                    <a:pt x="766" y="733"/>
                  </a:lnTo>
                  <a:lnTo>
                    <a:pt x="788" y="744"/>
                  </a:lnTo>
                  <a:lnTo>
                    <a:pt x="808" y="752"/>
                  </a:lnTo>
                  <a:lnTo>
                    <a:pt x="831" y="758"/>
                  </a:lnTo>
                  <a:lnTo>
                    <a:pt x="854" y="763"/>
                  </a:lnTo>
                  <a:lnTo>
                    <a:pt x="878" y="764"/>
                  </a:lnTo>
                  <a:lnTo>
                    <a:pt x="901" y="763"/>
                  </a:lnTo>
                  <a:lnTo>
                    <a:pt x="923" y="758"/>
                  </a:lnTo>
                  <a:lnTo>
                    <a:pt x="946" y="752"/>
                  </a:lnTo>
                  <a:lnTo>
                    <a:pt x="968" y="744"/>
                  </a:lnTo>
                  <a:lnTo>
                    <a:pt x="988" y="733"/>
                  </a:lnTo>
                  <a:lnTo>
                    <a:pt x="1008" y="720"/>
                  </a:lnTo>
                  <a:lnTo>
                    <a:pt x="1025" y="703"/>
                  </a:lnTo>
                  <a:lnTo>
                    <a:pt x="1043" y="687"/>
                  </a:lnTo>
                  <a:lnTo>
                    <a:pt x="1058" y="667"/>
                  </a:lnTo>
                  <a:lnTo>
                    <a:pt x="1071" y="647"/>
                  </a:lnTo>
                  <a:lnTo>
                    <a:pt x="1083" y="626"/>
                  </a:lnTo>
                  <a:lnTo>
                    <a:pt x="1094" y="601"/>
                  </a:lnTo>
                  <a:lnTo>
                    <a:pt x="1102" y="577"/>
                  </a:lnTo>
                  <a:lnTo>
                    <a:pt x="1107" y="550"/>
                  </a:lnTo>
                  <a:lnTo>
                    <a:pt x="1111" y="524"/>
                  </a:lnTo>
                  <a:lnTo>
                    <a:pt x="1113" y="495"/>
                  </a:lnTo>
                  <a:lnTo>
                    <a:pt x="1113" y="419"/>
                  </a:lnTo>
                  <a:lnTo>
                    <a:pt x="1111" y="391"/>
                  </a:lnTo>
                  <a:lnTo>
                    <a:pt x="1107" y="364"/>
                  </a:lnTo>
                  <a:lnTo>
                    <a:pt x="1101" y="337"/>
                  </a:lnTo>
                  <a:lnTo>
                    <a:pt x="1092" y="311"/>
                  </a:lnTo>
                  <a:lnTo>
                    <a:pt x="1083" y="289"/>
                  </a:lnTo>
                  <a:lnTo>
                    <a:pt x="1071" y="266"/>
                  </a:lnTo>
                  <a:lnTo>
                    <a:pt x="1056" y="246"/>
                  </a:lnTo>
                  <a:lnTo>
                    <a:pt x="1041" y="227"/>
                  </a:lnTo>
                  <a:close/>
                  <a:moveTo>
                    <a:pt x="1211" y="556"/>
                  </a:moveTo>
                  <a:lnTo>
                    <a:pt x="1152" y="595"/>
                  </a:lnTo>
                  <a:lnTo>
                    <a:pt x="1145" y="618"/>
                  </a:lnTo>
                  <a:lnTo>
                    <a:pt x="1135" y="640"/>
                  </a:lnTo>
                  <a:lnTo>
                    <a:pt x="1125" y="662"/>
                  </a:lnTo>
                  <a:lnTo>
                    <a:pt x="1111" y="683"/>
                  </a:lnTo>
                  <a:lnTo>
                    <a:pt x="1098" y="703"/>
                  </a:lnTo>
                  <a:lnTo>
                    <a:pt x="1083" y="721"/>
                  </a:lnTo>
                  <a:lnTo>
                    <a:pt x="1067" y="738"/>
                  </a:lnTo>
                  <a:lnTo>
                    <a:pt x="1050" y="754"/>
                  </a:lnTo>
                  <a:lnTo>
                    <a:pt x="1031" y="768"/>
                  </a:lnTo>
                  <a:lnTo>
                    <a:pt x="1012" y="781"/>
                  </a:lnTo>
                  <a:lnTo>
                    <a:pt x="992" y="792"/>
                  </a:lnTo>
                  <a:lnTo>
                    <a:pt x="970" y="801"/>
                  </a:lnTo>
                  <a:lnTo>
                    <a:pt x="948" y="808"/>
                  </a:lnTo>
                  <a:lnTo>
                    <a:pt x="925" y="814"/>
                  </a:lnTo>
                  <a:lnTo>
                    <a:pt x="902" y="816"/>
                  </a:lnTo>
                  <a:lnTo>
                    <a:pt x="878" y="818"/>
                  </a:lnTo>
                  <a:lnTo>
                    <a:pt x="852" y="816"/>
                  </a:lnTo>
                  <a:lnTo>
                    <a:pt x="828" y="814"/>
                  </a:lnTo>
                  <a:lnTo>
                    <a:pt x="805" y="808"/>
                  </a:lnTo>
                  <a:lnTo>
                    <a:pt x="782" y="800"/>
                  </a:lnTo>
                  <a:lnTo>
                    <a:pt x="761" y="791"/>
                  </a:lnTo>
                  <a:lnTo>
                    <a:pt x="741" y="780"/>
                  </a:lnTo>
                  <a:lnTo>
                    <a:pt x="721" y="767"/>
                  </a:lnTo>
                  <a:lnTo>
                    <a:pt x="702" y="752"/>
                  </a:lnTo>
                  <a:lnTo>
                    <a:pt x="684" y="736"/>
                  </a:lnTo>
                  <a:lnTo>
                    <a:pt x="668" y="718"/>
                  </a:lnTo>
                  <a:lnTo>
                    <a:pt x="654" y="698"/>
                  </a:lnTo>
                  <a:lnTo>
                    <a:pt x="640" y="678"/>
                  </a:lnTo>
                  <a:lnTo>
                    <a:pt x="628" y="656"/>
                  </a:lnTo>
                  <a:lnTo>
                    <a:pt x="617" y="634"/>
                  </a:lnTo>
                  <a:lnTo>
                    <a:pt x="608" y="611"/>
                  </a:lnTo>
                  <a:lnTo>
                    <a:pt x="600" y="587"/>
                  </a:lnTo>
                  <a:lnTo>
                    <a:pt x="554" y="556"/>
                  </a:lnTo>
                  <a:lnTo>
                    <a:pt x="554" y="291"/>
                  </a:lnTo>
                  <a:lnTo>
                    <a:pt x="556" y="271"/>
                  </a:lnTo>
                  <a:lnTo>
                    <a:pt x="558" y="251"/>
                  </a:lnTo>
                  <a:lnTo>
                    <a:pt x="562" y="232"/>
                  </a:lnTo>
                  <a:lnTo>
                    <a:pt x="569" y="213"/>
                  </a:lnTo>
                  <a:lnTo>
                    <a:pt x="577" y="195"/>
                  </a:lnTo>
                  <a:lnTo>
                    <a:pt x="587" y="177"/>
                  </a:lnTo>
                  <a:lnTo>
                    <a:pt x="597" y="160"/>
                  </a:lnTo>
                  <a:lnTo>
                    <a:pt x="609" y="144"/>
                  </a:lnTo>
                  <a:lnTo>
                    <a:pt x="623" y="128"/>
                  </a:lnTo>
                  <a:lnTo>
                    <a:pt x="638" y="111"/>
                  </a:lnTo>
                  <a:lnTo>
                    <a:pt x="652" y="98"/>
                  </a:lnTo>
                  <a:lnTo>
                    <a:pt x="668" y="85"/>
                  </a:lnTo>
                  <a:lnTo>
                    <a:pt x="686" y="71"/>
                  </a:lnTo>
                  <a:lnTo>
                    <a:pt x="703" y="59"/>
                  </a:lnTo>
                  <a:lnTo>
                    <a:pt x="721" y="48"/>
                  </a:lnTo>
                  <a:lnTo>
                    <a:pt x="740" y="39"/>
                  </a:lnTo>
                  <a:lnTo>
                    <a:pt x="758" y="30"/>
                  </a:lnTo>
                  <a:lnTo>
                    <a:pt x="778" y="21"/>
                  </a:lnTo>
                  <a:lnTo>
                    <a:pt x="797" y="15"/>
                  </a:lnTo>
                  <a:lnTo>
                    <a:pt x="816" y="9"/>
                  </a:lnTo>
                  <a:lnTo>
                    <a:pt x="836" y="5"/>
                  </a:lnTo>
                  <a:lnTo>
                    <a:pt x="855" y="1"/>
                  </a:lnTo>
                  <a:lnTo>
                    <a:pt x="874" y="0"/>
                  </a:lnTo>
                  <a:lnTo>
                    <a:pt x="893" y="0"/>
                  </a:lnTo>
                  <a:lnTo>
                    <a:pt x="910" y="0"/>
                  </a:lnTo>
                  <a:lnTo>
                    <a:pt x="927" y="3"/>
                  </a:lnTo>
                  <a:lnTo>
                    <a:pt x="945" y="5"/>
                  </a:lnTo>
                  <a:lnTo>
                    <a:pt x="960" y="11"/>
                  </a:lnTo>
                  <a:lnTo>
                    <a:pt x="976" y="17"/>
                  </a:lnTo>
                  <a:lnTo>
                    <a:pt x="989" y="26"/>
                  </a:lnTo>
                  <a:lnTo>
                    <a:pt x="1003" y="35"/>
                  </a:lnTo>
                  <a:lnTo>
                    <a:pt x="1013" y="47"/>
                  </a:lnTo>
                  <a:lnTo>
                    <a:pt x="1027" y="43"/>
                  </a:lnTo>
                  <a:lnTo>
                    <a:pt x="1039" y="39"/>
                  </a:lnTo>
                  <a:lnTo>
                    <a:pt x="1051" y="38"/>
                  </a:lnTo>
                  <a:lnTo>
                    <a:pt x="1062" y="36"/>
                  </a:lnTo>
                  <a:lnTo>
                    <a:pt x="1072" y="36"/>
                  </a:lnTo>
                  <a:lnTo>
                    <a:pt x="1083" y="38"/>
                  </a:lnTo>
                  <a:lnTo>
                    <a:pt x="1092" y="40"/>
                  </a:lnTo>
                  <a:lnTo>
                    <a:pt x="1102" y="43"/>
                  </a:lnTo>
                  <a:lnTo>
                    <a:pt x="1111" y="47"/>
                  </a:lnTo>
                  <a:lnTo>
                    <a:pt x="1119" y="52"/>
                  </a:lnTo>
                  <a:lnTo>
                    <a:pt x="1129" y="58"/>
                  </a:lnTo>
                  <a:lnTo>
                    <a:pt x="1135" y="64"/>
                  </a:lnTo>
                  <a:lnTo>
                    <a:pt x="1150" y="79"/>
                  </a:lnTo>
                  <a:lnTo>
                    <a:pt x="1164" y="98"/>
                  </a:lnTo>
                  <a:lnTo>
                    <a:pt x="1174" y="117"/>
                  </a:lnTo>
                  <a:lnTo>
                    <a:pt x="1184" y="138"/>
                  </a:lnTo>
                  <a:lnTo>
                    <a:pt x="1192" y="161"/>
                  </a:lnTo>
                  <a:lnTo>
                    <a:pt x="1199" y="184"/>
                  </a:lnTo>
                  <a:lnTo>
                    <a:pt x="1204" y="208"/>
                  </a:lnTo>
                  <a:lnTo>
                    <a:pt x="1208" y="231"/>
                  </a:lnTo>
                  <a:lnTo>
                    <a:pt x="1209" y="255"/>
                  </a:lnTo>
                  <a:lnTo>
                    <a:pt x="1211" y="277"/>
                  </a:lnTo>
                  <a:lnTo>
                    <a:pt x="1211" y="5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00750" y="4629918"/>
              <a:ext cx="9715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Caring for Others</a:t>
              </a:r>
            </a:p>
          </p:txBody>
        </p:sp>
      </p:grpSp>
      <p:sp>
        <p:nvSpPr>
          <p:cNvPr id="23" name="Slide Number Placeholder 1"/>
          <p:cNvSpPr>
            <a:spLocks noGrp="1"/>
          </p:cNvSpPr>
          <p:nvPr>
            <p:ph type="sldNum" sz="quarter" idx="10"/>
          </p:nvPr>
        </p:nvSpPr>
        <p:spPr bwMode="white">
          <a:xfrm>
            <a:off x="400050" y="6523038"/>
            <a:ext cx="228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2" charset="-128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133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_wt_landscape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584635"/>
      </a:lt2>
      <a:accent1>
        <a:srgbClr val="FCD91D"/>
      </a:accent1>
      <a:accent2>
        <a:srgbClr val="7FC241"/>
      </a:accent2>
      <a:accent3>
        <a:srgbClr val="FD4F00"/>
      </a:accent3>
      <a:accent4>
        <a:srgbClr val="1946BA"/>
      </a:accent4>
      <a:accent5>
        <a:srgbClr val="FCD91D"/>
      </a:accent5>
      <a:accent6>
        <a:srgbClr val="7FC241"/>
      </a:accent6>
      <a:hlink>
        <a:srgbClr val="1946BA"/>
      </a:hlink>
      <a:folHlink>
        <a:srgbClr val="1946BA"/>
      </a:folHlink>
    </a:clrScheme>
    <a:fontScheme name="acc_wt_landscape">
      <a:majorFont>
        <a:latin typeface="Arial"/>
        <a:ea typeface="ヒラギノ角ゴ Pro W3"/>
        <a:cs typeface=""/>
      </a:majorFont>
      <a:minorFont>
        <a:latin typeface="Times New Roman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20" tIns="45720" rIns="45720" bIns="45720" numCol="1" anchor="b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20" tIns="45720" rIns="45720" bIns="45720" numCol="1" anchor="b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0"/>
          </a:defRPr>
        </a:defPPr>
      </a:lstStyle>
    </a:lnDef>
  </a:objectDefaults>
  <a:extraClrSchemeLst>
    <a:extraClrScheme>
      <a:clrScheme name="acc_wt_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wt_landscap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8">
        <a:dk1>
          <a:srgbClr val="000000"/>
        </a:dk1>
        <a:lt1>
          <a:srgbClr val="FFFFFF"/>
        </a:lt1>
        <a:dk2>
          <a:srgbClr val="FFFFFF"/>
        </a:dk2>
        <a:lt2>
          <a:srgbClr val="573E31"/>
        </a:lt2>
        <a:accent1>
          <a:srgbClr val="4C81B7"/>
        </a:accent1>
        <a:accent2>
          <a:srgbClr val="D18D0E"/>
        </a:accent2>
        <a:accent3>
          <a:srgbClr val="FFFFFF"/>
        </a:accent3>
        <a:accent4>
          <a:srgbClr val="000000"/>
        </a:accent4>
        <a:accent5>
          <a:srgbClr val="B2C1D8"/>
        </a:accent5>
        <a:accent6>
          <a:srgbClr val="BD7F0C"/>
        </a:accent6>
        <a:hlink>
          <a:srgbClr val="858B3E"/>
        </a:hlink>
        <a:folHlink>
          <a:srgbClr val="838A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cc_wt_landscape">
  <a:themeElements>
    <a:clrScheme name="">
      <a:dk1>
        <a:srgbClr val="000000"/>
      </a:dk1>
      <a:lt1>
        <a:srgbClr val="FFFFFF"/>
      </a:lt1>
      <a:dk2>
        <a:srgbClr val="FFFFFF"/>
      </a:dk2>
      <a:lt2>
        <a:srgbClr val="584635"/>
      </a:lt2>
      <a:accent1>
        <a:srgbClr val="4C81B7"/>
      </a:accent1>
      <a:accent2>
        <a:srgbClr val="CD8D0E"/>
      </a:accent2>
      <a:accent3>
        <a:srgbClr val="FFFFFF"/>
      </a:accent3>
      <a:accent4>
        <a:srgbClr val="000000"/>
      </a:accent4>
      <a:accent5>
        <a:srgbClr val="B2C1D8"/>
      </a:accent5>
      <a:accent6>
        <a:srgbClr val="BA7F0C"/>
      </a:accent6>
      <a:hlink>
        <a:srgbClr val="858B3E"/>
      </a:hlink>
      <a:folHlink>
        <a:srgbClr val="838A8F"/>
      </a:folHlink>
    </a:clrScheme>
    <a:fontScheme name="acc_wt_landscape">
      <a:majorFont>
        <a:latin typeface="Arial"/>
        <a:ea typeface="ヒラギノ角ゴ Pro W3"/>
        <a:cs typeface=""/>
      </a:majorFont>
      <a:minorFont>
        <a:latin typeface="Times New Roman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20" tIns="45720" rIns="45720" bIns="45720" numCol="1" anchor="b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20" tIns="45720" rIns="45720" bIns="45720" numCol="1" anchor="b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0"/>
          </a:defRPr>
        </a:defPPr>
      </a:lstStyle>
    </a:lnDef>
  </a:objectDefaults>
  <a:extraClrSchemeLst>
    <a:extraClrScheme>
      <a:clrScheme name="acc_wt_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wt_landscap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wt_landscape 8">
        <a:dk1>
          <a:srgbClr val="000000"/>
        </a:dk1>
        <a:lt1>
          <a:srgbClr val="FFFFFF"/>
        </a:lt1>
        <a:dk2>
          <a:srgbClr val="FFFFFF"/>
        </a:dk2>
        <a:lt2>
          <a:srgbClr val="573E31"/>
        </a:lt2>
        <a:accent1>
          <a:srgbClr val="4C81B7"/>
        </a:accent1>
        <a:accent2>
          <a:srgbClr val="D18D0E"/>
        </a:accent2>
        <a:accent3>
          <a:srgbClr val="FFFFFF"/>
        </a:accent3>
        <a:accent4>
          <a:srgbClr val="000000"/>
        </a:accent4>
        <a:accent5>
          <a:srgbClr val="B2C1D8"/>
        </a:accent5>
        <a:accent6>
          <a:srgbClr val="BD7F0C"/>
        </a:accent6>
        <a:hlink>
          <a:srgbClr val="858B3E"/>
        </a:hlink>
        <a:folHlink>
          <a:srgbClr val="838A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A8740365BFF4FB282F05FFBB6AA4F" ma:contentTypeVersion="14" ma:contentTypeDescription="Create a new document." ma:contentTypeScope="" ma:versionID="c51acdcceb691d9e3536908c8bd0fce5">
  <xsd:schema xmlns:xsd="http://www.w3.org/2001/XMLSchema" xmlns:xs="http://www.w3.org/2001/XMLSchema" xmlns:p="http://schemas.microsoft.com/office/2006/metadata/properties" xmlns:ns1="http://schemas.microsoft.com/sharepoint/v3" xmlns:ns2="f0a9906b-0900-4ada-98b5-20939991ad61" xmlns:ns3="942067f3-7e7d-4614-a17b-af9189f2c1ec" targetNamespace="http://schemas.microsoft.com/office/2006/metadata/properties" ma:root="true" ma:fieldsID="2ba5d4959221340239946b2521441817" ns1:_="" ns2:_="" ns3:_="">
    <xsd:import namespace="http://schemas.microsoft.com/sharepoint/v3"/>
    <xsd:import namespace="f0a9906b-0900-4ada-98b5-20939991ad61"/>
    <xsd:import namespace="942067f3-7e7d-4614-a17b-af9189f2c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9906b-0900-4ada-98b5-20939991a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067f3-7e7d-4614-a17b-af9189f2c1e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0661AE-40C2-4FDA-B509-FE4E077CBD22}"/>
</file>

<file path=customXml/itemProps2.xml><?xml version="1.0" encoding="utf-8"?>
<ds:datastoreItem xmlns:ds="http://schemas.openxmlformats.org/officeDocument/2006/customXml" ds:itemID="{ECDF318F-F404-451F-894C-FB8E753588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ABD0D4-61EF-4E0B-BF13-F06B92740893}">
  <ds:schemaRefs>
    <ds:schemaRef ds:uri="http://schemas.openxmlformats.org/package/2006/metadata/core-properties"/>
    <ds:schemaRef ds:uri="http://schemas.microsoft.com/office/2006/documentManagement/types"/>
    <ds:schemaRef ds:uri="7169596d-dc6b-445f-8f99-d7016dd28b0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6e09ce20-e105-460b-9620-17911396808a"/>
    <ds:schemaRef ds:uri="http://www.w3.org/XML/1998/namespace"/>
    <ds:schemaRef ds:uri="http://purl.org/dc/dcmitype/"/>
  </ds:schemaRefs>
</ds:datastoreItem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6708800</vt:lpwstr>
  </property>
  <property fmtid="{D5CDD505-2E9C-101B-9397-08002B2CF9AE}" pid="4" name="OptimizationTime">
    <vt:lpwstr>20210222_1657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6433</TotalTime>
  <Pages>30</Pages>
  <Words>2936</Words>
  <Application>Microsoft Office PowerPoint</Application>
  <PresentationFormat>On-screen Show (4:3)</PresentationFormat>
  <Paragraphs>715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Arial Narrow</vt:lpstr>
      <vt:lpstr>Symbol</vt:lpstr>
      <vt:lpstr>Times New Roman</vt:lpstr>
      <vt:lpstr>Wingdings</vt:lpstr>
      <vt:lpstr>acc_wt_landscape</vt:lpstr>
      <vt:lpstr>1_acc_wt_landscape</vt:lpstr>
      <vt:lpstr>Nearing Retirement                           in the FRS</vt:lpstr>
      <vt:lpstr>Workshop Objectives</vt:lpstr>
      <vt:lpstr>Tools and Resources</vt:lpstr>
      <vt:lpstr>Personal Action Plan</vt:lpstr>
      <vt:lpstr>Balancing Retirement Goals</vt:lpstr>
      <vt:lpstr>How Will You Spend Your Time in Retirement?</vt:lpstr>
      <vt:lpstr>Where Will You Live in Retirement?</vt:lpstr>
      <vt:lpstr>U.S. State Income Tax Rates</vt:lpstr>
      <vt:lpstr>Financial Impact of Lifestyle Changes</vt:lpstr>
      <vt:lpstr>When Will You Retire?</vt:lpstr>
      <vt:lpstr>Planning for Longevity</vt:lpstr>
      <vt:lpstr>Retirement Income Model - Expenses</vt:lpstr>
      <vt:lpstr>Know Your Annual Retirement Expenses</vt:lpstr>
      <vt:lpstr>Calculating Retirement Expenses - Example</vt:lpstr>
      <vt:lpstr>How do Healthcare Expenses Change When You Retire?</vt:lpstr>
      <vt:lpstr>Retiree Medical Plans</vt:lpstr>
      <vt:lpstr>Retirement Income Model - Income</vt:lpstr>
      <vt:lpstr>FRS Retirement Plans</vt:lpstr>
      <vt:lpstr>2nd Election Rules</vt:lpstr>
      <vt:lpstr>Considerations in Using Your 2nd Election </vt:lpstr>
      <vt:lpstr>2nd Election Choice Service</vt:lpstr>
      <vt:lpstr>What are Your Fixed Retirement Income Sources?</vt:lpstr>
      <vt:lpstr>FRS Pension Plan</vt:lpstr>
      <vt:lpstr>Social Security Benefits Projection</vt:lpstr>
      <vt:lpstr>Early, Full and Delayed Social Security Benefits</vt:lpstr>
      <vt:lpstr>Spousal Benefit – Example</vt:lpstr>
      <vt:lpstr>Social Security 2021 Earnings Limitation</vt:lpstr>
      <vt:lpstr>Federal Taxation of Social Security Benefits</vt:lpstr>
      <vt:lpstr>Other Possible Fixed Income Sources</vt:lpstr>
      <vt:lpstr>Retirement Income Model - Income</vt:lpstr>
      <vt:lpstr>What are Your Retirement Investment Income Sources?</vt:lpstr>
      <vt:lpstr>FRS Investment Plan Benefit  Payment Options</vt:lpstr>
      <vt:lpstr>Deferred Retirement Option Program  (DROP)</vt:lpstr>
      <vt:lpstr>What Can You Do With Your DROP  Account? </vt:lpstr>
      <vt:lpstr>Other Retirement Assets: Employer-Sponsored Savings Plans</vt:lpstr>
      <vt:lpstr>How do Retirement Plans Compare Once     in Retirement?</vt:lpstr>
      <vt:lpstr>How do Retirement Plans Compare Once    in Retirement?</vt:lpstr>
      <vt:lpstr>What Other Investment Income Sources    Will You Have?</vt:lpstr>
      <vt:lpstr>Retirement Income Model - Strategies</vt:lpstr>
      <vt:lpstr>Income from Assets – Strategies</vt:lpstr>
      <vt:lpstr>Annuities vs. Lump Sums</vt:lpstr>
      <vt:lpstr>What are Fixed Immediate Annuities?</vt:lpstr>
      <vt:lpstr>Deciding How Much to Annuitize</vt:lpstr>
      <vt:lpstr>Withdrawals from Investments</vt:lpstr>
      <vt:lpstr>Why Investing for Income is  Not Enough?</vt:lpstr>
      <vt:lpstr>How Many Years Will Your Assets Last Using Both Income and Principal?</vt:lpstr>
      <vt:lpstr>Required Minimum Distributions</vt:lpstr>
      <vt:lpstr>Considerations for Order of Account Withdrawals</vt:lpstr>
      <vt:lpstr>Establishing Payments</vt:lpstr>
      <vt:lpstr>Workshop Objectives</vt:lpstr>
      <vt:lpstr>Tools and Resources</vt:lpstr>
      <vt:lpstr>Next Steps: Personal Action Plan</vt:lpstr>
      <vt:lpstr>Questions and Answers</vt:lpstr>
      <vt:lpstr>Nearing Retirement                           in the FRS</vt:lpstr>
    </vt:vector>
  </TitlesOfParts>
  <Company>Aon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Pedro Lapeiretta</dc:creator>
  <cp:keywords/>
  <dc:description/>
  <cp:lastModifiedBy>Pamela Sheehan</cp:lastModifiedBy>
  <cp:revision>268</cp:revision>
  <cp:lastPrinted>2017-01-10T20:27:47Z</cp:lastPrinted>
  <dcterms:created xsi:type="dcterms:W3CDTF">2003-04-15T14:19:29Z</dcterms:created>
  <dcterms:modified xsi:type="dcterms:W3CDTF">2021-01-08T13:35:34Z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0x010100BB1A8740365BFF4FB282F05FFBB6AA4F</vt:lpwstr>
  </property>
</Properties>
</file>