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handoutMasterIdLst>
    <p:handoutMasterId r:id="rId43"/>
  </p:handoutMasterIdLst>
  <p:sldIdLst>
    <p:sldId id="256" r:id="rId2"/>
    <p:sldId id="257" r:id="rId3"/>
    <p:sldId id="258" r:id="rId4"/>
    <p:sldId id="327" r:id="rId5"/>
    <p:sldId id="260" r:id="rId6"/>
    <p:sldId id="261" r:id="rId7"/>
    <p:sldId id="328" r:id="rId8"/>
    <p:sldId id="263" r:id="rId9"/>
    <p:sldId id="264" r:id="rId10"/>
    <p:sldId id="265" r:id="rId11"/>
    <p:sldId id="266" r:id="rId12"/>
    <p:sldId id="268" r:id="rId13"/>
    <p:sldId id="323" r:id="rId14"/>
    <p:sldId id="270" r:id="rId15"/>
    <p:sldId id="271" r:id="rId16"/>
    <p:sldId id="272" r:id="rId17"/>
    <p:sldId id="273" r:id="rId18"/>
    <p:sldId id="274" r:id="rId19"/>
    <p:sldId id="275" r:id="rId20"/>
    <p:sldId id="324" r:id="rId21"/>
    <p:sldId id="280" r:id="rId22"/>
    <p:sldId id="279" r:id="rId23"/>
    <p:sldId id="325" r:id="rId24"/>
    <p:sldId id="326" r:id="rId25"/>
    <p:sldId id="283" r:id="rId26"/>
    <p:sldId id="302" r:id="rId27"/>
    <p:sldId id="286" r:id="rId28"/>
    <p:sldId id="287" r:id="rId29"/>
    <p:sldId id="303" r:id="rId30"/>
    <p:sldId id="289" r:id="rId31"/>
    <p:sldId id="290" r:id="rId32"/>
    <p:sldId id="304" r:id="rId33"/>
    <p:sldId id="292" r:id="rId34"/>
    <p:sldId id="293" r:id="rId35"/>
    <p:sldId id="294" r:id="rId36"/>
    <p:sldId id="295" r:id="rId37"/>
    <p:sldId id="296" r:id="rId38"/>
    <p:sldId id="297" r:id="rId39"/>
    <p:sldId id="298" r:id="rId40"/>
    <p:sldId id="299" r:id="rId41"/>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33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80723" autoAdjust="0"/>
  </p:normalViewPr>
  <p:slideViewPr>
    <p:cSldViewPr snapToObjects="1">
      <p:cViewPr varScale="1">
        <p:scale>
          <a:sx n="86" d="100"/>
          <a:sy n="86" d="100"/>
        </p:scale>
        <p:origin x="168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Objects="1">
      <p:cViewPr varScale="1">
        <p:scale>
          <a:sx n="79" d="100"/>
          <a:sy n="79" d="100"/>
        </p:scale>
        <p:origin x="198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2930" tIns="46465" rIns="92930" bIns="46465"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wrap="square" lIns="92930" tIns="46465" rIns="92930" bIns="46465" numCol="1" anchor="t" anchorCtr="0" compatLnSpc="1">
            <a:prstTxWarp prst="textNoShape">
              <a:avLst/>
            </a:prstTxWarp>
          </a:bodyPr>
          <a:lstStyle>
            <a:lvl1pPr algn="r">
              <a:defRPr sz="1200">
                <a:latin typeface="Calibri" pitchFamily="34" charset="0"/>
              </a:defRPr>
            </a:lvl1pPr>
          </a:lstStyle>
          <a:p>
            <a:pPr>
              <a:defRPr/>
            </a:pPr>
            <a:fld id="{52D189F0-BF93-415A-91B9-82A3667EA95B}" type="datetime1">
              <a:rPr lang="en-US"/>
              <a:pPr>
                <a:defRPr/>
              </a:pPr>
              <a:t>7/13/2018</a:t>
            </a:fld>
            <a:endParaRPr lang="en-US" dirty="0"/>
          </a:p>
        </p:txBody>
      </p:sp>
      <p:sp>
        <p:nvSpPr>
          <p:cNvPr id="4" name="Footer Placeholder 3"/>
          <p:cNvSpPr>
            <a:spLocks noGrp="1"/>
          </p:cNvSpPr>
          <p:nvPr>
            <p:ph type="ftr" sz="quarter" idx="2"/>
          </p:nvPr>
        </p:nvSpPr>
        <p:spPr>
          <a:xfrm>
            <a:off x="1" y="8829967"/>
            <a:ext cx="3352800" cy="464820"/>
          </a:xfrm>
          <a:prstGeom prst="rect">
            <a:avLst/>
          </a:prstGeom>
        </p:spPr>
        <p:txBody>
          <a:bodyPr vert="horz" wrap="square" lIns="92930" tIns="46465" rIns="92930" bIns="46465" numCol="1" anchor="b" anchorCtr="0" compatLnSpc="1">
            <a:prstTxWarp prst="textNoShape">
              <a:avLst/>
            </a:prstTxWarp>
          </a:bodyPr>
          <a:lstStyle>
            <a:lvl1pPr>
              <a:defRPr sz="1200">
                <a:latin typeface="Calibri" pitchFamily="34" charset="0"/>
              </a:defRPr>
            </a:lvl1pPr>
          </a:lstStyle>
          <a:p>
            <a:pPr>
              <a:defRPr/>
            </a:pPr>
            <a:r>
              <a:rPr lang="en-US" dirty="0" smtClean="0"/>
              <a:t>Electronic Version Available Here: </a:t>
            </a:r>
          </a:p>
          <a:p>
            <a:pPr>
              <a:defRPr/>
            </a:pPr>
            <a:r>
              <a:rPr lang="en-US" dirty="0"/>
              <a:t>https://hr.ucf.edu/files/NEOBenefitsSection.pptx</a:t>
            </a:r>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wrap="square" lIns="92930" tIns="46465" rIns="92930" bIns="46465" numCol="1" anchor="b" anchorCtr="0" compatLnSpc="1">
            <a:prstTxWarp prst="textNoShape">
              <a:avLst/>
            </a:prstTxWarp>
          </a:bodyPr>
          <a:lstStyle>
            <a:lvl1pPr algn="r">
              <a:defRPr sz="1200">
                <a:latin typeface="Calibri" pitchFamily="34" charset="0"/>
              </a:defRPr>
            </a:lvl1pPr>
          </a:lstStyle>
          <a:p>
            <a:pPr>
              <a:defRPr/>
            </a:pPr>
            <a:fld id="{4D4FBB8B-4085-43F6-ABEA-231CDE2182B8}" type="slidenum">
              <a:rPr lang="en-US"/>
              <a:pPr>
                <a:defRPr/>
              </a:pPr>
              <a:t>‹#›</a:t>
            </a:fld>
            <a:endParaRPr lang="en-US" dirty="0"/>
          </a:p>
        </p:txBody>
      </p:sp>
    </p:spTree>
    <p:extLst>
      <p:ext uri="{BB962C8B-B14F-4D97-AF65-F5344CB8AC3E}">
        <p14:creationId xmlns:p14="http://schemas.microsoft.com/office/powerpoint/2010/main" val="951952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2930" tIns="46465" rIns="92930" bIns="46465"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 name="Date Placeholder 2"/>
          <p:cNvSpPr>
            <a:spLocks noGrp="1"/>
          </p:cNvSpPr>
          <p:nvPr>
            <p:ph type="dt" idx="1"/>
          </p:nvPr>
        </p:nvSpPr>
        <p:spPr>
          <a:xfrm>
            <a:off x="3970939" y="0"/>
            <a:ext cx="3037840" cy="464820"/>
          </a:xfrm>
          <a:prstGeom prst="rect">
            <a:avLst/>
          </a:prstGeom>
        </p:spPr>
        <p:txBody>
          <a:bodyPr vert="horz" wrap="square" lIns="92930" tIns="46465" rIns="92930" bIns="46465" numCol="1" anchor="t" anchorCtr="0" compatLnSpc="1">
            <a:prstTxWarp prst="textNoShape">
              <a:avLst/>
            </a:prstTxWarp>
          </a:bodyPr>
          <a:lstStyle>
            <a:lvl1pPr algn="r">
              <a:defRPr sz="1200">
                <a:latin typeface="Calibri" pitchFamily="34" charset="0"/>
              </a:defRPr>
            </a:lvl1pPr>
          </a:lstStyle>
          <a:p>
            <a:pPr>
              <a:defRPr/>
            </a:pPr>
            <a:fld id="{BAD57DAA-AEED-4771-9F02-AFD694795ACC}" type="datetime1">
              <a:rPr lang="en-US"/>
              <a:pPr>
                <a:defRPr/>
              </a:pPr>
              <a:t>7/13/2018</a:t>
            </a:fld>
            <a:endParaRPr lang="en-US" dirty="0"/>
          </a:p>
        </p:txBody>
      </p:sp>
      <p:sp>
        <p:nvSpPr>
          <p:cNvPr id="4" name="Slide Image Placeholder 3"/>
          <p:cNvSpPr>
            <a:spLocks noGrp="1" noRot="1" noChangeAspect="1"/>
          </p:cNvSpPr>
          <p:nvPr>
            <p:ph type="sldImg" idx="2"/>
          </p:nvPr>
        </p:nvSpPr>
        <p:spPr>
          <a:xfrm>
            <a:off x="1181100" y="698500"/>
            <a:ext cx="4649788" cy="3486150"/>
          </a:xfrm>
          <a:prstGeom prst="rect">
            <a:avLst/>
          </a:prstGeom>
          <a:noFill/>
          <a:ln w="12700">
            <a:solidFill>
              <a:prstClr val="black"/>
            </a:solidFill>
          </a:ln>
        </p:spPr>
        <p:txBody>
          <a:bodyPr vert="horz" wrap="square" lIns="92930" tIns="46465" rIns="92930" bIns="46465"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701040" y="4415791"/>
            <a:ext cx="5608320" cy="4183380"/>
          </a:xfrm>
          <a:prstGeom prst="rect">
            <a:avLst/>
          </a:prstGeom>
        </p:spPr>
        <p:txBody>
          <a:bodyPr vert="horz" wrap="square" lIns="92930" tIns="46465" rIns="92930" bIns="46465"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2930" tIns="46465" rIns="92930" bIns="46465"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wrap="square" lIns="92930" tIns="46465" rIns="92930" bIns="46465" numCol="1" anchor="b" anchorCtr="0" compatLnSpc="1">
            <a:prstTxWarp prst="textNoShape">
              <a:avLst/>
            </a:prstTxWarp>
          </a:bodyPr>
          <a:lstStyle>
            <a:lvl1pPr algn="r">
              <a:defRPr sz="1200">
                <a:latin typeface="Calibri" pitchFamily="34" charset="0"/>
              </a:defRPr>
            </a:lvl1pPr>
          </a:lstStyle>
          <a:p>
            <a:pPr>
              <a:defRPr/>
            </a:pPr>
            <a:fld id="{BBB09C31-E2D3-4EDA-BC58-B5C80C923468}" type="slidenum">
              <a:rPr lang="en-US"/>
              <a:pPr>
                <a:defRPr/>
              </a:pPr>
              <a:t>‹#›</a:t>
            </a:fld>
            <a:endParaRPr lang="en-US" dirty="0"/>
          </a:p>
        </p:txBody>
      </p:sp>
    </p:spTree>
    <p:extLst>
      <p:ext uri="{BB962C8B-B14F-4D97-AF65-F5344CB8AC3E}">
        <p14:creationId xmlns:p14="http://schemas.microsoft.com/office/powerpoint/2010/main" val="366381889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1</a:t>
            </a:fld>
            <a:endParaRPr lang="en-US" dirty="0"/>
          </a:p>
        </p:txBody>
      </p:sp>
    </p:spTree>
    <p:extLst>
      <p:ext uri="{BB962C8B-B14F-4D97-AF65-F5344CB8AC3E}">
        <p14:creationId xmlns:p14="http://schemas.microsoft.com/office/powerpoint/2010/main" val="759114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10</a:t>
            </a:fld>
            <a:endParaRPr lang="en-US" dirty="0"/>
          </a:p>
        </p:txBody>
      </p:sp>
    </p:spTree>
    <p:extLst>
      <p:ext uri="{BB962C8B-B14F-4D97-AF65-F5344CB8AC3E}">
        <p14:creationId xmlns:p14="http://schemas.microsoft.com/office/powerpoint/2010/main" val="2201066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11</a:t>
            </a:fld>
            <a:endParaRPr lang="en-US" dirty="0"/>
          </a:p>
        </p:txBody>
      </p:sp>
    </p:spTree>
    <p:extLst>
      <p:ext uri="{BB962C8B-B14F-4D97-AF65-F5344CB8AC3E}">
        <p14:creationId xmlns:p14="http://schemas.microsoft.com/office/powerpoint/2010/main" val="475822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12</a:t>
            </a:fld>
            <a:endParaRPr lang="en-US" dirty="0"/>
          </a:p>
        </p:txBody>
      </p:sp>
    </p:spTree>
    <p:extLst>
      <p:ext uri="{BB962C8B-B14F-4D97-AF65-F5344CB8AC3E}">
        <p14:creationId xmlns:p14="http://schemas.microsoft.com/office/powerpoint/2010/main" val="1818001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13</a:t>
            </a:fld>
            <a:endParaRPr lang="en-US" dirty="0"/>
          </a:p>
        </p:txBody>
      </p:sp>
    </p:spTree>
    <p:extLst>
      <p:ext uri="{BB962C8B-B14F-4D97-AF65-F5344CB8AC3E}">
        <p14:creationId xmlns:p14="http://schemas.microsoft.com/office/powerpoint/2010/main" val="2997727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1F704C6-64EF-4E59-A432-55CA0BDB2273}" type="slidenum">
              <a:rPr lang="en-US" smtClean="0"/>
              <a:pPr>
                <a:defRPr/>
              </a:pPr>
              <a:t>14</a:t>
            </a:fld>
            <a:endParaRPr lang="en-US" dirty="0"/>
          </a:p>
        </p:txBody>
      </p:sp>
    </p:spTree>
    <p:extLst>
      <p:ext uri="{BB962C8B-B14F-4D97-AF65-F5344CB8AC3E}">
        <p14:creationId xmlns:p14="http://schemas.microsoft.com/office/powerpoint/2010/main" val="233095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15</a:t>
            </a:fld>
            <a:endParaRPr lang="en-US" dirty="0"/>
          </a:p>
        </p:txBody>
      </p:sp>
    </p:spTree>
    <p:extLst>
      <p:ext uri="{BB962C8B-B14F-4D97-AF65-F5344CB8AC3E}">
        <p14:creationId xmlns:p14="http://schemas.microsoft.com/office/powerpoint/2010/main" val="2161342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16</a:t>
            </a:fld>
            <a:endParaRPr lang="en-US" dirty="0"/>
          </a:p>
        </p:txBody>
      </p:sp>
    </p:spTree>
    <p:extLst>
      <p:ext uri="{BB962C8B-B14F-4D97-AF65-F5344CB8AC3E}">
        <p14:creationId xmlns:p14="http://schemas.microsoft.com/office/powerpoint/2010/main" val="2528679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17</a:t>
            </a:fld>
            <a:endParaRPr lang="en-US" dirty="0"/>
          </a:p>
        </p:txBody>
      </p:sp>
    </p:spTree>
    <p:extLst>
      <p:ext uri="{BB962C8B-B14F-4D97-AF65-F5344CB8AC3E}">
        <p14:creationId xmlns:p14="http://schemas.microsoft.com/office/powerpoint/2010/main" val="779888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18</a:t>
            </a:fld>
            <a:endParaRPr lang="en-US" dirty="0"/>
          </a:p>
        </p:txBody>
      </p:sp>
    </p:spTree>
    <p:extLst>
      <p:ext uri="{BB962C8B-B14F-4D97-AF65-F5344CB8AC3E}">
        <p14:creationId xmlns:p14="http://schemas.microsoft.com/office/powerpoint/2010/main" val="1970944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19</a:t>
            </a:fld>
            <a:endParaRPr lang="en-US" dirty="0"/>
          </a:p>
        </p:txBody>
      </p:sp>
    </p:spTree>
    <p:extLst>
      <p:ext uri="{BB962C8B-B14F-4D97-AF65-F5344CB8AC3E}">
        <p14:creationId xmlns:p14="http://schemas.microsoft.com/office/powerpoint/2010/main" val="1727519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2</a:t>
            </a:fld>
            <a:endParaRPr lang="en-US" dirty="0"/>
          </a:p>
        </p:txBody>
      </p:sp>
    </p:spTree>
    <p:extLst>
      <p:ext uri="{BB962C8B-B14F-4D97-AF65-F5344CB8AC3E}">
        <p14:creationId xmlns:p14="http://schemas.microsoft.com/office/powerpoint/2010/main" val="843501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20</a:t>
            </a:fld>
            <a:endParaRPr lang="en-US" dirty="0"/>
          </a:p>
        </p:txBody>
      </p:sp>
    </p:spTree>
    <p:extLst>
      <p:ext uri="{BB962C8B-B14F-4D97-AF65-F5344CB8AC3E}">
        <p14:creationId xmlns:p14="http://schemas.microsoft.com/office/powerpoint/2010/main" val="191832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21</a:t>
            </a:fld>
            <a:endParaRPr lang="en-US" dirty="0"/>
          </a:p>
        </p:txBody>
      </p:sp>
    </p:spTree>
    <p:extLst>
      <p:ext uri="{BB962C8B-B14F-4D97-AF65-F5344CB8AC3E}">
        <p14:creationId xmlns:p14="http://schemas.microsoft.com/office/powerpoint/2010/main" val="35586112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AmeriSys</a:t>
            </a:r>
            <a:r>
              <a:rPr lang="en-US" baseline="0" dirty="0" smtClean="0"/>
              <a:t> is the medical case manager for all UCF Workers’ Comp claims; they will tell an injured employee where to go to receive care.  The employee is not required to go to the Doctor.  They are required to report work related accidents.</a:t>
            </a:r>
            <a:endParaRPr lang="en-US" dirty="0"/>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22</a:t>
            </a:fld>
            <a:endParaRPr lang="en-US" dirty="0"/>
          </a:p>
        </p:txBody>
      </p:sp>
    </p:spTree>
    <p:extLst>
      <p:ext uri="{BB962C8B-B14F-4D97-AF65-F5344CB8AC3E}">
        <p14:creationId xmlns:p14="http://schemas.microsoft.com/office/powerpoint/2010/main" val="2502624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ＭＳ Ｐゴシック" pitchFamily="34" charset="-128"/>
                <a:cs typeface="+mn-cs"/>
              </a:rPr>
              <a:t>A 16-hour contribution to the sick leave pool allows employees who are enrolled in the sick leave pool a chance to have up to a maximum of 12 weeks PAID leave when you need it </a:t>
            </a:r>
            <a:r>
              <a:rPr lang="en-US" sz="1200" b="0" i="0" kern="1200" smtClean="0">
                <a:solidFill>
                  <a:schemeClr val="tx1"/>
                </a:solidFill>
                <a:effectLst/>
                <a:latin typeface="+mn-lt"/>
                <a:ea typeface="ＭＳ Ｐゴシック" pitchFamily="34" charset="-128"/>
                <a:cs typeface="+mn-cs"/>
              </a:rPr>
              <a:t>most.</a:t>
            </a:r>
            <a:endParaRPr lang="en-US" sz="1200" b="0" i="0" kern="1200" dirty="0" smtClean="0">
              <a:solidFill>
                <a:schemeClr val="tx1"/>
              </a:solidFill>
              <a:effectLst/>
              <a:latin typeface="+mn-lt"/>
              <a:ea typeface="ＭＳ Ｐゴシック" pitchFamily="34" charset="-128"/>
              <a:cs typeface="+mn-cs"/>
            </a:endParaRPr>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23</a:t>
            </a:fld>
            <a:endParaRPr lang="en-US" dirty="0"/>
          </a:p>
        </p:txBody>
      </p:sp>
    </p:spTree>
    <p:extLst>
      <p:ext uri="{BB962C8B-B14F-4D97-AF65-F5344CB8AC3E}">
        <p14:creationId xmlns:p14="http://schemas.microsoft.com/office/powerpoint/2010/main" val="273278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24</a:t>
            </a:fld>
            <a:endParaRPr lang="en-US" dirty="0"/>
          </a:p>
        </p:txBody>
      </p:sp>
    </p:spTree>
    <p:extLst>
      <p:ext uri="{BB962C8B-B14F-4D97-AF65-F5344CB8AC3E}">
        <p14:creationId xmlns:p14="http://schemas.microsoft.com/office/powerpoint/2010/main" val="1798445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25</a:t>
            </a:fld>
            <a:endParaRPr lang="en-US" dirty="0"/>
          </a:p>
        </p:txBody>
      </p:sp>
    </p:spTree>
    <p:extLst>
      <p:ext uri="{BB962C8B-B14F-4D97-AF65-F5344CB8AC3E}">
        <p14:creationId xmlns:p14="http://schemas.microsoft.com/office/powerpoint/2010/main" val="23927297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t" latinLnBrk="0" hangingPunct="1"/>
            <a:r>
              <a:rPr lang="en-US" b="1" dirty="0"/>
              <a:t>Defined Benefit Plan</a:t>
            </a:r>
            <a:r>
              <a:rPr lang="en-US" dirty="0"/>
              <a:t>: A type of pension plan in which an employer promises a specified monthly benefit on retirement that is predetermined by a formula based on the employee's earnings history, tenure of service and age, rather than depending directly on individual investment returns.</a:t>
            </a:r>
          </a:p>
          <a:p>
            <a:pPr rtl="0" eaLnBrk="1" fontAlgn="t" latinLnBrk="0" hangingPunct="1"/>
            <a:endParaRPr lang="en-US" b="1" dirty="0"/>
          </a:p>
          <a:p>
            <a:pPr rtl="0" eaLnBrk="1" fontAlgn="t" latinLnBrk="0" hangingPunct="1"/>
            <a:r>
              <a:rPr lang="en-US" b="1" dirty="0"/>
              <a:t>Defined Contribution Plan: </a:t>
            </a:r>
            <a:r>
              <a:rPr lang="en-US" dirty="0"/>
              <a:t>The employee or the employer (or both) contribute to the employee's individual account under the plan, sometimes at a set rate (set by the Florida Legislature for the Florida Retirement System), such as 4.04% of earnings annually. These contributions are invested on the employee's behalf. The employee will ultimately receive the balance in their account, which is based on contributions plus or minus investment gains or losses. The value of the account will fluctuate due to the changes in the value of the investments. Examples of defined contribution plans include 401(k) plans, 403(b) plans, employee stock ownership plans, and profit-sharing plans.</a:t>
            </a:r>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26</a:t>
            </a:fld>
            <a:endParaRPr lang="en-US" dirty="0"/>
          </a:p>
        </p:txBody>
      </p:sp>
    </p:spTree>
    <p:extLst>
      <p:ext uri="{BB962C8B-B14F-4D97-AF65-F5344CB8AC3E}">
        <p14:creationId xmlns:p14="http://schemas.microsoft.com/office/powerpoint/2010/main" val="5375852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Complete details can be found in: </a:t>
            </a:r>
          </a:p>
          <a:p>
            <a:r>
              <a:rPr lang="en-US" dirty="0" smtClean="0"/>
              <a:t>-Chapter 121, Florida Statutes</a:t>
            </a:r>
          </a:p>
          <a:p>
            <a:r>
              <a:rPr lang="en-US" dirty="0" smtClean="0"/>
              <a:t>-The rules of the State Board of Administration of Florida in Title 19;</a:t>
            </a:r>
            <a:r>
              <a:rPr lang="en-US" baseline="0" dirty="0" smtClean="0"/>
              <a:t> and</a:t>
            </a:r>
          </a:p>
          <a:p>
            <a:r>
              <a:rPr lang="en-US" baseline="0" dirty="0" smtClean="0"/>
              <a:t>-T</a:t>
            </a:r>
            <a:r>
              <a:rPr lang="en-US" dirty="0" smtClean="0"/>
              <a:t>he Department of Management Services, Division of Retirement in Chapter 60-S, Florida Administrative Code</a:t>
            </a:r>
            <a:endParaRPr lang="en-US" dirty="0"/>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27</a:t>
            </a:fld>
            <a:endParaRPr lang="en-US" dirty="0"/>
          </a:p>
        </p:txBody>
      </p:sp>
    </p:spTree>
    <p:extLst>
      <p:ext uri="{BB962C8B-B14F-4D97-AF65-F5344CB8AC3E}">
        <p14:creationId xmlns:p14="http://schemas.microsoft.com/office/powerpoint/2010/main" val="8805524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b="1" dirty="0"/>
              <a:t>Vesting</a:t>
            </a:r>
            <a:r>
              <a:rPr lang="en-US" dirty="0"/>
              <a:t>: The process where money belongs to a person, though it may not be available for distribution until a future date. Vested funds are fully owned by the participant in a qualified retirement plan.  Employee contributions are always 100% vested; employer contributions are normally subject to a vesting schedule based on years of service with the employer.</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28</a:t>
            </a:fld>
            <a:endParaRPr lang="en-US" dirty="0"/>
          </a:p>
        </p:txBody>
      </p:sp>
    </p:spTree>
    <p:extLst>
      <p:ext uri="{BB962C8B-B14F-4D97-AF65-F5344CB8AC3E}">
        <p14:creationId xmlns:p14="http://schemas.microsoft.com/office/powerpoint/2010/main" val="36187112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0309">
              <a:defRPr/>
            </a:pPr>
            <a:r>
              <a:rPr lang="en-US" dirty="0"/>
              <a:t>*Note: The ORP retirement plan is mandatory for College of Medicine Faculty Members and reemployed FRS Investment Plan or SUSORP retirees (who are eligible for the SUSORP). If you are a reemployed retiree returning to work in an ORP eligible position, you must enroll in the ORP plan. If you are a reemployed retiree returning to work in a non-ORP eligible position, you must enroll in the FRS Investment Plan. *Note: The reemployed retiree renewed membership does not apply to retirees of the FRS Pension Plan. </a:t>
            </a:r>
          </a:p>
          <a:p>
            <a:endParaRPr lang="en-US" dirty="0"/>
          </a:p>
        </p:txBody>
      </p:sp>
      <p:sp>
        <p:nvSpPr>
          <p:cNvPr id="4" name="Slide Number Placeholder 3"/>
          <p:cNvSpPr>
            <a:spLocks noGrp="1"/>
          </p:cNvSpPr>
          <p:nvPr>
            <p:ph type="sldNum" sz="quarter" idx="10"/>
          </p:nvPr>
        </p:nvSpPr>
        <p:spPr/>
        <p:txBody>
          <a:bodyPr/>
          <a:lstStyle/>
          <a:p>
            <a:pPr>
              <a:defRPr/>
            </a:pPr>
            <a:fld id="{A1F704C6-64EF-4E59-A432-55CA0BDB2273}" type="slidenum">
              <a:rPr lang="en-US" smtClean="0"/>
              <a:pPr>
                <a:defRPr/>
              </a:pPr>
              <a:t>29</a:t>
            </a:fld>
            <a:endParaRPr lang="en-US" dirty="0"/>
          </a:p>
        </p:txBody>
      </p:sp>
    </p:spTree>
    <p:extLst>
      <p:ext uri="{BB962C8B-B14F-4D97-AF65-F5344CB8AC3E}">
        <p14:creationId xmlns:p14="http://schemas.microsoft.com/office/powerpoint/2010/main" val="1799138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3</a:t>
            </a:fld>
            <a:endParaRPr lang="en-US" dirty="0"/>
          </a:p>
        </p:txBody>
      </p:sp>
    </p:spTree>
    <p:extLst>
      <p:ext uri="{BB962C8B-B14F-4D97-AF65-F5344CB8AC3E}">
        <p14:creationId xmlns:p14="http://schemas.microsoft.com/office/powerpoint/2010/main" val="473647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r>
              <a:rPr lang="en-US" baseline="0" dirty="0" smtClean="0"/>
              <a:t> note that the date of hire that is listed on the letter that you receive from FRS is incorrect. The FRS bases your hire date on your first *contribution date*. </a:t>
            </a:r>
            <a:endParaRPr lang="en-US" dirty="0"/>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30</a:t>
            </a:fld>
            <a:endParaRPr lang="en-US" dirty="0"/>
          </a:p>
        </p:txBody>
      </p:sp>
    </p:spTree>
    <p:extLst>
      <p:ext uri="{BB962C8B-B14F-4D97-AF65-F5344CB8AC3E}">
        <p14:creationId xmlns:p14="http://schemas.microsoft.com/office/powerpoint/2010/main" val="9915209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31</a:t>
            </a:fld>
            <a:endParaRPr lang="en-US" dirty="0"/>
          </a:p>
        </p:txBody>
      </p:sp>
    </p:spTree>
    <p:extLst>
      <p:ext uri="{BB962C8B-B14F-4D97-AF65-F5344CB8AC3E}">
        <p14:creationId xmlns:p14="http://schemas.microsoft.com/office/powerpoint/2010/main" val="41046986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32</a:t>
            </a:fld>
            <a:endParaRPr lang="en-US" dirty="0"/>
          </a:p>
        </p:txBody>
      </p:sp>
    </p:spTree>
    <p:extLst>
      <p:ext uri="{BB962C8B-B14F-4D97-AF65-F5344CB8AC3E}">
        <p14:creationId xmlns:p14="http://schemas.microsoft.com/office/powerpoint/2010/main" val="41603247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33</a:t>
            </a:fld>
            <a:endParaRPr lang="en-US" dirty="0"/>
          </a:p>
        </p:txBody>
      </p:sp>
    </p:spTree>
    <p:extLst>
      <p:ext uri="{BB962C8B-B14F-4D97-AF65-F5344CB8AC3E}">
        <p14:creationId xmlns:p14="http://schemas.microsoft.com/office/powerpoint/2010/main" val="28872333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34</a:t>
            </a:fld>
            <a:endParaRPr lang="en-US" dirty="0"/>
          </a:p>
        </p:txBody>
      </p:sp>
    </p:spTree>
    <p:extLst>
      <p:ext uri="{BB962C8B-B14F-4D97-AF65-F5344CB8AC3E}">
        <p14:creationId xmlns:p14="http://schemas.microsoft.com/office/powerpoint/2010/main" val="34839557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35</a:t>
            </a:fld>
            <a:endParaRPr lang="en-US" dirty="0"/>
          </a:p>
        </p:txBody>
      </p:sp>
    </p:spTree>
    <p:extLst>
      <p:ext uri="{BB962C8B-B14F-4D97-AF65-F5344CB8AC3E}">
        <p14:creationId xmlns:p14="http://schemas.microsoft.com/office/powerpoint/2010/main" val="8222915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36</a:t>
            </a:fld>
            <a:endParaRPr lang="en-US" dirty="0"/>
          </a:p>
        </p:txBody>
      </p:sp>
    </p:spTree>
    <p:extLst>
      <p:ext uri="{BB962C8B-B14F-4D97-AF65-F5344CB8AC3E}">
        <p14:creationId xmlns:p14="http://schemas.microsoft.com/office/powerpoint/2010/main" val="3250830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37</a:t>
            </a:fld>
            <a:endParaRPr lang="en-US" dirty="0"/>
          </a:p>
        </p:txBody>
      </p:sp>
    </p:spTree>
    <p:extLst>
      <p:ext uri="{BB962C8B-B14F-4D97-AF65-F5344CB8AC3E}">
        <p14:creationId xmlns:p14="http://schemas.microsoft.com/office/powerpoint/2010/main" val="10742749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38</a:t>
            </a:fld>
            <a:endParaRPr lang="en-US" dirty="0"/>
          </a:p>
        </p:txBody>
      </p:sp>
    </p:spTree>
    <p:extLst>
      <p:ext uri="{BB962C8B-B14F-4D97-AF65-F5344CB8AC3E}">
        <p14:creationId xmlns:p14="http://schemas.microsoft.com/office/powerpoint/2010/main" val="28666119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39</a:t>
            </a:fld>
            <a:endParaRPr lang="en-US" dirty="0"/>
          </a:p>
        </p:txBody>
      </p:sp>
    </p:spTree>
    <p:extLst>
      <p:ext uri="{BB962C8B-B14F-4D97-AF65-F5344CB8AC3E}">
        <p14:creationId xmlns:p14="http://schemas.microsoft.com/office/powerpoint/2010/main" val="2411000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4</a:t>
            </a:fld>
            <a:endParaRPr lang="en-US" dirty="0"/>
          </a:p>
        </p:txBody>
      </p:sp>
    </p:spTree>
    <p:extLst>
      <p:ext uri="{BB962C8B-B14F-4D97-AF65-F5344CB8AC3E}">
        <p14:creationId xmlns:p14="http://schemas.microsoft.com/office/powerpoint/2010/main" val="8191267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40</a:t>
            </a:fld>
            <a:endParaRPr lang="en-US" dirty="0"/>
          </a:p>
        </p:txBody>
      </p:sp>
    </p:spTree>
    <p:extLst>
      <p:ext uri="{BB962C8B-B14F-4D97-AF65-F5344CB8AC3E}">
        <p14:creationId xmlns:p14="http://schemas.microsoft.com/office/powerpoint/2010/main" val="1293579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5</a:t>
            </a:fld>
            <a:endParaRPr lang="en-US" dirty="0"/>
          </a:p>
        </p:txBody>
      </p:sp>
    </p:spTree>
    <p:extLst>
      <p:ext uri="{BB962C8B-B14F-4D97-AF65-F5344CB8AC3E}">
        <p14:creationId xmlns:p14="http://schemas.microsoft.com/office/powerpoint/2010/main" val="1785335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dirty="0" smtClean="0"/>
              <a:t>FOR CHILDREN UP TO AGE 26: </a:t>
            </a:r>
          </a:p>
          <a:p>
            <a:pPr marL="171450" indent="-171450">
              <a:buFont typeface="Arial" panose="020B0604020202020204" pitchFamily="34" charset="0"/>
              <a:buChar char="•"/>
            </a:pPr>
            <a:r>
              <a:rPr lang="en-US" b="1" dirty="0" smtClean="0"/>
              <a:t>For a child, stepchild, or adopted child</a:t>
            </a:r>
            <a:r>
              <a:rPr lang="en-US" dirty="0" smtClean="0"/>
              <a:t>: A copy of the child’s government-issued birth certificate or adoption certificate naming you or your spouse as the child's parent. Please note the document must list the first and last name of the child and parent(s). </a:t>
            </a:r>
          </a:p>
          <a:p>
            <a:pPr marL="171450" indent="-171450">
              <a:buFont typeface="Arial" panose="020B0604020202020204" pitchFamily="34" charset="0"/>
              <a:buChar char="•"/>
            </a:pPr>
            <a:r>
              <a:rPr lang="en-US" b="1" dirty="0" smtClean="0"/>
              <a:t>For a child in your custody or under your guardianship</a:t>
            </a:r>
            <a:r>
              <a:rPr lang="en-US" dirty="0" smtClean="0"/>
              <a:t>: A copy of the court order naming you or your spouse as the child’s legal guardian or custodian. </a:t>
            </a:r>
          </a:p>
          <a:p>
            <a:pPr marL="171450" indent="-171450">
              <a:buFont typeface="Arial" panose="020B0604020202020204" pitchFamily="34" charset="0"/>
              <a:buChar char="•"/>
            </a:pPr>
            <a:r>
              <a:rPr lang="en-US" b="1" dirty="0" smtClean="0"/>
              <a:t>For a foster child</a:t>
            </a:r>
            <a:r>
              <a:rPr lang="en-US" dirty="0" smtClean="0"/>
              <a:t>: A copy of the records showing you or your spouse as the dependent’s foster parent. </a:t>
            </a:r>
          </a:p>
          <a:p>
            <a:pPr marL="171450" indent="-171450">
              <a:buFont typeface="Arial" panose="020B0604020202020204" pitchFamily="34" charset="0"/>
              <a:buChar char="•"/>
            </a:pPr>
            <a:r>
              <a:rPr lang="en-US" b="1" dirty="0" smtClean="0"/>
              <a:t>For a newborn child of a covered dependent up to age 18 months</a:t>
            </a:r>
            <a:r>
              <a:rPr lang="en-US" dirty="0" smtClean="0"/>
              <a:t>: A copy of the newborn’s government-issued birth certificate listing your covered dependent as the birth parent. </a:t>
            </a:r>
          </a:p>
          <a:p>
            <a:endParaRPr lang="en-US" dirty="0" smtClean="0"/>
          </a:p>
          <a:p>
            <a:r>
              <a:rPr lang="en-US" b="1" dirty="0" smtClean="0"/>
              <a:t>FOR UNMARRIED CHILDREN AGE 26 TO AGE 30: </a:t>
            </a:r>
          </a:p>
          <a:p>
            <a:pPr marL="228600" indent="-228600">
              <a:buAutoNum type="arabicPeriod"/>
            </a:pPr>
            <a:r>
              <a:rPr lang="en-US" dirty="0" smtClean="0"/>
              <a:t>A copy of the child’s government-issued birth certificate or adoption certificate naming you or your spouse as the child's parent. Please note the document must list the first and last name of the child and parent(s); OR a copy of the court order naming you or your spouse as the child’s legal guardian or custodian; AND </a:t>
            </a:r>
          </a:p>
          <a:p>
            <a:pPr marL="228600" indent="-228600">
              <a:buAutoNum type="arabicPeriod"/>
            </a:pPr>
            <a:r>
              <a:rPr lang="en-US" dirty="0" smtClean="0"/>
              <a:t>A copy of the Affidavit of Adult Child (can be downloaded from https://www.mybenefits.myflorida.com/health/dependent_eligibility_verification), AND </a:t>
            </a:r>
          </a:p>
          <a:p>
            <a:pPr marL="228600" indent="-228600">
              <a:buAutoNum type="arabicPeriod"/>
            </a:pPr>
            <a:r>
              <a:rPr lang="en-US" dirty="0" smtClean="0"/>
              <a:t>One of the following documents: </a:t>
            </a:r>
          </a:p>
          <a:p>
            <a:pPr marL="0" indent="0">
              <a:buNone/>
            </a:pPr>
            <a:r>
              <a:rPr lang="en-US" dirty="0" smtClean="0"/>
              <a:t>	o A document confirming the child’s enrollment as a student in the current Spring, Summer, or Fall semesters. The document must include the name of the child, the name of the school, and the school term;</a:t>
            </a:r>
            <a:r>
              <a:rPr lang="en-US" baseline="0" dirty="0" smtClean="0"/>
              <a:t> 	</a:t>
            </a:r>
            <a:r>
              <a:rPr lang="en-US" dirty="0" smtClean="0"/>
              <a:t>OR </a:t>
            </a:r>
          </a:p>
          <a:p>
            <a:pPr marL="0" indent="0">
              <a:buNone/>
            </a:pPr>
            <a:r>
              <a:rPr lang="en-US" dirty="0" smtClean="0"/>
              <a:t>	o A bill or statement in the child’s name that is dated within the past 60 days and is mailed to the child at a Florida address. </a:t>
            </a:r>
          </a:p>
          <a:p>
            <a:pPr marL="0" indent="0">
              <a:buNone/>
            </a:pPr>
            <a:endParaRPr lang="en-US" dirty="0" smtClean="0"/>
          </a:p>
          <a:p>
            <a:pPr marL="0" indent="0">
              <a:buNone/>
            </a:pPr>
            <a:r>
              <a:rPr lang="en-US" b="1" dirty="0" smtClean="0"/>
              <a:t>FOR DISABLED CHILDREN AGE 26 AND OLDER: </a:t>
            </a:r>
          </a:p>
          <a:p>
            <a:pPr marL="228600" indent="-228600">
              <a:buAutoNum type="arabicPeriod"/>
            </a:pPr>
            <a:r>
              <a:rPr lang="en-US" dirty="0" smtClean="0"/>
              <a:t>A copy of the child’s government-issued birth certificate or adoption certificate naming you or your spouse as the child's parent. Please note the document must list the first and last name of the child and parent(s); OR a copy of the court order naming you or your spouse as the child’s legal guardian or custodian, AND </a:t>
            </a:r>
          </a:p>
          <a:p>
            <a:pPr marL="228600" indent="-228600">
              <a:buAutoNum type="arabicPeriod"/>
            </a:pPr>
            <a:r>
              <a:rPr lang="en-US" dirty="0" smtClean="0"/>
              <a:t>A Tax Return Transcript of your most recently filed federal tax return listing: </a:t>
            </a:r>
          </a:p>
          <a:p>
            <a:pPr marL="0" indent="0">
              <a:buNone/>
            </a:pPr>
            <a:r>
              <a:rPr lang="en-US" dirty="0" smtClean="0"/>
              <a:t>	o The child’s name and the last four digits of the child’s Social Security number; AND </a:t>
            </a:r>
          </a:p>
          <a:p>
            <a:pPr marL="0" indent="0">
              <a:buNone/>
            </a:pPr>
            <a:r>
              <a:rPr lang="en-US" dirty="0" smtClean="0"/>
              <a:t>	o The child as your tax dependent. The tax return transcript can be obtained from www.irs.gov/individuals/get-transcript or by calling the IRS at 800-908-9946. </a:t>
            </a:r>
          </a:p>
          <a:p>
            <a:pPr marL="0" indent="0">
              <a:buNone/>
            </a:pPr>
            <a:endParaRPr lang="en-US" smtClean="0"/>
          </a:p>
          <a:p>
            <a:pPr marL="0" indent="0">
              <a:buNone/>
            </a:pPr>
            <a:r>
              <a:rPr lang="en-US" smtClean="0"/>
              <a:t>*</a:t>
            </a:r>
            <a:r>
              <a:rPr lang="en-US" dirty="0" smtClean="0"/>
              <a:t>If you are covering a stepchild or a child for whom your spouse has legal guardianship, you must also provide documentation of your current relationship to your spouse, as requested above.</a:t>
            </a:r>
            <a:endParaRPr lang="en-US" dirty="0"/>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6</a:t>
            </a:fld>
            <a:endParaRPr lang="en-US" dirty="0"/>
          </a:p>
        </p:txBody>
      </p:sp>
    </p:spTree>
    <p:extLst>
      <p:ext uri="{BB962C8B-B14F-4D97-AF65-F5344CB8AC3E}">
        <p14:creationId xmlns:p14="http://schemas.microsoft.com/office/powerpoint/2010/main" val="467112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7</a:t>
            </a:fld>
            <a:endParaRPr lang="en-US" dirty="0"/>
          </a:p>
        </p:txBody>
      </p:sp>
    </p:spTree>
    <p:extLst>
      <p:ext uri="{BB962C8B-B14F-4D97-AF65-F5344CB8AC3E}">
        <p14:creationId xmlns:p14="http://schemas.microsoft.com/office/powerpoint/2010/main" val="4126373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Briefly</a:t>
            </a:r>
            <a:r>
              <a:rPr lang="en-US" baseline="0" dirty="0" smtClean="0"/>
              <a:t> go through what a premium, copay, deductible and coinsurance is. </a:t>
            </a:r>
            <a:endParaRPr lang="en-US" dirty="0"/>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8</a:t>
            </a:fld>
            <a:endParaRPr lang="en-US" dirty="0"/>
          </a:p>
        </p:txBody>
      </p:sp>
    </p:spTree>
    <p:extLst>
      <p:ext uri="{BB962C8B-B14F-4D97-AF65-F5344CB8AC3E}">
        <p14:creationId xmlns:p14="http://schemas.microsoft.com/office/powerpoint/2010/main" val="4056467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1F704C6-64EF-4E59-A432-55CA0BDB2273}" type="slidenum">
              <a:rPr lang="en-US" smtClean="0"/>
              <a:pPr>
                <a:defRPr/>
              </a:pPr>
              <a:t>9</a:t>
            </a:fld>
            <a:endParaRPr lang="en-US" dirty="0"/>
          </a:p>
        </p:txBody>
      </p:sp>
    </p:spTree>
    <p:extLst>
      <p:ext uri="{BB962C8B-B14F-4D97-AF65-F5344CB8AC3E}">
        <p14:creationId xmlns:p14="http://schemas.microsoft.com/office/powerpoint/2010/main" val="932153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98FEC7-A750-4CE1-9AD4-6F263ACA6F58}" type="datetime1">
              <a:rPr lang="en-US"/>
              <a:pPr>
                <a:defRPr/>
              </a:pPr>
              <a:t>7/13/2018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D5558B-A904-4F27-A43C-158DC50E5AAA}" type="slidenum">
              <a:rPr lang="en-US"/>
              <a:pPr>
                <a:defRPr/>
              </a:pPr>
              <a:t>‹#›</a:t>
            </a:fld>
            <a:endParaRPr lang="en-US" dirty="0"/>
          </a:p>
        </p:txBody>
      </p:sp>
    </p:spTree>
    <p:extLst>
      <p:ext uri="{BB962C8B-B14F-4D97-AF65-F5344CB8AC3E}">
        <p14:creationId xmlns:p14="http://schemas.microsoft.com/office/powerpoint/2010/main" val="3210850447"/>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752600"/>
            <a:ext cx="8229600"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B13CC82-1656-4364-B748-E6A22853E2B7}" type="datetime1">
              <a:rPr lang="en-US"/>
              <a:pPr>
                <a:defRPr/>
              </a:pPr>
              <a:t>7/13/2018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1AAF35-2B31-4399-BA5A-7134ED4B5636}" type="slidenum">
              <a:rPr lang="en-US"/>
              <a:pPr>
                <a:defRPr/>
              </a:pPr>
              <a:t>‹#›</a:t>
            </a:fld>
            <a:endParaRPr lang="en-US" dirty="0"/>
          </a:p>
        </p:txBody>
      </p:sp>
    </p:spTree>
    <p:extLst>
      <p:ext uri="{BB962C8B-B14F-4D97-AF65-F5344CB8AC3E}">
        <p14:creationId xmlns:p14="http://schemas.microsoft.com/office/powerpoint/2010/main" val="139775414"/>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9A7FC0F-45CC-4FC1-9CA2-360C0EEA2649}" type="datetime1">
              <a:rPr lang="en-US"/>
              <a:pPr>
                <a:defRPr/>
              </a:pPr>
              <a:t>7/13/2018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5B528F-6FA1-4EC0-A5A4-787A2ABB6D72}" type="slidenum">
              <a:rPr lang="en-US"/>
              <a:pPr>
                <a:defRPr/>
              </a:pPr>
              <a:t>‹#›</a:t>
            </a:fld>
            <a:endParaRPr lang="en-US" dirty="0"/>
          </a:p>
        </p:txBody>
      </p:sp>
    </p:spTree>
    <p:extLst>
      <p:ext uri="{BB962C8B-B14F-4D97-AF65-F5344CB8AC3E}">
        <p14:creationId xmlns:p14="http://schemas.microsoft.com/office/powerpoint/2010/main" val="29890299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p>
            <a:pPr algn="ctr" eaLnBrk="0" hangingPunct="0">
              <a:defRPr/>
            </a:pPr>
            <a:endParaRPr lang="en-US" dirty="0"/>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a:defRPr lang="en-US" dirty="0">
                <a:solidFill>
                  <a:srgbClr val="FFFFFF"/>
                </a:solidFill>
              </a:defRPr>
            </a:lvl1pPr>
            <a:extLst/>
          </a:lstStyle>
          <a:p>
            <a:pPr>
              <a:defRPr/>
            </a:pPr>
            <a:endParaRPr dirty="0"/>
          </a:p>
        </p:txBody>
      </p:sp>
      <p:sp>
        <p:nvSpPr>
          <p:cNvPr id="7" name="Footer Placeholder 17"/>
          <p:cNvSpPr>
            <a:spLocks noGrp="1"/>
          </p:cNvSpPr>
          <p:nvPr>
            <p:ph type="ftr" sz="quarter" idx="11"/>
          </p:nvPr>
        </p:nvSpPr>
        <p:spPr>
          <a:xfrm>
            <a:off x="2819400" y="6557963"/>
            <a:ext cx="2927350" cy="228600"/>
          </a:xfrm>
        </p:spPr>
        <p:txBody>
          <a:bodyPr/>
          <a:lstStyle>
            <a:lvl1pPr>
              <a:defRPr lang="en-US" dirty="0">
                <a:solidFill>
                  <a:srgbClr val="FFFFFF"/>
                </a:solidFill>
              </a:defRPr>
            </a:lvl1pPr>
            <a:extLst/>
          </a:lstStyle>
          <a:p>
            <a:pPr>
              <a:defRPr/>
            </a:pPr>
            <a:endParaRPr dirty="0"/>
          </a:p>
        </p:txBody>
      </p:sp>
      <p:sp>
        <p:nvSpPr>
          <p:cNvPr id="8" name="Slide Number Placeholder 28"/>
          <p:cNvSpPr>
            <a:spLocks noGrp="1"/>
          </p:cNvSpPr>
          <p:nvPr>
            <p:ph type="sldNum" sz="quarter" idx="12"/>
          </p:nvPr>
        </p:nvSpPr>
        <p:spPr>
          <a:xfrm>
            <a:off x="7880350" y="6556375"/>
            <a:ext cx="588963" cy="228600"/>
          </a:xfrm>
        </p:spPr>
        <p:txBody>
          <a:bodyPr/>
          <a:lstStyle>
            <a:lvl1pPr>
              <a:defRPr lang="en-US" smtClean="0">
                <a:solidFill>
                  <a:srgbClr val="FFFFFF"/>
                </a:solidFill>
              </a:defRPr>
            </a:lvl1pPr>
            <a:extLst/>
          </a:lstStyle>
          <a:p>
            <a:pPr>
              <a:defRPr/>
            </a:pPr>
            <a:fld id="{C3C705CF-3881-403A-A3DD-50910065C4A4}" type="slidenum">
              <a:rPr/>
              <a:pPr>
                <a:defRPr/>
              </a:pPr>
              <a:t>‹#›</a:t>
            </a:fld>
            <a:endParaRPr dirty="0"/>
          </a:p>
        </p:txBody>
      </p:sp>
    </p:spTree>
    <p:extLst>
      <p:ext uri="{BB962C8B-B14F-4D97-AF65-F5344CB8AC3E}">
        <p14:creationId xmlns:p14="http://schemas.microsoft.com/office/powerpoint/2010/main" val="2670008155"/>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762000"/>
            <a:ext cx="3810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762000"/>
            <a:ext cx="3810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0" y="6629400"/>
            <a:ext cx="1905000" cy="228600"/>
          </a:xfrm>
        </p:spPr>
        <p:txBody>
          <a:bodyPr/>
          <a:lstStyle>
            <a:lvl1pPr>
              <a:defRPr dirty="0"/>
            </a:lvl1pPr>
          </a:lstStyle>
          <a:p>
            <a:pPr>
              <a:defRPr/>
            </a:pPr>
            <a:endParaRPr lang="en-US" dirty="0"/>
          </a:p>
        </p:txBody>
      </p:sp>
      <p:sp>
        <p:nvSpPr>
          <p:cNvPr id="6" name="Footer Placeholder 5"/>
          <p:cNvSpPr>
            <a:spLocks noGrp="1"/>
          </p:cNvSpPr>
          <p:nvPr>
            <p:ph type="ftr" sz="quarter" idx="11"/>
          </p:nvPr>
        </p:nvSpPr>
        <p:spPr>
          <a:xfrm>
            <a:off x="3124200" y="6629400"/>
            <a:ext cx="2895600" cy="228600"/>
          </a:xfrm>
        </p:spPr>
        <p:txBody>
          <a:bodyPr/>
          <a:lstStyle>
            <a:lvl1pPr>
              <a:defRPr dirty="0"/>
            </a:lvl1pPr>
          </a:lstStyle>
          <a:p>
            <a:pPr>
              <a:defRPr/>
            </a:pPr>
            <a:endParaRPr lang="en-US" dirty="0"/>
          </a:p>
        </p:txBody>
      </p:sp>
      <p:sp>
        <p:nvSpPr>
          <p:cNvPr id="7" name="Slide Number Placeholder 6"/>
          <p:cNvSpPr>
            <a:spLocks noGrp="1"/>
          </p:cNvSpPr>
          <p:nvPr>
            <p:ph type="sldNum" sz="quarter" idx="12"/>
          </p:nvPr>
        </p:nvSpPr>
        <p:spPr>
          <a:xfrm>
            <a:off x="7239000" y="6629400"/>
            <a:ext cx="1905000" cy="228600"/>
          </a:xfrm>
        </p:spPr>
        <p:txBody>
          <a:bodyPr/>
          <a:lstStyle>
            <a:lvl1pPr>
              <a:defRPr/>
            </a:lvl1pPr>
          </a:lstStyle>
          <a:p>
            <a:pPr>
              <a:defRPr/>
            </a:pPr>
            <a:fld id="{D53F6289-D795-49A8-ACC8-BC8A29B16171}" type="slidenum">
              <a:rPr lang="en-US"/>
              <a:pPr>
                <a:defRPr/>
              </a:pPr>
              <a:t>‹#›</a:t>
            </a:fld>
            <a:endParaRPr lang="en-US" dirty="0"/>
          </a:p>
        </p:txBody>
      </p:sp>
    </p:spTree>
    <p:extLst>
      <p:ext uri="{BB962C8B-B14F-4D97-AF65-F5344CB8AC3E}">
        <p14:creationId xmlns:p14="http://schemas.microsoft.com/office/powerpoint/2010/main" val="334583222"/>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1600" y="762000"/>
            <a:ext cx="7772400" cy="5715000"/>
          </a:xfrm>
        </p:spPr>
        <p:txBody>
          <a:bodyPr>
            <a:normAutofit/>
          </a:bodyPr>
          <a:lstStyle/>
          <a:p>
            <a:pPr lvl="0"/>
            <a:endParaRPr lang="en-US" noProof="0" dirty="0"/>
          </a:p>
        </p:txBody>
      </p:sp>
      <p:sp>
        <p:nvSpPr>
          <p:cNvPr id="4" name="Date Placeholder 3"/>
          <p:cNvSpPr>
            <a:spLocks noGrp="1"/>
          </p:cNvSpPr>
          <p:nvPr>
            <p:ph type="dt" sz="half" idx="10"/>
          </p:nvPr>
        </p:nvSpPr>
        <p:spPr>
          <a:xfrm>
            <a:off x="0" y="6629400"/>
            <a:ext cx="1905000" cy="228600"/>
          </a:xfrm>
        </p:spPr>
        <p:txBody>
          <a:bodyPr/>
          <a:lstStyle>
            <a:lvl1pPr>
              <a:defRPr dirty="0"/>
            </a:lvl1pPr>
          </a:lstStyle>
          <a:p>
            <a:pPr>
              <a:defRPr/>
            </a:pPr>
            <a:endParaRPr lang="en-US" dirty="0"/>
          </a:p>
        </p:txBody>
      </p:sp>
      <p:sp>
        <p:nvSpPr>
          <p:cNvPr id="5" name="Footer Placeholder 4"/>
          <p:cNvSpPr>
            <a:spLocks noGrp="1"/>
          </p:cNvSpPr>
          <p:nvPr>
            <p:ph type="ftr" sz="quarter" idx="11"/>
          </p:nvPr>
        </p:nvSpPr>
        <p:spPr>
          <a:xfrm>
            <a:off x="3124200" y="6629400"/>
            <a:ext cx="2895600" cy="228600"/>
          </a:xfrm>
        </p:spPr>
        <p:txBody>
          <a:bodyPr/>
          <a:lstStyle>
            <a:lvl1pPr>
              <a:defRPr dirty="0"/>
            </a:lvl1pPr>
          </a:lstStyle>
          <a:p>
            <a:pPr>
              <a:defRPr/>
            </a:pPr>
            <a:endParaRPr lang="en-US" dirty="0"/>
          </a:p>
        </p:txBody>
      </p:sp>
      <p:sp>
        <p:nvSpPr>
          <p:cNvPr id="6" name="Slide Number Placeholder 5"/>
          <p:cNvSpPr>
            <a:spLocks noGrp="1"/>
          </p:cNvSpPr>
          <p:nvPr>
            <p:ph type="sldNum" sz="quarter" idx="12"/>
          </p:nvPr>
        </p:nvSpPr>
        <p:spPr>
          <a:xfrm>
            <a:off x="7239000" y="6629400"/>
            <a:ext cx="1905000" cy="228600"/>
          </a:xfrm>
        </p:spPr>
        <p:txBody>
          <a:bodyPr/>
          <a:lstStyle>
            <a:lvl1pPr>
              <a:defRPr/>
            </a:lvl1pPr>
          </a:lstStyle>
          <a:p>
            <a:pPr>
              <a:defRPr/>
            </a:pPr>
            <a:fld id="{CDF6AA0C-6FB7-4691-A309-000684DC950E}" type="slidenum">
              <a:rPr lang="en-US"/>
              <a:pPr>
                <a:defRPr/>
              </a:pPr>
              <a:t>‹#›</a:t>
            </a:fld>
            <a:endParaRPr lang="en-US" dirty="0"/>
          </a:p>
        </p:txBody>
      </p:sp>
    </p:spTree>
    <p:extLst>
      <p:ext uri="{BB962C8B-B14F-4D97-AF65-F5344CB8AC3E}">
        <p14:creationId xmlns:p14="http://schemas.microsoft.com/office/powerpoint/2010/main" val="748625346"/>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ED3C8D76-91A2-4A38-8582-567F0FECD0E8}" type="datetime1">
              <a:rPr lang="en-US"/>
              <a:pPr>
                <a:defRPr/>
              </a:pPr>
              <a:t>7/13/2018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762773B9-D6DC-440A-A034-C1E4E92C99C8}" type="slidenum">
              <a:rPr lang="en-US"/>
              <a:pPr>
                <a:defRPr/>
              </a:pPr>
              <a:t>‹#›</a:t>
            </a:fld>
            <a:endParaRPr lang="en-US" dirty="0"/>
          </a:p>
        </p:txBody>
      </p:sp>
      <p:pic>
        <p:nvPicPr>
          <p:cNvPr id="1031" name="Picture 8" descr="gen_weblike_INT01.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45" r:id="rId1"/>
    <p:sldLayoutId id="2147483944" r:id="rId2"/>
    <p:sldLayoutId id="2147483946" r:id="rId3"/>
    <p:sldLayoutId id="2147483947" r:id="rId4"/>
    <p:sldLayoutId id="2147483948" r:id="rId5"/>
    <p:sldLayoutId id="2147483949" r:id="rId6"/>
  </p:sldLayoutIdLst>
  <p:transition spd="slow"/>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34"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enefits@ucf.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jpeg"/><Relationship Id="rId5" Type="http://schemas.microsoft.com/office/2007/relationships/hdphoto" Target="../media/hdphoto1.wdp"/><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www.sunlife.com/us/Microsites/State+of+Florida/Insured+Plan?vgnLocale=en_CA" TargetMode="External"/><Relationship Id="rId3" Type="http://schemas.openxmlformats.org/officeDocument/2006/relationships/hyperlink" Target="http://www.mybenefits.myflorida.com/content/download/129082/802880/CIGNAdental2016_Final.pdf" TargetMode="External"/><Relationship Id="rId7" Type="http://schemas.openxmlformats.org/officeDocument/2006/relationships/hyperlink" Target="http://mybenefits.myflorida.com/content/download/132842/826519/MetLife_Benefits_Brochure.pdf"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http://mybenefits.myflorida.com/content/download/132828/826477/Ameritas_State_of_Florida_Brochure_Final_updated_09-20-17.pdf" TargetMode="External"/><Relationship Id="rId5" Type="http://schemas.openxmlformats.org/officeDocument/2006/relationships/hyperlink" Target="http://www.mybenefits.myflorida.com/content/download/118506/650678/Humana_Dental_Brochure.pdf" TargetMode="External"/><Relationship Id="rId4" Type="http://schemas.openxmlformats.org/officeDocument/2006/relationships/hyperlink" Target="http://www.mybenefits.myflorida.com/content/download/118502/650666/Assurant_Brochure.pdf" TargetMode="External"/><Relationship Id="rId9" Type="http://schemas.openxmlformats.org/officeDocument/2006/relationships/hyperlink" Target="http://www.compbenefits.com/custom/stateofflorida/pdfs/Schedule-B-Indemnity_Sched-Lim_Exc.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eb1.lifebenefits.com/sites/lbwem/florida/plan-details/determine-the-cost"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11.png"/><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gaboragency.com/schools/university-central-florida"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gaboragency.com/sites/default/files/2015%20LTD%20New%20Employee%20Brochure%20UCF_0.pdf"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tmp"/></Relationships>
</file>

<file path=ppt/slides/_rels/slide20.xml.rels><?xml version="1.0" encoding="UTF-8" standalone="yes"?>
<Relationships xmlns="http://schemas.openxmlformats.org/package/2006/relationships"><Relationship Id="rId3" Type="http://schemas.openxmlformats.org/officeDocument/2006/relationships/hyperlink" Target="http://hr.ucf.edu/current-employees/benefits/additional-employee-benefits/"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hr.ucf.edu/current-employees/benefits/health-wellness-resource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loaandworkcomp@ucf.edu"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wmf"/></Relationships>
</file>

<file path=ppt/slides/_rels/slide23.xml.rels><?xml version="1.0" encoding="UTF-8" standalone="yes"?>
<Relationships xmlns="http://schemas.openxmlformats.org/package/2006/relationships"><Relationship Id="rId3" Type="http://schemas.openxmlformats.org/officeDocument/2006/relationships/hyperlink" Target="mailto:loaandworkcomp@ucf.ed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mailto:loaandworkcomp@ucf.edu"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Benefits@ucf.edu"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hyperlink" Target="https://www.myfrs.com/pdf/forms/ip_beneficiary.pdf" TargetMode="External"/><Relationship Id="rId3" Type="http://schemas.openxmlformats.org/officeDocument/2006/relationships/image" Target="../media/image31.wmf"/><Relationship Id="rId7" Type="http://schemas.openxmlformats.org/officeDocument/2006/relationships/hyperlink" Target="https://www.rol.frs.state.fl.us/forms/ben-001.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mailto:benefits@ucf.edu" TargetMode="External"/><Relationship Id="rId11" Type="http://schemas.openxmlformats.org/officeDocument/2006/relationships/image" Target="../media/image22.jpg"/><Relationship Id="rId5" Type="http://schemas.openxmlformats.org/officeDocument/2006/relationships/hyperlink" Target="https://www.rol.frs.state.fl.us/forms/orp-enroll.pdf" TargetMode="External"/><Relationship Id="rId10" Type="http://schemas.openxmlformats.org/officeDocument/2006/relationships/hyperlink" Target="https://www.rol.frs.state.fl.us/forms/orp-mand.pdf" TargetMode="External"/><Relationship Id="rId4" Type="http://schemas.openxmlformats.org/officeDocument/2006/relationships/hyperlink" Target="https://www.myfrs.com/pdf/forms/ele-1-ez.pdf" TargetMode="External"/><Relationship Id="rId9" Type="http://schemas.openxmlformats.org/officeDocument/2006/relationships/hyperlink" Target="http://hr.ucf.edu/current-employees/retirement/#retire1b"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peoplefirst.myflorida.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3.tmp"/></Relationships>
</file>

<file path=ppt/slides/_rels/slide31.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hyperlink" Target="http://www.myfloridadeferredcomp.co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mailto:benefits@ucf.edu" TargetMode="External"/><Relationship Id="rId5" Type="http://schemas.openxmlformats.org/officeDocument/2006/relationships/hyperlink" Target="http://hr.ucf.edu/files/SRA.pdf" TargetMode="External"/><Relationship Id="rId4" Type="http://schemas.openxmlformats.org/officeDocument/2006/relationships/hyperlink" Target="http://hr.ucf.edu/current-employees/retirement/#retire1d"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captrustadvice.co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0.tmp"/></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mybenefits.myflorida.com/health/eligibility/spouse_progra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hyperlink" Target="http://mybenefits.myflorida.com/health/dependent_eligibility_verificatio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wmf"/><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0" y="1014230"/>
            <a:ext cx="9144000" cy="1805170"/>
          </a:xfrm>
        </p:spPr>
        <p:txBody>
          <a:bodyPr anchor="ctr" anchorCtr="0"/>
          <a:lstStyle/>
          <a:p>
            <a:pPr algn="ctr" fontAlgn="auto">
              <a:spcAft>
                <a:spcPts val="0"/>
              </a:spcAft>
              <a:defRPr/>
            </a:pPr>
            <a:r>
              <a:rPr lang="en-US" sz="5000" cap="none" dirty="0" smtClean="0">
                <a:latin typeface="Candara" panose="020E0502030303020204" pitchFamily="34" charset="0"/>
                <a:ea typeface="Tahoma" panose="020B0604030504040204" pitchFamily="34" charset="0"/>
                <a:cs typeface="Calibri" panose="020F0502020204030204" pitchFamily="34" charset="0"/>
              </a:rPr>
              <a:t>New Employee Orientation</a:t>
            </a:r>
            <a:br>
              <a:rPr lang="en-US" sz="5000" cap="none" dirty="0" smtClean="0">
                <a:latin typeface="Candara" panose="020E0502030303020204" pitchFamily="34" charset="0"/>
                <a:ea typeface="Tahoma" panose="020B0604030504040204" pitchFamily="34" charset="0"/>
                <a:cs typeface="Calibri" panose="020F0502020204030204" pitchFamily="34" charset="0"/>
              </a:rPr>
            </a:br>
            <a:r>
              <a:rPr lang="en-US" i="1" cap="none" dirty="0">
                <a:latin typeface="Candara" panose="020E0502030303020204" pitchFamily="34" charset="0"/>
                <a:ea typeface="Tahoma" panose="020B0604030504040204" pitchFamily="34" charset="0"/>
                <a:cs typeface="Calibri" panose="020F0502020204030204" pitchFamily="34" charset="0"/>
              </a:rPr>
              <a:t>Benefits: </a:t>
            </a:r>
            <a:r>
              <a:rPr lang="en-US" i="1" cap="none" dirty="0" smtClean="0">
                <a:solidFill>
                  <a:srgbClr val="FF0000"/>
                </a:solidFill>
                <a:latin typeface="Candara" panose="020E0502030303020204" pitchFamily="34" charset="0"/>
                <a:ea typeface="Tahoma" panose="020B0604030504040204" pitchFamily="34" charset="0"/>
                <a:cs typeface="Calibri" panose="020F0502020204030204" pitchFamily="34" charset="0"/>
              </a:rPr>
              <a:t>Insurance (Part 1)</a:t>
            </a:r>
            <a:endParaRPr lang="en-US" i="1" cap="none" dirty="0">
              <a:solidFill>
                <a:srgbClr val="FF0000"/>
              </a:solidFill>
              <a:latin typeface="Candara" panose="020E0502030303020204" pitchFamily="34" charset="0"/>
              <a:ea typeface="Tahoma" panose="020B0604030504040204" pitchFamily="34" charset="0"/>
              <a:cs typeface="Calibri" panose="020F0502020204030204" pitchFamily="34" charset="0"/>
            </a:endParaRPr>
          </a:p>
        </p:txBody>
      </p:sp>
      <p:sp>
        <p:nvSpPr>
          <p:cNvPr id="17412" name="Text Box 5"/>
          <p:cNvSpPr txBox="1">
            <a:spLocks noChangeArrowheads="1"/>
          </p:cNvSpPr>
          <p:nvPr/>
        </p:nvSpPr>
        <p:spPr bwMode="auto">
          <a:xfrm>
            <a:off x="29457" y="3276600"/>
            <a:ext cx="9144001" cy="923330"/>
          </a:xfrm>
          <a:prstGeom prst="rect">
            <a:avLst/>
          </a:prstGeom>
          <a:noFill/>
          <a:ln w="9525">
            <a:noFill/>
            <a:miter lim="800000"/>
            <a:headEnd/>
            <a:tailEnd/>
          </a:ln>
        </p:spPr>
        <p:txBody>
          <a:bodyPr wrap="square">
            <a:spAutoFit/>
          </a:bodyPr>
          <a:lstStyle/>
          <a:p>
            <a:pPr algn="ctr" eaLnBrk="0" hangingPunct="0">
              <a:spcBef>
                <a:spcPts val="0"/>
              </a:spcBef>
            </a:pPr>
            <a:r>
              <a:rPr lang="en-US" b="1" i="1" dirty="0">
                <a:latin typeface="Candara" panose="020E0502030303020204" pitchFamily="34" charset="0"/>
                <a:cs typeface="Calibri" panose="020F0502020204030204" pitchFamily="34" charset="0"/>
              </a:rPr>
              <a:t>UCF </a:t>
            </a:r>
            <a:r>
              <a:rPr lang="en-US" b="1" i="1" dirty="0" smtClean="0">
                <a:latin typeface="Candara" panose="020E0502030303020204" pitchFamily="34" charset="0"/>
                <a:cs typeface="Calibri" panose="020F0502020204030204" pitchFamily="34" charset="0"/>
              </a:rPr>
              <a:t>Human Resources Benefits </a:t>
            </a:r>
            <a:r>
              <a:rPr lang="en-US" b="1" i="1" dirty="0">
                <a:latin typeface="Candara" panose="020E0502030303020204" pitchFamily="34" charset="0"/>
                <a:cs typeface="Calibri" panose="020F0502020204030204" pitchFamily="34" charset="0"/>
              </a:rPr>
              <a:t>Section </a:t>
            </a:r>
            <a:endParaRPr lang="en-US" b="1" i="1" dirty="0" smtClean="0">
              <a:latin typeface="Candara" panose="020E0502030303020204" pitchFamily="34" charset="0"/>
              <a:cs typeface="Calibri" panose="020F0502020204030204" pitchFamily="34" charset="0"/>
            </a:endParaRPr>
          </a:p>
          <a:p>
            <a:pPr algn="ctr" eaLnBrk="0" hangingPunct="0">
              <a:spcBef>
                <a:spcPts val="0"/>
              </a:spcBef>
            </a:pPr>
            <a:r>
              <a:rPr lang="en-US" b="1" i="1" dirty="0" smtClean="0">
                <a:latin typeface="Candara" panose="020E0502030303020204" pitchFamily="34" charset="0"/>
                <a:cs typeface="Calibri" panose="020F0502020204030204" pitchFamily="34" charset="0"/>
              </a:rPr>
              <a:t>(407) 823-2771 </a:t>
            </a:r>
          </a:p>
          <a:p>
            <a:pPr algn="ctr" eaLnBrk="0" hangingPunct="0">
              <a:spcBef>
                <a:spcPts val="0"/>
              </a:spcBef>
            </a:pPr>
            <a:r>
              <a:rPr lang="en-US" b="1" i="1" dirty="0" smtClean="0">
                <a:latin typeface="Candara" panose="020E0502030303020204" pitchFamily="34" charset="0"/>
                <a:cs typeface="Calibri" panose="020F0502020204030204" pitchFamily="34" charset="0"/>
                <a:hlinkClick r:id="rId3"/>
              </a:rPr>
              <a:t>Benefits@ucf.edu</a:t>
            </a:r>
            <a:r>
              <a:rPr lang="en-US" b="1" i="1" dirty="0" smtClean="0">
                <a:latin typeface="Candara" panose="020E0502030303020204" pitchFamily="34" charset="0"/>
                <a:cs typeface="Calibri" panose="020F0502020204030204" pitchFamily="34" charset="0"/>
              </a:rPr>
              <a:t> </a:t>
            </a:r>
            <a:r>
              <a:rPr lang="en-US" b="1" i="1" u="sng" dirty="0" smtClean="0">
                <a:latin typeface="Candara" panose="020E0502030303020204" pitchFamily="34" charset="0"/>
                <a:cs typeface="Calibri" panose="020F0502020204030204" pitchFamily="34" charset="0"/>
              </a:rPr>
              <a:t> </a:t>
            </a:r>
            <a:endParaRPr lang="en-US" b="1" i="1" u="sng" dirty="0">
              <a:latin typeface="Candara" panose="020E0502030303020204" pitchFamily="34" charset="0"/>
              <a:cs typeface="Calibri" panose="020F050202020403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6654" y="4128734"/>
            <a:ext cx="3889609" cy="2576866"/>
          </a:xfrm>
          <a:prstGeom prst="rect">
            <a:avLst/>
          </a:prstGeom>
          <a:ln>
            <a:noFill/>
          </a:ln>
          <a:effectLst>
            <a:softEdge rad="112500"/>
          </a:effectLst>
        </p:spPr>
      </p:pic>
    </p:spTree>
    <p:extLst>
      <p:ext uri="{BB962C8B-B14F-4D97-AF65-F5344CB8AC3E}">
        <p14:creationId xmlns:p14="http://schemas.microsoft.com/office/powerpoint/2010/main" val="2114931617"/>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0" y="506704"/>
            <a:ext cx="7543800" cy="560096"/>
          </a:xfrm>
        </p:spPr>
        <p:txBody>
          <a:bodyPr/>
          <a:lstStyle/>
          <a:p>
            <a:pPr fontAlgn="auto">
              <a:spcAft>
                <a:spcPts val="0"/>
              </a:spcAft>
              <a:defRPr/>
            </a:pPr>
            <a:r>
              <a:rPr lang="en-US" sz="3000" b="1" cap="none" dirty="0" smtClean="0">
                <a:latin typeface="Candara" panose="020E0502030303020204" pitchFamily="34" charset="0"/>
                <a:cs typeface="Calibri" panose="020F0502020204030204" pitchFamily="34" charset="0"/>
              </a:rPr>
              <a:t>HDHP: Health Savings Account</a:t>
            </a:r>
            <a:endParaRPr lang="en-US" sz="3000" b="1" cap="none" dirty="0">
              <a:latin typeface="Candara" panose="020E0502030303020204" pitchFamily="34" charset="0"/>
              <a:cs typeface="Calibri" panose="020F0502020204030204" pitchFamily="34" charset="0"/>
            </a:endParaRPr>
          </a:p>
        </p:txBody>
      </p:sp>
      <p:sp>
        <p:nvSpPr>
          <p:cNvPr id="125955" name="Rectangle 3"/>
          <p:cNvSpPr>
            <a:spLocks noGrp="1" noChangeArrowheads="1"/>
          </p:cNvSpPr>
          <p:nvPr>
            <p:ph idx="1"/>
          </p:nvPr>
        </p:nvSpPr>
        <p:spPr>
          <a:xfrm>
            <a:off x="1" y="990600"/>
            <a:ext cx="9144000" cy="5791200"/>
          </a:xfrm>
        </p:spPr>
        <p:txBody>
          <a:bodyPr>
            <a:noAutofit/>
          </a:bodyPr>
          <a:lstStyle/>
          <a:p>
            <a:pPr marL="274320" indent="-274320" fontAlgn="auto">
              <a:spcAft>
                <a:spcPts val="0"/>
              </a:spcAft>
              <a:buFont typeface="Wingdings" pitchFamily="2" charset="2"/>
              <a:buChar char="§"/>
              <a:defRPr/>
            </a:pPr>
            <a:r>
              <a:rPr lang="en-US" sz="1950" dirty="0">
                <a:latin typeface="Candara" panose="020E0502030303020204" pitchFamily="34" charset="0"/>
                <a:cs typeface="Calibri" panose="020F0502020204030204" pitchFamily="34" charset="0"/>
              </a:rPr>
              <a:t>Allows you to use pretax dollars to pay your share of the cost for eligible medical, prescription, dental or vision care services not covered by your insurance </a:t>
            </a:r>
            <a:r>
              <a:rPr lang="en-US" sz="1950" dirty="0" smtClean="0">
                <a:latin typeface="Candara" panose="020E0502030303020204" pitchFamily="34" charset="0"/>
                <a:cs typeface="Calibri" panose="020F0502020204030204" pitchFamily="34" charset="0"/>
              </a:rPr>
              <a:t>plans</a:t>
            </a:r>
          </a:p>
          <a:p>
            <a:pPr marL="274320" indent="-274320" fontAlgn="auto">
              <a:lnSpc>
                <a:spcPct val="90000"/>
              </a:lnSpc>
              <a:spcAft>
                <a:spcPts val="0"/>
              </a:spcAft>
              <a:buFont typeface="Wingdings" pitchFamily="2" charset="2"/>
              <a:buChar char="§"/>
              <a:defRPr/>
            </a:pPr>
            <a:r>
              <a:rPr lang="en-US" sz="1950" dirty="0">
                <a:latin typeface="Candara" panose="020E0502030303020204" pitchFamily="34" charset="0"/>
                <a:cs typeface="Calibri" panose="020F0502020204030204" pitchFamily="34" charset="0"/>
              </a:rPr>
              <a:t>You do not need to worry about “use it or lose it” rules because unused HSA account balances “carry forward</a:t>
            </a:r>
            <a:r>
              <a:rPr lang="en-US" sz="1950" dirty="0" smtClean="0">
                <a:latin typeface="Candara" panose="020E0502030303020204" pitchFamily="34" charset="0"/>
                <a:cs typeface="Calibri" panose="020F0502020204030204" pitchFamily="34" charset="0"/>
              </a:rPr>
              <a:t>”</a:t>
            </a:r>
            <a:endParaRPr lang="en-US" sz="1950" dirty="0">
              <a:latin typeface="Candara" panose="020E0502030303020204" pitchFamily="34" charset="0"/>
              <a:cs typeface="Calibri" panose="020F0502020204030204" pitchFamily="34" charset="0"/>
            </a:endParaRPr>
          </a:p>
          <a:p>
            <a:pPr marL="274320" indent="-274320" fontAlgn="auto">
              <a:lnSpc>
                <a:spcPct val="90000"/>
              </a:lnSpc>
              <a:spcAft>
                <a:spcPts val="0"/>
              </a:spcAft>
              <a:buFont typeface="Wingdings" pitchFamily="2" charset="2"/>
              <a:buChar char="§"/>
              <a:defRPr/>
            </a:pPr>
            <a:r>
              <a:rPr lang="en-US" sz="1950" dirty="0">
                <a:latin typeface="Candara" panose="020E0502030303020204" pitchFamily="34" charset="0"/>
                <a:cs typeface="Calibri" panose="020F0502020204030204" pitchFamily="34" charset="0"/>
              </a:rPr>
              <a:t>Your account balance is yours if you leave UCF, and you can continue to use it tax-free for healthcare expenses or roll it over to another HSA. </a:t>
            </a:r>
            <a:endParaRPr lang="en-US" sz="1950" dirty="0" smtClean="0">
              <a:latin typeface="Candara" panose="020E0502030303020204" pitchFamily="34" charset="0"/>
              <a:cs typeface="Calibri" panose="020F0502020204030204" pitchFamily="34" charset="0"/>
            </a:endParaRPr>
          </a:p>
          <a:p>
            <a:pPr marL="274320" lvl="1" indent="-274320" fontAlgn="auto">
              <a:spcAft>
                <a:spcPts val="0"/>
              </a:spcAft>
              <a:buFont typeface="Wingdings" pitchFamily="2" charset="2"/>
              <a:buChar char="§"/>
              <a:defRPr/>
            </a:pPr>
            <a:r>
              <a:rPr lang="en-US" sz="1950" dirty="0" smtClean="0">
                <a:latin typeface="Candara" panose="020E0502030303020204" pitchFamily="34" charset="0"/>
                <a:cs typeface="Calibri" panose="020F0502020204030204" pitchFamily="34" charset="0"/>
              </a:rPr>
              <a:t>2 Steps to open </a:t>
            </a:r>
            <a:r>
              <a:rPr lang="en-US" sz="1950" dirty="0">
                <a:latin typeface="Candara" panose="020E0502030303020204" pitchFamily="34" charset="0"/>
                <a:cs typeface="Calibri" panose="020F0502020204030204" pitchFamily="34" charset="0"/>
              </a:rPr>
              <a:t>HSA Advantage</a:t>
            </a:r>
            <a:r>
              <a:rPr lang="en-US" sz="1950" baseline="60000" dirty="0">
                <a:latin typeface="Candara" panose="020E0502030303020204" pitchFamily="34" charset="0"/>
                <a:cs typeface="Calibri" panose="020F0502020204030204" pitchFamily="34" charset="0"/>
              </a:rPr>
              <a:t>TM</a:t>
            </a:r>
            <a:r>
              <a:rPr lang="en-US" sz="1950" dirty="0">
                <a:latin typeface="Candara" panose="020E0502030303020204" pitchFamily="34" charset="0"/>
                <a:cs typeface="Calibri" panose="020F0502020204030204" pitchFamily="34" charset="0"/>
              </a:rPr>
              <a:t> bank </a:t>
            </a:r>
            <a:r>
              <a:rPr lang="en-US" sz="1950" dirty="0" smtClean="0">
                <a:latin typeface="Candara" panose="020E0502030303020204" pitchFamily="34" charset="0"/>
                <a:cs typeface="Calibri" panose="020F0502020204030204" pitchFamily="34" charset="0"/>
              </a:rPr>
              <a:t>account: </a:t>
            </a:r>
          </a:p>
          <a:p>
            <a:pPr marL="288925" lvl="1" indent="0" fontAlgn="auto">
              <a:spcAft>
                <a:spcPts val="0"/>
              </a:spcAft>
              <a:buNone/>
              <a:defRPr/>
            </a:pPr>
            <a:endParaRPr lang="en-US" sz="2000" i="1" dirty="0" smtClean="0">
              <a:latin typeface="Calibri" panose="020F0502020204030204" pitchFamily="34" charset="0"/>
              <a:cs typeface="Calibri" panose="020F0502020204030204" pitchFamily="34" charset="0"/>
            </a:endParaRPr>
          </a:p>
          <a:p>
            <a:pPr marL="288925" lvl="1" indent="0" fontAlgn="auto">
              <a:spcAft>
                <a:spcPts val="0"/>
              </a:spcAft>
              <a:buNone/>
              <a:defRPr/>
            </a:pPr>
            <a:endParaRPr lang="en-US" sz="2000" i="1" dirty="0">
              <a:latin typeface="Calibri" panose="020F0502020204030204" pitchFamily="34" charset="0"/>
              <a:cs typeface="Calibri" panose="020F0502020204030204" pitchFamily="34" charset="0"/>
            </a:endParaRPr>
          </a:p>
          <a:p>
            <a:pPr marL="0" lvl="1" indent="0" fontAlgn="auto">
              <a:spcAft>
                <a:spcPts val="0"/>
              </a:spcAft>
              <a:buNone/>
              <a:defRPr/>
            </a:pPr>
            <a:endParaRPr lang="en-US" sz="2100" b="1" dirty="0">
              <a:solidFill>
                <a:srgbClr val="FF0000"/>
              </a:solidFill>
              <a:latin typeface="Calibri" panose="020F0502020204030204" pitchFamily="34" charset="0"/>
              <a:cs typeface="Calibri" panose="020F0502020204030204" pitchFamily="34" charset="0"/>
            </a:endParaRPr>
          </a:p>
          <a:p>
            <a:pPr marL="0" lvl="1" indent="0" fontAlgn="auto">
              <a:spcAft>
                <a:spcPts val="0"/>
              </a:spcAft>
              <a:buNone/>
              <a:defRPr/>
            </a:pPr>
            <a:endParaRPr lang="en-US" sz="2100" b="1" dirty="0" smtClean="0">
              <a:solidFill>
                <a:srgbClr val="FF0000"/>
              </a:solidFill>
              <a:latin typeface="Calibri" panose="020F0502020204030204" pitchFamily="34" charset="0"/>
              <a:cs typeface="Calibri" panose="020F0502020204030204" pitchFamily="34" charset="0"/>
            </a:endParaRPr>
          </a:p>
          <a:p>
            <a:pPr marL="0" indent="0" fontAlgn="auto">
              <a:spcAft>
                <a:spcPts val="0"/>
              </a:spcAft>
              <a:buNone/>
              <a:defRPr/>
            </a:pPr>
            <a:endParaRPr lang="en-US" sz="1200" dirty="0">
              <a:latin typeface="Calibri" panose="020F0502020204030204" pitchFamily="34" charset="0"/>
              <a:cs typeface="Calibri" panose="020F0502020204030204" pitchFamily="34" charset="0"/>
            </a:endParaRPr>
          </a:p>
        </p:txBody>
      </p:sp>
      <p:graphicFrame>
        <p:nvGraphicFramePr>
          <p:cNvPr id="6" name="Group 47"/>
          <p:cNvGraphicFramePr>
            <a:graphicFrameLocks/>
          </p:cNvGraphicFramePr>
          <p:nvPr>
            <p:extLst>
              <p:ext uri="{D42A27DB-BD31-4B8C-83A1-F6EECF244321}">
                <p14:modId xmlns:p14="http://schemas.microsoft.com/office/powerpoint/2010/main" val="4216243368"/>
              </p:ext>
            </p:extLst>
          </p:nvPr>
        </p:nvGraphicFramePr>
        <p:xfrm>
          <a:off x="152400" y="5044178"/>
          <a:ext cx="7190717" cy="1747932"/>
        </p:xfrm>
        <a:graphic>
          <a:graphicData uri="http://schemas.openxmlformats.org/drawingml/2006/table">
            <a:tbl>
              <a:tblPr>
                <a:tableStyleId>{5940675A-B579-460E-94D1-54222C63F5DA}</a:tableStyleId>
              </a:tblPr>
              <a:tblGrid>
                <a:gridCol w="16764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480162">
                  <a:extLst>
                    <a:ext uri="{9D8B030D-6E8A-4147-A177-3AD203B41FA5}">
                      <a16:colId xmlns:a16="http://schemas.microsoft.com/office/drawing/2014/main" val="20002"/>
                    </a:ext>
                  </a:extLst>
                </a:gridCol>
                <a:gridCol w="2662555">
                  <a:extLst>
                    <a:ext uri="{9D8B030D-6E8A-4147-A177-3AD203B41FA5}">
                      <a16:colId xmlns:a16="http://schemas.microsoft.com/office/drawing/2014/main" val="20003"/>
                    </a:ext>
                  </a:extLst>
                </a:gridCol>
              </a:tblGrid>
              <a:tr h="5325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spc="0" normalizeH="0" baseline="0" dirty="0" smtClean="0">
                        <a:ln w="12700">
                          <a:noFill/>
                          <a:prstDash val="solid"/>
                        </a:ln>
                        <a:solidFill>
                          <a:schemeClr val="tx1"/>
                        </a:solidFill>
                        <a:effectLst/>
                        <a:latin typeface="Candara" panose="020E0502030303020204" pitchFamily="34" charset="0"/>
                        <a:cs typeface="Calibri" panose="020F0502020204030204" pitchFamily="34" charset="0"/>
                      </a:endParaRPr>
                    </a:p>
                  </a:txBody>
                  <a:tcP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spc="0" normalizeH="0" baseline="0" dirty="0" smtClean="0">
                          <a:ln w="12700">
                            <a:noFill/>
                            <a:prstDash val="solid"/>
                          </a:ln>
                          <a:solidFill>
                            <a:schemeClr val="tx1"/>
                          </a:solidFill>
                          <a:effectLst/>
                          <a:latin typeface="Candara" panose="020E0502030303020204" pitchFamily="34" charset="0"/>
                          <a:cs typeface="Calibri" panose="020F0502020204030204" pitchFamily="34" charset="0"/>
                        </a:rPr>
                        <a:t>UCF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spc="0" normalizeH="0" baseline="0" dirty="0" smtClean="0">
                          <a:ln w="12700">
                            <a:noFill/>
                            <a:prstDash val="solid"/>
                          </a:ln>
                          <a:solidFill>
                            <a:schemeClr val="tx1"/>
                          </a:solidFill>
                          <a:effectLst/>
                          <a:latin typeface="Candara" panose="020E0502030303020204" pitchFamily="34" charset="0"/>
                          <a:cs typeface="Calibri" panose="020F0502020204030204" pitchFamily="34" charset="0"/>
                        </a:rPr>
                        <a:t>Contributes</a:t>
                      </a:r>
                    </a:p>
                  </a:txBody>
                  <a:tcP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spc="0" normalizeH="0" baseline="0" dirty="0" smtClean="0">
                          <a:ln w="12700">
                            <a:noFill/>
                            <a:prstDash val="solid"/>
                          </a:ln>
                          <a:solidFill>
                            <a:schemeClr val="tx1"/>
                          </a:solidFill>
                          <a:effectLst/>
                          <a:latin typeface="Candara" panose="020E0502030303020204" pitchFamily="34" charset="0"/>
                          <a:cs typeface="Calibri" panose="020F0502020204030204" pitchFamily="34" charset="0"/>
                        </a:rPr>
                        <a:t>Employee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spc="0" normalizeH="0" baseline="0" dirty="0" smtClean="0">
                          <a:ln w="12700">
                            <a:noFill/>
                            <a:prstDash val="solid"/>
                          </a:ln>
                          <a:solidFill>
                            <a:schemeClr val="tx1"/>
                          </a:solidFill>
                          <a:effectLst/>
                          <a:latin typeface="Candara" panose="020E0502030303020204" pitchFamily="34" charset="0"/>
                          <a:cs typeface="Calibri" panose="020F0502020204030204" pitchFamily="34" charset="0"/>
                        </a:rPr>
                        <a:t>Can Add:</a:t>
                      </a:r>
                    </a:p>
                  </a:txBody>
                  <a:tcP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spc="0" normalizeH="0" baseline="0" dirty="0" smtClean="0">
                          <a:ln w="12700">
                            <a:noFill/>
                            <a:prstDash val="solid"/>
                          </a:ln>
                          <a:solidFill>
                            <a:schemeClr val="tx1"/>
                          </a:solidFill>
                          <a:effectLst/>
                          <a:latin typeface="Candara" panose="020E0502030303020204" pitchFamily="34" charset="0"/>
                          <a:cs typeface="Calibri" panose="020F0502020204030204" pitchFamily="34" charset="0"/>
                        </a:rPr>
                        <a:t>Total Contributions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spc="0" normalizeH="0" baseline="0" dirty="0" smtClean="0">
                          <a:ln w="12700">
                            <a:noFill/>
                            <a:prstDash val="solid"/>
                          </a:ln>
                          <a:solidFill>
                            <a:schemeClr val="tx1"/>
                          </a:solidFill>
                          <a:effectLst/>
                          <a:latin typeface="Candara" panose="020E0502030303020204" pitchFamily="34" charset="0"/>
                          <a:cs typeface="Calibri" panose="020F0502020204030204" pitchFamily="34" charset="0"/>
                        </a:rPr>
                        <a:t>(UCF + Employee Contributions)</a:t>
                      </a:r>
                    </a:p>
                  </a:txBody>
                  <a:tcPr horzOverflow="overflow">
                    <a:solidFill>
                      <a:schemeClr val="bg1">
                        <a:lumMod val="75000"/>
                      </a:schemeClr>
                    </a:solidFill>
                  </a:tcPr>
                </a:tc>
                <a:extLst>
                  <a:ext uri="{0D108BD9-81ED-4DB2-BD59-A6C34878D82A}">
                    <a16:rowId xmlns:a16="http://schemas.microsoft.com/office/drawing/2014/main" val="10000"/>
                  </a:ext>
                </a:extLst>
              </a:tr>
              <a:tr h="3508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Employee Only</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20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Up to $500/Year</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20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Up to $2,950/Year Tax Free</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20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…up to $3,450/Year</a:t>
                      </a:r>
                    </a:p>
                  </a:txBody>
                  <a:tcPr horzOverflow="overflow"/>
                </a:tc>
                <a:extLst>
                  <a:ext uri="{0D108BD9-81ED-4DB2-BD59-A6C34878D82A}">
                    <a16:rowId xmlns:a16="http://schemas.microsoft.com/office/drawing/2014/main" val="10001"/>
                  </a:ext>
                </a:extLst>
              </a:tr>
              <a:tr h="729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Family Coverage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(Employee + Dependents)</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20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Up to $1,000/Year</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20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Up to $</a:t>
                      </a:r>
                      <a:r>
                        <a:rPr kumimoji="0" lang="en-US" sz="120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5,900/Year </a:t>
                      </a:r>
                      <a:r>
                        <a:rPr kumimoji="0" lang="en-US" sz="120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Tax Free</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20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…up to </a:t>
                      </a:r>
                      <a:r>
                        <a:rPr kumimoji="0" lang="en-US" sz="1200" b="0" i="0" u="none" strike="noStrike" cap="none" normalizeH="0" baseline="0" smtClean="0">
                          <a:ln>
                            <a:noFill/>
                          </a:ln>
                          <a:solidFill>
                            <a:schemeClr val="tx1"/>
                          </a:solidFill>
                          <a:effectLst/>
                          <a:latin typeface="Candara" panose="020E0502030303020204" pitchFamily="34" charset="0"/>
                          <a:cs typeface="Calibri" panose="020F0502020204030204" pitchFamily="34" charset="0"/>
                        </a:rPr>
                        <a:t>$</a:t>
                      </a:r>
                      <a:r>
                        <a:rPr kumimoji="0" lang="en-US" sz="1200" b="0" i="0" u="none" strike="noStrike" cap="none" normalizeH="0" baseline="0" smtClean="0">
                          <a:ln>
                            <a:noFill/>
                          </a:ln>
                          <a:solidFill>
                            <a:schemeClr val="tx1"/>
                          </a:solidFill>
                          <a:effectLst/>
                          <a:latin typeface="Candara" panose="020E0502030303020204" pitchFamily="34" charset="0"/>
                          <a:cs typeface="Calibri" panose="020F0502020204030204" pitchFamily="34" charset="0"/>
                        </a:rPr>
                        <a:t>6,900/Year</a:t>
                      </a:r>
                      <a:endParaRPr kumimoji="0" lang="en-US" sz="120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endParaRPr>
                    </a:p>
                  </a:txBody>
                  <a:tcPr horzOverflow="overflow"/>
                </a:tc>
                <a:extLst>
                  <a:ext uri="{0D108BD9-81ED-4DB2-BD59-A6C34878D82A}">
                    <a16:rowId xmlns:a16="http://schemas.microsoft.com/office/drawing/2014/main" val="10002"/>
                  </a:ext>
                </a:extLst>
              </a:tr>
            </a:tbl>
          </a:graphicData>
        </a:graphic>
      </p:graphicFrame>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530" y="3352800"/>
            <a:ext cx="3711284" cy="1440200"/>
          </a:xfrm>
          <a:prstGeom prst="rect">
            <a:avLst/>
          </a:prstGeom>
          <a:ln>
            <a:solidFill>
              <a:schemeClr val="tx1"/>
            </a:solidFill>
          </a:ln>
        </p:spPr>
      </p:pic>
      <p:sp>
        <p:nvSpPr>
          <p:cNvPr id="9" name="TextBox 8"/>
          <p:cNvSpPr txBox="1"/>
          <p:nvPr/>
        </p:nvSpPr>
        <p:spPr>
          <a:xfrm>
            <a:off x="4096985" y="3310084"/>
            <a:ext cx="1770415" cy="1169551"/>
          </a:xfrm>
          <a:prstGeom prst="rect">
            <a:avLst/>
          </a:prstGeom>
          <a:noFill/>
        </p:spPr>
        <p:txBody>
          <a:bodyPr wrap="square" rtlCol="0">
            <a:spAutoFit/>
          </a:bodyPr>
          <a:lstStyle/>
          <a:p>
            <a:pPr marL="0" lvl="1"/>
            <a:r>
              <a:rPr lang="en-US" sz="1400" i="1" dirty="0" smtClean="0">
                <a:latin typeface="Candara" panose="020E0502030303020204" pitchFamily="34" charset="0"/>
                <a:cs typeface="Calibri" panose="020F0502020204030204" pitchFamily="34" charset="0"/>
              </a:rPr>
              <a:t>*In </a:t>
            </a:r>
            <a:r>
              <a:rPr lang="en-US" sz="1400" i="1" dirty="0">
                <a:latin typeface="Candara" panose="020E0502030303020204" pitchFamily="34" charset="0"/>
                <a:cs typeface="Calibri" panose="020F0502020204030204" pitchFamily="34" charset="0"/>
              </a:rPr>
              <a:t>some instances, Chard Snyder will request additional information to open </a:t>
            </a:r>
            <a:r>
              <a:rPr lang="en-US" sz="1400" i="1" dirty="0" smtClean="0">
                <a:latin typeface="Candara" panose="020E0502030303020204" pitchFamily="34" charset="0"/>
                <a:cs typeface="Calibri" panose="020F0502020204030204" pitchFamily="34" charset="0"/>
              </a:rPr>
              <a:t>your </a:t>
            </a:r>
            <a:r>
              <a:rPr lang="en-US" sz="1400" i="1" dirty="0">
                <a:latin typeface="Candara" panose="020E0502030303020204" pitchFamily="34" charset="0"/>
                <a:cs typeface="Calibri" panose="020F0502020204030204" pitchFamily="34" charset="0"/>
              </a:rPr>
              <a:t>account. </a:t>
            </a:r>
          </a:p>
        </p:txBody>
      </p:sp>
      <p:pic>
        <p:nvPicPr>
          <p:cNvPr id="10" name="Picture 9"/>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9157" t="8485" r="8823" b="8225"/>
          <a:stretch/>
        </p:blipFill>
        <p:spPr>
          <a:xfrm>
            <a:off x="6096000" y="2762354"/>
            <a:ext cx="3021376" cy="2495446"/>
          </a:xfrm>
          <a:prstGeom prst="rect">
            <a:avLst/>
          </a:prstGeom>
        </p:spPr>
      </p:pic>
      <p:sp>
        <p:nvSpPr>
          <p:cNvPr id="11" name="Rectangle 3"/>
          <p:cNvSpPr txBox="1">
            <a:spLocks noChangeArrowheads="1"/>
          </p:cNvSpPr>
          <p:nvPr/>
        </p:nvSpPr>
        <p:spPr bwMode="auto">
          <a:xfrm>
            <a:off x="6398110" y="3767151"/>
            <a:ext cx="2133600" cy="142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34"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74320" indent="-274320" algn="ctr" fontAlgn="auto">
              <a:spcAft>
                <a:spcPts val="0"/>
              </a:spcAft>
              <a:buFontTx/>
              <a:buNone/>
              <a:defRPr/>
            </a:pPr>
            <a:r>
              <a:rPr lang="en-US" sz="1200" b="1" dirty="0" smtClean="0">
                <a:solidFill>
                  <a:schemeClr val="tx2">
                    <a:lumMod val="85000"/>
                    <a:lumOff val="15000"/>
                  </a:schemeClr>
                </a:solidFill>
                <a:latin typeface="Candara" panose="020E0502030303020204" pitchFamily="34" charset="0"/>
              </a:rPr>
              <a:t>	</a:t>
            </a:r>
            <a:r>
              <a:rPr lang="en-US" sz="1200" b="1" dirty="0" smtClean="0">
                <a:latin typeface="Candara" panose="020E0502030303020204" pitchFamily="34" charset="0"/>
                <a:cs typeface="Calibri" panose="020F0502020204030204" pitchFamily="34" charset="0"/>
              </a:rPr>
              <a:t>Under “HDHP” plans, you are responsible for 100% of medical bills and prescription costs until annual deductible has been met.</a:t>
            </a:r>
          </a:p>
        </p:txBody>
      </p:sp>
      <p:pic>
        <p:nvPicPr>
          <p:cNvPr id="2052" name="Picture 4" descr="Image result for chard snyde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21333" b="25333"/>
          <a:stretch/>
        </p:blipFill>
        <p:spPr bwMode="auto">
          <a:xfrm>
            <a:off x="6400800" y="117191"/>
            <a:ext cx="1780517" cy="949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860792"/>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1"/>
            <a:ext cx="9144000" cy="533400"/>
          </a:xfrm>
        </p:spPr>
        <p:txBody>
          <a:bodyPr>
            <a:noAutofit/>
          </a:bodyPr>
          <a:lstStyle/>
          <a:p>
            <a:pPr algn="ctr"/>
            <a:r>
              <a:rPr lang="en-US" sz="3600" b="1" cap="none" dirty="0" smtClean="0">
                <a:latin typeface="Candara" panose="020E0502030303020204" pitchFamily="34" charset="0"/>
              </a:rPr>
              <a:t>Spending Account Comparison</a:t>
            </a:r>
            <a:endParaRPr lang="en-US" sz="3600" b="1" cap="none" dirty="0">
              <a:latin typeface="Candara" panose="020E0502030303020204" pitchFamily="34" charset="0"/>
            </a:endParaRPr>
          </a:p>
        </p:txBody>
      </p:sp>
      <p:graphicFrame>
        <p:nvGraphicFramePr>
          <p:cNvPr id="4" name="Group 47"/>
          <p:cNvGraphicFramePr>
            <a:graphicFrameLocks/>
          </p:cNvGraphicFramePr>
          <p:nvPr>
            <p:extLst>
              <p:ext uri="{D42A27DB-BD31-4B8C-83A1-F6EECF244321}">
                <p14:modId xmlns:p14="http://schemas.microsoft.com/office/powerpoint/2010/main" val="3877568415"/>
              </p:ext>
            </p:extLst>
          </p:nvPr>
        </p:nvGraphicFramePr>
        <p:xfrm>
          <a:off x="99237" y="990601"/>
          <a:ext cx="8945528" cy="5693230"/>
        </p:xfrm>
        <a:graphic>
          <a:graphicData uri="http://schemas.openxmlformats.org/drawingml/2006/table">
            <a:tbl>
              <a:tblPr/>
              <a:tblGrid>
                <a:gridCol w="1513935">
                  <a:extLst>
                    <a:ext uri="{9D8B030D-6E8A-4147-A177-3AD203B41FA5}">
                      <a16:colId xmlns:a16="http://schemas.microsoft.com/office/drawing/2014/main" val="20000"/>
                    </a:ext>
                  </a:extLst>
                </a:gridCol>
                <a:gridCol w="2355013">
                  <a:extLst>
                    <a:ext uri="{9D8B030D-6E8A-4147-A177-3AD203B41FA5}">
                      <a16:colId xmlns:a16="http://schemas.microsoft.com/office/drawing/2014/main" val="20001"/>
                    </a:ext>
                  </a:extLst>
                </a:gridCol>
                <a:gridCol w="2355012">
                  <a:extLst>
                    <a:ext uri="{9D8B030D-6E8A-4147-A177-3AD203B41FA5}">
                      <a16:colId xmlns:a16="http://schemas.microsoft.com/office/drawing/2014/main" val="20002"/>
                    </a:ext>
                  </a:extLst>
                </a:gridCol>
                <a:gridCol w="2721568">
                  <a:extLst>
                    <a:ext uri="{9D8B030D-6E8A-4147-A177-3AD203B41FA5}">
                      <a16:colId xmlns:a16="http://schemas.microsoft.com/office/drawing/2014/main" val="20003"/>
                    </a:ext>
                  </a:extLst>
                </a:gridCol>
              </a:tblGrid>
              <a:tr h="3247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spc="0" normalizeH="0" baseline="0" dirty="0" smtClean="0">
                        <a:ln w="12700">
                          <a:noFill/>
                          <a:prstDash val="solid"/>
                        </a:ln>
                        <a:solidFill>
                          <a:schemeClr val="tx1"/>
                        </a:solidFill>
                        <a:effectLst/>
                        <a:latin typeface="Candara" panose="020E050203030302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spc="0" normalizeH="0" baseline="0" dirty="0" smtClean="0">
                          <a:ln w="12700">
                            <a:noFill/>
                            <a:prstDash val="solid"/>
                          </a:ln>
                          <a:solidFill>
                            <a:schemeClr val="tx1"/>
                          </a:solidFill>
                          <a:effectLst/>
                          <a:latin typeface="Candara" panose="020E0502030303020204" pitchFamily="34" charset="0"/>
                          <a:cs typeface="Calibri" panose="020F0502020204030204" pitchFamily="34" charset="0"/>
                        </a:rPr>
                        <a:t>Health Care FSA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spc="0" normalizeH="0" baseline="0" dirty="0" smtClean="0">
                          <a:ln w="12700">
                            <a:noFill/>
                            <a:prstDash val="solid"/>
                          </a:ln>
                          <a:solidFill>
                            <a:schemeClr val="tx1"/>
                          </a:solidFill>
                          <a:effectLst/>
                          <a:latin typeface="Candara" panose="020E0502030303020204" pitchFamily="34" charset="0"/>
                          <a:cs typeface="Calibri" panose="020F0502020204030204" pitchFamily="34" charset="0"/>
                        </a:rPr>
                        <a:t>LIMITED PURPOSE FSA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spc="0" normalizeH="0" baseline="0" dirty="0" smtClean="0">
                          <a:ln w="12700">
                            <a:noFill/>
                            <a:prstDash val="solid"/>
                          </a:ln>
                          <a:solidFill>
                            <a:schemeClr val="tx1"/>
                          </a:solidFill>
                          <a:effectLst/>
                          <a:latin typeface="Candara" panose="020E0502030303020204" pitchFamily="34" charset="0"/>
                          <a:cs typeface="Calibri" panose="020F0502020204030204" pitchFamily="34" charset="0"/>
                        </a:rPr>
                        <a:t>Dependent Care FSA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0"/>
                  </a:ext>
                </a:extLst>
              </a:tr>
              <a:tr h="642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Enroll if you have: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250" b="1"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Standard PPO or HMO </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25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No health coverage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250" b="1"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Any High Deductible Health Plan (HDHP)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25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Eligible expenses for “day care” for an eligible child or qualifying relative so you can work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643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How much you can contribute (Pretax):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$60: Minimum/Year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$2,650: Maximum/Year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$60: Minimum/Year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$2,650: Maximum/Year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$60: Minimum/Year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$5,000: Maximum/Year Household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9338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Use the account to pay yourself back for: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defRPr/>
                      </a:pPr>
                      <a:r>
                        <a:rPr kumimoji="0" lang="en-US" sz="125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Expenses not paid by insurance or reimbursed from any other source. Examples: </a:t>
                      </a:r>
                    </a:p>
                    <a:p>
                      <a:pPr marL="285750" marR="0" lvl="0"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25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Deductibles</a:t>
                      </a:r>
                    </a:p>
                    <a:p>
                      <a:pPr marL="285750" marR="0" lvl="0"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25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Copayments</a:t>
                      </a:r>
                    </a:p>
                    <a:p>
                      <a:pPr marL="285750" marR="0" lvl="0"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25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Dental &amp; Vision Expenses</a:t>
                      </a:r>
                    </a:p>
                    <a:p>
                      <a:pPr marL="285750" marR="0" lvl="0"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25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Orthodontia not covered by dental plan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50" b="1" i="0" u="sng"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Not available for medical expenses.</a:t>
                      </a:r>
                      <a:r>
                        <a:rPr kumimoji="0" lang="en-US" sz="125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 Other expenses not paid by insurance or reimbursed from other source. Examples: </a:t>
                      </a:r>
                    </a:p>
                    <a:p>
                      <a:pPr marL="285750" marR="0" lvl="0"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25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Dental &amp; Vision Expenses</a:t>
                      </a:r>
                    </a:p>
                    <a:p>
                      <a:pPr marL="285750" marR="0" lvl="0"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25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Not paid by insurance or reimbursed from any other source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Care for a child, disabled spouse or qualifying relative who:</a:t>
                      </a:r>
                    </a:p>
                    <a:p>
                      <a:pPr marL="285750" marR="0" lvl="0"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250" b="0" i="0" u="none" strike="noStrike" kern="1200" cap="none" normalizeH="0" baseline="0" dirty="0" smtClean="0">
                          <a:ln>
                            <a:noFill/>
                          </a:ln>
                          <a:solidFill>
                            <a:schemeClr val="tx1"/>
                          </a:solidFill>
                          <a:effectLst/>
                          <a:latin typeface="Candara" panose="020E0502030303020204" pitchFamily="34" charset="0"/>
                          <a:ea typeface="+mn-ea"/>
                          <a:cs typeface="Calibri" panose="020F0502020204030204" pitchFamily="34" charset="0"/>
                        </a:rPr>
                        <a:t>is dependent on you </a:t>
                      </a:r>
                    </a:p>
                    <a:p>
                      <a:pPr marL="285750" marR="0" lvl="0"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250" b="0" i="0" u="none" strike="noStrike" kern="1200" cap="none" normalizeH="0" baseline="0" dirty="0" smtClean="0">
                          <a:ln>
                            <a:noFill/>
                          </a:ln>
                          <a:solidFill>
                            <a:schemeClr val="tx1"/>
                          </a:solidFill>
                          <a:effectLst/>
                          <a:latin typeface="Candara" panose="020E0502030303020204" pitchFamily="34" charset="0"/>
                          <a:ea typeface="+mn-ea"/>
                          <a:cs typeface="Calibri" panose="020F0502020204030204" pitchFamily="34" charset="0"/>
                        </a:rPr>
                        <a:t>needs care so that you (and your spouse if you're married) can work</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25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Examples: </a:t>
                      </a:r>
                    </a:p>
                    <a:p>
                      <a:pPr marL="285750" marR="0" lvl="0"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25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Daycare</a:t>
                      </a:r>
                    </a:p>
                    <a:p>
                      <a:pPr marL="285750" marR="0" lvl="0"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25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Elder Care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23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Balance Information: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Full balance is available immediately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25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Accumulated balance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2432">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1"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Payment Card: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5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Benny© card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23265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1" i="0" u="none" strike="noStrike" kern="1200" cap="none" normalizeH="0" baseline="0" dirty="0" smtClean="0">
                          <a:ln>
                            <a:noFill/>
                          </a:ln>
                          <a:solidFill>
                            <a:schemeClr val="tx1"/>
                          </a:solidFill>
                          <a:effectLst/>
                          <a:latin typeface="Candara" panose="020E0502030303020204" pitchFamily="34" charset="0"/>
                          <a:ea typeface="+mn-ea"/>
                          <a:cs typeface="Calibri" panose="020F0502020204030204" pitchFamily="34" charset="0"/>
                        </a:rPr>
                        <a:t>Deadline to Use Funds: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defRPr/>
                      </a:pPr>
                      <a:r>
                        <a:rPr kumimoji="0" lang="en-US" sz="1250" b="0" i="0" u="none" strike="noStrike" kern="1200" cap="none" normalizeH="0" baseline="0" dirty="0" smtClean="0">
                          <a:ln>
                            <a:noFill/>
                          </a:ln>
                          <a:solidFill>
                            <a:schemeClr val="tx1"/>
                          </a:solidFill>
                          <a:effectLst/>
                          <a:latin typeface="Candara" panose="020E0502030303020204" pitchFamily="34" charset="0"/>
                          <a:ea typeface="+mn-ea"/>
                          <a:cs typeface="Calibri" panose="020F0502020204030204" pitchFamily="34" charset="0"/>
                        </a:rPr>
                        <a:t>December 31</a:t>
                      </a:r>
                      <a:r>
                        <a:rPr kumimoji="0" lang="en-US" sz="1250" b="0" i="0" u="none" strike="noStrike" kern="1200" cap="none" normalizeH="0" baseline="30000" dirty="0" smtClean="0">
                          <a:ln>
                            <a:noFill/>
                          </a:ln>
                          <a:solidFill>
                            <a:schemeClr val="tx1"/>
                          </a:solidFill>
                          <a:effectLst/>
                          <a:latin typeface="Candara" panose="020E0502030303020204" pitchFamily="34" charset="0"/>
                          <a:ea typeface="+mn-ea"/>
                          <a:cs typeface="Calibri" panose="020F0502020204030204" pitchFamily="34" charset="0"/>
                        </a:rPr>
                        <a:t>st</a:t>
                      </a:r>
                      <a:r>
                        <a:rPr kumimoji="0" lang="en-US" sz="1250" b="0" i="0" u="none" strike="noStrike" kern="1200" cap="none" normalizeH="0" baseline="0" dirty="0" smtClean="0">
                          <a:ln>
                            <a:noFill/>
                          </a:ln>
                          <a:solidFill>
                            <a:schemeClr val="tx1"/>
                          </a:solidFill>
                          <a:effectLst/>
                          <a:latin typeface="Candara" panose="020E0502030303020204" pitchFamily="34" charset="0"/>
                          <a:ea typeface="+mn-ea"/>
                          <a:cs typeface="Calibri" panose="020F0502020204030204" pitchFamily="34" charset="0"/>
                        </a:rPr>
                        <a:t> is the last day to incur claims for each plan year, and you must submit all claims by April 15</a:t>
                      </a:r>
                      <a:r>
                        <a:rPr kumimoji="0" lang="en-US" sz="1250" b="0" i="0" u="none" strike="noStrike" kern="1200" cap="none" normalizeH="0" baseline="30000" dirty="0" smtClean="0">
                          <a:ln>
                            <a:noFill/>
                          </a:ln>
                          <a:solidFill>
                            <a:schemeClr val="tx1"/>
                          </a:solidFill>
                          <a:effectLst/>
                          <a:latin typeface="Candara" panose="020E0502030303020204" pitchFamily="34" charset="0"/>
                          <a:ea typeface="+mn-ea"/>
                          <a:cs typeface="Calibri" panose="020F0502020204030204" pitchFamily="34" charset="0"/>
                        </a:rPr>
                        <a:t>th</a:t>
                      </a:r>
                      <a:r>
                        <a:rPr kumimoji="0" lang="en-US" sz="1250" b="0" i="0" u="none" strike="noStrike" kern="1200" cap="none" normalizeH="0" baseline="0" dirty="0" smtClean="0">
                          <a:ln>
                            <a:noFill/>
                          </a:ln>
                          <a:solidFill>
                            <a:schemeClr val="tx1"/>
                          </a:solidFill>
                          <a:effectLst/>
                          <a:latin typeface="Candara" panose="020E0502030303020204" pitchFamily="34" charset="0"/>
                          <a:ea typeface="+mn-ea"/>
                          <a:cs typeface="Calibri" panose="020F0502020204030204" pitchFamily="34" charset="0"/>
                        </a:rPr>
                        <a:t> of the following year. Otherwise, if you have funds remaining at the end of each plan year, a maximum of $500 will carry over to the next plan year while any funds in excess of $500 will be forfeited.</a:t>
                      </a:r>
                      <a:endParaRPr kumimoji="0" lang="en-US" sz="1250" b="1"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defRPr/>
                      </a:pPr>
                      <a:r>
                        <a:rPr kumimoji="0" lang="en-US" sz="1250" b="0" i="0" u="none" strike="noStrike" kern="1200" cap="none" normalizeH="0" baseline="0" dirty="0" smtClean="0">
                          <a:ln>
                            <a:noFill/>
                          </a:ln>
                          <a:solidFill>
                            <a:schemeClr val="tx1"/>
                          </a:solidFill>
                          <a:effectLst/>
                          <a:latin typeface="Candara" panose="020E0502030303020204" pitchFamily="34" charset="0"/>
                          <a:ea typeface="+mn-ea"/>
                          <a:cs typeface="Calibri" panose="020F0502020204030204" pitchFamily="34" charset="0"/>
                        </a:rPr>
                        <a:t>“USE IT OR LOSE IT” Rule: Grace period to use funds ends March 15</a:t>
                      </a:r>
                      <a:r>
                        <a:rPr kumimoji="0" lang="en-US" sz="1250" b="0" i="0" u="none" strike="noStrike" kern="1200" cap="none" normalizeH="0" baseline="30000" dirty="0" smtClean="0">
                          <a:ln>
                            <a:noFill/>
                          </a:ln>
                          <a:solidFill>
                            <a:schemeClr val="tx1"/>
                          </a:solidFill>
                          <a:effectLst/>
                          <a:latin typeface="Candara" panose="020E0502030303020204" pitchFamily="34" charset="0"/>
                          <a:ea typeface="+mn-ea"/>
                          <a:cs typeface="Calibri" panose="020F0502020204030204" pitchFamily="34" charset="0"/>
                        </a:rPr>
                        <a:t>th</a:t>
                      </a:r>
                      <a:r>
                        <a:rPr kumimoji="0" lang="en-US" sz="1250" b="0" i="0" u="none" strike="noStrike" kern="1200" cap="none" normalizeH="0" baseline="0" dirty="0" smtClean="0">
                          <a:ln>
                            <a:noFill/>
                          </a:ln>
                          <a:solidFill>
                            <a:schemeClr val="tx1"/>
                          </a:solidFill>
                          <a:effectLst/>
                          <a:latin typeface="Candara" panose="020E0502030303020204" pitchFamily="34" charset="0"/>
                          <a:ea typeface="+mn-ea"/>
                          <a:cs typeface="Calibri" panose="020F0502020204030204" pitchFamily="34" charset="0"/>
                        </a:rPr>
                        <a:t> and you must submit all claims by April 15</a:t>
                      </a:r>
                      <a:r>
                        <a:rPr kumimoji="0" lang="en-US" sz="1250" b="0" i="0" u="none" strike="noStrike" kern="1200" cap="none" normalizeH="0" baseline="30000" dirty="0" smtClean="0">
                          <a:ln>
                            <a:noFill/>
                          </a:ln>
                          <a:solidFill>
                            <a:schemeClr val="tx1"/>
                          </a:solidFill>
                          <a:effectLst/>
                          <a:latin typeface="Candara" panose="020E0502030303020204" pitchFamily="34" charset="0"/>
                          <a:ea typeface="+mn-ea"/>
                          <a:cs typeface="Calibri" panose="020F0502020204030204" pitchFamily="34" charset="0"/>
                        </a:rPr>
                        <a:t>th</a:t>
                      </a:r>
                      <a:r>
                        <a:rPr kumimoji="0" lang="en-US" sz="1250" b="0" i="0" u="none" strike="noStrike" kern="1200" cap="none" normalizeH="0" baseline="0" dirty="0" smtClean="0">
                          <a:ln>
                            <a:noFill/>
                          </a:ln>
                          <a:solidFill>
                            <a:schemeClr val="tx1"/>
                          </a:solidFill>
                          <a:effectLst/>
                          <a:latin typeface="Candara" panose="020E0502030303020204" pitchFamily="34" charset="0"/>
                          <a:ea typeface="+mn-ea"/>
                          <a:cs typeface="Calibri" panose="020F0502020204030204" pitchFamily="34" charset="0"/>
                        </a:rPr>
                        <a:t> of the next plan 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944603454"/>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32367"/>
            <a:ext cx="8839200" cy="5513671"/>
          </a:xfrm>
        </p:spPr>
        <p:txBody>
          <a:bodyPr>
            <a:normAutofit fontScale="92500"/>
          </a:bodyPr>
          <a:lstStyle/>
          <a:p>
            <a:pPr marL="0" indent="0" fontAlgn="auto">
              <a:spcAft>
                <a:spcPts val="0"/>
              </a:spcAft>
              <a:buNone/>
              <a:defRPr/>
            </a:pPr>
            <a:r>
              <a:rPr lang="en-US" sz="2700" b="1" dirty="0" smtClean="0">
                <a:latin typeface="Candara" panose="020E0502030303020204" pitchFamily="34" charset="0"/>
                <a:cs typeface="Calibri" panose="020F0502020204030204" pitchFamily="34" charset="0"/>
              </a:rPr>
              <a:t>To Choose a Dental Plan:</a:t>
            </a:r>
            <a:endParaRPr lang="en-US" sz="2700" b="1" dirty="0">
              <a:latin typeface="Candara" panose="020E0502030303020204" pitchFamily="34" charset="0"/>
              <a:cs typeface="Calibri" panose="020F0502020204030204" pitchFamily="34" charset="0"/>
            </a:endParaRPr>
          </a:p>
          <a:p>
            <a:pPr marL="749808" lvl="1" indent="-514350" fontAlgn="auto">
              <a:spcAft>
                <a:spcPts val="0"/>
              </a:spcAft>
              <a:buClrTx/>
              <a:buFont typeface="+mj-lt"/>
              <a:buAutoNum type="arabicPeriod"/>
              <a:defRPr/>
            </a:pPr>
            <a:r>
              <a:rPr lang="en-US" sz="2700" dirty="0" smtClean="0">
                <a:latin typeface="Candara" panose="020E0502030303020204" pitchFamily="34" charset="0"/>
                <a:cs typeface="Calibri" panose="020F0502020204030204" pitchFamily="34" charset="0"/>
              </a:rPr>
              <a:t>Compare </a:t>
            </a:r>
            <a:r>
              <a:rPr lang="en-US" sz="2700" dirty="0">
                <a:latin typeface="Candara" panose="020E0502030303020204" pitchFamily="34" charset="0"/>
                <a:cs typeface="Calibri" panose="020F0502020204030204" pitchFamily="34" charset="0"/>
              </a:rPr>
              <a:t>the four dental plan </a:t>
            </a:r>
            <a:r>
              <a:rPr lang="en-US" sz="2700" dirty="0" smtClean="0">
                <a:latin typeface="Candara" panose="020E0502030303020204" pitchFamily="34" charset="0"/>
                <a:cs typeface="Calibri" panose="020F0502020204030204" pitchFamily="34" charset="0"/>
              </a:rPr>
              <a:t>options–Prepaid (HMO), Preventive PPO, Standard PPO, and Indemnity </a:t>
            </a:r>
            <a:r>
              <a:rPr lang="en-US" sz="2700" dirty="0">
                <a:latin typeface="Candara" panose="020E0502030303020204" pitchFamily="34" charset="0"/>
                <a:cs typeface="Calibri" panose="020F0502020204030204" pitchFamily="34" charset="0"/>
              </a:rPr>
              <a:t>with </a:t>
            </a:r>
            <a:r>
              <a:rPr lang="en-US" sz="2700" dirty="0" smtClean="0">
                <a:latin typeface="Candara" panose="020E0502030303020204" pitchFamily="34" charset="0"/>
                <a:cs typeface="Calibri" panose="020F0502020204030204" pitchFamily="34" charset="0"/>
              </a:rPr>
              <a:t>PPO. </a:t>
            </a:r>
          </a:p>
          <a:p>
            <a:pPr marL="234950" lvl="1" indent="506413" fontAlgn="auto">
              <a:spcAft>
                <a:spcPts val="0"/>
              </a:spcAft>
              <a:buClrTx/>
              <a:buNone/>
              <a:defRPr/>
            </a:pPr>
            <a:r>
              <a:rPr lang="en-US" sz="2200" i="1" dirty="0">
                <a:latin typeface="Candara" panose="020E0502030303020204" pitchFamily="34" charset="0"/>
                <a:cs typeface="Calibri" panose="020F0502020204030204" pitchFamily="34" charset="0"/>
              </a:rPr>
              <a:t>*</a:t>
            </a:r>
            <a:r>
              <a:rPr lang="en-US" sz="2200" i="1" dirty="0" smtClean="0">
                <a:latin typeface="Candara" panose="020E0502030303020204" pitchFamily="34" charset="0"/>
                <a:cs typeface="Calibri" panose="020F0502020204030204" pitchFamily="34" charset="0"/>
              </a:rPr>
              <a:t>See </a:t>
            </a:r>
            <a:r>
              <a:rPr lang="en-US" sz="2200" i="1" dirty="0">
                <a:latin typeface="Candara" panose="020E0502030303020204" pitchFamily="34" charset="0"/>
                <a:cs typeface="Calibri" panose="020F0502020204030204" pitchFamily="34" charset="0"/>
              </a:rPr>
              <a:t>chart on </a:t>
            </a:r>
            <a:r>
              <a:rPr lang="en-US" sz="2200" i="1" dirty="0" smtClean="0">
                <a:latin typeface="Candara" panose="020E0502030303020204" pitchFamily="34" charset="0"/>
                <a:cs typeface="Calibri" panose="020F0502020204030204" pitchFamily="34" charset="0"/>
              </a:rPr>
              <a:t>the next slide for </a:t>
            </a:r>
            <a:r>
              <a:rPr lang="en-US" sz="2200" i="1" dirty="0">
                <a:latin typeface="Candara" panose="020E0502030303020204" pitchFamily="34" charset="0"/>
                <a:cs typeface="Calibri" panose="020F0502020204030204" pitchFamily="34" charset="0"/>
              </a:rPr>
              <a:t>a side-by-side </a:t>
            </a:r>
            <a:r>
              <a:rPr lang="en-US" sz="2200" i="1" dirty="0" smtClean="0">
                <a:latin typeface="Candara" panose="020E0502030303020204" pitchFamily="34" charset="0"/>
                <a:cs typeface="Calibri" panose="020F0502020204030204" pitchFamily="34" charset="0"/>
              </a:rPr>
              <a:t>comparison.</a:t>
            </a:r>
          </a:p>
          <a:p>
            <a:pPr marL="234950" lvl="1" indent="506413" fontAlgn="auto">
              <a:spcAft>
                <a:spcPts val="0"/>
              </a:spcAft>
              <a:buClrTx/>
              <a:buNone/>
              <a:defRPr/>
            </a:pPr>
            <a:endParaRPr lang="en-US" sz="1300" i="1" dirty="0" smtClean="0">
              <a:latin typeface="Candara" panose="020E0502030303020204" pitchFamily="34" charset="0"/>
              <a:cs typeface="Calibri" panose="020F0502020204030204" pitchFamily="34" charset="0"/>
            </a:endParaRPr>
          </a:p>
          <a:p>
            <a:pPr marL="749808" lvl="1" indent="-514350" fontAlgn="auto">
              <a:spcAft>
                <a:spcPts val="0"/>
              </a:spcAft>
              <a:buClrTx/>
              <a:buFont typeface="+mj-lt"/>
              <a:buAutoNum type="arabicPeriod" startAt="2"/>
              <a:defRPr/>
            </a:pPr>
            <a:r>
              <a:rPr lang="en-US" sz="2700" dirty="0" smtClean="0">
                <a:latin typeface="Candara" panose="020E0502030303020204" pitchFamily="34" charset="0"/>
                <a:cs typeface="Calibri" panose="020F0502020204030204" pitchFamily="34" charset="0"/>
              </a:rPr>
              <a:t>Confirm your dentist and dental specialists participate in your plan’s network and accept the specific plan. </a:t>
            </a:r>
          </a:p>
          <a:p>
            <a:pPr marL="235458" lvl="1" indent="0" fontAlgn="auto">
              <a:spcAft>
                <a:spcPts val="0"/>
              </a:spcAft>
              <a:buClrTx/>
              <a:buNone/>
              <a:defRPr/>
            </a:pPr>
            <a:endParaRPr lang="en-US" sz="1300" dirty="0" smtClean="0">
              <a:latin typeface="Candara" panose="020E0502030303020204" pitchFamily="34" charset="0"/>
              <a:cs typeface="Calibri" panose="020F0502020204030204" pitchFamily="34" charset="0"/>
            </a:endParaRPr>
          </a:p>
          <a:p>
            <a:pPr marL="749808" lvl="1" indent="-514350" fontAlgn="auto">
              <a:spcAft>
                <a:spcPts val="0"/>
              </a:spcAft>
              <a:buClrTx/>
              <a:buFont typeface="+mj-lt"/>
              <a:buAutoNum type="arabicPeriod" startAt="3"/>
              <a:defRPr/>
            </a:pPr>
            <a:r>
              <a:rPr lang="en-US" sz="2700" dirty="0" smtClean="0">
                <a:latin typeface="Candara" panose="020E0502030303020204" pitchFamily="34" charset="0"/>
                <a:cs typeface="Calibri" panose="020F0502020204030204" pitchFamily="34" charset="0"/>
              </a:rPr>
              <a:t>Think </a:t>
            </a:r>
            <a:r>
              <a:rPr lang="en-US" sz="2700" dirty="0">
                <a:latin typeface="Candara" panose="020E0502030303020204" pitchFamily="34" charset="0"/>
                <a:cs typeface="Calibri" panose="020F0502020204030204" pitchFamily="34" charset="0"/>
              </a:rPr>
              <a:t>about your likely dental care needs for </a:t>
            </a:r>
            <a:r>
              <a:rPr lang="en-US" sz="2700" dirty="0" smtClean="0">
                <a:latin typeface="Candara" panose="020E0502030303020204" pitchFamily="34" charset="0"/>
                <a:cs typeface="Calibri" panose="020F0502020204030204" pitchFamily="34" charset="0"/>
              </a:rPr>
              <a:t>the coming </a:t>
            </a:r>
            <a:r>
              <a:rPr lang="en-US" sz="2700" dirty="0">
                <a:latin typeface="Candara" panose="020E0502030303020204" pitchFamily="34" charset="0"/>
                <a:cs typeface="Calibri" panose="020F0502020204030204" pitchFamily="34" charset="0"/>
              </a:rPr>
              <a:t>year and compare your current costs for </a:t>
            </a:r>
            <a:r>
              <a:rPr lang="en-US" sz="2700" dirty="0" smtClean="0">
                <a:latin typeface="Candara" panose="020E0502030303020204" pitchFamily="34" charset="0"/>
                <a:cs typeface="Calibri" panose="020F0502020204030204" pitchFamily="34" charset="0"/>
              </a:rPr>
              <a:t>that care </a:t>
            </a:r>
            <a:r>
              <a:rPr lang="en-US" sz="2700" dirty="0">
                <a:latin typeface="Candara" panose="020E0502030303020204" pitchFamily="34" charset="0"/>
                <a:cs typeface="Calibri" panose="020F0502020204030204" pitchFamily="34" charset="0"/>
              </a:rPr>
              <a:t>and your cost for coverage under the </a:t>
            </a:r>
            <a:r>
              <a:rPr lang="en-US" sz="2700" dirty="0" smtClean="0">
                <a:latin typeface="Candara" panose="020E0502030303020204" pitchFamily="34" charset="0"/>
                <a:cs typeface="Calibri" panose="020F0502020204030204" pitchFamily="34" charset="0"/>
              </a:rPr>
              <a:t>different plan </a:t>
            </a:r>
            <a:r>
              <a:rPr lang="en-US" sz="2700" dirty="0">
                <a:latin typeface="Candara" panose="020E0502030303020204" pitchFamily="34" charset="0"/>
                <a:cs typeface="Calibri" panose="020F0502020204030204" pitchFamily="34" charset="0"/>
              </a:rPr>
              <a:t>options. </a:t>
            </a:r>
            <a:endParaRPr lang="en-US" sz="2700" dirty="0" smtClean="0">
              <a:latin typeface="Candara" panose="020E0502030303020204" pitchFamily="34" charset="0"/>
              <a:cs typeface="Calibri" panose="020F0502020204030204" pitchFamily="34" charset="0"/>
            </a:endParaRPr>
          </a:p>
          <a:p>
            <a:pPr marL="234950" lvl="1" indent="506413" fontAlgn="auto">
              <a:spcAft>
                <a:spcPts val="0"/>
              </a:spcAft>
              <a:buNone/>
              <a:defRPr/>
            </a:pPr>
            <a:endParaRPr lang="en-US" sz="1300" i="1" dirty="0">
              <a:latin typeface="Candara" panose="020E0502030303020204" pitchFamily="34" charset="0"/>
              <a:cs typeface="Calibri" panose="020F0502020204030204" pitchFamily="34" charset="0"/>
            </a:endParaRPr>
          </a:p>
          <a:p>
            <a:pPr marL="749808" lvl="1" indent="-514350" fontAlgn="auto">
              <a:spcAft>
                <a:spcPts val="0"/>
              </a:spcAft>
              <a:buClrTx/>
              <a:buFont typeface="+mj-lt"/>
              <a:buAutoNum type="arabicPeriod" startAt="4"/>
              <a:defRPr/>
            </a:pPr>
            <a:r>
              <a:rPr lang="en-US" sz="2700" dirty="0" smtClean="0">
                <a:latin typeface="Candara" panose="020E0502030303020204" pitchFamily="34" charset="0"/>
                <a:cs typeface="Calibri" panose="020F0502020204030204" pitchFamily="34" charset="0"/>
              </a:rPr>
              <a:t>Read </a:t>
            </a:r>
            <a:r>
              <a:rPr lang="en-US" sz="2700" dirty="0">
                <a:latin typeface="Candara" panose="020E0502030303020204" pitchFamily="34" charset="0"/>
                <a:cs typeface="Calibri" panose="020F0502020204030204" pitchFamily="34" charset="0"/>
              </a:rPr>
              <a:t>the dental plan documents or call the </a:t>
            </a:r>
            <a:r>
              <a:rPr lang="en-US" sz="2700" dirty="0" smtClean="0">
                <a:latin typeface="Candara" panose="020E0502030303020204" pitchFamily="34" charset="0"/>
                <a:cs typeface="Calibri" panose="020F0502020204030204" pitchFamily="34" charset="0"/>
              </a:rPr>
              <a:t>insurance companies </a:t>
            </a:r>
            <a:r>
              <a:rPr lang="en-US" sz="2700" dirty="0">
                <a:latin typeface="Candara" panose="020E0502030303020204" pitchFamily="34" charset="0"/>
                <a:cs typeface="Calibri" panose="020F0502020204030204" pitchFamily="34" charset="0"/>
              </a:rPr>
              <a:t>for specific questions you have </a:t>
            </a:r>
            <a:r>
              <a:rPr lang="en-US" sz="2700" dirty="0" smtClean="0">
                <a:latin typeface="Candara" panose="020E0502030303020204" pitchFamily="34" charset="0"/>
                <a:cs typeface="Calibri" panose="020F0502020204030204" pitchFamily="34" charset="0"/>
              </a:rPr>
              <a:t>about coverage</a:t>
            </a:r>
            <a:r>
              <a:rPr lang="en-US" sz="2700" dirty="0">
                <a:latin typeface="Candara" panose="020E0502030303020204" pitchFamily="34" charset="0"/>
                <a:cs typeface="Calibri" panose="020F0502020204030204" pitchFamily="34" charset="0"/>
              </a:rPr>
              <a:t>.</a:t>
            </a:r>
            <a:endParaRPr lang="en-US" sz="2500" dirty="0" smtClean="0">
              <a:solidFill>
                <a:schemeClr val="tx2"/>
              </a:solidFill>
              <a:latin typeface="Candara" panose="020E0502030303020204" pitchFamily="34" charset="0"/>
              <a:cs typeface="Calibri" panose="020F0502020204030204" pitchFamily="34" charset="0"/>
            </a:endParaRPr>
          </a:p>
          <a:p>
            <a:pPr marL="0" indent="0" fontAlgn="auto">
              <a:spcAft>
                <a:spcPts val="0"/>
              </a:spcAft>
              <a:buNone/>
              <a:defRPr/>
            </a:pPr>
            <a:endParaRPr lang="en-US" sz="2500" dirty="0">
              <a:solidFill>
                <a:schemeClr val="tx2"/>
              </a:solidFill>
              <a:latin typeface="Calibri" panose="020F0502020204030204" pitchFamily="34" charset="0"/>
              <a:cs typeface="Calibri" panose="020F0502020204030204" pitchFamily="34" charset="0"/>
            </a:endParaRPr>
          </a:p>
          <a:p>
            <a:pPr marL="0" indent="0" fontAlgn="auto">
              <a:spcAft>
                <a:spcPts val="0"/>
              </a:spcAft>
              <a:buNone/>
              <a:defRPr/>
            </a:pPr>
            <a:endParaRPr lang="en-US" sz="2500" dirty="0" smtClean="0">
              <a:solidFill>
                <a:schemeClr val="tx2"/>
              </a:solidFill>
              <a:latin typeface="Calibri" panose="020F0502020204030204" pitchFamily="34" charset="0"/>
              <a:cs typeface="Calibri" panose="020F0502020204030204" pitchFamily="34" charset="0"/>
            </a:endParaRPr>
          </a:p>
        </p:txBody>
      </p:sp>
      <p:sp>
        <p:nvSpPr>
          <p:cNvPr id="6" name="Rectangle 2"/>
          <p:cNvSpPr>
            <a:spLocks noGrp="1" noChangeArrowheads="1"/>
          </p:cNvSpPr>
          <p:nvPr>
            <p:ph type="title"/>
          </p:nvPr>
        </p:nvSpPr>
        <p:spPr>
          <a:xfrm>
            <a:off x="0" y="457199"/>
            <a:ext cx="9144000" cy="609600"/>
          </a:xfrm>
        </p:spPr>
        <p:txBody>
          <a:bodyPr>
            <a:noAutofit/>
          </a:bodyPr>
          <a:lstStyle/>
          <a:p>
            <a:pPr algn="ctr" fontAlgn="auto">
              <a:spcAft>
                <a:spcPts val="0"/>
              </a:spcAft>
              <a:defRPr/>
            </a:pPr>
            <a:r>
              <a:rPr lang="en-US" sz="4000" b="1" cap="none" dirty="0" smtClean="0">
                <a:latin typeface="Candara" panose="020E0502030303020204" pitchFamily="34" charset="0"/>
                <a:cs typeface="Calibri" panose="020F0502020204030204" pitchFamily="34" charset="0"/>
              </a:rPr>
              <a:t>Dental</a:t>
            </a:r>
            <a:endParaRPr lang="en-US" sz="4000" b="1" cap="none" dirty="0">
              <a:latin typeface="Candara" panose="020E0502030303020204" pitchFamily="34" charset="0"/>
              <a:cs typeface="Calibri" panose="020F05020202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41767"/>
            <a:ext cx="990600" cy="990600"/>
          </a:xfrm>
          <a:prstGeom prst="rect">
            <a:avLst/>
          </a:prstGeom>
        </p:spPr>
      </p:pic>
    </p:spTree>
    <p:extLst>
      <p:ext uri="{BB962C8B-B14F-4D97-AF65-F5344CB8AC3E}">
        <p14:creationId xmlns:p14="http://schemas.microsoft.com/office/powerpoint/2010/main" val="2336827999"/>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0234321"/>
              </p:ext>
            </p:extLst>
          </p:nvPr>
        </p:nvGraphicFramePr>
        <p:xfrm>
          <a:off x="0" y="0"/>
          <a:ext cx="9143999" cy="6775370"/>
        </p:xfrm>
        <a:graphic>
          <a:graphicData uri="http://schemas.openxmlformats.org/drawingml/2006/table">
            <a:tbl>
              <a:tblPr/>
              <a:tblGrid>
                <a:gridCol w="3886200">
                  <a:extLst>
                    <a:ext uri="{9D8B030D-6E8A-4147-A177-3AD203B41FA5}">
                      <a16:colId xmlns:a16="http://schemas.microsoft.com/office/drawing/2014/main" val="777515636"/>
                    </a:ext>
                  </a:extLst>
                </a:gridCol>
                <a:gridCol w="457200">
                  <a:extLst>
                    <a:ext uri="{9D8B030D-6E8A-4147-A177-3AD203B41FA5}">
                      <a16:colId xmlns:a16="http://schemas.microsoft.com/office/drawing/2014/main" val="3971943272"/>
                    </a:ext>
                  </a:extLst>
                </a:gridCol>
                <a:gridCol w="1387627">
                  <a:extLst>
                    <a:ext uri="{9D8B030D-6E8A-4147-A177-3AD203B41FA5}">
                      <a16:colId xmlns:a16="http://schemas.microsoft.com/office/drawing/2014/main" val="2407866109"/>
                    </a:ext>
                  </a:extLst>
                </a:gridCol>
                <a:gridCol w="853243">
                  <a:extLst>
                    <a:ext uri="{9D8B030D-6E8A-4147-A177-3AD203B41FA5}">
                      <a16:colId xmlns:a16="http://schemas.microsoft.com/office/drawing/2014/main" val="186927979"/>
                    </a:ext>
                  </a:extLst>
                </a:gridCol>
                <a:gridCol w="853243">
                  <a:extLst>
                    <a:ext uri="{9D8B030D-6E8A-4147-A177-3AD203B41FA5}">
                      <a16:colId xmlns:a16="http://schemas.microsoft.com/office/drawing/2014/main" val="1899594275"/>
                    </a:ext>
                  </a:extLst>
                </a:gridCol>
                <a:gridCol w="853243">
                  <a:extLst>
                    <a:ext uri="{9D8B030D-6E8A-4147-A177-3AD203B41FA5}">
                      <a16:colId xmlns:a16="http://schemas.microsoft.com/office/drawing/2014/main" val="307406041"/>
                    </a:ext>
                  </a:extLst>
                </a:gridCol>
                <a:gridCol w="853243">
                  <a:extLst>
                    <a:ext uri="{9D8B030D-6E8A-4147-A177-3AD203B41FA5}">
                      <a16:colId xmlns:a16="http://schemas.microsoft.com/office/drawing/2014/main" val="2847695868"/>
                    </a:ext>
                  </a:extLst>
                </a:gridCol>
              </a:tblGrid>
              <a:tr h="276146">
                <a:tc gridSpan="3">
                  <a:txBody>
                    <a:bodyPr/>
                    <a:lstStyle/>
                    <a:p>
                      <a:pPr>
                        <a:lnSpc>
                          <a:spcPct val="107000"/>
                        </a:lnSpc>
                      </a:pPr>
                      <a:endParaRPr lang="en-US" sz="1200">
                        <a:effectLst/>
                        <a:latin typeface="Candara" panose="020E0502030303020204" pitchFamily="34" charset="0"/>
                      </a:endParaRP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tc gridSpan="4">
                  <a:txBody>
                    <a:bodyPr/>
                    <a:lstStyle/>
                    <a:p>
                      <a:pPr algn="ctr">
                        <a:lnSpc>
                          <a:spcPct val="107000"/>
                        </a:lnSpc>
                        <a:spcAft>
                          <a:spcPts val="0"/>
                        </a:spcAft>
                      </a:pPr>
                      <a:r>
                        <a:rPr lang="en-US" sz="1200" b="1">
                          <a:effectLst/>
                          <a:latin typeface="Candara" panose="020E0502030303020204" pitchFamily="34" charset="0"/>
                        </a:rPr>
                        <a:t>Monthly Premiums</a:t>
                      </a:r>
                      <a:endParaRPr lang="en-US" sz="1200">
                        <a:effectLst/>
                        <a:latin typeface="Candara" panose="020E0502030303020204" pitchFamily="34" charset="0"/>
                      </a:endParaRP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87588918"/>
                  </a:ext>
                </a:extLst>
              </a:tr>
              <a:tr h="564494">
                <a:tc>
                  <a:txBody>
                    <a:bodyPr/>
                    <a:lstStyle/>
                    <a:p>
                      <a:pPr algn="ctr">
                        <a:lnSpc>
                          <a:spcPct val="107000"/>
                        </a:lnSpc>
                        <a:spcAft>
                          <a:spcPts val="0"/>
                        </a:spcAft>
                      </a:pPr>
                      <a:r>
                        <a:rPr lang="en-US" sz="1200" b="1">
                          <a:effectLst/>
                          <a:latin typeface="Candara" panose="020E0502030303020204" pitchFamily="34" charset="0"/>
                        </a:rPr>
                        <a:t>Type of Dental Plan</a:t>
                      </a:r>
                      <a:endParaRPr lang="en-US" sz="1200">
                        <a:effectLst/>
                        <a:latin typeface="Candara" panose="020E0502030303020204" pitchFamily="34" charset="0"/>
                      </a:endParaRP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07000"/>
                        </a:lnSpc>
                        <a:spcAft>
                          <a:spcPts val="0"/>
                        </a:spcAft>
                      </a:pPr>
                      <a:r>
                        <a:rPr lang="en-US" sz="1200" b="1" dirty="0">
                          <a:effectLst/>
                          <a:latin typeface="Candara" panose="020E0502030303020204" pitchFamily="34" charset="0"/>
                        </a:rPr>
                        <a:t>Plan</a:t>
                      </a:r>
                      <a:endParaRPr lang="en-US" sz="1200" dirty="0">
                        <a:effectLst/>
                        <a:latin typeface="Candara" panose="020E0502030303020204" pitchFamily="34" charset="0"/>
                      </a:endParaRPr>
                    </a:p>
                    <a:p>
                      <a:pPr algn="ctr">
                        <a:lnSpc>
                          <a:spcPct val="107000"/>
                        </a:lnSpc>
                        <a:spcAft>
                          <a:spcPts val="0"/>
                        </a:spcAft>
                      </a:pPr>
                      <a:r>
                        <a:rPr lang="en-US" sz="1200" b="1" dirty="0">
                          <a:effectLst/>
                          <a:latin typeface="Candara" panose="020E0502030303020204" pitchFamily="34" charset="0"/>
                        </a:rPr>
                        <a:t>Code</a:t>
                      </a:r>
                      <a:endParaRPr lang="en-US" sz="1200" dirty="0">
                        <a:effectLst/>
                        <a:latin typeface="Candara" panose="020E0502030303020204" pitchFamily="34" charset="0"/>
                      </a:endParaRP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07000"/>
                        </a:lnSpc>
                        <a:spcAft>
                          <a:spcPts val="0"/>
                        </a:spcAft>
                      </a:pPr>
                      <a:r>
                        <a:rPr lang="en-US" sz="1200" b="1">
                          <a:effectLst/>
                          <a:latin typeface="Candara" panose="020E0502030303020204" pitchFamily="34" charset="0"/>
                        </a:rPr>
                        <a:t>Plan</a:t>
                      </a:r>
                      <a:endParaRPr lang="en-US" sz="1200">
                        <a:effectLst/>
                        <a:latin typeface="Candara" panose="020E0502030303020204" pitchFamily="34" charset="0"/>
                      </a:endParaRPr>
                    </a:p>
                    <a:p>
                      <a:pPr algn="ctr">
                        <a:lnSpc>
                          <a:spcPct val="107000"/>
                        </a:lnSpc>
                        <a:spcAft>
                          <a:spcPts val="0"/>
                        </a:spcAft>
                      </a:pPr>
                      <a:r>
                        <a:rPr lang="en-US" sz="1200" b="1">
                          <a:effectLst/>
                          <a:latin typeface="Candara" panose="020E0502030303020204" pitchFamily="34" charset="0"/>
                        </a:rPr>
                        <a:t>Name</a:t>
                      </a:r>
                      <a:endParaRPr lang="en-US" sz="1200">
                        <a:effectLst/>
                        <a:latin typeface="Candara" panose="020E0502030303020204" pitchFamily="34" charset="0"/>
                      </a:endParaRP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07000"/>
                        </a:lnSpc>
                        <a:spcAft>
                          <a:spcPts val="0"/>
                        </a:spcAft>
                      </a:pPr>
                      <a:r>
                        <a:rPr lang="en-US" sz="1200" b="1">
                          <a:effectLst/>
                          <a:latin typeface="Candara" panose="020E0502030303020204" pitchFamily="34" charset="0"/>
                        </a:rPr>
                        <a:t>Employee</a:t>
                      </a:r>
                      <a:endParaRPr lang="en-US" sz="1200">
                        <a:effectLst/>
                        <a:latin typeface="Candara" panose="020E0502030303020204" pitchFamily="34" charset="0"/>
                      </a:endParaRPr>
                    </a:p>
                    <a:p>
                      <a:pPr algn="ctr">
                        <a:lnSpc>
                          <a:spcPct val="107000"/>
                        </a:lnSpc>
                        <a:spcAft>
                          <a:spcPts val="0"/>
                        </a:spcAft>
                      </a:pPr>
                      <a:r>
                        <a:rPr lang="en-US" sz="1200" b="1">
                          <a:effectLst/>
                          <a:latin typeface="Candara" panose="020E0502030303020204" pitchFamily="34" charset="0"/>
                        </a:rPr>
                        <a:t>Only</a:t>
                      </a:r>
                      <a:endParaRPr lang="en-US" sz="1200">
                        <a:effectLst/>
                        <a:latin typeface="Candara" panose="020E0502030303020204" pitchFamily="34" charset="0"/>
                      </a:endParaRP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07000"/>
                        </a:lnSpc>
                        <a:spcAft>
                          <a:spcPts val="0"/>
                        </a:spcAft>
                      </a:pPr>
                      <a:r>
                        <a:rPr lang="en-US" sz="1200" b="1" dirty="0">
                          <a:effectLst/>
                          <a:latin typeface="Candara" panose="020E0502030303020204" pitchFamily="34" charset="0"/>
                        </a:rPr>
                        <a:t>Employee +</a:t>
                      </a:r>
                      <a:endParaRPr lang="en-US" sz="1200" dirty="0">
                        <a:effectLst/>
                        <a:latin typeface="Candara" panose="020E0502030303020204" pitchFamily="34" charset="0"/>
                      </a:endParaRPr>
                    </a:p>
                    <a:p>
                      <a:pPr algn="ctr">
                        <a:lnSpc>
                          <a:spcPct val="107000"/>
                        </a:lnSpc>
                        <a:spcAft>
                          <a:spcPts val="0"/>
                        </a:spcAft>
                      </a:pPr>
                      <a:r>
                        <a:rPr lang="en-US" sz="1200" b="1" dirty="0">
                          <a:effectLst/>
                          <a:latin typeface="Candara" panose="020E0502030303020204" pitchFamily="34" charset="0"/>
                        </a:rPr>
                        <a:t>Spouse</a:t>
                      </a:r>
                      <a:endParaRPr lang="en-US" sz="1200" dirty="0">
                        <a:effectLst/>
                        <a:latin typeface="Candara" panose="020E0502030303020204" pitchFamily="34" charset="0"/>
                      </a:endParaRP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07000"/>
                        </a:lnSpc>
                        <a:spcAft>
                          <a:spcPts val="0"/>
                        </a:spcAft>
                      </a:pPr>
                      <a:r>
                        <a:rPr lang="en-US" sz="1200" b="1">
                          <a:effectLst/>
                          <a:latin typeface="Candara" panose="020E0502030303020204" pitchFamily="34" charset="0"/>
                        </a:rPr>
                        <a:t>Employee +</a:t>
                      </a:r>
                      <a:endParaRPr lang="en-US" sz="1200">
                        <a:effectLst/>
                        <a:latin typeface="Candara" panose="020E0502030303020204" pitchFamily="34" charset="0"/>
                      </a:endParaRPr>
                    </a:p>
                    <a:p>
                      <a:pPr algn="ctr">
                        <a:lnSpc>
                          <a:spcPct val="107000"/>
                        </a:lnSpc>
                        <a:spcAft>
                          <a:spcPts val="0"/>
                        </a:spcAft>
                      </a:pPr>
                      <a:r>
                        <a:rPr lang="en-US" sz="1200" b="1">
                          <a:effectLst/>
                          <a:latin typeface="Candara" panose="020E0502030303020204" pitchFamily="34" charset="0"/>
                        </a:rPr>
                        <a:t>Child(ren)</a:t>
                      </a:r>
                      <a:endParaRPr lang="en-US" sz="1200">
                        <a:effectLst/>
                        <a:latin typeface="Candara" panose="020E0502030303020204" pitchFamily="34" charset="0"/>
                      </a:endParaRP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07000"/>
                        </a:lnSpc>
                        <a:spcAft>
                          <a:spcPts val="0"/>
                        </a:spcAft>
                      </a:pPr>
                      <a:r>
                        <a:rPr lang="en-US" sz="1200" b="1">
                          <a:effectLst/>
                          <a:latin typeface="Candara" panose="020E0502030303020204" pitchFamily="34" charset="0"/>
                        </a:rPr>
                        <a:t>Employee +</a:t>
                      </a:r>
                      <a:endParaRPr lang="en-US" sz="1200">
                        <a:effectLst/>
                        <a:latin typeface="Candara" panose="020E0502030303020204" pitchFamily="34" charset="0"/>
                      </a:endParaRPr>
                    </a:p>
                    <a:p>
                      <a:pPr algn="ctr">
                        <a:lnSpc>
                          <a:spcPct val="107000"/>
                        </a:lnSpc>
                        <a:spcAft>
                          <a:spcPts val="0"/>
                        </a:spcAft>
                      </a:pPr>
                      <a:r>
                        <a:rPr lang="en-US" sz="1200" b="1">
                          <a:effectLst/>
                          <a:latin typeface="Candara" panose="020E0502030303020204" pitchFamily="34" charset="0"/>
                        </a:rPr>
                        <a:t>Family</a:t>
                      </a:r>
                      <a:endParaRPr lang="en-US" sz="1200">
                        <a:effectLst/>
                        <a:latin typeface="Candara" panose="020E0502030303020204" pitchFamily="34" charset="0"/>
                      </a:endParaRP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987853075"/>
                  </a:ext>
                </a:extLst>
              </a:tr>
              <a:tr h="392117">
                <a:tc rowSpan="3">
                  <a:txBody>
                    <a:bodyPr/>
                    <a:lstStyle/>
                    <a:p>
                      <a:pPr>
                        <a:lnSpc>
                          <a:spcPct val="107000"/>
                        </a:lnSpc>
                        <a:spcAft>
                          <a:spcPts val="0"/>
                        </a:spcAft>
                      </a:pPr>
                      <a:r>
                        <a:rPr lang="en-US" sz="1200" b="1">
                          <a:effectLst/>
                          <a:latin typeface="Candara" panose="020E0502030303020204" pitchFamily="34" charset="0"/>
                        </a:rPr>
                        <a:t>Prepaid Dental Plan</a:t>
                      </a:r>
                      <a:endParaRPr lang="en-US" sz="1200">
                        <a:effectLst/>
                        <a:latin typeface="Candara" panose="020E0502030303020204" pitchFamily="34" charset="0"/>
                      </a:endParaRP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1200">
                          <a:effectLst/>
                          <a:latin typeface="Candara" panose="020E0502030303020204" pitchFamily="34" charset="0"/>
                        </a:rPr>
                        <a:t>Pays benefits only when you use network providers.</a:t>
                      </a: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1200">
                          <a:effectLst/>
                          <a:latin typeface="Candara" panose="020E0502030303020204" pitchFamily="34" charset="0"/>
                        </a:rPr>
                        <a:t>No deductible or annual maximum</a:t>
                      </a: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1200">
                          <a:effectLst/>
                          <a:latin typeface="Candara" panose="020E0502030303020204" pitchFamily="34" charset="0"/>
                        </a:rPr>
                        <a:t>Most preventive care at no charge</a:t>
                      </a: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1200">
                          <a:effectLst/>
                          <a:latin typeface="Candara" panose="020E0502030303020204" pitchFamily="34" charset="0"/>
                        </a:rPr>
                        <a:t>You pay a fixed copayment for dental procedures listed on the copayment schedule.</a:t>
                      </a: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1200">
                          <a:effectLst/>
                          <a:latin typeface="Candara" panose="020E0502030303020204" pitchFamily="34" charset="0"/>
                        </a:rPr>
                        <a:t>Orthodontia: Covered for adults and children. </a:t>
                      </a:r>
                    </a:p>
                  </a:txBody>
                  <a:tcPr marL="3592" marR="3592" marT="35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Candara" panose="020E0502030303020204" pitchFamily="34" charset="0"/>
                        </a:rPr>
                        <a:t>4034</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u="sng" dirty="0">
                          <a:solidFill>
                            <a:srgbClr val="0563C1"/>
                          </a:solidFill>
                          <a:effectLst/>
                          <a:latin typeface="Candara" panose="020E0502030303020204" pitchFamily="34" charset="0"/>
                          <a:hlinkClick r:id="rId3"/>
                        </a:rPr>
                        <a:t>CIGNA Prepaid Dental</a:t>
                      </a:r>
                      <a:endParaRPr lang="en-US" sz="1200" dirty="0">
                        <a:effectLst/>
                        <a:latin typeface="Candara" panose="020E0502030303020204" pitchFamily="34" charset="0"/>
                      </a:endParaRP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$24.01</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$47.31</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$56.41</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$72.06</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5209921"/>
                  </a:ext>
                </a:extLst>
              </a:tr>
              <a:tr h="392117">
                <a:tc vMerge="1">
                  <a:txBody>
                    <a:bodyPr/>
                    <a:lstStyle/>
                    <a:p>
                      <a:endParaRPr lang="en-US"/>
                    </a:p>
                  </a:txBody>
                  <a:tcPr/>
                </a:tc>
                <a:tc>
                  <a:txBody>
                    <a:bodyPr/>
                    <a:lstStyle/>
                    <a:p>
                      <a:pPr>
                        <a:lnSpc>
                          <a:spcPct val="107000"/>
                        </a:lnSpc>
                        <a:spcAft>
                          <a:spcPts val="0"/>
                        </a:spcAft>
                      </a:pPr>
                      <a:r>
                        <a:rPr lang="en-US" sz="1200">
                          <a:effectLst/>
                          <a:latin typeface="Candara" panose="020E0502030303020204" pitchFamily="34" charset="0"/>
                        </a:rPr>
                        <a:t>4025</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u="sng">
                          <a:solidFill>
                            <a:srgbClr val="0563C1"/>
                          </a:solidFill>
                          <a:effectLst/>
                          <a:latin typeface="Candara" panose="020E0502030303020204" pitchFamily="34" charset="0"/>
                          <a:hlinkClick r:id="rId4"/>
                        </a:rPr>
                        <a:t>Sun Life Prepaid Dental</a:t>
                      </a:r>
                      <a:endParaRPr lang="en-US" sz="1200">
                        <a:effectLst/>
                        <a:latin typeface="Candara" panose="020E0502030303020204" pitchFamily="34" charset="0"/>
                      </a:endParaRP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$14.93</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$25.17</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$33.26</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$43.54</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8726287"/>
                  </a:ext>
                </a:extLst>
              </a:tr>
              <a:tr h="875977">
                <a:tc vMerge="1">
                  <a:txBody>
                    <a:bodyPr/>
                    <a:lstStyle/>
                    <a:p>
                      <a:endParaRPr lang="en-US"/>
                    </a:p>
                  </a:txBody>
                  <a:tcPr/>
                </a:tc>
                <a:tc>
                  <a:txBody>
                    <a:bodyPr/>
                    <a:lstStyle/>
                    <a:p>
                      <a:pPr>
                        <a:lnSpc>
                          <a:spcPct val="107000"/>
                        </a:lnSpc>
                        <a:spcAft>
                          <a:spcPts val="0"/>
                        </a:spcAft>
                      </a:pPr>
                      <a:r>
                        <a:rPr lang="en-US" sz="1200">
                          <a:effectLst/>
                          <a:latin typeface="Candara" panose="020E0502030303020204" pitchFamily="34" charset="0"/>
                        </a:rPr>
                        <a:t>4044</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u="sng" dirty="0">
                          <a:solidFill>
                            <a:srgbClr val="0563C1"/>
                          </a:solidFill>
                          <a:effectLst/>
                          <a:latin typeface="Candara" panose="020E0502030303020204" pitchFamily="34" charset="0"/>
                          <a:hlinkClick r:id="rId5"/>
                        </a:rPr>
                        <a:t>Humana Select 15</a:t>
                      </a:r>
                      <a:r>
                        <a:rPr lang="en-US" sz="1200" u="sng" dirty="0">
                          <a:solidFill>
                            <a:srgbClr val="0563C1"/>
                          </a:solidFill>
                          <a:effectLst/>
                          <a:latin typeface="Candara" panose="020E0502030303020204" pitchFamily="34" charset="0"/>
                        </a:rPr>
                        <a:t> </a:t>
                      </a:r>
                      <a:r>
                        <a:rPr lang="en-US" sz="1200" u="sng" kern="1200" dirty="0">
                          <a:solidFill>
                            <a:srgbClr val="0563C1"/>
                          </a:solidFill>
                          <a:effectLst/>
                          <a:latin typeface="Candara" panose="020E0502030303020204" pitchFamily="34" charset="0"/>
                          <a:ea typeface="+mn-ea"/>
                          <a:cs typeface="+mn-cs"/>
                        </a:rPr>
                        <a:t>Prepaid Dental</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$12.64</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$21.20</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$23.00</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$32.98</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7168421"/>
                  </a:ext>
                </a:extLst>
              </a:tr>
              <a:tr h="411036">
                <a:tc rowSpan="4">
                  <a:txBody>
                    <a:bodyPr/>
                    <a:lstStyle/>
                    <a:p>
                      <a:pPr>
                        <a:lnSpc>
                          <a:spcPct val="107000"/>
                        </a:lnSpc>
                        <a:spcAft>
                          <a:spcPts val="0"/>
                        </a:spcAft>
                      </a:pPr>
                      <a:r>
                        <a:rPr lang="en-US" sz="1200" b="1">
                          <a:effectLst/>
                          <a:latin typeface="Candara" panose="020E0502030303020204" pitchFamily="34" charset="0"/>
                        </a:rPr>
                        <a:t>PPO Dental Plan</a:t>
                      </a:r>
                      <a:endParaRPr lang="en-US" sz="1200">
                        <a:effectLst/>
                        <a:latin typeface="Candara" panose="020E0502030303020204" pitchFamily="34" charset="0"/>
                      </a:endParaRP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1200">
                          <a:effectLst/>
                          <a:latin typeface="Candara" panose="020E0502030303020204" pitchFamily="34" charset="0"/>
                        </a:rPr>
                        <a:t>Receive care from any dentist</a:t>
                      </a: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1200">
                          <a:effectLst/>
                          <a:latin typeface="Candara" panose="020E0502030303020204" pitchFamily="34" charset="0"/>
                        </a:rPr>
                        <a:t>Your cost is lower when you use network dentists</a:t>
                      </a: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1200">
                          <a:effectLst/>
                          <a:latin typeface="Candara" panose="020E0502030303020204" pitchFamily="34" charset="0"/>
                        </a:rPr>
                        <a:t>You generally have an annual deductible to meet before the plan starts paying benefits, and then you pay part of the cost for the services you receive.</a:t>
                      </a: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1200">
                          <a:effectLst/>
                          <a:latin typeface="Candara" panose="020E0502030303020204" pitchFamily="34" charset="0"/>
                        </a:rPr>
                        <a:t>Orthodontia: Covered for adults and children (excluding Preventive PPO).</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Candara" panose="020E0502030303020204" pitchFamily="34" charset="0"/>
                        </a:rPr>
                        <a:t>4023</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u="sng" dirty="0">
                          <a:solidFill>
                            <a:srgbClr val="0563C1"/>
                          </a:solidFill>
                          <a:effectLst/>
                          <a:latin typeface="Candara" panose="020E0502030303020204" pitchFamily="34" charset="0"/>
                          <a:hlinkClick r:id="rId6"/>
                        </a:rPr>
                        <a:t>Ameritas Preventive</a:t>
                      </a:r>
                      <a:r>
                        <a:rPr lang="en-US" sz="1200" dirty="0">
                          <a:effectLst/>
                          <a:latin typeface="Candara" panose="020E0502030303020204" pitchFamily="34" charset="0"/>
                        </a:rPr>
                        <a:t> </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a:effectLst/>
                          <a:latin typeface="Candara" panose="020E0502030303020204" pitchFamily="34" charset="0"/>
                        </a:rPr>
                        <a:t>$22.84</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$43.20</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$46.24</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$67.76</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749836"/>
                  </a:ext>
                </a:extLst>
              </a:tr>
              <a:tr h="411036">
                <a:tc vMerge="1">
                  <a:txBody>
                    <a:bodyPr/>
                    <a:lstStyle/>
                    <a:p>
                      <a:endParaRPr lang="en-US"/>
                    </a:p>
                  </a:txBody>
                  <a:tcPr/>
                </a:tc>
                <a:tc>
                  <a:txBody>
                    <a:bodyPr/>
                    <a:lstStyle/>
                    <a:p>
                      <a:pPr>
                        <a:lnSpc>
                          <a:spcPct val="107000"/>
                        </a:lnSpc>
                        <a:spcAft>
                          <a:spcPts val="0"/>
                        </a:spcAft>
                      </a:pPr>
                      <a:r>
                        <a:rPr lang="en-US" sz="1200">
                          <a:effectLst/>
                          <a:latin typeface="Candara" panose="020E0502030303020204" pitchFamily="34" charset="0"/>
                        </a:rPr>
                        <a:t>4033</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u="sng" dirty="0">
                          <a:solidFill>
                            <a:srgbClr val="0563C1"/>
                          </a:solidFill>
                          <a:effectLst/>
                          <a:latin typeface="Candara" panose="020E0502030303020204" pitchFamily="34" charset="0"/>
                          <a:hlinkClick r:id="rId7"/>
                        </a:rPr>
                        <a:t>Metlife Preventive</a:t>
                      </a:r>
                      <a:endParaRPr lang="en-US" sz="1200" dirty="0">
                        <a:effectLst/>
                        <a:latin typeface="Candara" panose="020E0502030303020204" pitchFamily="34" charset="0"/>
                      </a:endParaRP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$21.98</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$40.64</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$45.42</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$65.94</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929283"/>
                  </a:ext>
                </a:extLst>
              </a:tr>
              <a:tr h="411036">
                <a:tc vMerge="1">
                  <a:txBody>
                    <a:bodyPr/>
                    <a:lstStyle/>
                    <a:p>
                      <a:endParaRPr lang="en-US"/>
                    </a:p>
                  </a:txBody>
                  <a:tcPr/>
                </a:tc>
                <a:tc>
                  <a:txBody>
                    <a:bodyPr/>
                    <a:lstStyle/>
                    <a:p>
                      <a:pPr>
                        <a:lnSpc>
                          <a:spcPct val="107000"/>
                        </a:lnSpc>
                        <a:spcAft>
                          <a:spcPts val="0"/>
                        </a:spcAft>
                      </a:pPr>
                      <a:r>
                        <a:rPr lang="en-US" sz="1200">
                          <a:effectLst/>
                          <a:latin typeface="Candara" panose="020E0502030303020204" pitchFamily="34" charset="0"/>
                        </a:rPr>
                        <a:t>4022</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u="sng" dirty="0">
                          <a:solidFill>
                            <a:srgbClr val="0563C1"/>
                          </a:solidFill>
                          <a:effectLst/>
                          <a:latin typeface="Candara" panose="020E0502030303020204" pitchFamily="34" charset="0"/>
                          <a:hlinkClick r:id="rId6"/>
                        </a:rPr>
                        <a:t>Ameritas Standard</a:t>
                      </a:r>
                      <a:endParaRPr lang="en-US" sz="1200" dirty="0">
                        <a:effectLst/>
                        <a:latin typeface="Candara" panose="020E0502030303020204" pitchFamily="34" charset="0"/>
                      </a:endParaRP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$31.50</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$59.04</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$66.08</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$96.22</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5090202"/>
                  </a:ext>
                </a:extLst>
              </a:tr>
              <a:tr h="586555">
                <a:tc vMerge="1">
                  <a:txBody>
                    <a:bodyPr/>
                    <a:lstStyle/>
                    <a:p>
                      <a:endParaRPr lang="en-US"/>
                    </a:p>
                  </a:txBody>
                  <a:tcPr/>
                </a:tc>
                <a:tc>
                  <a:txBody>
                    <a:bodyPr/>
                    <a:lstStyle/>
                    <a:p>
                      <a:pPr>
                        <a:lnSpc>
                          <a:spcPct val="107000"/>
                        </a:lnSpc>
                        <a:spcAft>
                          <a:spcPts val="0"/>
                        </a:spcAft>
                      </a:pPr>
                      <a:r>
                        <a:rPr lang="en-US" sz="1200">
                          <a:effectLst/>
                          <a:latin typeface="Candara" panose="020E0502030303020204" pitchFamily="34" charset="0"/>
                        </a:rPr>
                        <a:t>4032</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u="sng" dirty="0">
                          <a:solidFill>
                            <a:srgbClr val="0563C1"/>
                          </a:solidFill>
                          <a:effectLst/>
                          <a:latin typeface="Candara" panose="020E0502030303020204" pitchFamily="34" charset="0"/>
                          <a:hlinkClick r:id="rId7"/>
                        </a:rPr>
                        <a:t>Metlife Standard</a:t>
                      </a:r>
                      <a:endParaRPr lang="en-US" sz="1200" dirty="0">
                        <a:effectLst/>
                        <a:latin typeface="Candara" panose="020E0502030303020204" pitchFamily="34" charset="0"/>
                      </a:endParaRP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$32.08</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$59.34</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$66.32</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$96.28</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7329684"/>
                  </a:ext>
                </a:extLst>
              </a:tr>
              <a:tr h="456772">
                <a:tc rowSpan="3">
                  <a:txBody>
                    <a:bodyPr/>
                    <a:lstStyle/>
                    <a:p>
                      <a:pPr>
                        <a:lnSpc>
                          <a:spcPct val="107000"/>
                        </a:lnSpc>
                        <a:spcAft>
                          <a:spcPts val="0"/>
                        </a:spcAft>
                      </a:pPr>
                      <a:r>
                        <a:rPr lang="en-US" sz="1200" b="1">
                          <a:effectLst/>
                          <a:latin typeface="Candara" panose="020E0502030303020204" pitchFamily="34" charset="0"/>
                        </a:rPr>
                        <a:t>Indemnity with PPO Dental Plan</a:t>
                      </a:r>
                      <a:endParaRPr lang="en-US" sz="1200">
                        <a:effectLst/>
                        <a:latin typeface="Candara" panose="020E0502030303020204" pitchFamily="34" charset="0"/>
                      </a:endParaRP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1200">
                          <a:effectLst/>
                          <a:latin typeface="Candara" panose="020E0502030303020204" pitchFamily="34" charset="0"/>
                        </a:rPr>
                        <a:t>Receive care from any dentist</a:t>
                      </a: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1200">
                          <a:effectLst/>
                          <a:latin typeface="Candara" panose="020E0502030303020204" pitchFamily="34" charset="0"/>
                        </a:rPr>
                        <a:t>Your cost is lower when you use network dentists</a:t>
                      </a: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1200">
                          <a:effectLst/>
                          <a:latin typeface="Candara" panose="020E0502030303020204" pitchFamily="34" charset="0"/>
                        </a:rPr>
                        <a:t>You generally have an annual deductible to meet before the plan starts paying benefits, and then you pay a percentage of the cost for the care you receive.</a:t>
                      </a: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1200">
                          <a:effectLst/>
                          <a:latin typeface="Candara" panose="020E0502030303020204" pitchFamily="34" charset="0"/>
                        </a:rPr>
                        <a:t>Orthodontia: Child only orthodontia covered by Sun Life.</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Candara" panose="020E0502030303020204" pitchFamily="34" charset="0"/>
                        </a:rPr>
                        <a:t>4021</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u="sng" dirty="0">
                          <a:solidFill>
                            <a:srgbClr val="0563C1"/>
                          </a:solidFill>
                          <a:effectLst/>
                          <a:latin typeface="Candara" panose="020E0502030303020204" pitchFamily="34" charset="0"/>
                          <a:hlinkClick r:id="rId6"/>
                        </a:rPr>
                        <a:t>Ameritas Indemnity</a:t>
                      </a:r>
                      <a:endParaRPr lang="en-US" sz="1200" dirty="0">
                        <a:effectLst/>
                        <a:latin typeface="Candara" panose="020E0502030303020204" pitchFamily="34" charset="0"/>
                      </a:endParaRP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$37.96</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$70.40</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$80.16</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$115.76</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939921"/>
                  </a:ext>
                </a:extLst>
              </a:tr>
              <a:tr h="456772">
                <a:tc vMerge="1">
                  <a:txBody>
                    <a:bodyPr/>
                    <a:lstStyle/>
                    <a:p>
                      <a:endParaRPr lang="en-US"/>
                    </a:p>
                  </a:txBody>
                  <a:tcPr/>
                </a:tc>
                <a:tc>
                  <a:txBody>
                    <a:bodyPr/>
                    <a:lstStyle/>
                    <a:p>
                      <a:pPr>
                        <a:lnSpc>
                          <a:spcPct val="107000"/>
                        </a:lnSpc>
                        <a:spcAft>
                          <a:spcPts val="0"/>
                        </a:spcAft>
                      </a:pPr>
                      <a:r>
                        <a:rPr lang="en-US" sz="1200">
                          <a:effectLst/>
                          <a:latin typeface="Candara" panose="020E0502030303020204" pitchFamily="34" charset="0"/>
                        </a:rPr>
                        <a:t>4031</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u="sng" dirty="0">
                          <a:solidFill>
                            <a:srgbClr val="0563C1"/>
                          </a:solidFill>
                          <a:effectLst/>
                          <a:latin typeface="Candara" panose="020E0502030303020204" pitchFamily="34" charset="0"/>
                          <a:hlinkClick r:id="rId7"/>
                        </a:rPr>
                        <a:t>Metlife Indemnity</a:t>
                      </a:r>
                      <a:endParaRPr lang="en-US" sz="1200" dirty="0">
                        <a:effectLst/>
                        <a:latin typeface="Candara" panose="020E0502030303020204" pitchFamily="34" charset="0"/>
                      </a:endParaRP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$45.50</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$84.16</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$94.04</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$136.52</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7696608"/>
                  </a:ext>
                </a:extLst>
              </a:tr>
              <a:tr h="709542">
                <a:tc vMerge="1">
                  <a:txBody>
                    <a:bodyPr/>
                    <a:lstStyle/>
                    <a:p>
                      <a:endParaRPr lang="en-US"/>
                    </a:p>
                  </a:txBody>
                  <a:tcPr/>
                </a:tc>
                <a:tc>
                  <a:txBody>
                    <a:bodyPr/>
                    <a:lstStyle/>
                    <a:p>
                      <a:pPr>
                        <a:lnSpc>
                          <a:spcPct val="107000"/>
                        </a:lnSpc>
                        <a:spcAft>
                          <a:spcPts val="0"/>
                        </a:spcAft>
                      </a:pPr>
                      <a:r>
                        <a:rPr lang="en-US" sz="1200">
                          <a:effectLst/>
                          <a:latin typeface="Candara" panose="020E0502030303020204" pitchFamily="34" charset="0"/>
                        </a:rPr>
                        <a:t>4074</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u="sng">
                          <a:solidFill>
                            <a:srgbClr val="0563C1"/>
                          </a:solidFill>
                          <a:effectLst/>
                          <a:latin typeface="Candara" panose="020E0502030303020204" pitchFamily="34" charset="0"/>
                          <a:hlinkClick r:id="rId8"/>
                        </a:rPr>
                        <a:t>Sun Life Freedom Advance</a:t>
                      </a:r>
                      <a:endParaRPr lang="en-US" sz="1200">
                        <a:effectLst/>
                        <a:latin typeface="Candara" panose="020E0502030303020204" pitchFamily="34" charset="0"/>
                      </a:endParaRP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$43.55</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$83.61</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$98.83</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$130.35</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866156"/>
                  </a:ext>
                </a:extLst>
              </a:tr>
              <a:tr h="825992">
                <a:tc>
                  <a:txBody>
                    <a:bodyPr/>
                    <a:lstStyle/>
                    <a:p>
                      <a:pPr>
                        <a:lnSpc>
                          <a:spcPct val="107000"/>
                        </a:lnSpc>
                        <a:spcAft>
                          <a:spcPts val="0"/>
                        </a:spcAft>
                      </a:pPr>
                      <a:r>
                        <a:rPr lang="en-US" sz="1200" b="1">
                          <a:effectLst/>
                          <a:latin typeface="Candara" panose="020E0502030303020204" pitchFamily="34" charset="0"/>
                        </a:rPr>
                        <a:t>Indemnity Dental Plan</a:t>
                      </a:r>
                      <a:endParaRPr lang="en-US" sz="1200">
                        <a:effectLst/>
                        <a:latin typeface="Candara" panose="020E0502030303020204" pitchFamily="34" charset="0"/>
                      </a:endParaRP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1200">
                          <a:effectLst/>
                          <a:latin typeface="Candara" panose="020E0502030303020204" pitchFamily="34" charset="0"/>
                        </a:rPr>
                        <a:t>Receive care from any dentist</a:t>
                      </a: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1200">
                          <a:effectLst/>
                          <a:latin typeface="Candara" panose="020E0502030303020204" pitchFamily="34" charset="0"/>
                        </a:rPr>
                        <a:t>You have a deductible to meet and then pay part of the cost for the services you receive.</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Candara" panose="020E0502030303020204" pitchFamily="34" charset="0"/>
                        </a:rPr>
                        <a:t>4084</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u="sng" dirty="0">
                          <a:solidFill>
                            <a:srgbClr val="0563C1"/>
                          </a:solidFill>
                          <a:effectLst/>
                          <a:latin typeface="Candara" panose="020E0502030303020204" pitchFamily="34" charset="0"/>
                          <a:hlinkClick r:id="rId9"/>
                        </a:rPr>
                        <a:t>Humana Schedule B</a:t>
                      </a:r>
                      <a:endParaRPr lang="en-US" sz="1200" dirty="0">
                        <a:effectLst/>
                        <a:latin typeface="Candara" panose="020E0502030303020204" pitchFamily="34" charset="0"/>
                      </a:endParaRP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$14.74</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$21.96</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$23.30</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a:effectLst/>
                          <a:latin typeface="Candara" panose="020E0502030303020204" pitchFamily="34" charset="0"/>
                        </a:rPr>
                        <a:t>$37.10</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386377"/>
                  </a:ext>
                </a:extLst>
              </a:tr>
            </a:tbl>
          </a:graphicData>
        </a:graphic>
      </p:graphicFrame>
    </p:spTree>
    <p:extLst>
      <p:ext uri="{BB962C8B-B14F-4D97-AF65-F5344CB8AC3E}">
        <p14:creationId xmlns:p14="http://schemas.microsoft.com/office/powerpoint/2010/main" val="3931399688"/>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7314"/>
            <a:ext cx="7081284" cy="609600"/>
          </a:xfrm>
        </p:spPr>
        <p:txBody>
          <a:bodyPr/>
          <a:lstStyle/>
          <a:p>
            <a:pPr algn="ctr" fontAlgn="auto">
              <a:spcAft>
                <a:spcPts val="0"/>
              </a:spcAft>
              <a:defRPr/>
            </a:pPr>
            <a:r>
              <a:rPr lang="en-US" sz="4000" b="1" cap="none" dirty="0" smtClean="0">
                <a:latin typeface="Candara" panose="020E0502030303020204" pitchFamily="34" charset="0"/>
                <a:cs typeface="Calibri" panose="020F0502020204030204" pitchFamily="34" charset="0"/>
              </a:rPr>
              <a:t>Vision:</a:t>
            </a:r>
            <a:endParaRPr lang="en-US" sz="4000" b="1" dirty="0">
              <a:latin typeface="Candara" panose="020E0502030303020204" pitchFamily="34" charset="0"/>
              <a:cs typeface="Calibri" panose="020F0502020204030204" pitchFamily="34" charset="0"/>
            </a:endParaRPr>
          </a:p>
        </p:txBody>
      </p:sp>
      <p:graphicFrame>
        <p:nvGraphicFramePr>
          <p:cNvPr id="8" name="Table Placeholder 7"/>
          <p:cNvGraphicFramePr>
            <a:graphicFrameLocks noGrp="1"/>
          </p:cNvGraphicFramePr>
          <p:nvPr>
            <p:ph type="tbl" idx="1"/>
            <p:extLst>
              <p:ext uri="{D42A27DB-BD31-4B8C-83A1-F6EECF244321}">
                <p14:modId xmlns:p14="http://schemas.microsoft.com/office/powerpoint/2010/main" val="1456017791"/>
              </p:ext>
            </p:extLst>
          </p:nvPr>
        </p:nvGraphicFramePr>
        <p:xfrm>
          <a:off x="152401" y="1007696"/>
          <a:ext cx="8839199" cy="5753254"/>
        </p:xfrm>
        <a:graphic>
          <a:graphicData uri="http://schemas.openxmlformats.org/drawingml/2006/table">
            <a:tbl>
              <a:tblPr/>
              <a:tblGrid>
                <a:gridCol w="2256438">
                  <a:extLst>
                    <a:ext uri="{9D8B030D-6E8A-4147-A177-3AD203B41FA5}">
                      <a16:colId xmlns:a16="http://schemas.microsoft.com/office/drawing/2014/main" val="20000"/>
                    </a:ext>
                  </a:extLst>
                </a:gridCol>
                <a:gridCol w="2772761">
                  <a:extLst>
                    <a:ext uri="{9D8B030D-6E8A-4147-A177-3AD203B41FA5}">
                      <a16:colId xmlns:a16="http://schemas.microsoft.com/office/drawing/2014/main" val="20001"/>
                    </a:ext>
                  </a:extLst>
                </a:gridCol>
                <a:gridCol w="3810000">
                  <a:extLst>
                    <a:ext uri="{9D8B030D-6E8A-4147-A177-3AD203B41FA5}">
                      <a16:colId xmlns:a16="http://schemas.microsoft.com/office/drawing/2014/main" val="20002"/>
                    </a:ext>
                  </a:extLst>
                </a:gridCol>
              </a:tblGrid>
              <a:tr h="2789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1400" b="1" cap="none" spc="0" baseline="0" dirty="0" smtClean="0">
                          <a:ln w="12700">
                            <a:noFill/>
                            <a:prstDash val="solid"/>
                          </a:ln>
                          <a:solidFill>
                            <a:schemeClr val="tx1"/>
                          </a:solidFill>
                          <a:effectLst/>
                          <a:latin typeface="Candara" panose="020E0502030303020204" pitchFamily="34" charset="0"/>
                          <a:cs typeface="Calibri" panose="020F0502020204030204" pitchFamily="34" charset="0"/>
                        </a:rPr>
                        <a:t>Plan Type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r>
                        <a:rPr lang="en-US" sz="1400" baseline="0" dirty="0" smtClean="0">
                          <a:ln>
                            <a:solidFill>
                              <a:schemeClr val="tx1"/>
                            </a:solidFill>
                          </a:ln>
                          <a:solidFill>
                            <a:schemeClr val="tx1"/>
                          </a:solidFill>
                          <a:effectLst/>
                          <a:latin typeface="Candara" panose="020E0502030303020204" pitchFamily="34" charset="0"/>
                          <a:cs typeface="Calibri" panose="020F0502020204030204" pitchFamily="34" charset="0"/>
                        </a:rPr>
                        <a:t>In Network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r>
                        <a:rPr lang="en-US" sz="1400" dirty="0" smtClean="0">
                          <a:ln>
                            <a:solidFill>
                              <a:schemeClr val="tx1"/>
                            </a:solidFill>
                          </a:ln>
                          <a:solidFill>
                            <a:schemeClr val="tx1"/>
                          </a:solidFill>
                          <a:effectLst/>
                          <a:latin typeface="Candara" panose="020E0502030303020204" pitchFamily="34" charset="0"/>
                          <a:cs typeface="Calibri" panose="020F0502020204030204" pitchFamily="34" charset="0"/>
                        </a:rPr>
                        <a:t>Out</a:t>
                      </a:r>
                      <a:r>
                        <a:rPr lang="en-US" sz="1400" baseline="0" dirty="0" smtClean="0">
                          <a:ln>
                            <a:solidFill>
                              <a:schemeClr val="tx1"/>
                            </a:solidFill>
                          </a:ln>
                          <a:solidFill>
                            <a:schemeClr val="tx1"/>
                          </a:solidFill>
                          <a:effectLst/>
                          <a:latin typeface="Candara" panose="020E0502030303020204" pitchFamily="34" charset="0"/>
                          <a:cs typeface="Calibri" panose="020F0502020204030204" pitchFamily="34" charset="0"/>
                        </a:rPr>
                        <a:t> of Network</a:t>
                      </a:r>
                      <a:endParaRPr lang="en-US" sz="1400" dirty="0" smtClean="0">
                        <a:ln>
                          <a:solidFill>
                            <a:schemeClr val="tx1"/>
                          </a:solidFill>
                        </a:ln>
                        <a:solidFill>
                          <a:schemeClr val="tx1"/>
                        </a:solidFill>
                        <a:effectLst/>
                        <a:latin typeface="Candara" panose="020E050203030302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0"/>
                  </a:ext>
                </a:extLst>
              </a:tr>
              <a:tr h="330862">
                <a:tc>
                  <a:txBody>
                    <a:bodyPr/>
                    <a:lstStyle/>
                    <a:p>
                      <a:r>
                        <a:rPr lang="en-US" sz="1400" b="1" dirty="0" smtClean="0">
                          <a:ln>
                            <a:noFill/>
                          </a:ln>
                          <a:solidFill>
                            <a:schemeClr val="tx1"/>
                          </a:solidFill>
                          <a:effectLst/>
                          <a:latin typeface="Candara" panose="020E0502030303020204" pitchFamily="34" charset="0"/>
                          <a:cs typeface="Calibri" panose="020F0502020204030204" pitchFamily="34" charset="0"/>
                        </a:rPr>
                        <a:t>Exams Every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gridSpan="2">
                  <a:txBody>
                    <a:bodyPr/>
                    <a:lstStyle/>
                    <a:p>
                      <a:pPr marL="285750" indent="-285750" algn="l">
                        <a:buFont typeface="Arial" panose="020B0604020202020204" pitchFamily="34" charset="0"/>
                        <a:buChar char="•"/>
                      </a:pPr>
                      <a:r>
                        <a:rPr lang="en-US" sz="1400" dirty="0" smtClean="0">
                          <a:ln>
                            <a:noFill/>
                          </a:ln>
                          <a:solidFill>
                            <a:schemeClr val="tx1"/>
                          </a:solidFill>
                          <a:latin typeface="Candara" panose="020E0502030303020204" pitchFamily="34" charset="0"/>
                          <a:cs typeface="Calibri" panose="020F0502020204030204" pitchFamily="34" charset="0"/>
                        </a:rPr>
                        <a:t>12 months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hMerge="1">
                  <a:txBody>
                    <a:bodyPr/>
                    <a:lstStyle/>
                    <a:p>
                      <a:pPr marL="285750" indent="-285750" algn="l">
                        <a:buFont typeface="Arial" panose="020B0604020202020204" pitchFamily="34" charset="0"/>
                        <a:buChar char="•"/>
                      </a:pPr>
                      <a:endParaRPr lang="en-US" sz="1400" dirty="0">
                        <a:ln>
                          <a:noFill/>
                        </a:ln>
                        <a:solidFill>
                          <a:schemeClr val="tx1"/>
                        </a:solidFill>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extLst>
                  <a:ext uri="{0D108BD9-81ED-4DB2-BD59-A6C34878D82A}">
                    <a16:rowId xmlns:a16="http://schemas.microsoft.com/office/drawing/2014/main" val="10001"/>
                  </a:ext>
                </a:extLst>
              </a:tr>
              <a:tr h="304800">
                <a:tc>
                  <a:txBody>
                    <a:bodyPr/>
                    <a:lstStyle/>
                    <a:p>
                      <a:r>
                        <a:rPr lang="en-US" sz="1400" b="1" dirty="0" smtClean="0">
                          <a:ln>
                            <a:noFill/>
                          </a:ln>
                          <a:solidFill>
                            <a:schemeClr val="tx1"/>
                          </a:solidFill>
                          <a:latin typeface="Candara" panose="020E0502030303020204" pitchFamily="34" charset="0"/>
                          <a:cs typeface="Calibri" panose="020F0502020204030204" pitchFamily="34" charset="0"/>
                        </a:rPr>
                        <a:t>Lenses Every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gridSpan="2">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40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12 months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hMerge="1">
                  <a:txBody>
                    <a:bodyPr/>
                    <a:lstStyle/>
                    <a:p>
                      <a:pPr marL="285750" indent="-285750" algn="l">
                        <a:buFont typeface="Arial" panose="020B0604020202020204" pitchFamily="34" charset="0"/>
                        <a:buChar char="•"/>
                      </a:pPr>
                      <a:endParaRPr lang="en-US" sz="1400" dirty="0" smtClean="0">
                        <a:ln>
                          <a:noFill/>
                        </a:ln>
                        <a:solidFill>
                          <a:schemeClr val="tx1"/>
                        </a:solidFill>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extLst>
                  <a:ext uri="{0D108BD9-81ED-4DB2-BD59-A6C34878D82A}">
                    <a16:rowId xmlns:a16="http://schemas.microsoft.com/office/drawing/2014/main" val="10002"/>
                  </a:ext>
                </a:extLst>
              </a:tr>
              <a:tr h="304800">
                <a:tc>
                  <a:txBody>
                    <a:bodyPr/>
                    <a:lstStyle/>
                    <a:p>
                      <a:r>
                        <a:rPr lang="en-US" sz="1400" b="1" dirty="0" smtClean="0">
                          <a:ln>
                            <a:noFill/>
                          </a:ln>
                          <a:solidFill>
                            <a:schemeClr val="tx1"/>
                          </a:solidFill>
                          <a:latin typeface="Candara" panose="020E0502030303020204" pitchFamily="34" charset="0"/>
                          <a:cs typeface="Calibri" panose="020F0502020204030204" pitchFamily="34" charset="0"/>
                        </a:rPr>
                        <a:t>Frames Every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gridSpan="2">
                  <a:txBody>
                    <a:bodyPr/>
                    <a:lstStyle/>
                    <a:p>
                      <a:pPr marL="288925" marR="0" lvl="1" indent="-288925"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40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24 months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hMerge="1">
                  <a:txBody>
                    <a:bodyPr/>
                    <a:lstStyle/>
                    <a:p>
                      <a:pPr marL="742950" lvl="1" indent="-285750" algn="l">
                        <a:buFont typeface="Arial" panose="020B0604020202020204" pitchFamily="34" charset="0"/>
                        <a:buChar char="•"/>
                      </a:pPr>
                      <a:endParaRPr lang="en-US" sz="1400" dirty="0">
                        <a:ln>
                          <a:noFill/>
                        </a:ln>
                        <a:solidFill>
                          <a:schemeClr val="tx1"/>
                        </a:solidFill>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extLst>
                  <a:ext uri="{0D108BD9-81ED-4DB2-BD59-A6C34878D82A}">
                    <a16:rowId xmlns:a16="http://schemas.microsoft.com/office/drawing/2014/main" val="10003"/>
                  </a:ext>
                </a:extLst>
              </a:tr>
              <a:tr h="304800">
                <a:tc>
                  <a:txBody>
                    <a:bodyPr/>
                    <a:lstStyle/>
                    <a:p>
                      <a:r>
                        <a:rPr lang="en-US" sz="1400" b="1" dirty="0" smtClean="0">
                          <a:ln>
                            <a:noFill/>
                          </a:ln>
                          <a:solidFill>
                            <a:schemeClr val="tx1"/>
                          </a:solidFill>
                          <a:latin typeface="Candara" panose="020E0502030303020204" pitchFamily="34" charset="0"/>
                          <a:cs typeface="Calibri" panose="020F0502020204030204" pitchFamily="34" charset="0"/>
                        </a:rPr>
                        <a:t>Eye Exam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288925" marR="0" lvl="1" indent="-288925"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400" b="0" i="0" u="none" strike="noStrike" kern="1200" cap="none" normalizeH="0" baseline="0" dirty="0" smtClean="0">
                          <a:ln>
                            <a:noFill/>
                          </a:ln>
                          <a:solidFill>
                            <a:schemeClr val="tx1"/>
                          </a:solidFill>
                          <a:effectLst/>
                          <a:latin typeface="Candara" panose="020E0502030303020204" pitchFamily="34" charset="0"/>
                          <a:ea typeface="+mn-ea"/>
                          <a:cs typeface="Calibri" panose="020F0502020204030204" pitchFamily="34" charset="0"/>
                        </a:rPr>
                        <a:t>100% after you pay $10 copay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288925" lvl="1" indent="-288925" algn="l">
                        <a:buFont typeface="Arial" panose="020B0604020202020204" pitchFamily="34" charset="0"/>
                        <a:buChar char="•"/>
                      </a:pPr>
                      <a:r>
                        <a:rPr lang="en-US" sz="1400" dirty="0" smtClean="0">
                          <a:ln>
                            <a:noFill/>
                          </a:ln>
                          <a:solidFill>
                            <a:schemeClr val="tx1"/>
                          </a:solidFill>
                          <a:latin typeface="Candara" panose="020E0502030303020204" pitchFamily="34" charset="0"/>
                          <a:cs typeface="Calibri" panose="020F0502020204030204" pitchFamily="34" charset="0"/>
                        </a:rPr>
                        <a:t>$40 allowance</a:t>
                      </a:r>
                      <a:endParaRPr lang="en-US" sz="1400" dirty="0">
                        <a:ln>
                          <a:noFill/>
                        </a:ln>
                        <a:solidFill>
                          <a:schemeClr val="tx1"/>
                        </a:solidFill>
                        <a:latin typeface="Candara" panose="020E050203030302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extLst>
                  <a:ext uri="{0D108BD9-81ED-4DB2-BD59-A6C34878D82A}">
                    <a16:rowId xmlns:a16="http://schemas.microsoft.com/office/drawing/2014/main" val="10004"/>
                  </a:ext>
                </a:extLst>
              </a:tr>
              <a:tr h="838200">
                <a:tc>
                  <a:txBody>
                    <a:bodyPr/>
                    <a:lstStyle/>
                    <a:p>
                      <a:r>
                        <a:rPr lang="en-US" sz="1400" b="1" dirty="0" smtClean="0">
                          <a:ln>
                            <a:noFill/>
                          </a:ln>
                          <a:solidFill>
                            <a:schemeClr val="tx1"/>
                          </a:solidFill>
                          <a:latin typeface="Candara" panose="020E0502030303020204" pitchFamily="34" charset="0"/>
                          <a:cs typeface="Calibri" panose="020F0502020204030204" pitchFamily="34" charset="0"/>
                        </a:rPr>
                        <a:t>Lenses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288925" marR="0" lvl="1" indent="-288925"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40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Single: 100% after $10 copay</a:t>
                      </a:r>
                    </a:p>
                    <a:p>
                      <a:pPr marL="288925" marR="0" lvl="1" indent="-288925"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40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Bifocal: 100% after $10 copay</a:t>
                      </a:r>
                    </a:p>
                    <a:p>
                      <a:pPr marL="288925" marR="0" lvl="1" indent="-288925"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40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Trifocal: 100% after $10 copay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288925" lvl="1" indent="-288925" algn="l">
                        <a:buFont typeface="Arial" panose="020B0604020202020204" pitchFamily="34" charset="0"/>
                        <a:buChar char="•"/>
                      </a:pPr>
                      <a:r>
                        <a:rPr lang="en-US" sz="1400" dirty="0" smtClean="0">
                          <a:ln>
                            <a:noFill/>
                          </a:ln>
                          <a:solidFill>
                            <a:schemeClr val="tx1"/>
                          </a:solidFill>
                          <a:latin typeface="Candara" panose="020E0502030303020204" pitchFamily="34" charset="0"/>
                          <a:cs typeface="Calibri" panose="020F0502020204030204" pitchFamily="34" charset="0"/>
                        </a:rPr>
                        <a:t>Single: $40 allowance</a:t>
                      </a:r>
                    </a:p>
                    <a:p>
                      <a:pPr marL="288925" lvl="1" indent="-288925" algn="l">
                        <a:buFont typeface="Arial" panose="020B0604020202020204" pitchFamily="34" charset="0"/>
                        <a:buChar char="•"/>
                      </a:pPr>
                      <a:r>
                        <a:rPr lang="en-US" sz="1400" dirty="0" smtClean="0">
                          <a:ln>
                            <a:noFill/>
                          </a:ln>
                          <a:solidFill>
                            <a:schemeClr val="tx1"/>
                          </a:solidFill>
                          <a:latin typeface="Candara" panose="020E0502030303020204" pitchFamily="34" charset="0"/>
                          <a:cs typeface="Calibri" panose="020F0502020204030204" pitchFamily="34" charset="0"/>
                        </a:rPr>
                        <a:t>Bifocal: $60 allowance</a:t>
                      </a:r>
                    </a:p>
                    <a:p>
                      <a:pPr marL="288925" lvl="1" indent="-288925" algn="l">
                        <a:buFont typeface="Arial" panose="020B0604020202020204" pitchFamily="34" charset="0"/>
                        <a:buChar char="•"/>
                      </a:pPr>
                      <a:r>
                        <a:rPr lang="en-US" sz="1400" dirty="0" smtClean="0">
                          <a:ln>
                            <a:noFill/>
                          </a:ln>
                          <a:solidFill>
                            <a:schemeClr val="tx1"/>
                          </a:solidFill>
                          <a:latin typeface="Candara" panose="020E0502030303020204" pitchFamily="34" charset="0"/>
                          <a:cs typeface="Calibri" panose="020F0502020204030204" pitchFamily="34" charset="0"/>
                        </a:rPr>
                        <a:t>Trifocal:</a:t>
                      </a:r>
                      <a:r>
                        <a:rPr lang="en-US" sz="1400" baseline="0" dirty="0" smtClean="0">
                          <a:ln>
                            <a:noFill/>
                          </a:ln>
                          <a:solidFill>
                            <a:schemeClr val="tx1"/>
                          </a:solidFill>
                          <a:latin typeface="Candara" panose="020E0502030303020204" pitchFamily="34" charset="0"/>
                          <a:cs typeface="Calibri" panose="020F0502020204030204" pitchFamily="34" charset="0"/>
                        </a:rPr>
                        <a:t> $80 allowance</a:t>
                      </a:r>
                      <a:endParaRPr lang="en-US" sz="1400" dirty="0">
                        <a:ln>
                          <a:noFill/>
                        </a:ln>
                        <a:solidFill>
                          <a:schemeClr val="tx1"/>
                        </a:solidFill>
                        <a:latin typeface="Candara" panose="020E050203030302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extLst>
                  <a:ext uri="{0D108BD9-81ED-4DB2-BD59-A6C34878D82A}">
                    <a16:rowId xmlns:a16="http://schemas.microsoft.com/office/drawing/2014/main" val="10005"/>
                  </a:ext>
                </a:extLst>
              </a:tr>
              <a:tr h="304800">
                <a:tc>
                  <a:txBody>
                    <a:bodyPr/>
                    <a:lstStyle/>
                    <a:p>
                      <a:r>
                        <a:rPr lang="en-US" sz="1400" b="1" dirty="0" smtClean="0">
                          <a:ln>
                            <a:noFill/>
                          </a:ln>
                          <a:solidFill>
                            <a:schemeClr val="tx1"/>
                          </a:solidFill>
                          <a:latin typeface="Candara" panose="020E0502030303020204" pitchFamily="34" charset="0"/>
                          <a:cs typeface="Calibri" panose="020F0502020204030204" pitchFamily="34" charset="0"/>
                        </a:rPr>
                        <a:t>Scratch Resistant Lenses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288925" marR="0" lvl="1" indent="-288925"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40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$25 allowance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288925" lvl="1" indent="-288925" algn="l">
                        <a:buFont typeface="Arial" panose="020B0604020202020204" pitchFamily="34" charset="0"/>
                        <a:buChar char="•"/>
                      </a:pPr>
                      <a:r>
                        <a:rPr lang="en-US" sz="1400" dirty="0" smtClean="0">
                          <a:ln>
                            <a:noFill/>
                          </a:ln>
                          <a:solidFill>
                            <a:schemeClr val="tx1"/>
                          </a:solidFill>
                          <a:latin typeface="Candara" panose="020E0502030303020204" pitchFamily="34" charset="0"/>
                          <a:cs typeface="Calibri" panose="020F0502020204030204" pitchFamily="34" charset="0"/>
                        </a:rPr>
                        <a:t>Not Covered</a:t>
                      </a:r>
                      <a:endParaRPr lang="en-US" sz="1400" dirty="0">
                        <a:ln>
                          <a:noFill/>
                        </a:ln>
                        <a:solidFill>
                          <a:schemeClr val="tx1"/>
                        </a:solidFill>
                        <a:latin typeface="Candara" panose="020E050203030302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extLst>
                  <a:ext uri="{0D108BD9-81ED-4DB2-BD59-A6C34878D82A}">
                    <a16:rowId xmlns:a16="http://schemas.microsoft.com/office/drawing/2014/main" val="10006"/>
                  </a:ext>
                </a:extLst>
              </a:tr>
              <a:tr h="304800">
                <a:tc>
                  <a:txBody>
                    <a:bodyPr/>
                    <a:lstStyle/>
                    <a:p>
                      <a:r>
                        <a:rPr lang="en-US" sz="1400" b="1" dirty="0" smtClean="0">
                          <a:ln>
                            <a:noFill/>
                          </a:ln>
                          <a:solidFill>
                            <a:schemeClr val="tx1"/>
                          </a:solidFill>
                          <a:latin typeface="Candara" panose="020E0502030303020204" pitchFamily="34" charset="0"/>
                          <a:cs typeface="Calibri" panose="020F0502020204030204" pitchFamily="34" charset="0"/>
                        </a:rPr>
                        <a:t>Anti-Reflective Lenses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288925" marR="0" lvl="1" indent="-288925"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400" b="0" i="0" u="none" strike="noStrike" kern="1200" cap="none" normalizeH="0" baseline="0" dirty="0" smtClean="0">
                          <a:ln>
                            <a:noFill/>
                          </a:ln>
                          <a:solidFill>
                            <a:schemeClr val="tx1"/>
                          </a:solidFill>
                          <a:effectLst/>
                          <a:latin typeface="Candara" panose="020E0502030303020204" pitchFamily="34" charset="0"/>
                          <a:ea typeface="+mn-ea"/>
                          <a:cs typeface="Calibri" panose="020F0502020204030204" pitchFamily="34" charset="0"/>
                        </a:rPr>
                        <a:t>$50 allowance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288925" lvl="1" indent="-288925" algn="l" defTabSz="457200" rtl="0" eaLnBrk="1" latinLnBrk="0" hangingPunct="1">
                        <a:buFont typeface="Arial" panose="020B0604020202020204" pitchFamily="34" charset="0"/>
                        <a:buChar char="•"/>
                      </a:pPr>
                      <a:r>
                        <a:rPr lang="en-US" sz="1400" kern="1200" dirty="0" smtClean="0">
                          <a:ln>
                            <a:noFill/>
                          </a:ln>
                          <a:solidFill>
                            <a:schemeClr val="tx1"/>
                          </a:solidFill>
                          <a:latin typeface="Candara" panose="020E0502030303020204" pitchFamily="34" charset="0"/>
                          <a:ea typeface="+mn-ea"/>
                          <a:cs typeface="Calibri" panose="020F0502020204030204" pitchFamily="34" charset="0"/>
                        </a:rPr>
                        <a:t>Not Covered</a:t>
                      </a:r>
                      <a:endParaRPr lang="en-US" sz="1400" kern="1200" dirty="0">
                        <a:ln>
                          <a:noFill/>
                        </a:ln>
                        <a:solidFill>
                          <a:schemeClr val="tx1"/>
                        </a:solidFill>
                        <a:latin typeface="Candara" panose="020E0502030303020204" pitchFamily="34" charset="0"/>
                        <a:ea typeface="+mn-ea"/>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extLst>
                  <a:ext uri="{0D108BD9-81ED-4DB2-BD59-A6C34878D82A}">
                    <a16:rowId xmlns:a16="http://schemas.microsoft.com/office/drawing/2014/main" val="10007"/>
                  </a:ext>
                </a:extLst>
              </a:tr>
              <a:tr h="304800">
                <a:tc>
                  <a:txBody>
                    <a:bodyPr/>
                    <a:lstStyle/>
                    <a:p>
                      <a:r>
                        <a:rPr lang="en-US" sz="1400" b="1" dirty="0" smtClean="0">
                          <a:ln>
                            <a:noFill/>
                          </a:ln>
                          <a:solidFill>
                            <a:schemeClr val="tx1"/>
                          </a:solidFill>
                          <a:latin typeface="Candara" panose="020E0502030303020204" pitchFamily="34" charset="0"/>
                          <a:cs typeface="Calibri" panose="020F0502020204030204" pitchFamily="34" charset="0"/>
                        </a:rPr>
                        <a:t>Frames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40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$75 wholesale allowance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285750" indent="-285750" algn="l">
                        <a:buFont typeface="Arial" panose="020B0604020202020204" pitchFamily="34" charset="0"/>
                        <a:buChar char="•"/>
                      </a:pPr>
                      <a:r>
                        <a:rPr lang="en-US" sz="1400" dirty="0" smtClean="0">
                          <a:ln>
                            <a:noFill/>
                          </a:ln>
                          <a:solidFill>
                            <a:schemeClr val="tx1"/>
                          </a:solidFill>
                          <a:latin typeface="Candara" panose="020E0502030303020204" pitchFamily="34" charset="0"/>
                          <a:cs typeface="Calibri" panose="020F0502020204030204" pitchFamily="34" charset="0"/>
                        </a:rPr>
                        <a:t>$60</a:t>
                      </a:r>
                      <a:r>
                        <a:rPr lang="en-US" sz="1400" baseline="0" dirty="0" smtClean="0">
                          <a:ln>
                            <a:noFill/>
                          </a:ln>
                          <a:solidFill>
                            <a:schemeClr val="tx1"/>
                          </a:solidFill>
                          <a:latin typeface="Candara" panose="020E0502030303020204" pitchFamily="34" charset="0"/>
                          <a:cs typeface="Calibri" panose="020F0502020204030204" pitchFamily="34" charset="0"/>
                        </a:rPr>
                        <a:t> retail allowance</a:t>
                      </a:r>
                      <a:endParaRPr lang="en-US" sz="1400" dirty="0">
                        <a:ln>
                          <a:noFill/>
                        </a:ln>
                        <a:solidFill>
                          <a:schemeClr val="tx1"/>
                        </a:solidFill>
                        <a:latin typeface="Candara" panose="020E050203030302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extLst>
                  <a:ext uri="{0D108BD9-81ED-4DB2-BD59-A6C34878D82A}">
                    <a16:rowId xmlns:a16="http://schemas.microsoft.com/office/drawing/2014/main" val="10008"/>
                  </a:ext>
                </a:extLst>
              </a:tr>
              <a:tr h="457200">
                <a:tc>
                  <a:txBody>
                    <a:bodyPr/>
                    <a:lstStyle/>
                    <a:p>
                      <a:r>
                        <a:rPr lang="en-US" sz="1400" b="1" baseline="0" dirty="0" smtClean="0">
                          <a:ln>
                            <a:noFill/>
                          </a:ln>
                          <a:solidFill>
                            <a:schemeClr val="tx1"/>
                          </a:solidFill>
                          <a:latin typeface="Candara" panose="020E0502030303020204" pitchFamily="34" charset="0"/>
                          <a:cs typeface="Calibri" panose="020F0502020204030204" pitchFamily="34" charset="0"/>
                        </a:rPr>
                        <a:t>Contact Lenses</a:t>
                      </a:r>
                      <a:endParaRPr lang="en-US" sz="1400" b="1" baseline="0" dirty="0">
                        <a:ln>
                          <a:noFill/>
                        </a:ln>
                        <a:solidFill>
                          <a:schemeClr val="tx1"/>
                        </a:solidFill>
                        <a:latin typeface="Candara" panose="020E0502030303020204" pitchFamily="34" charset="0"/>
                        <a:cs typeface="Calibri" panose="020F0502020204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285750" indent="-285750" algn="l">
                        <a:buFont typeface="Arial" panose="020B0604020202020204" pitchFamily="34" charset="0"/>
                        <a:buChar char="•"/>
                      </a:pPr>
                      <a:r>
                        <a:rPr lang="en-US" sz="1400" baseline="0" dirty="0" smtClean="0">
                          <a:ln>
                            <a:noFill/>
                          </a:ln>
                          <a:solidFill>
                            <a:schemeClr val="tx1"/>
                          </a:solidFill>
                          <a:latin typeface="Candara" panose="020E0502030303020204" pitchFamily="34" charset="0"/>
                          <a:cs typeface="Calibri" panose="020F0502020204030204" pitchFamily="34" charset="0"/>
                        </a:rPr>
                        <a:t>Elective: $150 allowance</a:t>
                      </a:r>
                    </a:p>
                    <a:p>
                      <a:pPr marL="285750" indent="-285750" algn="l">
                        <a:buFont typeface="Arial" panose="020B0604020202020204" pitchFamily="34" charset="0"/>
                        <a:buChar char="•"/>
                      </a:pPr>
                      <a:r>
                        <a:rPr lang="en-US" sz="1400" baseline="0" dirty="0" smtClean="0">
                          <a:ln>
                            <a:noFill/>
                          </a:ln>
                          <a:solidFill>
                            <a:schemeClr val="tx1"/>
                          </a:solidFill>
                          <a:latin typeface="Candara" panose="020E0502030303020204" pitchFamily="34" charset="0"/>
                          <a:cs typeface="Calibri" panose="020F0502020204030204" pitchFamily="34" charset="0"/>
                        </a:rPr>
                        <a:t>Medically Necessary: 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40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Elective: $75 allowance</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40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Medically Necessary: $100 allowance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extLst>
                  <a:ext uri="{0D108BD9-81ED-4DB2-BD59-A6C34878D82A}">
                    <a16:rowId xmlns:a16="http://schemas.microsoft.com/office/drawing/2014/main" val="10009"/>
                  </a:ext>
                </a:extLst>
              </a:tr>
              <a:tr h="457200">
                <a:tc>
                  <a:txBody>
                    <a:bodyPr/>
                    <a:lstStyle/>
                    <a:p>
                      <a:r>
                        <a:rPr lang="en-US" sz="1400" b="1" baseline="0" dirty="0" smtClean="0">
                          <a:ln>
                            <a:noFill/>
                          </a:ln>
                          <a:solidFill>
                            <a:schemeClr val="tx1"/>
                          </a:solidFill>
                          <a:latin typeface="Candara" panose="020E0502030303020204" pitchFamily="34" charset="0"/>
                          <a:cs typeface="Calibri" panose="020F0502020204030204" pitchFamily="34" charset="0"/>
                        </a:rPr>
                        <a:t>LASIK</a:t>
                      </a:r>
                      <a:endParaRPr lang="en-US" sz="1400" b="1" baseline="0" dirty="0">
                        <a:ln>
                          <a:noFill/>
                        </a:ln>
                        <a:solidFill>
                          <a:schemeClr val="tx1"/>
                        </a:solidFill>
                        <a:latin typeface="Candara" panose="020E0502030303020204" pitchFamily="34" charset="0"/>
                        <a:cs typeface="Calibri" panose="020F0502020204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gridSpan="2">
                  <a:txBody>
                    <a:bodyPr/>
                    <a:lstStyle/>
                    <a:p>
                      <a:pPr marL="285750" indent="-285750" algn="l">
                        <a:buFont typeface="Arial" panose="020B0604020202020204" pitchFamily="34" charset="0"/>
                        <a:buChar char="•"/>
                      </a:pPr>
                      <a:r>
                        <a:rPr lang="en-US" sz="1400" baseline="0" dirty="0" smtClean="0">
                          <a:ln>
                            <a:noFill/>
                          </a:ln>
                          <a:solidFill>
                            <a:schemeClr val="tx1"/>
                          </a:solidFill>
                          <a:latin typeface="Candara" panose="020E0502030303020204" pitchFamily="34" charset="0"/>
                          <a:cs typeface="Calibri" panose="020F0502020204030204" pitchFamily="34" charset="0"/>
                        </a:rPr>
                        <a:t>Receive a 25% discount off the usual and customary price or 5% off advertised promotions for LASIK services from in-network providers. Discount covers consultations, laser procedure, follow-up visits and any additional necessary corrective procedures.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hMerge="1">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endParaRPr kumimoji="0" lang="en-US" sz="1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extLst>
                  <a:ext uri="{0D108BD9-81ED-4DB2-BD59-A6C34878D82A}">
                    <a16:rowId xmlns:a16="http://schemas.microsoft.com/office/drawing/2014/main" val="10010"/>
                  </a:ext>
                </a:extLst>
              </a:tr>
              <a:tr h="690370">
                <a:tc>
                  <a:txBody>
                    <a:bodyPr/>
                    <a:lstStyle/>
                    <a:p>
                      <a:r>
                        <a:rPr lang="en-US" sz="1400" b="1" baseline="0" dirty="0" smtClean="0">
                          <a:ln>
                            <a:noFill/>
                          </a:ln>
                          <a:solidFill>
                            <a:schemeClr val="tx1"/>
                          </a:solidFill>
                          <a:latin typeface="Candara" panose="020E0502030303020204" pitchFamily="34" charset="0"/>
                          <a:cs typeface="Calibri" panose="020F0502020204030204" pitchFamily="34" charset="0"/>
                        </a:rPr>
                        <a:t>Monthly Premiums</a:t>
                      </a:r>
                      <a:endParaRPr lang="en-US" sz="1400" b="1" baseline="0" dirty="0">
                        <a:ln>
                          <a:noFill/>
                        </a:ln>
                        <a:solidFill>
                          <a:schemeClr val="tx1"/>
                        </a:solidFill>
                        <a:latin typeface="Candara" panose="020E0502030303020204" pitchFamily="34" charset="0"/>
                        <a:cs typeface="Calibri" panose="020F0502020204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gridSpan="2">
                  <a:txBody>
                    <a:bodyPr/>
                    <a:lstStyle/>
                    <a:p>
                      <a:pPr marL="285750" indent="-285750" algn="l">
                        <a:buFont typeface="Arial" panose="020B0604020202020204" pitchFamily="34" charset="0"/>
                        <a:buChar char="•"/>
                      </a:pPr>
                      <a:r>
                        <a:rPr lang="en-US" sz="1400" b="1" baseline="0" dirty="0" smtClean="0">
                          <a:ln>
                            <a:noFill/>
                          </a:ln>
                          <a:solidFill>
                            <a:schemeClr val="tx1"/>
                          </a:solidFill>
                          <a:latin typeface="Candara" panose="020E0502030303020204" pitchFamily="34" charset="0"/>
                          <a:cs typeface="Calibri" panose="020F0502020204030204" pitchFamily="34" charset="0"/>
                        </a:rPr>
                        <a:t>Employee Only: </a:t>
                      </a:r>
                      <a:r>
                        <a:rPr lang="en-US" sz="1400" baseline="0" dirty="0" smtClean="0">
                          <a:ln>
                            <a:noFill/>
                          </a:ln>
                          <a:solidFill>
                            <a:schemeClr val="tx1"/>
                          </a:solidFill>
                          <a:latin typeface="Candara" panose="020E0502030303020204" pitchFamily="34" charset="0"/>
                          <a:cs typeface="Calibri" panose="020F0502020204030204" pitchFamily="34" charset="0"/>
                        </a:rPr>
                        <a:t>$6.96</a:t>
                      </a:r>
                    </a:p>
                    <a:p>
                      <a:pPr marL="285750" indent="-285750" algn="l">
                        <a:buFont typeface="Arial" panose="020B0604020202020204" pitchFamily="34" charset="0"/>
                        <a:buChar char="•"/>
                      </a:pPr>
                      <a:r>
                        <a:rPr lang="en-US" sz="1400" b="1" baseline="0" dirty="0" smtClean="0">
                          <a:ln>
                            <a:noFill/>
                          </a:ln>
                          <a:solidFill>
                            <a:schemeClr val="tx1"/>
                          </a:solidFill>
                          <a:latin typeface="Candara" panose="020E0502030303020204" pitchFamily="34" charset="0"/>
                          <a:cs typeface="Calibri" panose="020F0502020204030204" pitchFamily="34" charset="0"/>
                        </a:rPr>
                        <a:t>Employee + Spouse: </a:t>
                      </a:r>
                      <a:r>
                        <a:rPr lang="en-US" sz="1400" baseline="0" dirty="0" smtClean="0">
                          <a:ln>
                            <a:noFill/>
                          </a:ln>
                          <a:solidFill>
                            <a:schemeClr val="tx1"/>
                          </a:solidFill>
                          <a:latin typeface="Candara" panose="020E0502030303020204" pitchFamily="34" charset="0"/>
                          <a:cs typeface="Calibri" panose="020F0502020204030204" pitchFamily="34" charset="0"/>
                        </a:rPr>
                        <a:t>$13.74</a:t>
                      </a:r>
                    </a:p>
                    <a:p>
                      <a:pPr marL="285750" indent="-285750" algn="l">
                        <a:buFont typeface="Arial" panose="020B0604020202020204" pitchFamily="34" charset="0"/>
                        <a:buChar char="•"/>
                      </a:pPr>
                      <a:r>
                        <a:rPr lang="en-US" sz="1400" b="1" baseline="0" dirty="0" smtClean="0">
                          <a:ln>
                            <a:noFill/>
                          </a:ln>
                          <a:solidFill>
                            <a:schemeClr val="tx1"/>
                          </a:solidFill>
                          <a:latin typeface="Candara" panose="020E0502030303020204" pitchFamily="34" charset="0"/>
                          <a:cs typeface="Calibri" panose="020F0502020204030204" pitchFamily="34" charset="0"/>
                        </a:rPr>
                        <a:t>Employee + Children: </a:t>
                      </a:r>
                      <a:r>
                        <a:rPr lang="en-US" sz="1400" baseline="0" dirty="0" smtClean="0">
                          <a:ln>
                            <a:noFill/>
                          </a:ln>
                          <a:solidFill>
                            <a:schemeClr val="tx1"/>
                          </a:solidFill>
                          <a:latin typeface="Candara" panose="020E0502030303020204" pitchFamily="34" charset="0"/>
                          <a:cs typeface="Calibri" panose="020F0502020204030204" pitchFamily="34" charset="0"/>
                        </a:rPr>
                        <a:t>$13.60</a:t>
                      </a:r>
                    </a:p>
                    <a:p>
                      <a:pPr marL="285750" indent="-285750" algn="l">
                        <a:buFont typeface="Arial" panose="020B0604020202020204" pitchFamily="34" charset="0"/>
                        <a:buChar char="•"/>
                      </a:pPr>
                      <a:r>
                        <a:rPr lang="en-US" sz="1400" b="1" baseline="0" dirty="0" smtClean="0">
                          <a:ln>
                            <a:noFill/>
                          </a:ln>
                          <a:solidFill>
                            <a:schemeClr val="tx1"/>
                          </a:solidFill>
                          <a:latin typeface="Candara" panose="020E0502030303020204" pitchFamily="34" charset="0"/>
                          <a:cs typeface="Calibri" panose="020F0502020204030204" pitchFamily="34" charset="0"/>
                        </a:rPr>
                        <a:t>Family: </a:t>
                      </a:r>
                      <a:r>
                        <a:rPr lang="en-US" sz="1400" b="0" baseline="0" dirty="0" smtClean="0">
                          <a:ln>
                            <a:noFill/>
                          </a:ln>
                          <a:solidFill>
                            <a:schemeClr val="tx1"/>
                          </a:solidFill>
                          <a:latin typeface="Candara" panose="020E0502030303020204" pitchFamily="34" charset="0"/>
                          <a:cs typeface="Calibri" panose="020F0502020204030204" pitchFamily="34" charset="0"/>
                        </a:rPr>
                        <a:t>$21.36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hMerge="1">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endParaRPr kumimoji="0" lang="en-US"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extLst>
                  <a:ext uri="{0D108BD9-81ED-4DB2-BD59-A6C34878D82A}">
                    <a16:rowId xmlns:a16="http://schemas.microsoft.com/office/drawing/2014/main" val="10011"/>
                  </a:ext>
                </a:extLst>
              </a:tr>
            </a:tbl>
          </a:graphicData>
        </a:graphic>
      </p:graphicFrame>
      <p:pic>
        <p:nvPicPr>
          <p:cNvPr id="2050" name="Picture 2" descr="https://upload.wikimedia.org/wikipedia/en/9/9d/Humana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774" y="501035"/>
            <a:ext cx="2137611" cy="43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313645"/>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533400"/>
            <a:ext cx="7239000" cy="419100"/>
          </a:xfrm>
        </p:spPr>
        <p:txBody>
          <a:bodyPr>
            <a:noAutofit/>
          </a:bodyPr>
          <a:lstStyle/>
          <a:p>
            <a:pPr algn="ctr" fontAlgn="auto">
              <a:spcAft>
                <a:spcPts val="0"/>
              </a:spcAft>
              <a:defRPr/>
            </a:pPr>
            <a:r>
              <a:rPr lang="en-US" sz="4000" b="1" cap="none" dirty="0" smtClean="0">
                <a:latin typeface="Candara" panose="020E0502030303020204" pitchFamily="34" charset="0"/>
                <a:cs typeface="Calibri" panose="020F0502020204030204" pitchFamily="34" charset="0"/>
              </a:rPr>
              <a:t>State Life Insurance</a:t>
            </a:r>
            <a:r>
              <a:rPr lang="en-US" sz="4000" b="1" dirty="0" smtClean="0">
                <a:latin typeface="Candara" panose="020E0502030303020204" pitchFamily="34" charset="0"/>
                <a:cs typeface="Calibri" panose="020F0502020204030204" pitchFamily="34" charset="0"/>
              </a:rPr>
              <a:t>:</a:t>
            </a:r>
            <a:endParaRPr lang="en-US" sz="4000" b="1" cap="none" dirty="0">
              <a:latin typeface="Candara" panose="020E0502030303020204" pitchFamily="34" charset="0"/>
              <a:cs typeface="Calibri" panose="020F0502020204030204" pitchFamily="34" charset="0"/>
            </a:endParaRPr>
          </a:p>
        </p:txBody>
      </p:sp>
      <p:graphicFrame>
        <p:nvGraphicFramePr>
          <p:cNvPr id="7" name="Table Placeholder 7"/>
          <p:cNvGraphicFramePr>
            <a:graphicFrameLocks/>
          </p:cNvGraphicFramePr>
          <p:nvPr>
            <p:extLst>
              <p:ext uri="{D42A27DB-BD31-4B8C-83A1-F6EECF244321}">
                <p14:modId xmlns:p14="http://schemas.microsoft.com/office/powerpoint/2010/main" val="2448010071"/>
              </p:ext>
            </p:extLst>
          </p:nvPr>
        </p:nvGraphicFramePr>
        <p:xfrm>
          <a:off x="128628" y="980046"/>
          <a:ext cx="8786772" cy="3916679"/>
        </p:xfrm>
        <a:graphic>
          <a:graphicData uri="http://schemas.openxmlformats.org/drawingml/2006/table">
            <a:tbl>
              <a:tblPr/>
              <a:tblGrid>
                <a:gridCol w="1166772">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gridCol w="1752600">
                  <a:extLst>
                    <a:ext uri="{9D8B030D-6E8A-4147-A177-3AD203B41FA5}">
                      <a16:colId xmlns:a16="http://schemas.microsoft.com/office/drawing/2014/main" val="20004"/>
                    </a:ext>
                  </a:extLst>
                </a:gridCol>
              </a:tblGrid>
              <a:tr h="380999">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lang="en-US" sz="1200" b="1" cap="none" spc="0" baseline="0" dirty="0" smtClean="0">
                        <a:ln w="12700">
                          <a:noFill/>
                          <a:prstDash val="solid"/>
                        </a:ln>
                        <a:noFill/>
                        <a:effectLst/>
                        <a:latin typeface="Candara" panose="020E0502030303020204" pitchFamily="34" charset="0"/>
                        <a:cs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gridSpan="2">
                  <a:txBody>
                    <a:bodyPr/>
                    <a:lstStyle/>
                    <a:p>
                      <a:pPr algn="ctr"/>
                      <a:r>
                        <a:rPr lang="en-US" sz="1600" b="1" kern="1200" dirty="0" smtClean="0">
                          <a:ln>
                            <a:noFill/>
                          </a:ln>
                          <a:solidFill>
                            <a:srgbClr val="FF0000"/>
                          </a:solidFill>
                          <a:latin typeface="Candara" panose="020E0502030303020204" pitchFamily="34" charset="0"/>
                          <a:ea typeface="+mn-ea"/>
                          <a:cs typeface="Calibri" panose="020F0502020204030204" pitchFamily="34" charset="0"/>
                        </a:rPr>
                        <a:t>Employee</a:t>
                      </a:r>
                      <a:r>
                        <a:rPr lang="en-US" sz="1600" b="1" kern="1200" dirty="0" smtClean="0">
                          <a:ln>
                            <a:noFill/>
                          </a:ln>
                          <a:solidFill>
                            <a:schemeClr val="tx1"/>
                          </a:solidFill>
                          <a:latin typeface="Candara" panose="020E0502030303020204" pitchFamily="34" charset="0"/>
                          <a:ea typeface="+mn-ea"/>
                          <a:cs typeface="Calibri" panose="020F0502020204030204" pitchFamily="34" charset="0"/>
                        </a:rPr>
                        <a:t> Life Insurance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hMerge="1">
                  <a:txBody>
                    <a:bodyPr/>
                    <a:lstStyle/>
                    <a:p>
                      <a:endParaRPr lang="en-US" sz="1200" dirty="0" smtClean="0">
                        <a:ln>
                          <a:solidFill>
                            <a:schemeClr val="tx1"/>
                          </a:solid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gridSpan="2">
                  <a:txBody>
                    <a:bodyPr/>
                    <a:lstStyle/>
                    <a:p>
                      <a:pPr algn="ctr"/>
                      <a:r>
                        <a:rPr lang="en-US" sz="1600" b="1" kern="1200" dirty="0" smtClean="0">
                          <a:ln>
                            <a:noFill/>
                          </a:ln>
                          <a:solidFill>
                            <a:srgbClr val="FF0000"/>
                          </a:solidFill>
                          <a:latin typeface="Candara" panose="020E0502030303020204" pitchFamily="34" charset="0"/>
                          <a:ea typeface="+mn-ea"/>
                          <a:cs typeface="Calibri" panose="020F0502020204030204" pitchFamily="34" charset="0"/>
                        </a:rPr>
                        <a:t>Dependent</a:t>
                      </a:r>
                      <a:r>
                        <a:rPr lang="en-US" sz="1600" b="1" kern="1200" dirty="0" smtClean="0">
                          <a:ln>
                            <a:noFill/>
                          </a:ln>
                          <a:solidFill>
                            <a:schemeClr val="tx1"/>
                          </a:solidFill>
                          <a:latin typeface="Candara" panose="020E0502030303020204" pitchFamily="34" charset="0"/>
                          <a:ea typeface="+mn-ea"/>
                          <a:cs typeface="Calibri" panose="020F0502020204030204" pitchFamily="34" charset="0"/>
                        </a:rPr>
                        <a:t> Life Insurance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hMerge="1">
                  <a:txBody>
                    <a:bodyPr/>
                    <a:lstStyle/>
                    <a:p>
                      <a:endParaRPr lang="en-US" sz="1200" dirty="0" smtClean="0">
                        <a:ln>
                          <a:solidFill>
                            <a:schemeClr val="tx1"/>
                          </a:solid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0"/>
                  </a:ext>
                </a:extLst>
              </a:tr>
              <a:tr h="380999">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1200" b="1" cap="none" spc="0" baseline="0" dirty="0" smtClean="0">
                          <a:ln w="12700">
                            <a:noFill/>
                            <a:prstDash val="solid"/>
                          </a:ln>
                          <a:noFill/>
                          <a:effectLst/>
                          <a:latin typeface="Candara" panose="020E0502030303020204" pitchFamily="34" charset="0"/>
                          <a:cs typeface="Calibri" panose="020F0502020204030204" pitchFamily="34" charset="0"/>
                        </a:rPr>
                        <a:t>Plan Type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r>
                        <a:rPr lang="en-US" sz="1400" b="1" i="1" kern="1200" dirty="0" smtClean="0">
                          <a:ln>
                            <a:noFill/>
                          </a:ln>
                          <a:solidFill>
                            <a:schemeClr val="tx1"/>
                          </a:solidFill>
                          <a:latin typeface="Candara" panose="020E0502030303020204" pitchFamily="34" charset="0"/>
                          <a:ea typeface="+mn-ea"/>
                          <a:cs typeface="Calibri" panose="020F0502020204030204" pitchFamily="34" charset="0"/>
                        </a:rPr>
                        <a:t>Basic Group Term Life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r>
                        <a:rPr lang="en-US" sz="1400" b="1" i="1" kern="1200" dirty="0" smtClean="0">
                          <a:ln>
                            <a:noFill/>
                          </a:ln>
                          <a:solidFill>
                            <a:schemeClr val="tx1"/>
                          </a:solidFill>
                          <a:latin typeface="Candara" panose="020E0502030303020204" pitchFamily="34" charset="0"/>
                          <a:ea typeface="+mn-ea"/>
                          <a:cs typeface="Calibri" panose="020F0502020204030204" pitchFamily="34" charset="0"/>
                        </a:rPr>
                        <a:t>Optional Term Life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r>
                        <a:rPr lang="en-US" sz="1400" b="1" i="1" kern="1200" dirty="0" smtClean="0">
                          <a:ln>
                            <a:noFill/>
                          </a:ln>
                          <a:solidFill>
                            <a:schemeClr val="tx1"/>
                          </a:solidFill>
                          <a:latin typeface="Candara" panose="020E0502030303020204" pitchFamily="34" charset="0"/>
                          <a:ea typeface="+mn-ea"/>
                          <a:cs typeface="Calibri" panose="020F0502020204030204" pitchFamily="34" charset="0"/>
                        </a:rPr>
                        <a:t>Dependent Spouse Life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r>
                        <a:rPr lang="en-US" sz="1400" b="1" i="1" kern="1200" dirty="0" smtClean="0">
                          <a:ln>
                            <a:noFill/>
                          </a:ln>
                          <a:solidFill>
                            <a:schemeClr val="tx1"/>
                          </a:solidFill>
                          <a:latin typeface="Candara" panose="020E0502030303020204" pitchFamily="34" charset="0"/>
                          <a:ea typeface="+mn-ea"/>
                          <a:cs typeface="Calibri" panose="020F0502020204030204" pitchFamily="34" charset="0"/>
                        </a:rPr>
                        <a:t>Dependent Child Life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1"/>
                  </a:ext>
                </a:extLst>
              </a:tr>
              <a:tr h="533400">
                <a:tc>
                  <a:txBody>
                    <a:bodyPr/>
                    <a:lstStyle/>
                    <a:p>
                      <a:r>
                        <a:rPr lang="en-US" sz="1200" b="1" dirty="0" smtClean="0">
                          <a:ln>
                            <a:noFill/>
                          </a:ln>
                          <a:solidFill>
                            <a:schemeClr val="tx1"/>
                          </a:solidFill>
                          <a:effectLst/>
                          <a:latin typeface="Candara" panose="020E0502030303020204" pitchFamily="34" charset="0"/>
                          <a:cs typeface="Calibri" panose="020F0502020204030204" pitchFamily="34" charset="0"/>
                        </a:rPr>
                        <a:t>Guaranteed</a:t>
                      </a:r>
                      <a:r>
                        <a:rPr lang="en-US" sz="1200" b="1" baseline="0" dirty="0" smtClean="0">
                          <a:ln>
                            <a:noFill/>
                          </a:ln>
                          <a:solidFill>
                            <a:schemeClr val="tx1"/>
                          </a:solidFill>
                          <a:effectLst/>
                          <a:latin typeface="Candara" panose="020E0502030303020204" pitchFamily="34" charset="0"/>
                          <a:cs typeface="Calibri" panose="020F0502020204030204" pitchFamily="34" charset="0"/>
                        </a:rPr>
                        <a:t> Issue (no medical underwriting)?</a:t>
                      </a:r>
                      <a:endParaRPr lang="en-US" sz="1200" b="1" dirty="0" smtClean="0">
                        <a:ln>
                          <a:noFill/>
                        </a:ln>
                        <a:solidFill>
                          <a:schemeClr val="tx1"/>
                        </a:solidFill>
                        <a:effectLst/>
                        <a:latin typeface="Candara" panose="020E050203030302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0" indent="0" algn="l">
                        <a:buFont typeface="Arial" panose="020B0604020202020204" pitchFamily="34" charset="0"/>
                        <a:buNone/>
                      </a:pPr>
                      <a:r>
                        <a:rPr lang="en-US" sz="1200" dirty="0" smtClean="0">
                          <a:ln>
                            <a:noFill/>
                          </a:ln>
                          <a:solidFill>
                            <a:schemeClr val="tx1"/>
                          </a:solidFill>
                          <a:latin typeface="Candara" panose="020E0502030303020204" pitchFamily="34" charset="0"/>
                          <a:cs typeface="Calibri" panose="020F0502020204030204" pitchFamily="34" charset="0"/>
                        </a:rPr>
                        <a:t>Yes</a:t>
                      </a:r>
                      <a:endParaRPr lang="en-US" sz="1200" dirty="0">
                        <a:ln>
                          <a:noFill/>
                        </a:ln>
                        <a:solidFill>
                          <a:schemeClr val="tx1"/>
                        </a:solidFill>
                        <a:latin typeface="Candara" panose="020E050203030302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0" indent="0" algn="l">
                        <a:buFont typeface="Arial" panose="020B0604020202020204" pitchFamily="34" charset="0"/>
                        <a:buNone/>
                      </a:pPr>
                      <a:r>
                        <a:rPr lang="en-US" sz="1200" dirty="0" smtClean="0">
                          <a:ln>
                            <a:noFill/>
                          </a:ln>
                          <a:solidFill>
                            <a:schemeClr val="tx1"/>
                          </a:solidFill>
                          <a:latin typeface="Candara" panose="020E0502030303020204" pitchFamily="34" charset="0"/>
                          <a:cs typeface="Calibri" panose="020F0502020204030204" pitchFamily="34" charset="0"/>
                        </a:rPr>
                        <a:t>Up to the lesser of five times annual salary </a:t>
                      </a:r>
                      <a:r>
                        <a:rPr lang="en-US" sz="1200" u="sng" dirty="0" smtClean="0">
                          <a:ln>
                            <a:noFill/>
                          </a:ln>
                          <a:solidFill>
                            <a:schemeClr val="tx1"/>
                          </a:solidFill>
                          <a:latin typeface="Candara" panose="020E0502030303020204" pitchFamily="34" charset="0"/>
                          <a:cs typeface="Calibri" panose="020F0502020204030204" pitchFamily="34" charset="0"/>
                        </a:rPr>
                        <a:t>or</a:t>
                      </a:r>
                      <a:r>
                        <a:rPr lang="en-US" sz="1200" dirty="0" smtClean="0">
                          <a:ln>
                            <a:noFill/>
                          </a:ln>
                          <a:solidFill>
                            <a:schemeClr val="tx1"/>
                          </a:solidFill>
                          <a:latin typeface="Candara" panose="020E0502030303020204" pitchFamily="34" charset="0"/>
                          <a:cs typeface="Calibri" panose="020F0502020204030204" pitchFamily="34" charset="0"/>
                        </a:rPr>
                        <a:t> $500,000, </a:t>
                      </a:r>
                      <a:r>
                        <a:rPr lang="en-US" sz="1200" b="1" u="none" dirty="0" smtClean="0">
                          <a:ln>
                            <a:noFill/>
                          </a:ln>
                          <a:solidFill>
                            <a:schemeClr val="tx1"/>
                          </a:solidFill>
                          <a:latin typeface="Candara" panose="020E0502030303020204" pitchFamily="34" charset="0"/>
                          <a:cs typeface="Calibri" panose="020F0502020204030204" pitchFamily="34" charset="0"/>
                        </a:rPr>
                        <a:t>if elected within 60 days of initial eligibility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171450" indent="-171450" algn="l">
                        <a:buFont typeface="Arial" panose="020B0604020202020204" pitchFamily="34" charset="0"/>
                        <a:buChar char="•"/>
                      </a:pPr>
                      <a:r>
                        <a:rPr lang="en-US" sz="1200" dirty="0" smtClean="0">
                          <a:ln>
                            <a:noFill/>
                          </a:ln>
                          <a:solidFill>
                            <a:schemeClr val="tx1"/>
                          </a:solidFill>
                          <a:latin typeface="Candara" panose="020E0502030303020204" pitchFamily="34" charset="0"/>
                          <a:cs typeface="Calibri" panose="020F0502020204030204" pitchFamily="34" charset="0"/>
                        </a:rPr>
                        <a:t>If elected when spouse becomes eligible. </a:t>
                      </a:r>
                    </a:p>
                    <a:p>
                      <a:pPr marL="171450" indent="-171450" algn="l">
                        <a:buFont typeface="Arial" panose="020B0604020202020204" pitchFamily="34" charset="0"/>
                        <a:buChar char="•"/>
                      </a:pPr>
                      <a:r>
                        <a:rPr lang="en-US" sz="1200" dirty="0" smtClean="0">
                          <a:ln>
                            <a:noFill/>
                          </a:ln>
                          <a:solidFill>
                            <a:schemeClr val="tx1"/>
                          </a:solidFill>
                          <a:latin typeface="Candara" panose="020E0502030303020204" pitchFamily="34" charset="0"/>
                          <a:cs typeface="Calibri" panose="020F0502020204030204" pitchFamily="34" charset="0"/>
                        </a:rPr>
                        <a:t>Medical Underwriting to elect or increase</a:t>
                      </a:r>
                      <a:r>
                        <a:rPr lang="en-US" sz="1200" baseline="0" dirty="0" smtClean="0">
                          <a:ln>
                            <a:noFill/>
                          </a:ln>
                          <a:solidFill>
                            <a:schemeClr val="tx1"/>
                          </a:solidFill>
                          <a:latin typeface="Candara" panose="020E0502030303020204" pitchFamily="34" charset="0"/>
                          <a:cs typeface="Calibri" panose="020F0502020204030204" pitchFamily="34" charset="0"/>
                        </a:rPr>
                        <a:t> coverage after the initial eligibility period is required.</a:t>
                      </a:r>
                      <a:endParaRPr lang="en-US" sz="1200" dirty="0">
                        <a:ln>
                          <a:noFill/>
                        </a:ln>
                        <a:solidFill>
                          <a:schemeClr val="tx1"/>
                        </a:solidFill>
                        <a:latin typeface="Candara" panose="020E050203030302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0" indent="0" algn="l">
                        <a:buFont typeface="Arial" panose="020B0604020202020204" pitchFamily="34" charset="0"/>
                        <a:buNone/>
                      </a:pPr>
                      <a:r>
                        <a:rPr lang="en-US" sz="1200" dirty="0" smtClean="0">
                          <a:ln>
                            <a:noFill/>
                          </a:ln>
                          <a:solidFill>
                            <a:schemeClr val="tx1"/>
                          </a:solidFill>
                          <a:latin typeface="Candara" panose="020E0502030303020204" pitchFamily="34" charset="0"/>
                          <a:cs typeface="Calibri" panose="020F0502020204030204" pitchFamily="34" charset="0"/>
                        </a:rPr>
                        <a:t>Yes</a:t>
                      </a:r>
                      <a:endParaRPr lang="en-US" sz="1200" dirty="0">
                        <a:ln>
                          <a:noFill/>
                        </a:ln>
                        <a:solidFill>
                          <a:schemeClr val="tx1"/>
                        </a:solidFill>
                        <a:latin typeface="Candara" panose="020E050203030302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extLst>
                  <a:ext uri="{0D108BD9-81ED-4DB2-BD59-A6C34878D82A}">
                    <a16:rowId xmlns:a16="http://schemas.microsoft.com/office/drawing/2014/main" val="10002"/>
                  </a:ext>
                </a:extLst>
              </a:tr>
              <a:tr h="533400">
                <a:tc>
                  <a:txBody>
                    <a:bodyPr/>
                    <a:lstStyle/>
                    <a:p>
                      <a:r>
                        <a:rPr lang="en-US" sz="1200" b="1" dirty="0" smtClean="0">
                          <a:ln>
                            <a:noFill/>
                          </a:ln>
                          <a:solidFill>
                            <a:schemeClr val="tx1"/>
                          </a:solidFill>
                          <a:effectLst/>
                          <a:latin typeface="Candara" panose="020E0502030303020204" pitchFamily="34" charset="0"/>
                          <a:cs typeface="Calibri" panose="020F0502020204030204" pitchFamily="34" charset="0"/>
                        </a:rPr>
                        <a:t>Value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0" indent="0" algn="l">
                        <a:buFont typeface="Arial" panose="020B0604020202020204" pitchFamily="34" charset="0"/>
                        <a:buNone/>
                      </a:pPr>
                      <a:r>
                        <a:rPr lang="en-US" sz="1200" dirty="0" smtClean="0">
                          <a:ln>
                            <a:noFill/>
                          </a:ln>
                          <a:solidFill>
                            <a:schemeClr val="tx1"/>
                          </a:solidFill>
                          <a:latin typeface="Candara" panose="020E0502030303020204" pitchFamily="34" charset="0"/>
                          <a:cs typeface="Calibri" panose="020F0502020204030204" pitchFamily="34" charset="0"/>
                        </a:rPr>
                        <a:t>$25,000</a:t>
                      </a:r>
                      <a:endParaRPr lang="en-US" sz="1200" dirty="0">
                        <a:ln>
                          <a:noFill/>
                        </a:ln>
                        <a:solidFill>
                          <a:schemeClr val="tx1"/>
                        </a:solidFill>
                        <a:latin typeface="Candara" panose="020E050203030302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0" indent="0" algn="l">
                        <a:buFont typeface="Arial" panose="020B0604020202020204" pitchFamily="34" charset="0"/>
                        <a:buNone/>
                      </a:pPr>
                      <a:r>
                        <a:rPr lang="en-US" sz="1200" dirty="0" smtClean="0">
                          <a:ln>
                            <a:noFill/>
                          </a:ln>
                          <a:solidFill>
                            <a:schemeClr val="tx1"/>
                          </a:solidFill>
                          <a:latin typeface="Candara" panose="020E0502030303020204" pitchFamily="34" charset="0"/>
                          <a:cs typeface="Calibri" panose="020F0502020204030204" pitchFamily="34" charset="0"/>
                        </a:rPr>
                        <a:t>1x – 7x Annual Salary</a:t>
                      </a:r>
                    </a:p>
                    <a:p>
                      <a:pPr marL="0" indent="0" algn="l">
                        <a:buFont typeface="Arial" panose="020B0604020202020204" pitchFamily="34" charset="0"/>
                        <a:buNone/>
                      </a:pPr>
                      <a:r>
                        <a:rPr lang="en-US" sz="1200" i="1" dirty="0" smtClean="0">
                          <a:ln>
                            <a:noFill/>
                          </a:ln>
                          <a:solidFill>
                            <a:schemeClr val="tx1"/>
                          </a:solidFill>
                          <a:latin typeface="Candara" panose="020E0502030303020204" pitchFamily="34" charset="0"/>
                          <a:cs typeface="Calibri" panose="020F0502020204030204" pitchFamily="34" charset="0"/>
                        </a:rPr>
                        <a:t>*Maximum Benefit of $1,000,000</a:t>
                      </a:r>
                      <a:endParaRPr lang="en-US" sz="1200" i="1" dirty="0">
                        <a:ln>
                          <a:noFill/>
                        </a:ln>
                        <a:solidFill>
                          <a:schemeClr val="tx1"/>
                        </a:solidFill>
                        <a:latin typeface="Candara" panose="020E050203030302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0" indent="0" algn="l">
                        <a:buFont typeface="Arial" panose="020B0604020202020204" pitchFamily="34" charset="0"/>
                        <a:buNone/>
                      </a:pPr>
                      <a:r>
                        <a:rPr lang="en-US" sz="1200" dirty="0" smtClean="0">
                          <a:ln>
                            <a:noFill/>
                          </a:ln>
                          <a:solidFill>
                            <a:schemeClr val="tx1"/>
                          </a:solidFill>
                          <a:latin typeface="Candara" panose="020E0502030303020204" pitchFamily="34" charset="0"/>
                          <a:cs typeface="Calibri" panose="020F0502020204030204" pitchFamily="34" charset="0"/>
                        </a:rPr>
                        <a:t>$15,000 or $20,000</a:t>
                      </a:r>
                      <a:endParaRPr lang="en-US" sz="1200" dirty="0">
                        <a:ln>
                          <a:noFill/>
                        </a:ln>
                        <a:solidFill>
                          <a:schemeClr val="tx1"/>
                        </a:solidFill>
                        <a:latin typeface="Candara" panose="020E050203030302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0" indent="0" algn="l">
                        <a:buFont typeface="Arial" panose="020B0604020202020204" pitchFamily="34" charset="0"/>
                        <a:buNone/>
                      </a:pPr>
                      <a:r>
                        <a:rPr lang="en-US" sz="1200" dirty="0" smtClean="0">
                          <a:ln>
                            <a:noFill/>
                          </a:ln>
                          <a:solidFill>
                            <a:schemeClr val="tx1"/>
                          </a:solidFill>
                          <a:latin typeface="Candara" panose="020E0502030303020204" pitchFamily="34" charset="0"/>
                          <a:cs typeface="Calibri" panose="020F0502020204030204" pitchFamily="34" charset="0"/>
                        </a:rPr>
                        <a:t>$10,000</a:t>
                      </a:r>
                      <a:endParaRPr lang="en-US" sz="1200" dirty="0">
                        <a:ln>
                          <a:noFill/>
                        </a:ln>
                        <a:solidFill>
                          <a:schemeClr val="tx1"/>
                        </a:solidFill>
                        <a:latin typeface="Candara" panose="020E050203030302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extLst>
                  <a:ext uri="{0D108BD9-81ED-4DB2-BD59-A6C34878D82A}">
                    <a16:rowId xmlns:a16="http://schemas.microsoft.com/office/drawing/2014/main" val="10003"/>
                  </a:ext>
                </a:extLst>
              </a:tr>
              <a:tr h="533400">
                <a:tc>
                  <a:txBody>
                    <a:bodyPr/>
                    <a:lstStyle/>
                    <a:p>
                      <a:r>
                        <a:rPr lang="en-US" sz="1200" b="1" dirty="0" smtClean="0">
                          <a:ln>
                            <a:noFill/>
                          </a:ln>
                          <a:solidFill>
                            <a:schemeClr val="tx1"/>
                          </a:solidFill>
                          <a:effectLst/>
                          <a:latin typeface="Candara" panose="020E0502030303020204" pitchFamily="34" charset="0"/>
                          <a:cs typeface="Calibri" panose="020F0502020204030204" pitchFamily="34" charset="0"/>
                        </a:rPr>
                        <a:t>Premium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171450" indent="-171450" algn="l">
                        <a:buFont typeface="Arial" panose="020B0604020202020204" pitchFamily="34" charset="0"/>
                        <a:buChar char="•"/>
                      </a:pPr>
                      <a:r>
                        <a:rPr lang="en-US" sz="1200" dirty="0" smtClean="0">
                          <a:ln>
                            <a:noFill/>
                          </a:ln>
                          <a:solidFill>
                            <a:schemeClr val="tx1"/>
                          </a:solidFill>
                          <a:latin typeface="Candara" panose="020E0502030303020204" pitchFamily="34" charset="0"/>
                          <a:cs typeface="Calibri" panose="020F0502020204030204" pitchFamily="34" charset="0"/>
                        </a:rPr>
                        <a:t>No Cost</a:t>
                      </a:r>
                      <a:r>
                        <a:rPr lang="en-US" sz="1200" baseline="0" dirty="0" smtClean="0">
                          <a:ln>
                            <a:noFill/>
                          </a:ln>
                          <a:solidFill>
                            <a:schemeClr val="tx1"/>
                          </a:solidFill>
                          <a:latin typeface="Candara" panose="020E0502030303020204" pitchFamily="34" charset="0"/>
                          <a:cs typeface="Calibri" panose="020F0502020204030204" pitchFamily="34" charset="0"/>
                        </a:rPr>
                        <a:t> to Regular Full Time Employees</a:t>
                      </a:r>
                    </a:p>
                    <a:p>
                      <a:pPr marL="171450" indent="-171450" algn="l">
                        <a:buFont typeface="Arial" panose="020B0604020202020204" pitchFamily="34" charset="0"/>
                        <a:buChar char="•"/>
                      </a:pPr>
                      <a:r>
                        <a:rPr lang="en-US" sz="1200" baseline="0" dirty="0" smtClean="0">
                          <a:ln>
                            <a:noFill/>
                          </a:ln>
                          <a:solidFill>
                            <a:schemeClr val="tx1"/>
                          </a:solidFill>
                          <a:latin typeface="Candara" panose="020E0502030303020204" pitchFamily="34" charset="0"/>
                          <a:cs typeface="Calibri" panose="020F0502020204030204" pitchFamily="34" charset="0"/>
                        </a:rPr>
                        <a:t>Part Time Employees Pay Prorated Premiums Based on FTE</a:t>
                      </a:r>
                      <a:endParaRPr lang="en-US" sz="1200" baseline="0" dirty="0">
                        <a:ln>
                          <a:noFill/>
                        </a:ln>
                        <a:solidFill>
                          <a:schemeClr val="tx1"/>
                        </a:solidFill>
                        <a:latin typeface="Candara" panose="020E050203030302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171450" indent="-171450" algn="l">
                        <a:buFont typeface="Arial" panose="020B0604020202020204" pitchFamily="34" charset="0"/>
                        <a:buChar char="•"/>
                      </a:pPr>
                      <a:r>
                        <a:rPr lang="en-US" sz="1200" dirty="0" smtClean="0">
                          <a:ln>
                            <a:noFill/>
                          </a:ln>
                          <a:solidFill>
                            <a:schemeClr val="tx1"/>
                          </a:solidFill>
                          <a:latin typeface="Candara" panose="020E0502030303020204" pitchFamily="34" charset="0"/>
                          <a:cs typeface="Calibri" panose="020F0502020204030204" pitchFamily="34" charset="0"/>
                        </a:rPr>
                        <a:t>Employee Pays 100% of Premium</a:t>
                      </a:r>
                    </a:p>
                    <a:p>
                      <a:pPr marL="171450" indent="-171450" algn="l">
                        <a:buFont typeface="Arial" panose="020B0604020202020204" pitchFamily="34" charset="0"/>
                        <a:buChar char="•"/>
                      </a:pPr>
                      <a:r>
                        <a:rPr lang="en-US" sz="1200" dirty="0" smtClean="0">
                          <a:ln>
                            <a:noFill/>
                          </a:ln>
                          <a:solidFill>
                            <a:schemeClr val="tx1"/>
                          </a:solidFill>
                          <a:latin typeface="Candara" panose="020E0502030303020204" pitchFamily="34" charset="0"/>
                          <a:cs typeface="Calibri" panose="020F0502020204030204" pitchFamily="34" charset="0"/>
                        </a:rPr>
                        <a:t>Visit </a:t>
                      </a:r>
                      <a:r>
                        <a:rPr lang="en-US" sz="1200" dirty="0" smtClean="0">
                          <a:ln>
                            <a:noFill/>
                          </a:ln>
                          <a:solidFill>
                            <a:schemeClr val="tx1"/>
                          </a:solidFill>
                          <a:latin typeface="Candara" panose="020E0502030303020204" pitchFamily="34" charset="0"/>
                          <a:cs typeface="Calibri" panose="020F0502020204030204" pitchFamily="34" charset="0"/>
                          <a:hlinkClick r:id="rId3"/>
                        </a:rPr>
                        <a:t>Securian website </a:t>
                      </a:r>
                      <a:r>
                        <a:rPr lang="en-US" sz="1200" dirty="0" smtClean="0">
                          <a:ln>
                            <a:noFill/>
                          </a:ln>
                          <a:solidFill>
                            <a:schemeClr val="tx1"/>
                          </a:solidFill>
                          <a:latin typeface="Candara" panose="020E0502030303020204" pitchFamily="34" charset="0"/>
                          <a:cs typeface="Calibri" panose="020F0502020204030204" pitchFamily="34" charset="0"/>
                        </a:rPr>
                        <a:t>for</a:t>
                      </a:r>
                      <a:r>
                        <a:rPr lang="en-US" sz="1200" baseline="0" dirty="0" smtClean="0">
                          <a:ln>
                            <a:noFill/>
                          </a:ln>
                          <a:solidFill>
                            <a:schemeClr val="tx1"/>
                          </a:solidFill>
                          <a:latin typeface="Candara" panose="020E0502030303020204" pitchFamily="34" charset="0"/>
                          <a:cs typeface="Calibri" panose="020F0502020204030204" pitchFamily="34" charset="0"/>
                        </a:rPr>
                        <a:t> premium calculator</a:t>
                      </a:r>
                      <a:endParaRPr lang="en-US" sz="1200" dirty="0">
                        <a:ln>
                          <a:noFill/>
                        </a:ln>
                        <a:solidFill>
                          <a:schemeClr val="tx1"/>
                        </a:solidFill>
                        <a:latin typeface="Candara" panose="020E050203030302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171450" indent="-171450" algn="l">
                        <a:buFont typeface="Arial" panose="020B0604020202020204" pitchFamily="34" charset="0"/>
                        <a:buChar char="•"/>
                      </a:pPr>
                      <a:r>
                        <a:rPr lang="en-US" sz="1200" dirty="0" smtClean="0">
                          <a:ln>
                            <a:noFill/>
                          </a:ln>
                          <a:solidFill>
                            <a:schemeClr val="tx1"/>
                          </a:solidFill>
                          <a:latin typeface="Candara" panose="020E0502030303020204" pitchFamily="34" charset="0"/>
                          <a:cs typeface="Calibri" panose="020F0502020204030204" pitchFamily="34" charset="0"/>
                        </a:rPr>
                        <a:t>Employee</a:t>
                      </a:r>
                      <a:r>
                        <a:rPr lang="en-US" sz="1200" baseline="0" dirty="0" smtClean="0">
                          <a:ln>
                            <a:noFill/>
                          </a:ln>
                          <a:solidFill>
                            <a:schemeClr val="tx1"/>
                          </a:solidFill>
                          <a:latin typeface="Candara" panose="020E0502030303020204" pitchFamily="34" charset="0"/>
                          <a:cs typeface="Calibri" panose="020F0502020204030204" pitchFamily="34" charset="0"/>
                        </a:rPr>
                        <a:t> Pays 100% of Premium</a:t>
                      </a:r>
                    </a:p>
                    <a:p>
                      <a:pPr marL="171450" indent="-171450" algn="l">
                        <a:buFont typeface="Arial" panose="020B0604020202020204" pitchFamily="34" charset="0"/>
                        <a:buChar char="•"/>
                      </a:pPr>
                      <a:r>
                        <a:rPr lang="en-US" sz="1200" baseline="0" dirty="0" smtClean="0">
                          <a:ln>
                            <a:noFill/>
                          </a:ln>
                          <a:solidFill>
                            <a:schemeClr val="tx1"/>
                          </a:solidFill>
                          <a:latin typeface="Candara" panose="020E0502030303020204" pitchFamily="34" charset="0"/>
                          <a:cs typeface="Calibri" panose="020F0502020204030204" pitchFamily="34" charset="0"/>
                        </a:rPr>
                        <a:t>$4.50/Month = $15k Coverage</a:t>
                      </a:r>
                    </a:p>
                    <a:p>
                      <a:pPr marL="171450" indent="-171450" algn="l">
                        <a:buFont typeface="Arial" panose="020B0604020202020204" pitchFamily="34" charset="0"/>
                        <a:buChar char="•"/>
                      </a:pPr>
                      <a:r>
                        <a:rPr lang="en-US" sz="1200" baseline="0" dirty="0" smtClean="0">
                          <a:ln>
                            <a:noFill/>
                          </a:ln>
                          <a:solidFill>
                            <a:schemeClr val="tx1"/>
                          </a:solidFill>
                          <a:latin typeface="Candara" panose="020E0502030303020204" pitchFamily="34" charset="0"/>
                          <a:cs typeface="Calibri" panose="020F0502020204030204" pitchFamily="34" charset="0"/>
                        </a:rPr>
                        <a:t>$6.00/Month = $20k Coverage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n>
                            <a:noFill/>
                          </a:ln>
                          <a:solidFill>
                            <a:schemeClr val="tx1"/>
                          </a:solidFill>
                          <a:latin typeface="Candara" panose="020E0502030303020204" pitchFamily="34" charset="0"/>
                          <a:cs typeface="Calibri" panose="020F0502020204030204" pitchFamily="34" charset="0"/>
                        </a:rPr>
                        <a:t>Employee</a:t>
                      </a:r>
                      <a:r>
                        <a:rPr lang="en-US" sz="1200" baseline="0" dirty="0" smtClean="0">
                          <a:ln>
                            <a:noFill/>
                          </a:ln>
                          <a:solidFill>
                            <a:schemeClr val="tx1"/>
                          </a:solidFill>
                          <a:latin typeface="Candara" panose="020E0502030303020204" pitchFamily="34" charset="0"/>
                          <a:cs typeface="Calibri" panose="020F0502020204030204" pitchFamily="34" charset="0"/>
                        </a:rPr>
                        <a:t> Pays 100% of Premium</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n>
                            <a:noFill/>
                          </a:ln>
                          <a:solidFill>
                            <a:schemeClr val="tx1"/>
                          </a:solidFill>
                          <a:latin typeface="Candara" panose="020E0502030303020204" pitchFamily="34" charset="0"/>
                          <a:cs typeface="Calibri" panose="020F0502020204030204" pitchFamily="34" charset="0"/>
                        </a:rPr>
                        <a:t>$0.85/Month</a:t>
                      </a:r>
                      <a:endParaRPr lang="en-US" sz="1200" dirty="0">
                        <a:ln>
                          <a:noFill/>
                        </a:ln>
                        <a:solidFill>
                          <a:schemeClr val="tx1"/>
                        </a:solidFill>
                        <a:latin typeface="Candara" panose="020E050203030302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extLst>
                  <a:ext uri="{0D108BD9-81ED-4DB2-BD59-A6C34878D82A}">
                    <a16:rowId xmlns:a16="http://schemas.microsoft.com/office/drawing/2014/main" val="10004"/>
                  </a:ext>
                </a:extLst>
              </a:tr>
            </a:tbl>
          </a:graphicData>
        </a:graphic>
      </p:graphicFrame>
      <p:sp>
        <p:nvSpPr>
          <p:cNvPr id="8" name="TextBox 7"/>
          <p:cNvSpPr txBox="1"/>
          <p:nvPr/>
        </p:nvSpPr>
        <p:spPr>
          <a:xfrm>
            <a:off x="1143000" y="6099971"/>
            <a:ext cx="777240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lvl="0" fontAlgn="auto">
              <a:spcBef>
                <a:spcPts val="600"/>
              </a:spcBef>
              <a:spcAft>
                <a:spcPts val="0"/>
              </a:spcAft>
              <a:buClr>
                <a:srgbClr val="000000"/>
              </a:buClr>
              <a:buSzPct val="73000"/>
              <a:defRPr/>
            </a:pPr>
            <a:r>
              <a:rPr lang="en-US" b="1" dirty="0" smtClean="0">
                <a:solidFill>
                  <a:srgbClr val="000000"/>
                </a:solidFill>
                <a:latin typeface="Candara" panose="020E0502030303020204" pitchFamily="34" charset="0"/>
                <a:cs typeface="Calibri" panose="020F0502020204030204" pitchFamily="34" charset="0"/>
              </a:rPr>
              <a:t>Complete Beneficiary Designation Online (via People First website)</a:t>
            </a:r>
          </a:p>
        </p:txBody>
      </p:sp>
      <p:pic>
        <p:nvPicPr>
          <p:cNvPr id="3" name="Picture 2"/>
          <p:cNvPicPr>
            <a:picLocks noChangeAspect="1"/>
          </p:cNvPicPr>
          <p:nvPr/>
        </p:nvPicPr>
        <p:blipFill rotWithShape="1">
          <a:blip r:embed="rId4">
            <a:clrChange>
              <a:clrFrom>
                <a:srgbClr val="F9FFFB"/>
              </a:clrFrom>
              <a:clrTo>
                <a:srgbClr val="F9FFFB">
                  <a:alpha val="0"/>
                </a:srgbClr>
              </a:clrTo>
            </a:clrChange>
            <a:extLst>
              <a:ext uri="{28A0092B-C50C-407E-A947-70E740481C1C}">
                <a14:useLocalDpi xmlns:a14="http://schemas.microsoft.com/office/drawing/2010/main" val="0"/>
              </a:ext>
            </a:extLst>
          </a:blip>
          <a:srcRect l="15389" t="11111" r="15389" b="16667"/>
          <a:stretch/>
        </p:blipFill>
        <p:spPr>
          <a:xfrm>
            <a:off x="241067" y="5915305"/>
            <a:ext cx="974612" cy="772559"/>
          </a:xfrm>
          <a:prstGeom prst="rect">
            <a:avLst/>
          </a:prstGeom>
        </p:spPr>
      </p:pic>
      <p:sp>
        <p:nvSpPr>
          <p:cNvPr id="11" name="TextBox 10"/>
          <p:cNvSpPr txBox="1"/>
          <p:nvPr/>
        </p:nvSpPr>
        <p:spPr>
          <a:xfrm>
            <a:off x="1143000" y="4999368"/>
            <a:ext cx="7772400" cy="73866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fontAlgn="auto">
              <a:spcBef>
                <a:spcPts val="600"/>
              </a:spcBef>
              <a:spcAft>
                <a:spcPts val="0"/>
              </a:spcAft>
              <a:buClr>
                <a:srgbClr val="000000"/>
              </a:buClr>
              <a:buSzPct val="73000"/>
              <a:defRPr/>
            </a:pPr>
            <a:r>
              <a:rPr lang="en-US" sz="1400" dirty="0">
                <a:latin typeface="Candara" panose="020E0502030303020204" pitchFamily="34" charset="0"/>
              </a:rPr>
              <a:t>You may increase your existing Optional Group Term Life coverage by one level of annual earnings during Open Enrollment or following a qualified status change up to the lesser of five times annual salary or $500,000, on a guaranteed issue basis. </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999368"/>
            <a:ext cx="1189553" cy="738664"/>
          </a:xfrm>
          <a:prstGeom prst="rect">
            <a:avLst/>
          </a:prstGeom>
        </p:spPr>
      </p:pic>
      <p:pic>
        <p:nvPicPr>
          <p:cNvPr id="4098" name="Picture 2" descr="Image result for securian"/>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24000" b="26000"/>
          <a:stretch/>
        </p:blipFill>
        <p:spPr bwMode="auto">
          <a:xfrm>
            <a:off x="5943600" y="84921"/>
            <a:ext cx="1676400" cy="83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970654"/>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0" y="533400"/>
            <a:ext cx="9143999" cy="304800"/>
          </a:xfrm>
        </p:spPr>
        <p:txBody>
          <a:bodyPr/>
          <a:lstStyle/>
          <a:p>
            <a:pPr algn="ctr" fontAlgn="auto">
              <a:spcAft>
                <a:spcPts val="0"/>
              </a:spcAft>
              <a:defRPr/>
            </a:pPr>
            <a:r>
              <a:rPr lang="en-US" sz="3000" cap="none" dirty="0" smtClean="0">
                <a:latin typeface="Candara" panose="020E0502030303020204" pitchFamily="34" charset="0"/>
              </a:rPr>
              <a:t> </a:t>
            </a:r>
            <a:r>
              <a:rPr lang="en-US" sz="3000" b="1" cap="none" dirty="0" smtClean="0">
                <a:latin typeface="Candara" panose="020E0502030303020204" pitchFamily="34" charset="0"/>
                <a:cs typeface="Calibri" panose="020F0502020204030204" pitchFamily="34" charset="0"/>
              </a:rPr>
              <a:t>Other Supplemental Plans</a:t>
            </a:r>
            <a:endParaRPr lang="en-US" sz="3000" b="1" cap="none" dirty="0">
              <a:latin typeface="Candara" panose="020E0502030303020204" pitchFamily="34" charset="0"/>
              <a:cs typeface="Calibri" panose="020F0502020204030204" pitchFamily="34" charset="0"/>
            </a:endParaRPr>
          </a:p>
        </p:txBody>
      </p:sp>
      <p:graphicFrame>
        <p:nvGraphicFramePr>
          <p:cNvPr id="5" name="Table Placeholder 7"/>
          <p:cNvGraphicFramePr>
            <a:graphicFrameLocks/>
          </p:cNvGraphicFramePr>
          <p:nvPr>
            <p:extLst/>
          </p:nvPr>
        </p:nvGraphicFramePr>
        <p:xfrm>
          <a:off x="161110" y="914400"/>
          <a:ext cx="8839199" cy="5218176"/>
        </p:xfrm>
        <a:graphic>
          <a:graphicData uri="http://schemas.openxmlformats.org/drawingml/2006/table">
            <a:tbl>
              <a:tblPr/>
              <a:tblGrid>
                <a:gridCol w="1523999">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1200" b="1" cap="none" spc="0" baseline="0" dirty="0" smtClean="0">
                          <a:ln w="12700">
                            <a:noFill/>
                            <a:prstDash val="solid"/>
                          </a:ln>
                          <a:solidFill>
                            <a:schemeClr val="tx1"/>
                          </a:solidFill>
                          <a:effectLst/>
                          <a:latin typeface="Candara" panose="020E0502030303020204" pitchFamily="34" charset="0"/>
                          <a:cs typeface="Calibri" panose="020F0502020204030204" pitchFamily="34" charset="0"/>
                        </a:rPr>
                        <a:t>Plan Type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1200" b="1" kern="1200" cap="none" spc="0" baseline="0" dirty="0" smtClean="0">
                          <a:ln w="12700">
                            <a:noFill/>
                            <a:prstDash val="solid"/>
                          </a:ln>
                          <a:solidFill>
                            <a:schemeClr val="tx1"/>
                          </a:solidFill>
                          <a:effectLst/>
                          <a:latin typeface="Candara" panose="020E0502030303020204" pitchFamily="34" charset="0"/>
                          <a:ea typeface="+mn-ea"/>
                          <a:cs typeface="Calibri" panose="020F0502020204030204" pitchFamily="34" charset="0"/>
                        </a:rPr>
                        <a:t>Type of Benefit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1200" b="1" kern="1200" cap="none" spc="0" baseline="0" dirty="0" smtClean="0">
                          <a:ln w="12700">
                            <a:noFill/>
                            <a:prstDash val="solid"/>
                          </a:ln>
                          <a:solidFill>
                            <a:schemeClr val="tx1"/>
                          </a:solidFill>
                          <a:effectLst/>
                          <a:latin typeface="Candara" panose="020E0502030303020204" pitchFamily="34" charset="0"/>
                          <a:ea typeface="+mn-ea"/>
                          <a:cs typeface="Calibri" panose="020F0502020204030204" pitchFamily="34" charset="0"/>
                        </a:rPr>
                        <a:t>Offered Through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0"/>
                  </a:ext>
                </a:extLst>
              </a:tr>
              <a:tr h="533400">
                <a:tc>
                  <a:txBody>
                    <a:bodyPr/>
                    <a:lstStyle/>
                    <a:p>
                      <a:r>
                        <a:rPr lang="en-US" sz="1400" b="1" dirty="0" smtClean="0">
                          <a:ln>
                            <a:noFill/>
                          </a:ln>
                          <a:solidFill>
                            <a:schemeClr val="tx1"/>
                          </a:solidFill>
                          <a:effectLst/>
                          <a:latin typeface="Candara" panose="020E0502030303020204" pitchFamily="34" charset="0"/>
                          <a:cs typeface="Calibri" panose="020F0502020204030204" pitchFamily="34" charset="0"/>
                        </a:rPr>
                        <a:t>Accident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171450" indent="-171450" algn="l">
                        <a:buFont typeface="Arial" panose="020B0604020202020204" pitchFamily="34" charset="0"/>
                        <a:buChar char="•"/>
                      </a:pPr>
                      <a:r>
                        <a:rPr lang="en-US" sz="1200" dirty="0" smtClean="0">
                          <a:latin typeface="Candara" panose="020E0502030303020204" pitchFamily="34" charset="0"/>
                        </a:rPr>
                        <a:t>Specified benefit amount(s) payable directly to insured for covered accidents in which a doctor’s office or hospital is visited for treatment of an accidental injury.</a:t>
                      </a:r>
                    </a:p>
                    <a:p>
                      <a:pPr marL="171450" indent="-171450" algn="l">
                        <a:buFont typeface="Arial" panose="020B0604020202020204" pitchFamily="34" charset="0"/>
                        <a:buChar char="•"/>
                      </a:pPr>
                      <a:r>
                        <a:rPr lang="en-US" sz="1200" dirty="0" smtClean="0">
                          <a:latin typeface="Candara" panose="020E0502030303020204" pitchFamily="34" charset="0"/>
                        </a:rPr>
                        <a:t>Additional payments for follow-up visits and when crutches, wheelchairs or other covered medical aids are needed for covered accidental injuries.</a:t>
                      </a:r>
                    </a:p>
                    <a:p>
                      <a:pPr marL="171450" indent="-171450" algn="l">
                        <a:buFont typeface="Arial" panose="020B0604020202020204" pitchFamily="34" charset="0"/>
                        <a:buChar char="•"/>
                      </a:pPr>
                      <a:r>
                        <a:rPr lang="en-US" sz="1200" dirty="0" smtClean="0">
                          <a:latin typeface="Candara" panose="020E0502030303020204" pitchFamily="34" charset="0"/>
                        </a:rPr>
                        <a:t>Covers work and non-work related accidental injuries.</a:t>
                      </a:r>
                      <a:endParaRPr lang="en-US" sz="1200" dirty="0">
                        <a:ln>
                          <a:noFill/>
                        </a:ln>
                        <a:solidFill>
                          <a:schemeClr val="tx1"/>
                        </a:solidFill>
                        <a:latin typeface="Candara" panose="020E050203030302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0" indent="0" algn="l">
                        <a:buFont typeface="Arial" panose="020B0604020202020204" pitchFamily="34" charset="0"/>
                        <a:buNone/>
                      </a:pPr>
                      <a:r>
                        <a:rPr lang="en-US" sz="1200" dirty="0" smtClean="0">
                          <a:ln>
                            <a:noFill/>
                          </a:ln>
                          <a:solidFill>
                            <a:schemeClr val="tx1"/>
                          </a:solidFill>
                          <a:latin typeface="Candara" panose="020E0502030303020204" pitchFamily="34" charset="0"/>
                          <a:cs typeface="Calibri" panose="020F0502020204030204" pitchFamily="34" charset="0"/>
                        </a:rPr>
                        <a:t>Colonial Insurance Company</a:t>
                      </a:r>
                    </a:p>
                    <a:p>
                      <a:pPr marL="0" indent="0" algn="l">
                        <a:buFont typeface="Arial" panose="020B0604020202020204" pitchFamily="34" charset="0"/>
                        <a:buNone/>
                      </a:pPr>
                      <a:r>
                        <a:rPr lang="en-US" sz="1200" dirty="0" smtClean="0">
                          <a:ln>
                            <a:noFill/>
                          </a:ln>
                          <a:solidFill>
                            <a:schemeClr val="tx1"/>
                          </a:solidFill>
                          <a:latin typeface="Candara" panose="020E0502030303020204" pitchFamily="34" charset="0"/>
                          <a:cs typeface="Calibri" panose="020F0502020204030204" pitchFamily="34" charset="0"/>
                        </a:rPr>
                        <a:t>(888) 756-6701</a:t>
                      </a:r>
                      <a:endParaRPr lang="en-US" sz="1200" dirty="0">
                        <a:ln>
                          <a:noFill/>
                        </a:ln>
                        <a:solidFill>
                          <a:schemeClr val="tx1"/>
                        </a:solidFill>
                        <a:latin typeface="Candara" panose="020E050203030302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extLst>
                  <a:ext uri="{0D108BD9-81ED-4DB2-BD59-A6C34878D82A}">
                    <a16:rowId xmlns:a16="http://schemas.microsoft.com/office/drawing/2014/main" val="10001"/>
                  </a:ext>
                </a:extLst>
              </a:tr>
              <a:tr h="640080">
                <a:tc>
                  <a:txBody>
                    <a:bodyPr/>
                    <a:lstStyle/>
                    <a:p>
                      <a:r>
                        <a:rPr lang="en-US" sz="1400" b="1" kern="1200" dirty="0" smtClean="0">
                          <a:ln>
                            <a:noFill/>
                          </a:ln>
                          <a:solidFill>
                            <a:schemeClr val="tx1"/>
                          </a:solidFill>
                          <a:effectLst/>
                          <a:latin typeface="Candara" panose="020E0502030303020204" pitchFamily="34" charset="0"/>
                          <a:ea typeface="+mn-ea"/>
                          <a:cs typeface="Calibri" panose="020F0502020204030204" pitchFamily="34" charset="0"/>
                        </a:rPr>
                        <a:t>Cancer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171450" marR="0" lvl="0" indent="-17145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pPr>
                      <a:r>
                        <a:rPr lang="en-US" sz="1200" kern="1200" dirty="0" smtClean="0">
                          <a:solidFill>
                            <a:schemeClr val="tx1"/>
                          </a:solidFill>
                          <a:latin typeface="Candara" panose="020E0502030303020204" pitchFamily="34" charset="0"/>
                          <a:ea typeface="+mn-ea"/>
                          <a:cs typeface="+mn-cs"/>
                        </a:rPr>
                        <a:t>Specified benefit amount(s) payable directly to insured for cancer screenings, diagnosis and treatment. </a:t>
                      </a:r>
                    </a:p>
                    <a:p>
                      <a:pPr marL="171450" marR="0" lvl="0" indent="-17145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pPr>
                      <a:r>
                        <a:rPr lang="en-US" sz="1200" kern="1200" dirty="0" smtClean="0">
                          <a:solidFill>
                            <a:schemeClr val="tx1"/>
                          </a:solidFill>
                          <a:latin typeface="Candara" panose="020E0502030303020204" pitchFamily="34" charset="0"/>
                          <a:ea typeface="+mn-ea"/>
                          <a:cs typeface="+mn-cs"/>
                        </a:rPr>
                        <a:t>Utilize benefit payments as needed.</a:t>
                      </a:r>
                    </a:p>
                    <a:p>
                      <a:pPr marL="171450" marR="0" lvl="0" indent="-17145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pPr>
                      <a:r>
                        <a:rPr lang="en-US" sz="1200" kern="1200" dirty="0" smtClean="0">
                          <a:solidFill>
                            <a:schemeClr val="tx1"/>
                          </a:solidFill>
                          <a:latin typeface="Candara" panose="020E0502030303020204" pitchFamily="34" charset="0"/>
                          <a:ea typeface="+mn-ea"/>
                          <a:cs typeface="+mn-cs"/>
                        </a:rPr>
                        <a:t>Benefit amounts dependent upon coverage level selected.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0" indent="0" algn="l">
                        <a:buFont typeface="Arial" panose="020B0604020202020204" pitchFamily="34" charset="0"/>
                        <a:buNone/>
                      </a:pPr>
                      <a:r>
                        <a:rPr lang="en-US" sz="1200" dirty="0" smtClean="0">
                          <a:ln>
                            <a:noFill/>
                          </a:ln>
                          <a:solidFill>
                            <a:schemeClr val="tx1"/>
                          </a:solidFill>
                          <a:latin typeface="Candara" panose="020E0502030303020204" pitchFamily="34" charset="0"/>
                          <a:cs typeface="Calibri" panose="020F0502020204030204" pitchFamily="34" charset="0"/>
                        </a:rPr>
                        <a:t>AFLAC (through Capital</a:t>
                      </a:r>
                      <a:r>
                        <a:rPr lang="en-US" sz="1200" baseline="0" dirty="0" smtClean="0">
                          <a:ln>
                            <a:noFill/>
                          </a:ln>
                          <a:solidFill>
                            <a:schemeClr val="tx1"/>
                          </a:solidFill>
                          <a:latin typeface="Candara" panose="020E0502030303020204" pitchFamily="34" charset="0"/>
                          <a:cs typeface="Calibri" panose="020F0502020204030204" pitchFamily="34" charset="0"/>
                        </a:rPr>
                        <a:t> Insurance Agency)</a:t>
                      </a:r>
                    </a:p>
                    <a:p>
                      <a:pPr marL="0" indent="0" algn="l">
                        <a:buFont typeface="Arial" panose="020B0604020202020204" pitchFamily="34" charset="0"/>
                        <a:buNone/>
                      </a:pPr>
                      <a:r>
                        <a:rPr lang="en-US" sz="1200" baseline="0" dirty="0" smtClean="0">
                          <a:ln>
                            <a:noFill/>
                          </a:ln>
                          <a:solidFill>
                            <a:schemeClr val="tx1"/>
                          </a:solidFill>
                          <a:latin typeface="Candara" panose="020E0502030303020204" pitchFamily="34" charset="0"/>
                          <a:cs typeface="Calibri" panose="020F0502020204030204" pitchFamily="34" charset="0"/>
                        </a:rPr>
                        <a:t>(800) 780-3100</a:t>
                      </a:r>
                    </a:p>
                    <a:p>
                      <a:pPr marL="0" indent="0" algn="l">
                        <a:buFont typeface="Arial" panose="020B0604020202020204" pitchFamily="34" charset="0"/>
                        <a:buNone/>
                      </a:pPr>
                      <a:endParaRPr lang="en-US" sz="1200" baseline="0" dirty="0" smtClean="0">
                        <a:ln>
                          <a:noFill/>
                        </a:ln>
                        <a:solidFill>
                          <a:schemeClr val="tx1"/>
                        </a:solidFill>
                        <a:latin typeface="Candara" panose="020E0502030303020204" pitchFamily="34" charset="0"/>
                        <a:cs typeface="Calibri" panose="020F0502020204030204" pitchFamily="34" charset="0"/>
                      </a:endParaRPr>
                    </a:p>
                    <a:p>
                      <a:pPr marL="0" indent="0" algn="l">
                        <a:buFont typeface="Arial" panose="020B0604020202020204" pitchFamily="34" charset="0"/>
                        <a:buNone/>
                      </a:pPr>
                      <a:r>
                        <a:rPr lang="en-US" sz="1200" baseline="0" dirty="0" smtClean="0">
                          <a:ln>
                            <a:noFill/>
                          </a:ln>
                          <a:solidFill>
                            <a:schemeClr val="tx1"/>
                          </a:solidFill>
                          <a:latin typeface="Candara" panose="020E0502030303020204" pitchFamily="34" charset="0"/>
                          <a:cs typeface="Calibri" panose="020F0502020204030204" pitchFamily="34" charset="0"/>
                        </a:rPr>
                        <a:t>Colonial Insurance Company</a:t>
                      </a:r>
                    </a:p>
                    <a:p>
                      <a:pPr marL="0" indent="0" algn="l">
                        <a:buFont typeface="Arial" panose="020B0604020202020204" pitchFamily="34" charset="0"/>
                        <a:buNone/>
                      </a:pPr>
                      <a:r>
                        <a:rPr lang="en-US" sz="1200" baseline="0" dirty="0" smtClean="0">
                          <a:ln>
                            <a:noFill/>
                          </a:ln>
                          <a:solidFill>
                            <a:schemeClr val="tx1"/>
                          </a:solidFill>
                          <a:latin typeface="Candara" panose="020E0502030303020204" pitchFamily="34" charset="0"/>
                          <a:cs typeface="Calibri" panose="020F0502020204030204" pitchFamily="34" charset="0"/>
                        </a:rPr>
                        <a:t>(888) 756-6701</a:t>
                      </a:r>
                      <a:endParaRPr lang="en-US" sz="1200" dirty="0" smtClean="0">
                        <a:ln>
                          <a:noFill/>
                        </a:ln>
                        <a:solidFill>
                          <a:schemeClr val="tx1"/>
                        </a:solidFill>
                        <a:latin typeface="Candara" panose="020E050203030302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extLst>
                  <a:ext uri="{0D108BD9-81ED-4DB2-BD59-A6C34878D82A}">
                    <a16:rowId xmlns:a16="http://schemas.microsoft.com/office/drawing/2014/main" val="10002"/>
                  </a:ext>
                </a:extLst>
              </a:tr>
              <a:tr h="762000">
                <a:tc>
                  <a:txBody>
                    <a:bodyPr/>
                    <a:lstStyle/>
                    <a:p>
                      <a:r>
                        <a:rPr lang="en-US" sz="1400" b="1" kern="1200" dirty="0" smtClean="0">
                          <a:ln>
                            <a:noFill/>
                          </a:ln>
                          <a:solidFill>
                            <a:schemeClr val="tx1"/>
                          </a:solidFill>
                          <a:effectLst/>
                          <a:latin typeface="Candara" panose="020E0502030303020204" pitchFamily="34" charset="0"/>
                          <a:ea typeface="+mn-ea"/>
                          <a:cs typeface="Calibri" panose="020F0502020204030204" pitchFamily="34" charset="0"/>
                        </a:rPr>
                        <a:t>Disability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171450" marR="0" lvl="0" indent="-17145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pPr>
                      <a:r>
                        <a:rPr lang="en-US" sz="1200" kern="1200" dirty="0" smtClean="0">
                          <a:solidFill>
                            <a:schemeClr val="tx1"/>
                          </a:solidFill>
                          <a:latin typeface="Candara" panose="020E0502030303020204" pitchFamily="34" charset="0"/>
                          <a:ea typeface="+mn-ea"/>
                          <a:cs typeface="+mn-cs"/>
                        </a:rPr>
                        <a:t>Supplements income loss during short-term disability to help pay living expenses.</a:t>
                      </a:r>
                    </a:p>
                    <a:p>
                      <a:pPr marL="171450" marR="0" lvl="0" indent="-17145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pPr>
                      <a:r>
                        <a:rPr lang="en-US" sz="1200" kern="1200" dirty="0" smtClean="0">
                          <a:solidFill>
                            <a:schemeClr val="tx1"/>
                          </a:solidFill>
                          <a:latin typeface="Candara" panose="020E0502030303020204" pitchFamily="34" charset="0"/>
                          <a:ea typeface="+mn-ea"/>
                          <a:cs typeface="+mn-cs"/>
                        </a:rPr>
                        <a:t>Can choose elimination period for accident and sickness related disabilities based upon need.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0" indent="0" algn="l">
                        <a:buFont typeface="Arial" panose="020B0604020202020204" pitchFamily="34" charset="0"/>
                        <a:buNone/>
                      </a:pPr>
                      <a:r>
                        <a:rPr lang="en-US" sz="1200" baseline="0" dirty="0" smtClean="0">
                          <a:ln>
                            <a:noFill/>
                          </a:ln>
                          <a:solidFill>
                            <a:schemeClr val="tx1"/>
                          </a:solidFill>
                          <a:latin typeface="Candara" panose="020E0502030303020204" pitchFamily="34" charset="0"/>
                          <a:cs typeface="Calibri" panose="020F0502020204030204" pitchFamily="34" charset="0"/>
                        </a:rPr>
                        <a:t>Colonial Insurance Company</a:t>
                      </a:r>
                    </a:p>
                    <a:p>
                      <a:pPr marL="0" indent="0" algn="l">
                        <a:buFont typeface="Arial" panose="020B0604020202020204" pitchFamily="34" charset="0"/>
                        <a:buNone/>
                      </a:pPr>
                      <a:r>
                        <a:rPr lang="en-US" sz="1200" baseline="0" dirty="0" smtClean="0">
                          <a:ln>
                            <a:noFill/>
                          </a:ln>
                          <a:solidFill>
                            <a:schemeClr val="tx1"/>
                          </a:solidFill>
                          <a:latin typeface="Candara" panose="020E0502030303020204" pitchFamily="34" charset="0"/>
                          <a:cs typeface="Calibri" panose="020F0502020204030204" pitchFamily="34" charset="0"/>
                        </a:rPr>
                        <a:t>(888) 756-6701</a:t>
                      </a:r>
                      <a:endParaRPr lang="en-US" sz="1200" dirty="0" smtClean="0">
                        <a:ln>
                          <a:noFill/>
                        </a:ln>
                        <a:solidFill>
                          <a:schemeClr val="tx1"/>
                        </a:solidFill>
                        <a:latin typeface="Candara" panose="020E0502030303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ln>
                          <a:noFill/>
                        </a:ln>
                        <a:solidFill>
                          <a:schemeClr val="tx1"/>
                        </a:solidFill>
                        <a:latin typeface="Candara" panose="020E050203030302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extLst>
                  <a:ext uri="{0D108BD9-81ED-4DB2-BD59-A6C34878D82A}">
                    <a16:rowId xmlns:a16="http://schemas.microsoft.com/office/drawing/2014/main" val="10003"/>
                  </a:ext>
                </a:extLst>
              </a:tr>
              <a:tr h="762000">
                <a:tc>
                  <a:txBody>
                    <a:bodyPr/>
                    <a:lstStyle/>
                    <a:p>
                      <a:pPr marL="0" marR="0" lvl="0" indent="0" algn="l" defTabSz="457200" rtl="0" eaLnBrk="1" fontAlgn="base" latinLnBrk="0" hangingPunct="1">
                        <a:lnSpc>
                          <a:spcPct val="100000"/>
                        </a:lnSpc>
                        <a:spcBef>
                          <a:spcPct val="20000"/>
                        </a:spcBef>
                        <a:spcAft>
                          <a:spcPct val="0"/>
                        </a:spcAft>
                        <a:buClrTx/>
                        <a:buSzTx/>
                        <a:buFont typeface="Arial" panose="020B0604020202020204" pitchFamily="34" charset="0"/>
                        <a:buNone/>
                        <a:tabLst/>
                      </a:pPr>
                      <a:r>
                        <a:rPr lang="en-US" sz="1400" b="1" kern="1200" dirty="0" smtClean="0">
                          <a:ln>
                            <a:noFill/>
                          </a:ln>
                          <a:solidFill>
                            <a:schemeClr val="tx1"/>
                          </a:solidFill>
                          <a:effectLst/>
                          <a:latin typeface="Candara" panose="020E0502030303020204" pitchFamily="34" charset="0"/>
                          <a:ea typeface="+mn-ea"/>
                          <a:cs typeface="Calibri" panose="020F0502020204030204" pitchFamily="34" charset="0"/>
                        </a:rPr>
                        <a:t>Hospitalization</a:t>
                      </a:r>
                      <a:endParaRPr lang="en-US" sz="1400" b="1" kern="1200" dirty="0">
                        <a:ln>
                          <a:noFill/>
                        </a:ln>
                        <a:solidFill>
                          <a:schemeClr val="tx1"/>
                        </a:solidFill>
                        <a:effectLst/>
                        <a:latin typeface="Candara" panose="020E0502030303020204" pitchFamily="34" charset="0"/>
                        <a:ea typeface="+mn-ea"/>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171450" marR="0" lvl="0" indent="-17145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pPr>
                      <a:r>
                        <a:rPr lang="en-US" sz="1200" kern="1200" dirty="0" smtClean="0">
                          <a:solidFill>
                            <a:schemeClr val="tx1"/>
                          </a:solidFill>
                          <a:latin typeface="Candara" panose="020E0502030303020204" pitchFamily="34" charset="0"/>
                          <a:ea typeface="+mn-ea"/>
                          <a:cs typeface="+mn-cs"/>
                        </a:rPr>
                        <a:t>Specified payment amounts directly to covered individual when hospitalized.</a:t>
                      </a:r>
                    </a:p>
                    <a:p>
                      <a:pPr marL="171450" marR="0" lvl="0" indent="-17145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pPr>
                      <a:r>
                        <a:rPr lang="en-US" sz="1200" kern="1200" dirty="0" smtClean="0">
                          <a:solidFill>
                            <a:schemeClr val="tx1"/>
                          </a:solidFill>
                          <a:latin typeface="Candara" panose="020E0502030303020204" pitchFamily="34" charset="0"/>
                          <a:ea typeface="+mn-ea"/>
                          <a:cs typeface="+mn-cs"/>
                        </a:rPr>
                        <a:t>Additional payments, depending on coverage selected, for ancillary services related to hospitalization.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0" indent="0" algn="l">
                        <a:buFont typeface="Arial" panose="020B0604020202020204" pitchFamily="34" charset="0"/>
                        <a:buNone/>
                      </a:pPr>
                      <a:r>
                        <a:rPr lang="en-US" sz="1200" dirty="0" smtClean="0">
                          <a:ln>
                            <a:noFill/>
                          </a:ln>
                          <a:solidFill>
                            <a:schemeClr val="tx1"/>
                          </a:solidFill>
                          <a:latin typeface="Candara" panose="020E0502030303020204" pitchFamily="34" charset="0"/>
                          <a:cs typeface="Calibri" panose="020F0502020204030204" pitchFamily="34" charset="0"/>
                        </a:rPr>
                        <a:t>Cigna Health &amp; Life Insurance Company (CHLIC), through Capital Insurance Agency</a:t>
                      </a:r>
                    </a:p>
                    <a:p>
                      <a:pPr marL="0" indent="0" algn="l">
                        <a:buFont typeface="Arial" panose="020B0604020202020204" pitchFamily="34" charset="0"/>
                        <a:buNone/>
                      </a:pPr>
                      <a:r>
                        <a:rPr lang="en-US" sz="1200" dirty="0" smtClean="0">
                          <a:ln>
                            <a:noFill/>
                          </a:ln>
                          <a:solidFill>
                            <a:schemeClr val="tx1"/>
                          </a:solidFill>
                          <a:latin typeface="Candara" panose="020E0502030303020204" pitchFamily="34" charset="0"/>
                          <a:cs typeface="Calibri" panose="020F0502020204030204" pitchFamily="34" charset="0"/>
                        </a:rPr>
                        <a:t>(800) 780-3100</a:t>
                      </a:r>
                    </a:p>
                    <a:p>
                      <a:pPr marL="0" indent="0" algn="l">
                        <a:buFont typeface="Arial" panose="020B0604020202020204" pitchFamily="34" charset="0"/>
                        <a:buNone/>
                      </a:pPr>
                      <a:endParaRPr lang="en-US" sz="1200" dirty="0" smtClean="0">
                        <a:ln>
                          <a:noFill/>
                        </a:ln>
                        <a:solidFill>
                          <a:schemeClr val="tx1"/>
                        </a:solidFill>
                        <a:latin typeface="Candara" panose="020E0502030303020204" pitchFamily="34" charset="0"/>
                        <a:cs typeface="Calibri" panose="020F0502020204030204" pitchFamily="34" charset="0"/>
                      </a:endParaRPr>
                    </a:p>
                    <a:p>
                      <a:pPr marL="0" indent="0" algn="l">
                        <a:buFont typeface="Arial" panose="020B0604020202020204" pitchFamily="34" charset="0"/>
                        <a:buNone/>
                      </a:pPr>
                      <a:r>
                        <a:rPr lang="en-US" sz="1200" dirty="0" smtClean="0">
                          <a:ln>
                            <a:noFill/>
                          </a:ln>
                          <a:solidFill>
                            <a:schemeClr val="tx1"/>
                          </a:solidFill>
                          <a:latin typeface="Candara" panose="020E0502030303020204" pitchFamily="34" charset="0"/>
                          <a:cs typeface="Calibri" panose="020F0502020204030204" pitchFamily="34" charset="0"/>
                        </a:rPr>
                        <a:t>New Era</a:t>
                      </a:r>
                    </a:p>
                    <a:p>
                      <a:pPr marL="0" indent="0" algn="l">
                        <a:buFont typeface="Arial" panose="020B0604020202020204" pitchFamily="34" charset="0"/>
                        <a:buNone/>
                      </a:pPr>
                      <a:r>
                        <a:rPr lang="en-US" sz="1200" dirty="0" smtClean="0">
                          <a:ln>
                            <a:noFill/>
                          </a:ln>
                          <a:solidFill>
                            <a:schemeClr val="tx1"/>
                          </a:solidFill>
                          <a:latin typeface="Candara" panose="020E0502030303020204" pitchFamily="34" charset="0"/>
                          <a:cs typeface="Calibri" panose="020F0502020204030204" pitchFamily="34" charset="0"/>
                        </a:rPr>
                        <a:t>(800) 277-2300</a:t>
                      </a:r>
                      <a:endParaRPr lang="en-US" sz="1200" dirty="0">
                        <a:ln>
                          <a:noFill/>
                        </a:ln>
                        <a:solidFill>
                          <a:schemeClr val="tx1"/>
                        </a:solidFill>
                        <a:latin typeface="Candara" panose="020E050203030302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extLst>
                  <a:ext uri="{0D108BD9-81ED-4DB2-BD59-A6C34878D82A}">
                    <a16:rowId xmlns:a16="http://schemas.microsoft.com/office/drawing/2014/main" val="10004"/>
                  </a:ext>
                </a:extLst>
              </a:tr>
              <a:tr h="457200">
                <a:tc>
                  <a:txBody>
                    <a:bodyPr/>
                    <a:lstStyle/>
                    <a:p>
                      <a:r>
                        <a:rPr lang="en-US" sz="1400" b="1" kern="1200" dirty="0" smtClean="0">
                          <a:ln>
                            <a:noFill/>
                          </a:ln>
                          <a:solidFill>
                            <a:schemeClr val="tx1"/>
                          </a:solidFill>
                          <a:effectLst/>
                          <a:latin typeface="Candara" panose="020E0502030303020204" pitchFamily="34" charset="0"/>
                          <a:ea typeface="+mn-ea"/>
                          <a:cs typeface="Calibri" panose="020F0502020204030204" pitchFamily="34" charset="0"/>
                        </a:rPr>
                        <a:t>Hospital Intensive Care</a:t>
                      </a:r>
                      <a:endParaRPr lang="en-US" sz="1400" b="1" kern="1200" dirty="0">
                        <a:ln>
                          <a:noFill/>
                        </a:ln>
                        <a:solidFill>
                          <a:schemeClr val="tx1"/>
                        </a:solidFill>
                        <a:effectLst/>
                        <a:latin typeface="Candara" panose="020E0502030303020204" pitchFamily="34" charset="0"/>
                        <a:ea typeface="+mn-ea"/>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0" indent="0" algn="l">
                        <a:buFont typeface="Arial" panose="020B0604020202020204" pitchFamily="34" charset="0"/>
                        <a:buNone/>
                      </a:pPr>
                      <a:r>
                        <a:rPr lang="en-US" sz="1200" baseline="0" dirty="0" smtClean="0">
                          <a:ln>
                            <a:noFill/>
                          </a:ln>
                          <a:solidFill>
                            <a:schemeClr val="tx1"/>
                          </a:solidFill>
                          <a:latin typeface="Candara" panose="020E0502030303020204" pitchFamily="34" charset="0"/>
                          <a:cs typeface="Calibri" panose="020F0502020204030204" pitchFamily="34" charset="0"/>
                        </a:rPr>
                        <a:t>Daily benefit for confinement in a hospital intensive care or a sub-acute intensive care unit.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0" indent="0" algn="l">
                        <a:buFont typeface="Arial" panose="020B0604020202020204" pitchFamily="34" charset="0"/>
                        <a:buNone/>
                      </a:pPr>
                      <a:r>
                        <a:rPr lang="en-US" sz="1200" dirty="0" smtClean="0">
                          <a:ln>
                            <a:noFill/>
                          </a:ln>
                          <a:solidFill>
                            <a:schemeClr val="tx1"/>
                          </a:solidFill>
                          <a:latin typeface="Candara" panose="020E0502030303020204" pitchFamily="34" charset="0"/>
                          <a:cs typeface="Calibri" panose="020F0502020204030204" pitchFamily="34" charset="0"/>
                        </a:rPr>
                        <a:t>AFLAC (through Capital</a:t>
                      </a:r>
                      <a:r>
                        <a:rPr lang="en-US" sz="1200" baseline="0" dirty="0" smtClean="0">
                          <a:ln>
                            <a:noFill/>
                          </a:ln>
                          <a:solidFill>
                            <a:schemeClr val="tx1"/>
                          </a:solidFill>
                          <a:latin typeface="Candara" panose="020E0502030303020204" pitchFamily="34" charset="0"/>
                          <a:cs typeface="Calibri" panose="020F0502020204030204" pitchFamily="34" charset="0"/>
                        </a:rPr>
                        <a:t> Insurance Agency)</a:t>
                      </a:r>
                    </a:p>
                    <a:p>
                      <a:pPr marL="0" indent="0" algn="l">
                        <a:buFont typeface="Arial" panose="020B0604020202020204" pitchFamily="34" charset="0"/>
                        <a:buNone/>
                      </a:pPr>
                      <a:r>
                        <a:rPr lang="en-US" sz="1200" baseline="0" dirty="0" smtClean="0">
                          <a:ln>
                            <a:noFill/>
                          </a:ln>
                          <a:solidFill>
                            <a:schemeClr val="tx1"/>
                          </a:solidFill>
                          <a:latin typeface="Candara" panose="020E0502030303020204" pitchFamily="34" charset="0"/>
                          <a:cs typeface="Calibri" panose="020F0502020204030204" pitchFamily="34" charset="0"/>
                        </a:rPr>
                        <a:t>(800) 780-3100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extLst>
                  <a:ext uri="{0D108BD9-81ED-4DB2-BD59-A6C34878D82A}">
                    <a16:rowId xmlns:a16="http://schemas.microsoft.com/office/drawing/2014/main" val="10005"/>
                  </a:ext>
                </a:extLst>
              </a:tr>
            </a:tbl>
          </a:graphicData>
        </a:graphic>
      </p:graphicFrame>
      <p:sp>
        <p:nvSpPr>
          <p:cNvPr id="6" name="TextBox 5"/>
          <p:cNvSpPr txBox="1"/>
          <p:nvPr/>
        </p:nvSpPr>
        <p:spPr>
          <a:xfrm>
            <a:off x="762001" y="6401176"/>
            <a:ext cx="8238308"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lvl="0" fontAlgn="auto">
              <a:spcBef>
                <a:spcPts val="600"/>
              </a:spcBef>
              <a:spcAft>
                <a:spcPts val="0"/>
              </a:spcAft>
              <a:buClr>
                <a:srgbClr val="000000"/>
              </a:buClr>
              <a:buSzPct val="73000"/>
              <a:defRPr/>
            </a:pPr>
            <a:r>
              <a:rPr lang="en-US" sz="1200" b="1" dirty="0" smtClean="0">
                <a:solidFill>
                  <a:srgbClr val="000000"/>
                </a:solidFill>
                <a:latin typeface="Candara" panose="020E0502030303020204" pitchFamily="34" charset="0"/>
                <a:cs typeface="Calibri" panose="020F0502020204030204" pitchFamily="34" charset="0"/>
              </a:rPr>
              <a:t>After People First enrollment, you must contact an agent to complete an application for your enrollment to be complete. </a:t>
            </a:r>
            <a:endParaRPr lang="en-US" sz="1200" b="1" dirty="0">
              <a:latin typeface="Candara" panose="020E0502030303020204" pitchFamily="34" charset="0"/>
            </a:endParaRPr>
          </a:p>
        </p:txBody>
      </p:sp>
      <p:pic>
        <p:nvPicPr>
          <p:cNvPr id="7" name="Picture 6"/>
          <p:cNvPicPr>
            <a:picLocks noChangeAspect="1"/>
          </p:cNvPicPr>
          <p:nvPr/>
        </p:nvPicPr>
        <p:blipFill rotWithShape="1">
          <a:blip r:embed="rId3">
            <a:clrChange>
              <a:clrFrom>
                <a:srgbClr val="F9FFFB"/>
              </a:clrFrom>
              <a:clrTo>
                <a:srgbClr val="F9FFFB">
                  <a:alpha val="0"/>
                </a:srgbClr>
              </a:clrTo>
            </a:clrChange>
            <a:extLst>
              <a:ext uri="{28A0092B-C50C-407E-A947-70E740481C1C}">
                <a14:useLocalDpi xmlns:a14="http://schemas.microsoft.com/office/drawing/2010/main" val="0"/>
              </a:ext>
            </a:extLst>
          </a:blip>
          <a:srcRect l="15389" t="11111" r="15389" b="16667"/>
          <a:stretch/>
        </p:blipFill>
        <p:spPr>
          <a:xfrm>
            <a:off x="76200" y="6246509"/>
            <a:ext cx="739682" cy="586334"/>
          </a:xfrm>
          <a:prstGeom prst="rect">
            <a:avLst/>
          </a:prstGeom>
        </p:spPr>
      </p:pic>
    </p:spTree>
    <p:extLst>
      <p:ext uri="{BB962C8B-B14F-4D97-AF65-F5344CB8AC3E}">
        <p14:creationId xmlns:p14="http://schemas.microsoft.com/office/powerpoint/2010/main" val="3765245004"/>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3"/>
          <p:cNvSpPr>
            <a:spLocks noGrp="1" noChangeArrowheads="1"/>
          </p:cNvSpPr>
          <p:nvPr>
            <p:ph idx="1"/>
          </p:nvPr>
        </p:nvSpPr>
        <p:spPr>
          <a:xfrm>
            <a:off x="7088" y="1600200"/>
            <a:ext cx="9136912" cy="5029200"/>
          </a:xfrm>
        </p:spPr>
        <p:txBody>
          <a:bodyPr>
            <a:normAutofit fontScale="92500" lnSpcReduction="10000"/>
          </a:bodyPr>
          <a:lstStyle/>
          <a:p>
            <a:pPr fontAlgn="auto">
              <a:spcAft>
                <a:spcPts val="0"/>
              </a:spcAft>
              <a:defRPr/>
            </a:pPr>
            <a:r>
              <a:rPr lang="en-US" sz="2900" dirty="0" smtClean="0">
                <a:latin typeface="Candara" panose="020E0502030303020204" pitchFamily="34" charset="0"/>
                <a:cs typeface="Calibri" panose="020F0502020204030204" pitchFamily="34" charset="0"/>
              </a:rPr>
              <a:t>Additional post-tax options </a:t>
            </a:r>
            <a:r>
              <a:rPr lang="en-US" sz="2900" dirty="0">
                <a:latin typeface="Candara" panose="020E0502030303020204" pitchFamily="34" charset="0"/>
                <a:cs typeface="Calibri" panose="020F0502020204030204" pitchFamily="34" charset="0"/>
              </a:rPr>
              <a:t>available through </a:t>
            </a:r>
            <a:r>
              <a:rPr lang="en-US" sz="2900" b="1" dirty="0" smtClean="0">
                <a:latin typeface="Candara" panose="020E0502030303020204" pitchFamily="34" charset="0"/>
                <a:cs typeface="Calibri" panose="020F0502020204030204" pitchFamily="34" charset="0"/>
              </a:rPr>
              <a:t>The Gabor Agency</a:t>
            </a:r>
            <a:r>
              <a:rPr lang="en-US" sz="2900" dirty="0" smtClean="0">
                <a:latin typeface="Candara" panose="020E0502030303020204" pitchFamily="34" charset="0"/>
                <a:cs typeface="Calibri" panose="020F0502020204030204" pitchFamily="34" charset="0"/>
              </a:rPr>
              <a:t>:</a:t>
            </a:r>
          </a:p>
          <a:p>
            <a:pPr marL="987933" lvl="2" indent="-457200" fontAlgn="auto">
              <a:spcAft>
                <a:spcPts val="0"/>
              </a:spcAft>
              <a:defRPr/>
            </a:pPr>
            <a:r>
              <a:rPr lang="en-US" sz="2900" dirty="0" smtClean="0">
                <a:ln w="12700">
                  <a:noFill/>
                  <a:prstDash val="solid"/>
                </a:ln>
                <a:latin typeface="Candara" panose="020E0502030303020204" pitchFamily="34" charset="0"/>
                <a:cs typeface="Calibri" panose="020F0502020204030204" pitchFamily="34" charset="0"/>
              </a:rPr>
              <a:t>Long Term </a:t>
            </a:r>
            <a:r>
              <a:rPr lang="en-US" sz="2900" dirty="0">
                <a:ln w="12700">
                  <a:noFill/>
                  <a:prstDash val="solid"/>
                </a:ln>
                <a:latin typeface="Candara" panose="020E0502030303020204" pitchFamily="34" charset="0"/>
                <a:cs typeface="Calibri" panose="020F0502020204030204" pitchFamily="34" charset="0"/>
              </a:rPr>
              <a:t>Disability</a:t>
            </a:r>
          </a:p>
          <a:p>
            <a:pPr marL="987933" lvl="2" indent="-457200" fontAlgn="auto">
              <a:spcAft>
                <a:spcPts val="0"/>
              </a:spcAft>
              <a:defRPr/>
            </a:pPr>
            <a:r>
              <a:rPr lang="en-US" sz="2900" dirty="0">
                <a:ln w="12700">
                  <a:noFill/>
                  <a:prstDash val="solid"/>
                </a:ln>
                <a:latin typeface="Candara" panose="020E0502030303020204" pitchFamily="34" charset="0"/>
                <a:cs typeface="Calibri" panose="020F0502020204030204" pitchFamily="34" charset="0"/>
              </a:rPr>
              <a:t>Life </a:t>
            </a:r>
            <a:r>
              <a:rPr lang="en-US" sz="2900" dirty="0" smtClean="0">
                <a:ln w="12700">
                  <a:noFill/>
                  <a:prstDash val="solid"/>
                </a:ln>
                <a:latin typeface="Candara" panose="020E0502030303020204" pitchFamily="34" charset="0"/>
                <a:cs typeface="Calibri" panose="020F0502020204030204" pitchFamily="34" charset="0"/>
              </a:rPr>
              <a:t>Insurance</a:t>
            </a:r>
          </a:p>
          <a:p>
            <a:pPr marL="0" indent="0" fontAlgn="auto">
              <a:spcAft>
                <a:spcPts val="0"/>
              </a:spcAft>
              <a:buNone/>
              <a:defRPr/>
            </a:pPr>
            <a:endParaRPr lang="en-US" sz="2900" dirty="0" smtClean="0">
              <a:latin typeface="Candara" panose="020E0502030303020204" pitchFamily="34" charset="0"/>
              <a:cs typeface="Calibri" panose="020F0502020204030204" pitchFamily="34" charset="0"/>
            </a:endParaRPr>
          </a:p>
          <a:p>
            <a:pPr fontAlgn="auto">
              <a:spcAft>
                <a:spcPts val="0"/>
              </a:spcAft>
              <a:defRPr/>
            </a:pPr>
            <a:r>
              <a:rPr lang="en-US" sz="2900" dirty="0" smtClean="0">
                <a:latin typeface="Candara" panose="020E0502030303020204" pitchFamily="34" charset="0"/>
                <a:cs typeface="Calibri" panose="020F0502020204030204" pitchFamily="34" charset="0"/>
              </a:rPr>
              <a:t>Employees </a:t>
            </a:r>
            <a:r>
              <a:rPr lang="en-US" sz="2900" dirty="0">
                <a:latin typeface="Candara" panose="020E0502030303020204" pitchFamily="34" charset="0"/>
                <a:cs typeface="Calibri" panose="020F0502020204030204" pitchFamily="34" charset="0"/>
              </a:rPr>
              <a:t>may cancel plans at any </a:t>
            </a:r>
            <a:r>
              <a:rPr lang="en-US" sz="2900" dirty="0" smtClean="0">
                <a:latin typeface="Candara" panose="020E0502030303020204" pitchFamily="34" charset="0"/>
                <a:cs typeface="Calibri" panose="020F0502020204030204" pitchFamily="34" charset="0"/>
              </a:rPr>
              <a:t>time</a:t>
            </a:r>
          </a:p>
          <a:p>
            <a:pPr marL="274320" indent="-274320" fontAlgn="auto">
              <a:spcAft>
                <a:spcPts val="0"/>
              </a:spcAft>
              <a:buFont typeface="Wingdings" pitchFamily="2" charset="2"/>
              <a:buChar char="§"/>
              <a:defRPr/>
            </a:pPr>
            <a:endParaRPr lang="en-US" sz="2900" dirty="0">
              <a:latin typeface="Candara" panose="020E0502030303020204" pitchFamily="34" charset="0"/>
              <a:cs typeface="Calibri" panose="020F0502020204030204" pitchFamily="34" charset="0"/>
            </a:endParaRPr>
          </a:p>
          <a:p>
            <a:pPr marL="274320" indent="-274320" fontAlgn="auto">
              <a:spcAft>
                <a:spcPts val="0"/>
              </a:spcAft>
              <a:buClrTx/>
              <a:buFont typeface="Wingdings 2"/>
              <a:buNone/>
              <a:defRPr/>
            </a:pPr>
            <a:r>
              <a:rPr lang="en-US" sz="2900" b="1" dirty="0" smtClean="0">
                <a:ln w="12700">
                  <a:noFill/>
                  <a:prstDash val="solid"/>
                </a:ln>
                <a:latin typeface="Candara" panose="020E0502030303020204" pitchFamily="34" charset="0"/>
                <a:cs typeface="Calibri" panose="020F0502020204030204" pitchFamily="34" charset="0"/>
              </a:rPr>
              <a:t>How </a:t>
            </a:r>
            <a:r>
              <a:rPr lang="en-US" sz="2900" b="1" dirty="0">
                <a:ln w="12700">
                  <a:noFill/>
                  <a:prstDash val="solid"/>
                </a:ln>
                <a:latin typeface="Candara" panose="020E0502030303020204" pitchFamily="34" charset="0"/>
                <a:cs typeface="Calibri" panose="020F0502020204030204" pitchFamily="34" charset="0"/>
              </a:rPr>
              <a:t>To </a:t>
            </a:r>
            <a:r>
              <a:rPr lang="en-US" sz="2900" b="1" dirty="0" smtClean="0">
                <a:ln w="12700">
                  <a:noFill/>
                  <a:prstDash val="solid"/>
                </a:ln>
                <a:latin typeface="Candara" panose="020E0502030303020204" pitchFamily="34" charset="0"/>
                <a:cs typeface="Calibri" panose="020F0502020204030204" pitchFamily="34" charset="0"/>
              </a:rPr>
              <a:t>Enroll:</a:t>
            </a:r>
            <a:endParaRPr lang="en-US" sz="2900" b="1" dirty="0">
              <a:ln w="12700">
                <a:noFill/>
                <a:prstDash val="solid"/>
              </a:ln>
              <a:latin typeface="Candara" panose="020E0502030303020204" pitchFamily="34" charset="0"/>
              <a:cs typeface="Calibri" panose="020F0502020204030204" pitchFamily="34" charset="0"/>
            </a:endParaRPr>
          </a:p>
          <a:p>
            <a:pPr marL="274320" lvl="1" indent="-274320" fontAlgn="auto">
              <a:spcBef>
                <a:spcPts val="600"/>
              </a:spcBef>
              <a:spcAft>
                <a:spcPts val="0"/>
              </a:spcAft>
              <a:buSzPct val="73000"/>
              <a:buFont typeface="Wingdings" pitchFamily="2" charset="2"/>
              <a:buChar char="§"/>
              <a:defRPr/>
            </a:pPr>
            <a:r>
              <a:rPr lang="en-US" sz="2900" dirty="0">
                <a:latin typeface="Candara" panose="020E0502030303020204" pitchFamily="34" charset="0"/>
                <a:cs typeface="Calibri" panose="020F0502020204030204" pitchFamily="34" charset="0"/>
              </a:rPr>
              <a:t>Contact local Gabor </a:t>
            </a:r>
            <a:r>
              <a:rPr lang="en-US" sz="2900" dirty="0" smtClean="0">
                <a:latin typeface="Candara" panose="020E0502030303020204" pitchFamily="34" charset="0"/>
                <a:cs typeface="Calibri" panose="020F0502020204030204" pitchFamily="34" charset="0"/>
              </a:rPr>
              <a:t>Representative: (</a:t>
            </a:r>
            <a:r>
              <a:rPr lang="en-US" sz="2900" dirty="0">
                <a:latin typeface="Candara" panose="020E0502030303020204" pitchFamily="34" charset="0"/>
                <a:cs typeface="Calibri" panose="020F0502020204030204" pitchFamily="34" charset="0"/>
              </a:rPr>
              <a:t>800) </a:t>
            </a:r>
            <a:r>
              <a:rPr lang="en-US" sz="2900" dirty="0" smtClean="0">
                <a:latin typeface="Candara" panose="020E0502030303020204" pitchFamily="34" charset="0"/>
                <a:cs typeface="Calibri" panose="020F0502020204030204" pitchFamily="34" charset="0"/>
              </a:rPr>
              <a:t>330-6115</a:t>
            </a:r>
          </a:p>
          <a:p>
            <a:pPr marL="274320" lvl="1" indent="-274320" fontAlgn="auto">
              <a:spcBef>
                <a:spcPts val="600"/>
              </a:spcBef>
              <a:spcAft>
                <a:spcPts val="0"/>
              </a:spcAft>
              <a:buSzPct val="73000"/>
              <a:buFont typeface="Wingdings" pitchFamily="2" charset="2"/>
              <a:buChar char="§"/>
              <a:defRPr/>
            </a:pPr>
            <a:endParaRPr lang="en-US" sz="2900" dirty="0">
              <a:latin typeface="Candara" panose="020E0502030303020204" pitchFamily="34" charset="0"/>
              <a:cs typeface="Calibri" panose="020F0502020204030204" pitchFamily="34" charset="0"/>
            </a:endParaRPr>
          </a:p>
          <a:p>
            <a:pPr marL="0" lvl="1" indent="0" fontAlgn="auto">
              <a:spcBef>
                <a:spcPts val="600"/>
              </a:spcBef>
              <a:spcAft>
                <a:spcPts val="0"/>
              </a:spcAft>
              <a:buSzPct val="73000"/>
              <a:buNone/>
              <a:defRPr/>
            </a:pPr>
            <a:r>
              <a:rPr lang="en-US" sz="2400" dirty="0" smtClean="0">
                <a:latin typeface="Candara" panose="020E0502030303020204" pitchFamily="34" charset="0"/>
                <a:cs typeface="Calibri" panose="020F0502020204030204" pitchFamily="34" charset="0"/>
              </a:rPr>
              <a:t>                 </a:t>
            </a:r>
            <a:r>
              <a:rPr lang="en-US" sz="2400" dirty="0" smtClean="0">
                <a:latin typeface="Candara" panose="020E0502030303020204" pitchFamily="34" charset="0"/>
                <a:cs typeface="Calibri" panose="020F0502020204030204" pitchFamily="34" charset="0"/>
                <a:hlinkClick r:id="rId3"/>
              </a:rPr>
              <a:t>http</a:t>
            </a:r>
            <a:r>
              <a:rPr lang="en-US" sz="2400" dirty="0">
                <a:latin typeface="Candara" panose="020E0502030303020204" pitchFamily="34" charset="0"/>
                <a:cs typeface="Calibri" panose="020F0502020204030204" pitchFamily="34" charset="0"/>
                <a:hlinkClick r:id="rId3"/>
              </a:rPr>
              <a:t>://</a:t>
            </a:r>
            <a:r>
              <a:rPr lang="en-US" sz="2400" dirty="0" smtClean="0">
                <a:latin typeface="Candara" panose="020E0502030303020204" pitchFamily="34" charset="0"/>
                <a:cs typeface="Calibri" panose="020F0502020204030204" pitchFamily="34" charset="0"/>
                <a:hlinkClick r:id="rId3"/>
              </a:rPr>
              <a:t>www.gaboragency.com/schools/university-central-florida</a:t>
            </a:r>
            <a:endParaRPr lang="en-US" sz="2400" dirty="0">
              <a:latin typeface="Candara" panose="020E0502030303020204" pitchFamily="34" charset="0"/>
              <a:cs typeface="Calibri" panose="020F0502020204030204" pitchFamily="34" charset="0"/>
            </a:endParaRPr>
          </a:p>
        </p:txBody>
      </p:sp>
      <p:pic>
        <p:nvPicPr>
          <p:cNvPr id="4" name="Picture 3" descr="cid:image001.jpg@01D045EA.898C1FF0"/>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0400" y="555892"/>
            <a:ext cx="2631834" cy="891908"/>
          </a:xfrm>
          <a:prstGeom prst="rect">
            <a:avLst/>
          </a:prstGeom>
          <a:noFill/>
          <a:ln>
            <a:noFill/>
          </a:ln>
        </p:spPr>
      </p:pic>
      <p:pic>
        <p:nvPicPr>
          <p:cNvPr id="1026" name="Picture 2" descr="https://image.freepik.com/free-icon/browser_318-32175.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5847202"/>
            <a:ext cx="609601" cy="609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195225"/>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26582" y="562291"/>
            <a:ext cx="9170581" cy="609600"/>
          </a:xfrm>
        </p:spPr>
        <p:txBody>
          <a:bodyPr/>
          <a:lstStyle/>
          <a:p>
            <a:pPr algn="ctr" fontAlgn="auto">
              <a:spcAft>
                <a:spcPts val="0"/>
              </a:spcAft>
              <a:defRPr/>
            </a:pPr>
            <a:r>
              <a:rPr lang="en-US" sz="4000" b="1" cap="none" dirty="0" smtClean="0">
                <a:latin typeface="Candara" panose="020E0502030303020204" pitchFamily="34" charset="0"/>
                <a:cs typeface="Calibri" panose="020F0502020204030204" pitchFamily="34" charset="0"/>
              </a:rPr>
              <a:t>Disability Plan Comparison</a:t>
            </a:r>
            <a:endParaRPr lang="en-US" sz="4000" b="1" cap="none" dirty="0">
              <a:latin typeface="Candara" panose="020E0502030303020204" pitchFamily="34" charset="0"/>
              <a:cs typeface="Calibri" panose="020F0502020204030204" pitchFamily="34" charset="0"/>
            </a:endParaRPr>
          </a:p>
        </p:txBody>
      </p:sp>
      <p:pic>
        <p:nvPicPr>
          <p:cNvPr id="6"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6200" y="467446"/>
            <a:ext cx="1295400" cy="799289"/>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691560966"/>
              </p:ext>
            </p:extLst>
          </p:nvPr>
        </p:nvGraphicFramePr>
        <p:xfrm>
          <a:off x="76200" y="1219200"/>
          <a:ext cx="8915400" cy="5577015"/>
        </p:xfrm>
        <a:graphic>
          <a:graphicData uri="http://schemas.openxmlformats.org/drawingml/2006/table">
            <a:tbl>
              <a:tblPr>
                <a:tableStyleId>{5940675A-B579-460E-94D1-54222C63F5DA}</a:tableStyleId>
              </a:tblPr>
              <a:tblGrid>
                <a:gridCol w="1926248">
                  <a:extLst>
                    <a:ext uri="{9D8B030D-6E8A-4147-A177-3AD203B41FA5}">
                      <a16:colId xmlns:a16="http://schemas.microsoft.com/office/drawing/2014/main" val="20000"/>
                    </a:ext>
                  </a:extLst>
                </a:gridCol>
                <a:gridCol w="3560152">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838200">
                <a:tc>
                  <a:txBody>
                    <a:bodyPr/>
                    <a:lstStyle/>
                    <a:p>
                      <a:pPr algn="ctr" fontAlgn="t"/>
                      <a:r>
                        <a:rPr lang="en-US" sz="1400" u="none" strike="noStrike" dirty="0">
                          <a:effectLst/>
                          <a:latin typeface="Candara" panose="020E0502030303020204" pitchFamily="34" charset="0"/>
                        </a:rPr>
                        <a:t> </a:t>
                      </a:r>
                      <a:endParaRPr lang="en-US" sz="1400" b="0" i="0" u="none" strike="noStrike" dirty="0">
                        <a:solidFill>
                          <a:srgbClr val="000000"/>
                        </a:solidFill>
                        <a:effectLst/>
                        <a:latin typeface="Candara" panose="020E0502030303020204" pitchFamily="34" charset="0"/>
                      </a:endParaRPr>
                    </a:p>
                  </a:txBody>
                  <a:tcPr marT="91440" marB="91440"/>
                </a:tc>
                <a:tc>
                  <a:txBody>
                    <a:bodyPr/>
                    <a:lstStyle/>
                    <a:p>
                      <a:pPr algn="ctr" rtl="0" fontAlgn="ctr"/>
                      <a:r>
                        <a:rPr lang="en-US" sz="1400" b="1" u="none" strike="noStrike" dirty="0">
                          <a:solidFill>
                            <a:sysClr val="windowText" lastClr="000000"/>
                          </a:solidFill>
                          <a:effectLst/>
                          <a:latin typeface="Candara" panose="020E0502030303020204" pitchFamily="34" charset="0"/>
                        </a:rPr>
                        <a:t>Enroll via </a:t>
                      </a:r>
                      <a:endParaRPr lang="en-US" sz="1400" b="1" u="none" strike="noStrike" dirty="0" smtClean="0">
                        <a:solidFill>
                          <a:sysClr val="windowText" lastClr="000000"/>
                        </a:solidFill>
                        <a:effectLst/>
                        <a:latin typeface="Candara" panose="020E0502030303020204" pitchFamily="34" charset="0"/>
                      </a:endParaRPr>
                    </a:p>
                    <a:p>
                      <a:pPr algn="ctr" rtl="0" fontAlgn="ctr"/>
                      <a:r>
                        <a:rPr lang="en-US" sz="1400" b="1" u="none" strike="noStrike" dirty="0" smtClean="0">
                          <a:solidFill>
                            <a:sysClr val="windowText" lastClr="000000"/>
                          </a:solidFill>
                          <a:effectLst/>
                          <a:latin typeface="Candara" panose="020E0502030303020204" pitchFamily="34" charset="0"/>
                        </a:rPr>
                        <a:t>People First</a:t>
                      </a:r>
                    </a:p>
                    <a:p>
                      <a:pPr algn="ctr" rtl="0" fontAlgn="ctr"/>
                      <a:r>
                        <a:rPr lang="en-US" sz="1400" b="1" i="1" u="none" strike="noStrike" dirty="0" smtClean="0">
                          <a:solidFill>
                            <a:sysClr val="windowText" lastClr="000000"/>
                          </a:solidFill>
                          <a:effectLst/>
                          <a:latin typeface="Candara" panose="020E0502030303020204" pitchFamily="34" charset="0"/>
                        </a:rPr>
                        <a:t>(Colonial)</a:t>
                      </a:r>
                      <a:endParaRPr lang="en-US" sz="1400" b="1" i="1" u="none" strike="noStrike" dirty="0">
                        <a:solidFill>
                          <a:sysClr val="windowText" lastClr="000000"/>
                        </a:solidFill>
                        <a:effectLst/>
                        <a:latin typeface="Candara" panose="020E0502030303020204" pitchFamily="34" charset="0"/>
                      </a:endParaRPr>
                    </a:p>
                  </a:txBody>
                  <a:tcPr marT="91440" marB="91440" anchor="ctr">
                    <a:solidFill>
                      <a:schemeClr val="bg1">
                        <a:lumMod val="75000"/>
                      </a:schemeClr>
                    </a:solidFill>
                  </a:tcPr>
                </a:tc>
                <a:tc>
                  <a:txBody>
                    <a:bodyPr/>
                    <a:lstStyle/>
                    <a:p>
                      <a:pPr algn="ctr" rtl="0" fontAlgn="ctr"/>
                      <a:r>
                        <a:rPr lang="en-US" sz="1400" b="1" u="none" strike="noStrike" dirty="0">
                          <a:solidFill>
                            <a:sysClr val="windowText" lastClr="000000"/>
                          </a:solidFill>
                          <a:effectLst/>
                          <a:latin typeface="Candara" panose="020E0502030303020204" pitchFamily="34" charset="0"/>
                        </a:rPr>
                        <a:t>Enroll via </a:t>
                      </a:r>
                      <a:endParaRPr lang="en-US" sz="1400" b="1" u="none" strike="noStrike" dirty="0" smtClean="0">
                        <a:solidFill>
                          <a:sysClr val="windowText" lastClr="000000"/>
                        </a:solidFill>
                        <a:effectLst/>
                        <a:latin typeface="Candara" panose="020E0502030303020204" pitchFamily="34" charset="0"/>
                      </a:endParaRPr>
                    </a:p>
                    <a:p>
                      <a:pPr algn="ctr" rtl="0" fontAlgn="ctr"/>
                      <a:r>
                        <a:rPr lang="en-US" sz="1400" b="1" u="none" strike="noStrike" dirty="0" smtClean="0">
                          <a:solidFill>
                            <a:sysClr val="windowText" lastClr="000000"/>
                          </a:solidFill>
                          <a:effectLst/>
                          <a:latin typeface="Candara" panose="020E0502030303020204" pitchFamily="34" charset="0"/>
                        </a:rPr>
                        <a:t>The </a:t>
                      </a:r>
                      <a:r>
                        <a:rPr lang="en-US" sz="1400" b="1" u="none" strike="noStrike" dirty="0">
                          <a:solidFill>
                            <a:sysClr val="windowText" lastClr="000000"/>
                          </a:solidFill>
                          <a:effectLst/>
                          <a:latin typeface="Candara" panose="020E0502030303020204" pitchFamily="34" charset="0"/>
                        </a:rPr>
                        <a:t>Gabor </a:t>
                      </a:r>
                      <a:r>
                        <a:rPr lang="en-US" sz="1400" b="1" u="none" strike="noStrike" dirty="0" smtClean="0">
                          <a:solidFill>
                            <a:sysClr val="windowText" lastClr="000000"/>
                          </a:solidFill>
                          <a:effectLst/>
                          <a:latin typeface="Candara" panose="020E0502030303020204" pitchFamily="34" charset="0"/>
                        </a:rPr>
                        <a:t>Agency</a:t>
                      </a:r>
                    </a:p>
                    <a:p>
                      <a:pPr algn="ctr" rtl="0" fontAlgn="ctr"/>
                      <a:r>
                        <a:rPr lang="en-US" sz="1400" b="1" i="1" u="none" strike="noStrike" dirty="0" smtClean="0">
                          <a:solidFill>
                            <a:sysClr val="windowText" lastClr="000000"/>
                          </a:solidFill>
                          <a:effectLst/>
                          <a:latin typeface="Candara" panose="020E0502030303020204" pitchFamily="34" charset="0"/>
                        </a:rPr>
                        <a:t>(The Standard)</a:t>
                      </a:r>
                      <a:endParaRPr lang="en-US" sz="1400" b="1" i="1" u="none" strike="noStrike" dirty="0">
                        <a:solidFill>
                          <a:sysClr val="windowText" lastClr="000000"/>
                        </a:solidFill>
                        <a:effectLst/>
                        <a:latin typeface="Candara" panose="020E0502030303020204" pitchFamily="34" charset="0"/>
                      </a:endParaRPr>
                    </a:p>
                  </a:txBody>
                  <a:tcPr marT="91440" marB="91440" anchor="ctr">
                    <a:solidFill>
                      <a:schemeClr val="bg1">
                        <a:lumMod val="75000"/>
                      </a:schemeClr>
                    </a:solidFill>
                  </a:tcPr>
                </a:tc>
                <a:extLst>
                  <a:ext uri="{0D108BD9-81ED-4DB2-BD59-A6C34878D82A}">
                    <a16:rowId xmlns:a16="http://schemas.microsoft.com/office/drawing/2014/main" val="10000"/>
                  </a:ext>
                </a:extLst>
              </a:tr>
              <a:tr h="667330">
                <a:tc>
                  <a:txBody>
                    <a:bodyPr/>
                    <a:lstStyle/>
                    <a:p>
                      <a:pPr algn="l" rtl="0" fontAlgn="ctr"/>
                      <a:r>
                        <a:rPr lang="en-US" sz="1400" b="1" u="none" strike="noStrike" dirty="0">
                          <a:effectLst/>
                          <a:latin typeface="Candara" panose="020E0502030303020204" pitchFamily="34" charset="0"/>
                        </a:rPr>
                        <a:t>New Hire Enrollment Deadline</a:t>
                      </a:r>
                      <a:endParaRPr lang="en-US" sz="1400" b="1" i="0" u="none" strike="noStrike" dirty="0">
                        <a:solidFill>
                          <a:srgbClr val="000000"/>
                        </a:solidFill>
                        <a:effectLst/>
                        <a:latin typeface="Candara" panose="020E0502030303020204" pitchFamily="34" charset="0"/>
                      </a:endParaRPr>
                    </a:p>
                  </a:txBody>
                  <a:tcPr marT="91440" marB="91440" anchor="ctr">
                    <a:solidFill>
                      <a:schemeClr val="bg1">
                        <a:lumMod val="75000"/>
                      </a:schemeClr>
                    </a:solidFill>
                  </a:tcPr>
                </a:tc>
                <a:tc>
                  <a:txBody>
                    <a:bodyPr/>
                    <a:lstStyle/>
                    <a:p>
                      <a:pPr algn="l" rtl="0" fontAlgn="ctr"/>
                      <a:r>
                        <a:rPr lang="en-US" sz="1300" u="none" strike="noStrike" dirty="0">
                          <a:effectLst/>
                          <a:latin typeface="Candara" panose="020E0502030303020204" pitchFamily="34" charset="0"/>
                        </a:rPr>
                        <a:t>60 days</a:t>
                      </a:r>
                      <a:endParaRPr lang="en-US" sz="1300" b="0" i="0" u="none" strike="noStrike" dirty="0">
                        <a:solidFill>
                          <a:srgbClr val="000000"/>
                        </a:solidFill>
                        <a:effectLst/>
                        <a:latin typeface="Candara" panose="020E0502030303020204" pitchFamily="34" charset="0"/>
                      </a:endParaRPr>
                    </a:p>
                  </a:txBody>
                  <a:tcPr marT="91440" marB="91440" anchor="ctr"/>
                </a:tc>
                <a:tc>
                  <a:txBody>
                    <a:bodyPr/>
                    <a:lstStyle/>
                    <a:p>
                      <a:pPr algn="l" rtl="0" fontAlgn="ctr"/>
                      <a:r>
                        <a:rPr lang="en-US" sz="1300" u="none" strike="noStrike" dirty="0" smtClean="0">
                          <a:effectLst/>
                          <a:latin typeface="Candara" panose="020E0502030303020204" pitchFamily="34" charset="0"/>
                        </a:rPr>
                        <a:t>Guaranteed </a:t>
                      </a:r>
                      <a:r>
                        <a:rPr lang="en-US" sz="1300" u="none" strike="noStrike" dirty="0">
                          <a:effectLst/>
                          <a:latin typeface="Candara" panose="020E0502030303020204" pitchFamily="34" charset="0"/>
                        </a:rPr>
                        <a:t>Issue if enrolling within 90 days of eligibility</a:t>
                      </a:r>
                      <a:endParaRPr lang="en-US" sz="1300" b="0" i="0" u="none" strike="noStrike" dirty="0">
                        <a:solidFill>
                          <a:srgbClr val="000000"/>
                        </a:solidFill>
                        <a:effectLst/>
                        <a:latin typeface="Candara" panose="020E0502030303020204" pitchFamily="34" charset="0"/>
                      </a:endParaRPr>
                    </a:p>
                  </a:txBody>
                  <a:tcPr marT="91440" marB="91440" anchor="ctr"/>
                </a:tc>
                <a:extLst>
                  <a:ext uri="{0D108BD9-81ED-4DB2-BD59-A6C34878D82A}">
                    <a16:rowId xmlns:a16="http://schemas.microsoft.com/office/drawing/2014/main" val="10002"/>
                  </a:ext>
                </a:extLst>
              </a:tr>
              <a:tr h="598039">
                <a:tc>
                  <a:txBody>
                    <a:bodyPr/>
                    <a:lstStyle/>
                    <a:p>
                      <a:pPr algn="l" rtl="0" fontAlgn="ctr"/>
                      <a:r>
                        <a:rPr lang="en-US" sz="1400" b="1" u="none" strike="noStrike" dirty="0">
                          <a:effectLst/>
                          <a:latin typeface="Candara" panose="020E0502030303020204" pitchFamily="34" charset="0"/>
                        </a:rPr>
                        <a:t>Premium Deductions</a:t>
                      </a:r>
                      <a:endParaRPr lang="en-US" sz="1400" b="1" i="0" u="none" strike="noStrike" dirty="0">
                        <a:solidFill>
                          <a:srgbClr val="000000"/>
                        </a:solidFill>
                        <a:effectLst/>
                        <a:latin typeface="Candara" panose="020E0502030303020204" pitchFamily="34" charset="0"/>
                      </a:endParaRPr>
                    </a:p>
                  </a:txBody>
                  <a:tcPr marT="91440" marB="91440" anchor="ctr">
                    <a:solidFill>
                      <a:schemeClr val="bg1">
                        <a:lumMod val="75000"/>
                      </a:schemeClr>
                    </a:solidFill>
                  </a:tcPr>
                </a:tc>
                <a:tc>
                  <a:txBody>
                    <a:bodyPr/>
                    <a:lstStyle/>
                    <a:p>
                      <a:pPr algn="l" rtl="0" fontAlgn="ctr"/>
                      <a:r>
                        <a:rPr lang="en-US" sz="1300" u="none" strike="noStrike" dirty="0">
                          <a:effectLst/>
                          <a:latin typeface="Candara" panose="020E0502030303020204" pitchFamily="34" charset="0"/>
                        </a:rPr>
                        <a:t>Pre-Tax </a:t>
                      </a:r>
                      <a:br>
                        <a:rPr lang="en-US" sz="1300" u="none" strike="noStrike" dirty="0">
                          <a:effectLst/>
                          <a:latin typeface="Candara" panose="020E0502030303020204" pitchFamily="34" charset="0"/>
                        </a:rPr>
                      </a:br>
                      <a:r>
                        <a:rPr lang="en-US" sz="1300" i="1" u="none" strike="noStrike" dirty="0">
                          <a:effectLst/>
                          <a:latin typeface="Candara" panose="020E0502030303020204" pitchFamily="34" charset="0"/>
                        </a:rPr>
                        <a:t>*When you receive </a:t>
                      </a:r>
                      <a:r>
                        <a:rPr lang="en-US" sz="1300" i="1" u="none" strike="noStrike" dirty="0" smtClean="0">
                          <a:effectLst/>
                          <a:latin typeface="Candara" panose="020E0502030303020204" pitchFamily="34" charset="0"/>
                        </a:rPr>
                        <a:t>your </a:t>
                      </a:r>
                      <a:r>
                        <a:rPr lang="en-US" sz="1300" i="1" u="none" strike="noStrike" dirty="0">
                          <a:effectLst/>
                          <a:latin typeface="Candara" panose="020E0502030303020204" pitchFamily="34" charset="0"/>
                        </a:rPr>
                        <a:t>benefit, it is taxed. </a:t>
                      </a:r>
                      <a:endParaRPr lang="en-US" sz="1300" b="0" i="1" u="none" strike="noStrike" dirty="0">
                        <a:solidFill>
                          <a:srgbClr val="000000"/>
                        </a:solidFill>
                        <a:effectLst/>
                        <a:latin typeface="Candara" panose="020E0502030303020204" pitchFamily="34" charset="0"/>
                      </a:endParaRPr>
                    </a:p>
                  </a:txBody>
                  <a:tcPr marT="91440" marB="91440" anchor="ctr"/>
                </a:tc>
                <a:tc>
                  <a:txBody>
                    <a:bodyPr/>
                    <a:lstStyle/>
                    <a:p>
                      <a:pPr algn="l" rtl="0" fontAlgn="ctr"/>
                      <a:r>
                        <a:rPr lang="en-US" sz="1300" u="none" strike="noStrike" dirty="0">
                          <a:effectLst/>
                          <a:latin typeface="Candara" panose="020E0502030303020204" pitchFamily="34" charset="0"/>
                        </a:rPr>
                        <a:t>Post-Tax</a:t>
                      </a:r>
                      <a:br>
                        <a:rPr lang="en-US" sz="1300" u="none" strike="noStrike" dirty="0">
                          <a:effectLst/>
                          <a:latin typeface="Candara" panose="020E0502030303020204" pitchFamily="34" charset="0"/>
                        </a:rPr>
                      </a:br>
                      <a:r>
                        <a:rPr lang="en-US" sz="1300" i="1" u="none" strike="noStrike" dirty="0">
                          <a:effectLst/>
                          <a:latin typeface="Candara" panose="020E0502030303020204" pitchFamily="34" charset="0"/>
                        </a:rPr>
                        <a:t>*When you receive your benefit, it is not taxed. </a:t>
                      </a:r>
                      <a:endParaRPr lang="en-US" sz="1300" b="0" i="1" u="none" strike="noStrike" dirty="0">
                        <a:solidFill>
                          <a:srgbClr val="000000"/>
                        </a:solidFill>
                        <a:effectLst/>
                        <a:latin typeface="Candara" panose="020E0502030303020204" pitchFamily="34" charset="0"/>
                      </a:endParaRPr>
                    </a:p>
                  </a:txBody>
                  <a:tcPr marT="91440" marB="91440" anchor="ctr"/>
                </a:tc>
                <a:extLst>
                  <a:ext uri="{0D108BD9-81ED-4DB2-BD59-A6C34878D82A}">
                    <a16:rowId xmlns:a16="http://schemas.microsoft.com/office/drawing/2014/main" val="10003"/>
                  </a:ext>
                </a:extLst>
              </a:tr>
              <a:tr h="433764">
                <a:tc>
                  <a:txBody>
                    <a:bodyPr/>
                    <a:lstStyle/>
                    <a:p>
                      <a:pPr algn="l" rtl="0" fontAlgn="ctr"/>
                      <a:r>
                        <a:rPr lang="en-US" sz="1400" b="1" u="none" strike="noStrike" dirty="0">
                          <a:effectLst/>
                          <a:latin typeface="Candara" panose="020E0502030303020204" pitchFamily="34" charset="0"/>
                        </a:rPr>
                        <a:t>Benefits Pay After</a:t>
                      </a:r>
                      <a:endParaRPr lang="en-US" sz="1400" b="1" i="0" u="none" strike="noStrike" dirty="0">
                        <a:solidFill>
                          <a:srgbClr val="000000"/>
                        </a:solidFill>
                        <a:effectLst/>
                        <a:latin typeface="Candara" panose="020E0502030303020204" pitchFamily="34" charset="0"/>
                      </a:endParaRPr>
                    </a:p>
                  </a:txBody>
                  <a:tcPr marT="91440" marB="91440" anchor="ctr">
                    <a:solidFill>
                      <a:schemeClr val="bg1">
                        <a:lumMod val="75000"/>
                      </a:schemeClr>
                    </a:solidFill>
                  </a:tcPr>
                </a:tc>
                <a:tc>
                  <a:txBody>
                    <a:bodyPr/>
                    <a:lstStyle/>
                    <a:p>
                      <a:pPr algn="l" rtl="0" fontAlgn="ctr"/>
                      <a:r>
                        <a:rPr lang="en-US" sz="1300" u="none" strike="noStrike" dirty="0">
                          <a:effectLst/>
                          <a:latin typeface="Candara" panose="020E0502030303020204" pitchFamily="34" charset="0"/>
                        </a:rPr>
                        <a:t> </a:t>
                      </a:r>
                      <a:r>
                        <a:rPr lang="en-US" sz="1300" u="none" strike="noStrike" dirty="0" smtClean="0">
                          <a:effectLst/>
                          <a:latin typeface="Candara" panose="020E0502030303020204" pitchFamily="34" charset="0"/>
                        </a:rPr>
                        <a:t>0,</a:t>
                      </a:r>
                      <a:r>
                        <a:rPr lang="en-US" sz="1300" u="none" strike="noStrike" baseline="0" dirty="0" smtClean="0">
                          <a:effectLst/>
                          <a:latin typeface="Candara" panose="020E0502030303020204" pitchFamily="34" charset="0"/>
                        </a:rPr>
                        <a:t> 7, 14 or 30  days</a:t>
                      </a:r>
                      <a:endParaRPr lang="en-US" sz="1300" b="0" i="0" u="none" strike="noStrike" dirty="0">
                        <a:solidFill>
                          <a:srgbClr val="000000"/>
                        </a:solidFill>
                        <a:effectLst/>
                        <a:latin typeface="Candara" panose="020E0502030303020204" pitchFamily="34" charset="0"/>
                      </a:endParaRPr>
                    </a:p>
                  </a:txBody>
                  <a:tcPr marT="91440" marB="91440" anchor="ctr"/>
                </a:tc>
                <a:tc>
                  <a:txBody>
                    <a:bodyPr/>
                    <a:lstStyle/>
                    <a:p>
                      <a:pPr algn="l" rtl="0" fontAlgn="ctr"/>
                      <a:r>
                        <a:rPr lang="en-US" sz="1300" u="none" strike="noStrike" dirty="0">
                          <a:effectLst/>
                          <a:latin typeface="Candara" panose="020E0502030303020204" pitchFamily="34" charset="0"/>
                        </a:rPr>
                        <a:t>30 or 90 days</a:t>
                      </a:r>
                      <a:endParaRPr lang="en-US" sz="1300" b="0" i="0" u="none" strike="noStrike" dirty="0">
                        <a:solidFill>
                          <a:srgbClr val="000000"/>
                        </a:solidFill>
                        <a:effectLst/>
                        <a:latin typeface="Candara" panose="020E0502030303020204" pitchFamily="34" charset="0"/>
                      </a:endParaRPr>
                    </a:p>
                  </a:txBody>
                  <a:tcPr marT="91440" marB="91440" anchor="ctr"/>
                </a:tc>
                <a:extLst>
                  <a:ext uri="{0D108BD9-81ED-4DB2-BD59-A6C34878D82A}">
                    <a16:rowId xmlns:a16="http://schemas.microsoft.com/office/drawing/2014/main" val="10004"/>
                  </a:ext>
                </a:extLst>
              </a:tr>
              <a:tr h="667330">
                <a:tc>
                  <a:txBody>
                    <a:bodyPr/>
                    <a:lstStyle/>
                    <a:p>
                      <a:pPr algn="l" rtl="0" fontAlgn="ctr"/>
                      <a:r>
                        <a:rPr lang="en-US" sz="1400" b="1" u="none" strike="noStrike" dirty="0">
                          <a:effectLst/>
                          <a:latin typeface="Candara" panose="020E0502030303020204" pitchFamily="34" charset="0"/>
                        </a:rPr>
                        <a:t>Maximum Benefit Period</a:t>
                      </a:r>
                      <a:endParaRPr lang="en-US" sz="1400" b="1" i="0" u="none" strike="noStrike" dirty="0">
                        <a:solidFill>
                          <a:srgbClr val="000000"/>
                        </a:solidFill>
                        <a:effectLst/>
                        <a:latin typeface="Candara" panose="020E0502030303020204" pitchFamily="34" charset="0"/>
                      </a:endParaRPr>
                    </a:p>
                  </a:txBody>
                  <a:tcPr marT="91440" marB="91440" anchor="ctr">
                    <a:solidFill>
                      <a:schemeClr val="bg1">
                        <a:lumMod val="75000"/>
                      </a:schemeClr>
                    </a:solidFill>
                  </a:tcPr>
                </a:tc>
                <a:tc>
                  <a:txBody>
                    <a:bodyPr/>
                    <a:lstStyle/>
                    <a:p>
                      <a:pPr algn="l" rtl="0" fontAlgn="ctr"/>
                      <a:r>
                        <a:rPr lang="en-US" sz="1300" u="none" strike="noStrike" dirty="0">
                          <a:effectLst/>
                          <a:latin typeface="Candara" panose="020E0502030303020204" pitchFamily="34" charset="0"/>
                        </a:rPr>
                        <a:t>12 Months</a:t>
                      </a:r>
                      <a:endParaRPr lang="en-US" sz="1300" b="0" i="0" u="none" strike="noStrike" dirty="0">
                        <a:solidFill>
                          <a:srgbClr val="000000"/>
                        </a:solidFill>
                        <a:effectLst/>
                        <a:latin typeface="Candara" panose="020E0502030303020204" pitchFamily="34" charset="0"/>
                      </a:endParaRPr>
                    </a:p>
                  </a:txBody>
                  <a:tcPr marT="91440" marB="91440" anchor="ctr"/>
                </a:tc>
                <a:tc>
                  <a:txBody>
                    <a:bodyPr/>
                    <a:lstStyle/>
                    <a:p>
                      <a:pPr algn="l" rtl="0" fontAlgn="ctr"/>
                      <a:r>
                        <a:rPr lang="en-US" sz="1300" u="none" strike="noStrike" dirty="0">
                          <a:effectLst/>
                          <a:latin typeface="Candara" panose="020E0502030303020204" pitchFamily="34" charset="0"/>
                        </a:rPr>
                        <a:t>Until Social Security </a:t>
                      </a:r>
                      <a:r>
                        <a:rPr lang="en-US" sz="1300" u="none" strike="noStrike" dirty="0" smtClean="0">
                          <a:effectLst/>
                          <a:latin typeface="Candara" panose="020E0502030303020204" pitchFamily="34" charset="0"/>
                        </a:rPr>
                        <a:t>Normal </a:t>
                      </a:r>
                      <a:r>
                        <a:rPr lang="en-US" sz="1300" u="none" strike="noStrike" dirty="0">
                          <a:effectLst/>
                          <a:latin typeface="Candara" panose="020E0502030303020204" pitchFamily="34" charset="0"/>
                        </a:rPr>
                        <a:t>R</a:t>
                      </a:r>
                      <a:r>
                        <a:rPr lang="en-US" sz="1300" u="none" strike="noStrike" dirty="0" smtClean="0">
                          <a:effectLst/>
                          <a:latin typeface="Candara" panose="020E0502030303020204" pitchFamily="34" charset="0"/>
                        </a:rPr>
                        <a:t>etirement </a:t>
                      </a:r>
                      <a:r>
                        <a:rPr lang="en-US" sz="1300" u="none" strike="noStrike" dirty="0">
                          <a:effectLst/>
                          <a:latin typeface="Candara" panose="020E0502030303020204" pitchFamily="34" charset="0"/>
                        </a:rPr>
                        <a:t>A</a:t>
                      </a:r>
                      <a:r>
                        <a:rPr lang="en-US" sz="1300" u="none" strike="noStrike" dirty="0" smtClean="0">
                          <a:effectLst/>
                          <a:latin typeface="Candara" panose="020E0502030303020204" pitchFamily="34" charset="0"/>
                        </a:rPr>
                        <a:t>ge</a:t>
                      </a:r>
                      <a:r>
                        <a:rPr lang="en-US" sz="1300" u="none" strike="noStrike" dirty="0">
                          <a:effectLst/>
                          <a:latin typeface="Candara" panose="020E0502030303020204" pitchFamily="34" charset="0"/>
                        </a:rPr>
                        <a:t>, as long as you are still </a:t>
                      </a:r>
                      <a:r>
                        <a:rPr lang="en-US" sz="1300" u="none" strike="noStrike" dirty="0" smtClean="0">
                          <a:effectLst/>
                          <a:latin typeface="Candara" panose="020E0502030303020204" pitchFamily="34" charset="0"/>
                        </a:rPr>
                        <a:t>disabled</a:t>
                      </a:r>
                      <a:endParaRPr lang="en-US" sz="1300" b="0" i="0" u="none" strike="noStrike" dirty="0">
                        <a:solidFill>
                          <a:srgbClr val="000000"/>
                        </a:solidFill>
                        <a:effectLst/>
                        <a:latin typeface="Candara" panose="020E0502030303020204" pitchFamily="34" charset="0"/>
                      </a:endParaRPr>
                    </a:p>
                  </a:txBody>
                  <a:tcPr marT="91440" marB="91440" anchor="ctr"/>
                </a:tc>
                <a:extLst>
                  <a:ext uri="{0D108BD9-81ED-4DB2-BD59-A6C34878D82A}">
                    <a16:rowId xmlns:a16="http://schemas.microsoft.com/office/drawing/2014/main" val="10005"/>
                  </a:ext>
                </a:extLst>
              </a:tr>
              <a:tr h="1416409">
                <a:tc>
                  <a:txBody>
                    <a:bodyPr/>
                    <a:lstStyle/>
                    <a:p>
                      <a:pPr algn="l" rtl="0" fontAlgn="ctr"/>
                      <a:r>
                        <a:rPr lang="en-US" sz="1400" b="1" u="none" strike="noStrike" dirty="0" smtClean="0">
                          <a:effectLst/>
                          <a:latin typeface="Candara" panose="020E0502030303020204" pitchFamily="34" charset="0"/>
                        </a:rPr>
                        <a:t>Monthly </a:t>
                      </a:r>
                    </a:p>
                    <a:p>
                      <a:pPr algn="l" rtl="0" fontAlgn="ctr"/>
                      <a:r>
                        <a:rPr lang="en-US" sz="1400" b="1" u="none" strike="noStrike" dirty="0" smtClean="0">
                          <a:effectLst/>
                          <a:latin typeface="Candara" panose="020E0502030303020204" pitchFamily="34" charset="0"/>
                        </a:rPr>
                        <a:t>Premium Amount</a:t>
                      </a:r>
                      <a:endParaRPr lang="en-US" sz="1400" b="1" i="0" u="none" strike="noStrike" dirty="0">
                        <a:solidFill>
                          <a:srgbClr val="000000"/>
                        </a:solidFill>
                        <a:effectLst/>
                        <a:latin typeface="Candara" panose="020E0502030303020204" pitchFamily="34" charset="0"/>
                      </a:endParaRPr>
                    </a:p>
                  </a:txBody>
                  <a:tcPr marT="91440" marB="91440" anchor="ctr">
                    <a:solidFill>
                      <a:schemeClr val="bg1">
                        <a:lumMod val="75000"/>
                      </a:schemeClr>
                    </a:solidFill>
                  </a:tcPr>
                </a:tc>
                <a:tc>
                  <a:txBody>
                    <a:bodyPr/>
                    <a:lstStyle/>
                    <a:p>
                      <a:pPr algn="l" rtl="0" fontAlgn="ctr"/>
                      <a:r>
                        <a:rPr lang="en-US" sz="1300" u="none" strike="noStrike" dirty="0" smtClean="0">
                          <a:effectLst/>
                          <a:latin typeface="Candara" panose="020E0502030303020204" pitchFamily="34" charset="0"/>
                        </a:rPr>
                        <a:t>Price based on the benefit amount and period elected.</a:t>
                      </a:r>
                    </a:p>
                    <a:p>
                      <a:pPr algn="l" rtl="0" fontAlgn="ctr"/>
                      <a:r>
                        <a:rPr lang="en-US" sz="1300" b="0" i="0" u="none" strike="noStrike" dirty="0" smtClean="0">
                          <a:solidFill>
                            <a:srgbClr val="000000"/>
                          </a:solidFill>
                          <a:effectLst/>
                          <a:latin typeface="Candara" panose="020E0502030303020204" pitchFamily="34" charset="0"/>
                        </a:rPr>
                        <a:t>Minimum: $17.50/Month</a:t>
                      </a:r>
                    </a:p>
                    <a:p>
                      <a:pPr algn="l" rtl="0" fontAlgn="ctr"/>
                      <a:r>
                        <a:rPr lang="en-US" sz="1300" b="0" i="0" u="none" strike="noStrike" dirty="0" smtClean="0">
                          <a:solidFill>
                            <a:srgbClr val="000000"/>
                          </a:solidFill>
                          <a:effectLst/>
                          <a:latin typeface="Candara" panose="020E0502030303020204" pitchFamily="34" charset="0"/>
                        </a:rPr>
                        <a:t>Maximum: $114.00/Month</a:t>
                      </a:r>
                    </a:p>
                    <a:p>
                      <a:pPr algn="l" rtl="0" fontAlgn="ctr"/>
                      <a:endParaRPr lang="en-US" sz="1300" b="0" i="1" u="none" strike="noStrike" dirty="0" smtClean="0">
                        <a:solidFill>
                          <a:srgbClr val="000000"/>
                        </a:solidFill>
                        <a:effectLst/>
                        <a:latin typeface="Candara" panose="020E0502030303020204" pitchFamily="34" charset="0"/>
                      </a:endParaRPr>
                    </a:p>
                    <a:p>
                      <a:pPr algn="l" rtl="0" fontAlgn="ctr"/>
                      <a:r>
                        <a:rPr lang="en-US" sz="1300" b="0" i="1" u="none" strike="noStrike" dirty="0" smtClean="0">
                          <a:solidFill>
                            <a:srgbClr val="000000"/>
                          </a:solidFill>
                          <a:effectLst/>
                          <a:latin typeface="Candara" panose="020E0502030303020204" pitchFamily="34" charset="0"/>
                        </a:rPr>
                        <a:t>*If your annual salary is over $62,800, your</a:t>
                      </a:r>
                      <a:r>
                        <a:rPr lang="en-US" sz="1300" b="0" i="1" u="none" strike="noStrike" baseline="0" dirty="0" smtClean="0">
                          <a:solidFill>
                            <a:srgbClr val="000000"/>
                          </a:solidFill>
                          <a:effectLst/>
                          <a:latin typeface="Candara" panose="020E0502030303020204" pitchFamily="34" charset="0"/>
                        </a:rPr>
                        <a:t> benefits are capped at $3,480/Month. </a:t>
                      </a:r>
                      <a:endParaRPr lang="en-US" sz="1300" b="0" i="1" u="none" strike="noStrike" dirty="0">
                        <a:solidFill>
                          <a:srgbClr val="000000"/>
                        </a:solidFill>
                        <a:effectLst/>
                        <a:latin typeface="Candara" panose="020E0502030303020204" pitchFamily="34" charset="0"/>
                      </a:endParaRPr>
                    </a:p>
                  </a:txBody>
                  <a:tcPr marT="91440" marB="91440" anchor="ctr"/>
                </a:tc>
                <a:tc>
                  <a:txBody>
                    <a:bodyPr/>
                    <a:lstStyle/>
                    <a:p>
                      <a:pPr algn="l" rtl="0" fontAlgn="ctr"/>
                      <a:r>
                        <a:rPr lang="en-US" sz="1300" u="none" strike="noStrike" dirty="0" smtClean="0">
                          <a:effectLst/>
                          <a:latin typeface="Candara" panose="020E0502030303020204" pitchFamily="34" charset="0"/>
                        </a:rPr>
                        <a:t>30 Day</a:t>
                      </a:r>
                      <a:r>
                        <a:rPr lang="en-US" sz="1300" u="none" strike="noStrike" baseline="0" dirty="0" smtClean="0">
                          <a:effectLst/>
                          <a:latin typeface="Candara" panose="020E0502030303020204" pitchFamily="34" charset="0"/>
                        </a:rPr>
                        <a:t> Plan: Your Monthly Salary/100 * $0.85</a:t>
                      </a:r>
                    </a:p>
                    <a:p>
                      <a:pPr marL="0" marR="0" lvl="0" indent="0" algn="l" defTabSz="457200" rtl="0" eaLnBrk="1" fontAlgn="ctr" latinLnBrk="0" hangingPunct="1">
                        <a:lnSpc>
                          <a:spcPct val="100000"/>
                        </a:lnSpc>
                        <a:spcBef>
                          <a:spcPts val="0"/>
                        </a:spcBef>
                        <a:spcAft>
                          <a:spcPts val="0"/>
                        </a:spcAft>
                        <a:buClrTx/>
                        <a:buSzTx/>
                        <a:buFontTx/>
                        <a:buNone/>
                        <a:tabLst/>
                        <a:defRPr/>
                      </a:pPr>
                      <a:r>
                        <a:rPr lang="en-US" sz="1300" b="0" i="0" u="none" strike="noStrike" baseline="0" dirty="0" smtClean="0">
                          <a:solidFill>
                            <a:srgbClr val="000000"/>
                          </a:solidFill>
                          <a:effectLst/>
                          <a:latin typeface="Candara" panose="020E0502030303020204" pitchFamily="34" charset="0"/>
                        </a:rPr>
                        <a:t>90 Day Plan: </a:t>
                      </a:r>
                      <a:r>
                        <a:rPr lang="en-US" sz="1300" u="none" strike="noStrike" baseline="0" dirty="0" smtClean="0">
                          <a:effectLst/>
                          <a:latin typeface="Candara" panose="020E0502030303020204" pitchFamily="34" charset="0"/>
                        </a:rPr>
                        <a:t>Your Monthly Salary/100 * $0.59</a:t>
                      </a:r>
                    </a:p>
                    <a:p>
                      <a:pPr algn="l" rtl="0" fontAlgn="ctr"/>
                      <a:endParaRPr lang="en-US" sz="1300" b="0" i="1" u="none" strike="noStrike" dirty="0" smtClean="0">
                        <a:solidFill>
                          <a:srgbClr val="000000"/>
                        </a:solidFill>
                        <a:effectLst/>
                        <a:latin typeface="Candara" panose="020E0502030303020204" pitchFamily="34" charset="0"/>
                      </a:endParaRPr>
                    </a:p>
                    <a:p>
                      <a:pPr algn="l" rtl="0" fontAlgn="ctr"/>
                      <a:r>
                        <a:rPr lang="en-US" sz="1300" b="0" i="1" u="none" strike="noStrike" dirty="0" smtClean="0">
                          <a:solidFill>
                            <a:srgbClr val="000000"/>
                          </a:solidFill>
                          <a:effectLst/>
                          <a:latin typeface="Candara" panose="020E0502030303020204" pitchFamily="34" charset="0"/>
                        </a:rPr>
                        <a:t>*If your annual salary is over $300,000, your</a:t>
                      </a:r>
                      <a:r>
                        <a:rPr lang="en-US" sz="1300" b="0" i="1" u="none" strike="noStrike" baseline="0" dirty="0" smtClean="0">
                          <a:solidFill>
                            <a:srgbClr val="000000"/>
                          </a:solidFill>
                          <a:effectLst/>
                          <a:latin typeface="Candara" panose="020E0502030303020204" pitchFamily="34" charset="0"/>
                        </a:rPr>
                        <a:t> benefits are capped at $15,000/Month. </a:t>
                      </a:r>
                      <a:endParaRPr lang="en-US" sz="1300" b="0" i="1" u="none" strike="noStrike" dirty="0">
                        <a:solidFill>
                          <a:srgbClr val="000000"/>
                        </a:solidFill>
                        <a:effectLst/>
                        <a:latin typeface="Candara" panose="020E0502030303020204" pitchFamily="34" charset="0"/>
                      </a:endParaRPr>
                    </a:p>
                  </a:txBody>
                  <a:tcPr marT="91440" marB="91440" anchor="ctr"/>
                </a:tc>
                <a:extLst>
                  <a:ext uri="{0D108BD9-81ED-4DB2-BD59-A6C34878D82A}">
                    <a16:rowId xmlns:a16="http://schemas.microsoft.com/office/drawing/2014/main" val="10006"/>
                  </a:ext>
                </a:extLst>
              </a:tr>
              <a:tr h="802632">
                <a:tc>
                  <a:txBody>
                    <a:bodyPr/>
                    <a:lstStyle/>
                    <a:p>
                      <a:pPr algn="l" rtl="0" fontAlgn="ctr"/>
                      <a:r>
                        <a:rPr lang="en-US" sz="1400" b="1" u="none" strike="noStrike" dirty="0">
                          <a:effectLst/>
                          <a:latin typeface="Candara" panose="020E0502030303020204" pitchFamily="34" charset="0"/>
                        </a:rPr>
                        <a:t>How To Enroll</a:t>
                      </a:r>
                      <a:endParaRPr lang="en-US" sz="1400" b="1" i="0" u="none" strike="noStrike" dirty="0">
                        <a:solidFill>
                          <a:srgbClr val="000000"/>
                        </a:solidFill>
                        <a:effectLst/>
                        <a:latin typeface="Candara" panose="020E0502030303020204" pitchFamily="34" charset="0"/>
                      </a:endParaRPr>
                    </a:p>
                  </a:txBody>
                  <a:tcPr marT="91440" marB="91440" anchor="ctr">
                    <a:solidFill>
                      <a:schemeClr val="bg1">
                        <a:lumMod val="75000"/>
                      </a:schemeClr>
                    </a:solidFill>
                  </a:tcPr>
                </a:tc>
                <a:tc>
                  <a:txBody>
                    <a:bodyPr/>
                    <a:lstStyle/>
                    <a:p>
                      <a:pPr algn="l" rtl="0" fontAlgn="ctr"/>
                      <a:r>
                        <a:rPr lang="en-US" sz="1300" u="none" strike="noStrike" dirty="0">
                          <a:effectLst/>
                          <a:latin typeface="Candara" panose="020E0502030303020204" pitchFamily="34" charset="0"/>
                        </a:rPr>
                        <a:t>Enroll on the People First website and meet with a Colonial Life Benefits representative</a:t>
                      </a:r>
                      <a:endParaRPr lang="en-US" sz="1300" b="0" i="0" u="none" strike="noStrike" dirty="0">
                        <a:solidFill>
                          <a:srgbClr val="000000"/>
                        </a:solidFill>
                        <a:effectLst/>
                        <a:latin typeface="Candara" panose="020E0502030303020204" pitchFamily="34" charset="0"/>
                      </a:endParaRPr>
                    </a:p>
                  </a:txBody>
                  <a:tcPr marT="91440" marB="91440" anchor="ctr"/>
                </a:tc>
                <a:tc>
                  <a:txBody>
                    <a:bodyPr/>
                    <a:lstStyle/>
                    <a:p>
                      <a:pPr algn="l" rtl="0" fontAlgn="ctr"/>
                      <a:r>
                        <a:rPr lang="en-US" sz="1300" u="none" strike="noStrike" dirty="0">
                          <a:effectLst/>
                          <a:latin typeface="Candara" panose="020E0502030303020204" pitchFamily="34" charset="0"/>
                        </a:rPr>
                        <a:t>Submit </a:t>
                      </a:r>
                      <a:r>
                        <a:rPr lang="en-US" sz="1300" u="none" strike="noStrike" dirty="0">
                          <a:effectLst/>
                          <a:latin typeface="Candara" panose="020E0502030303020204" pitchFamily="34" charset="0"/>
                          <a:hlinkClick r:id="rId4"/>
                        </a:rPr>
                        <a:t>application </a:t>
                      </a:r>
                      <a:r>
                        <a:rPr lang="en-US" sz="1300" u="none" strike="noStrike" dirty="0">
                          <a:effectLst/>
                          <a:latin typeface="Candara" panose="020E0502030303020204" pitchFamily="34" charset="0"/>
                        </a:rPr>
                        <a:t>to UCF Human Resources  Benefits Section via email (Benefits@ucf.edu), Fax (</a:t>
                      </a:r>
                      <a:r>
                        <a:rPr lang="en-US" sz="1300" u="none" strike="noStrike" dirty="0" smtClean="0">
                          <a:effectLst/>
                          <a:latin typeface="Candara" panose="020E0502030303020204" pitchFamily="34" charset="0"/>
                        </a:rPr>
                        <a:t>407-882-9022) </a:t>
                      </a:r>
                      <a:r>
                        <a:rPr lang="en-US" sz="1300" u="none" strike="noStrike" dirty="0">
                          <a:effectLst/>
                          <a:latin typeface="Candara" panose="020E0502030303020204" pitchFamily="34" charset="0"/>
                        </a:rPr>
                        <a:t>or drop off</a:t>
                      </a:r>
                      <a:endParaRPr lang="en-US" sz="1300" b="0" i="0" u="none" strike="noStrike" dirty="0">
                        <a:solidFill>
                          <a:srgbClr val="000000"/>
                        </a:solidFill>
                        <a:effectLst/>
                        <a:latin typeface="Candara" panose="020E0502030303020204" pitchFamily="34" charset="0"/>
                      </a:endParaRPr>
                    </a:p>
                  </a:txBody>
                  <a:tcPr marT="91440" marB="9144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85836089"/>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76200" y="533400"/>
            <a:ext cx="9143999" cy="391691"/>
          </a:xfrm>
        </p:spPr>
        <p:txBody>
          <a:bodyPr/>
          <a:lstStyle/>
          <a:p>
            <a:pPr algn="ctr" fontAlgn="auto">
              <a:spcAft>
                <a:spcPts val="0"/>
              </a:spcAft>
              <a:defRPr/>
            </a:pPr>
            <a:r>
              <a:rPr lang="en-US" sz="4000" b="1" cap="none" dirty="0" smtClean="0">
                <a:latin typeface="Candara" panose="020E0502030303020204" pitchFamily="34" charset="0"/>
                <a:cs typeface="Calibri" panose="020F0502020204030204" pitchFamily="34" charset="0"/>
              </a:rPr>
              <a:t>Life Insurance Comparison</a:t>
            </a:r>
            <a:endParaRPr lang="en-US" sz="4000" b="1" cap="none" dirty="0">
              <a:latin typeface="Candara" panose="020E0502030303020204" pitchFamily="34" charset="0"/>
              <a:cs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704467213"/>
              </p:ext>
            </p:extLst>
          </p:nvPr>
        </p:nvGraphicFramePr>
        <p:xfrm>
          <a:off x="0" y="958895"/>
          <a:ext cx="9143999" cy="5894571"/>
        </p:xfrm>
        <a:graphic>
          <a:graphicData uri="http://schemas.openxmlformats.org/drawingml/2006/table">
            <a:tbl>
              <a:tblPr/>
              <a:tblGrid>
                <a:gridCol w="1981200">
                  <a:extLst>
                    <a:ext uri="{9D8B030D-6E8A-4147-A177-3AD203B41FA5}">
                      <a16:colId xmlns:a16="http://schemas.microsoft.com/office/drawing/2014/main" val="20000"/>
                    </a:ext>
                  </a:extLst>
                </a:gridCol>
                <a:gridCol w="1662250">
                  <a:extLst>
                    <a:ext uri="{9D8B030D-6E8A-4147-A177-3AD203B41FA5}">
                      <a16:colId xmlns:a16="http://schemas.microsoft.com/office/drawing/2014/main" val="20001"/>
                    </a:ext>
                  </a:extLst>
                </a:gridCol>
                <a:gridCol w="1839412">
                  <a:extLst>
                    <a:ext uri="{9D8B030D-6E8A-4147-A177-3AD203B41FA5}">
                      <a16:colId xmlns:a16="http://schemas.microsoft.com/office/drawing/2014/main" val="20002"/>
                    </a:ext>
                  </a:extLst>
                </a:gridCol>
                <a:gridCol w="1839412">
                  <a:extLst>
                    <a:ext uri="{9D8B030D-6E8A-4147-A177-3AD203B41FA5}">
                      <a16:colId xmlns:a16="http://schemas.microsoft.com/office/drawing/2014/main" val="20003"/>
                    </a:ext>
                  </a:extLst>
                </a:gridCol>
                <a:gridCol w="1821725">
                  <a:extLst>
                    <a:ext uri="{9D8B030D-6E8A-4147-A177-3AD203B41FA5}">
                      <a16:colId xmlns:a16="http://schemas.microsoft.com/office/drawing/2014/main" val="20004"/>
                    </a:ext>
                  </a:extLst>
                </a:gridCol>
              </a:tblGrid>
              <a:tr h="450502">
                <a:tc rowSpan="2">
                  <a:txBody>
                    <a:bodyPr/>
                    <a:lstStyle/>
                    <a:p>
                      <a:pPr algn="ctr" fontAlgn="t"/>
                      <a:r>
                        <a:rPr lang="en-US" sz="1000" b="0" i="0" u="none" strike="noStrike" dirty="0">
                          <a:solidFill>
                            <a:srgbClr val="000000"/>
                          </a:solidFill>
                          <a:effectLst/>
                          <a:latin typeface="Candara" panose="020E0502030303020204" pitchFamily="34" charset="0"/>
                        </a:rPr>
                        <a:t> </a:t>
                      </a:r>
                    </a:p>
                  </a:txBody>
                  <a:tcPr marT="914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rtl="0" fontAlgn="ctr"/>
                      <a:r>
                        <a:rPr lang="en-US" sz="1200" b="1" i="0" u="none" strike="noStrike" dirty="0">
                          <a:solidFill>
                            <a:srgbClr val="000000"/>
                          </a:solidFill>
                          <a:effectLst/>
                          <a:latin typeface="Candara" panose="020E0502030303020204" pitchFamily="34" charset="0"/>
                        </a:rPr>
                        <a:t>Enroll via </a:t>
                      </a:r>
                      <a:endParaRPr lang="en-US" sz="1200" b="1" i="0" u="none" strike="noStrike" dirty="0" smtClean="0">
                        <a:solidFill>
                          <a:srgbClr val="000000"/>
                        </a:solidFill>
                        <a:effectLst/>
                        <a:latin typeface="Candara" panose="020E0502030303020204" pitchFamily="34" charset="0"/>
                      </a:endParaRPr>
                    </a:p>
                    <a:p>
                      <a:pPr algn="ctr" rtl="0" fontAlgn="ctr"/>
                      <a:r>
                        <a:rPr lang="en-US" sz="1200" b="1" i="0" u="none" strike="noStrike" dirty="0" smtClean="0">
                          <a:solidFill>
                            <a:srgbClr val="000000"/>
                          </a:solidFill>
                          <a:effectLst/>
                          <a:latin typeface="Candara" panose="020E0502030303020204" pitchFamily="34" charset="0"/>
                        </a:rPr>
                        <a:t>People </a:t>
                      </a:r>
                      <a:r>
                        <a:rPr lang="en-US" sz="1200" b="1" i="0" u="none" strike="noStrike" dirty="0">
                          <a:solidFill>
                            <a:srgbClr val="000000"/>
                          </a:solidFill>
                          <a:effectLst/>
                          <a:latin typeface="Candara" panose="020E0502030303020204" pitchFamily="34" charset="0"/>
                        </a:rPr>
                        <a:t>First</a:t>
                      </a:r>
                    </a:p>
                  </a:txBody>
                  <a:tcPr marT="91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gridSpan="3">
                  <a:txBody>
                    <a:bodyPr/>
                    <a:lstStyle/>
                    <a:p>
                      <a:pPr algn="ctr" rtl="0" fontAlgn="ctr"/>
                      <a:r>
                        <a:rPr lang="en-US" sz="1200" b="1" i="0" u="none" strike="noStrike" dirty="0">
                          <a:solidFill>
                            <a:srgbClr val="000000"/>
                          </a:solidFill>
                          <a:effectLst/>
                          <a:latin typeface="Candara" panose="020E0502030303020204" pitchFamily="34" charset="0"/>
                        </a:rPr>
                        <a:t>Enroll via </a:t>
                      </a:r>
                      <a:endParaRPr lang="en-US" sz="1200" b="1" i="0" u="none" strike="noStrike" dirty="0" smtClean="0">
                        <a:solidFill>
                          <a:srgbClr val="000000"/>
                        </a:solidFill>
                        <a:effectLst/>
                        <a:latin typeface="Candara" panose="020E0502030303020204" pitchFamily="34" charset="0"/>
                      </a:endParaRPr>
                    </a:p>
                    <a:p>
                      <a:pPr algn="ctr" rtl="0" fontAlgn="ctr"/>
                      <a:r>
                        <a:rPr lang="en-US" sz="1200" b="1" i="0" u="none" strike="noStrike" dirty="0" smtClean="0">
                          <a:solidFill>
                            <a:srgbClr val="000000"/>
                          </a:solidFill>
                          <a:effectLst/>
                          <a:latin typeface="Candara" panose="020E0502030303020204" pitchFamily="34" charset="0"/>
                        </a:rPr>
                        <a:t>The </a:t>
                      </a:r>
                      <a:r>
                        <a:rPr lang="en-US" sz="1200" b="1" i="0" u="none" strike="noStrike" dirty="0">
                          <a:solidFill>
                            <a:srgbClr val="000000"/>
                          </a:solidFill>
                          <a:effectLst/>
                          <a:latin typeface="Candara" panose="020E0502030303020204" pitchFamily="34" charset="0"/>
                        </a:rPr>
                        <a:t>Gabor Agency</a:t>
                      </a:r>
                    </a:p>
                  </a:txBody>
                  <a:tcPr marT="91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833">
                <a:tc vMerge="1">
                  <a:txBody>
                    <a:bodyPr/>
                    <a:lstStyle/>
                    <a:p>
                      <a:endParaRPr lang="en-US"/>
                    </a:p>
                  </a:txBody>
                  <a:tcPr/>
                </a:tc>
                <a:tc>
                  <a:txBody>
                    <a:bodyPr/>
                    <a:lstStyle/>
                    <a:p>
                      <a:pPr algn="ctr" rtl="0" fontAlgn="ctr"/>
                      <a:r>
                        <a:rPr lang="en-US" sz="1000" b="1" i="0" u="none" strike="noStrike" dirty="0">
                          <a:solidFill>
                            <a:srgbClr val="000000"/>
                          </a:solidFill>
                          <a:effectLst/>
                          <a:latin typeface="Candara" panose="020E0502030303020204" pitchFamily="34" charset="0"/>
                        </a:rPr>
                        <a:t>Optional Term Life</a:t>
                      </a:r>
                      <a:br>
                        <a:rPr lang="en-US" sz="1000" b="1" i="0" u="none" strike="noStrike" dirty="0">
                          <a:solidFill>
                            <a:srgbClr val="000000"/>
                          </a:solidFill>
                          <a:effectLst/>
                          <a:latin typeface="Candara" panose="020E0502030303020204" pitchFamily="34" charset="0"/>
                        </a:rPr>
                      </a:br>
                      <a:r>
                        <a:rPr lang="en-US" sz="1000" b="1" i="1" u="none" strike="noStrike" dirty="0" smtClean="0">
                          <a:solidFill>
                            <a:srgbClr val="000000"/>
                          </a:solidFill>
                          <a:effectLst/>
                          <a:latin typeface="Candara" panose="020E0502030303020204" pitchFamily="34" charset="0"/>
                        </a:rPr>
                        <a:t>(Securian)</a:t>
                      </a:r>
                      <a:endParaRPr lang="en-US" sz="1000" b="1" i="0" u="none" strike="noStrike" dirty="0">
                        <a:solidFill>
                          <a:srgbClr val="000000"/>
                        </a:solidFill>
                        <a:effectLst/>
                        <a:latin typeface="Candara" panose="020E0502030303020204" pitchFamily="34" charset="0"/>
                      </a:endParaRPr>
                    </a:p>
                  </a:txBody>
                  <a:tcPr marT="91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rtl="0" fontAlgn="ctr"/>
                      <a:r>
                        <a:rPr lang="en-US" sz="1000" b="1" i="0" u="none" strike="noStrike" dirty="0">
                          <a:solidFill>
                            <a:srgbClr val="000000"/>
                          </a:solidFill>
                          <a:effectLst/>
                          <a:latin typeface="Candara" panose="020E0502030303020204" pitchFamily="34" charset="0"/>
                        </a:rPr>
                        <a:t>Level Term Life</a:t>
                      </a:r>
                      <a:br>
                        <a:rPr lang="en-US" sz="1000" b="1" i="0" u="none" strike="noStrike" dirty="0">
                          <a:solidFill>
                            <a:srgbClr val="000000"/>
                          </a:solidFill>
                          <a:effectLst/>
                          <a:latin typeface="Candara" panose="020E0502030303020204" pitchFamily="34" charset="0"/>
                        </a:rPr>
                      </a:br>
                      <a:r>
                        <a:rPr lang="en-US" sz="1000" b="1" i="1" u="none" strike="noStrike" dirty="0">
                          <a:solidFill>
                            <a:srgbClr val="000000"/>
                          </a:solidFill>
                          <a:effectLst/>
                          <a:latin typeface="Candara" panose="020E0502030303020204" pitchFamily="34" charset="0"/>
                        </a:rPr>
                        <a:t>(Symetra)</a:t>
                      </a:r>
                      <a:endParaRPr lang="en-US" sz="1000" b="1" i="0" u="none" strike="noStrike" dirty="0">
                        <a:solidFill>
                          <a:srgbClr val="000000"/>
                        </a:solidFill>
                        <a:effectLst/>
                        <a:latin typeface="Candara" panose="020E0502030303020204" pitchFamily="34" charset="0"/>
                      </a:endParaRPr>
                    </a:p>
                  </a:txBody>
                  <a:tcPr marT="91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rtl="0" fontAlgn="ctr"/>
                      <a:r>
                        <a:rPr lang="en-US" sz="1000" b="1" i="0" u="none" strike="noStrike" dirty="0">
                          <a:solidFill>
                            <a:srgbClr val="000000"/>
                          </a:solidFill>
                          <a:effectLst/>
                          <a:latin typeface="Candara" panose="020E0502030303020204" pitchFamily="34" charset="0"/>
                        </a:rPr>
                        <a:t>Group Term Life</a:t>
                      </a:r>
                      <a:br>
                        <a:rPr lang="en-US" sz="1000" b="1" i="0" u="none" strike="noStrike" dirty="0">
                          <a:solidFill>
                            <a:srgbClr val="000000"/>
                          </a:solidFill>
                          <a:effectLst/>
                          <a:latin typeface="Candara" panose="020E0502030303020204" pitchFamily="34" charset="0"/>
                        </a:rPr>
                      </a:br>
                      <a:r>
                        <a:rPr lang="en-US" sz="1000" b="1" i="1" u="none" strike="noStrike" dirty="0">
                          <a:solidFill>
                            <a:srgbClr val="000000"/>
                          </a:solidFill>
                          <a:effectLst/>
                          <a:latin typeface="Candara" panose="020E0502030303020204" pitchFamily="34" charset="0"/>
                        </a:rPr>
                        <a:t>(The Standard)</a:t>
                      </a:r>
                      <a:endParaRPr lang="en-US" sz="1000" b="1" i="0" u="none" strike="noStrike" dirty="0">
                        <a:solidFill>
                          <a:srgbClr val="000000"/>
                        </a:solidFill>
                        <a:effectLst/>
                        <a:latin typeface="Candara" panose="020E0502030303020204" pitchFamily="34" charset="0"/>
                      </a:endParaRPr>
                    </a:p>
                  </a:txBody>
                  <a:tcPr marT="91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rtl="0" fontAlgn="ctr"/>
                      <a:r>
                        <a:rPr lang="en-US" sz="1000" b="1" i="0" u="none" strike="noStrike" dirty="0">
                          <a:solidFill>
                            <a:srgbClr val="000000"/>
                          </a:solidFill>
                          <a:effectLst/>
                          <a:latin typeface="Candara" panose="020E0502030303020204" pitchFamily="34" charset="0"/>
                        </a:rPr>
                        <a:t>Permanent Life </a:t>
                      </a:r>
                      <a:endParaRPr lang="en-US" sz="1000" b="1" i="0" u="none" strike="noStrike" dirty="0" smtClean="0">
                        <a:solidFill>
                          <a:srgbClr val="000000"/>
                        </a:solidFill>
                        <a:effectLst/>
                        <a:latin typeface="Candara" panose="020E0502030303020204" pitchFamily="34" charset="0"/>
                      </a:endParaRPr>
                    </a:p>
                    <a:p>
                      <a:pPr algn="ctr" rtl="0" fontAlgn="ctr"/>
                      <a:r>
                        <a:rPr lang="en-US" sz="1000" b="1" i="0" u="none" strike="noStrike" dirty="0" smtClean="0">
                          <a:solidFill>
                            <a:srgbClr val="000000"/>
                          </a:solidFill>
                          <a:effectLst/>
                          <a:latin typeface="Candara" panose="020E0502030303020204" pitchFamily="34" charset="0"/>
                        </a:rPr>
                        <a:t>[Universal </a:t>
                      </a:r>
                      <a:r>
                        <a:rPr lang="en-US" sz="1000" b="1" i="0" u="none" strike="noStrike" dirty="0">
                          <a:solidFill>
                            <a:srgbClr val="000000"/>
                          </a:solidFill>
                          <a:effectLst/>
                          <a:latin typeface="Candara" panose="020E0502030303020204" pitchFamily="34" charset="0"/>
                        </a:rPr>
                        <a:t>Life </a:t>
                      </a:r>
                      <a:r>
                        <a:rPr lang="en-US" sz="1000" b="1" i="0" u="none" strike="noStrike" dirty="0" smtClean="0">
                          <a:solidFill>
                            <a:srgbClr val="000000"/>
                          </a:solidFill>
                          <a:effectLst/>
                          <a:latin typeface="Candara" panose="020E0502030303020204" pitchFamily="34" charset="0"/>
                        </a:rPr>
                        <a:t>UL-G]</a:t>
                      </a:r>
                      <a:r>
                        <a:rPr lang="en-US" sz="1000" b="1" i="0" u="none" strike="noStrike" dirty="0">
                          <a:solidFill>
                            <a:srgbClr val="000000"/>
                          </a:solidFill>
                          <a:effectLst/>
                          <a:latin typeface="Candara" panose="020E0502030303020204" pitchFamily="34" charset="0"/>
                        </a:rPr>
                        <a:t/>
                      </a:r>
                      <a:br>
                        <a:rPr lang="en-US" sz="1000" b="1" i="0" u="none" strike="noStrike" dirty="0">
                          <a:solidFill>
                            <a:srgbClr val="000000"/>
                          </a:solidFill>
                          <a:effectLst/>
                          <a:latin typeface="Candara" panose="020E0502030303020204" pitchFamily="34" charset="0"/>
                        </a:rPr>
                      </a:br>
                      <a:r>
                        <a:rPr lang="en-US" sz="1000" b="1" i="1" u="none" strike="noStrike" dirty="0">
                          <a:solidFill>
                            <a:srgbClr val="000000"/>
                          </a:solidFill>
                          <a:effectLst/>
                          <a:latin typeface="Candara" panose="020E0502030303020204" pitchFamily="34" charset="0"/>
                        </a:rPr>
                        <a:t>(Symetra)</a:t>
                      </a:r>
                      <a:endParaRPr lang="en-US" sz="1000" b="1" i="0" u="none" strike="noStrike" dirty="0">
                        <a:solidFill>
                          <a:srgbClr val="000000"/>
                        </a:solidFill>
                        <a:effectLst/>
                        <a:latin typeface="Candara" panose="020E0502030303020204" pitchFamily="34" charset="0"/>
                      </a:endParaRPr>
                    </a:p>
                  </a:txBody>
                  <a:tcPr marT="91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450502">
                <a:tc>
                  <a:txBody>
                    <a:bodyPr/>
                    <a:lstStyle/>
                    <a:p>
                      <a:pPr algn="l" rtl="0" fontAlgn="ctr"/>
                      <a:r>
                        <a:rPr lang="en-US" sz="1200" b="1" i="0" u="none" strike="noStrike" dirty="0">
                          <a:solidFill>
                            <a:srgbClr val="000000"/>
                          </a:solidFill>
                          <a:effectLst/>
                          <a:latin typeface="Candara" panose="020E0502030303020204" pitchFamily="34" charset="0"/>
                        </a:rPr>
                        <a:t>New Hire </a:t>
                      </a:r>
                      <a:endParaRPr lang="en-US" sz="1200" b="1" i="0" u="none" strike="noStrike" dirty="0" smtClean="0">
                        <a:solidFill>
                          <a:srgbClr val="000000"/>
                        </a:solidFill>
                        <a:effectLst/>
                        <a:latin typeface="Candara" panose="020E0502030303020204" pitchFamily="34" charset="0"/>
                      </a:endParaRPr>
                    </a:p>
                    <a:p>
                      <a:pPr algn="l" rtl="0" fontAlgn="ctr"/>
                      <a:r>
                        <a:rPr lang="en-US" sz="1200" b="1" i="0" u="none" strike="noStrike" dirty="0" smtClean="0">
                          <a:solidFill>
                            <a:srgbClr val="000000"/>
                          </a:solidFill>
                          <a:effectLst/>
                          <a:latin typeface="Candara" panose="020E0502030303020204" pitchFamily="34" charset="0"/>
                        </a:rPr>
                        <a:t>Enrollment </a:t>
                      </a:r>
                      <a:r>
                        <a:rPr lang="en-US" sz="1200" b="1" i="0" u="none" strike="noStrike" dirty="0">
                          <a:solidFill>
                            <a:srgbClr val="000000"/>
                          </a:solidFill>
                          <a:effectLst/>
                          <a:latin typeface="Candara" panose="020E0502030303020204" pitchFamily="34" charset="0"/>
                        </a:rPr>
                        <a:t>Deadline</a:t>
                      </a:r>
                    </a:p>
                  </a:txBody>
                  <a:tcPr marT="91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rtl="0" fontAlgn="ctr"/>
                      <a:r>
                        <a:rPr lang="en-US" sz="1000" b="0" i="0" u="none" strike="noStrike" dirty="0">
                          <a:solidFill>
                            <a:srgbClr val="000000"/>
                          </a:solidFill>
                          <a:effectLst/>
                          <a:latin typeface="Candara" panose="020E0502030303020204" pitchFamily="34" charset="0"/>
                        </a:rPr>
                        <a:t>60 Days</a:t>
                      </a:r>
                    </a:p>
                  </a:txBody>
                  <a:tcPr marT="91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000" b="0" i="0" u="none" strike="noStrike" dirty="0">
                          <a:solidFill>
                            <a:srgbClr val="000000"/>
                          </a:solidFill>
                          <a:effectLst/>
                          <a:latin typeface="Candara" panose="020E0502030303020204" pitchFamily="34" charset="0"/>
                        </a:rPr>
                        <a:t>N/A (</a:t>
                      </a:r>
                      <a:r>
                        <a:rPr lang="en-US" sz="1000" b="0" i="0" u="none" strike="noStrike" dirty="0" smtClean="0">
                          <a:solidFill>
                            <a:srgbClr val="000000"/>
                          </a:solidFill>
                          <a:effectLst/>
                          <a:latin typeface="Candara" panose="020E0502030303020204" pitchFamily="34" charset="0"/>
                        </a:rPr>
                        <a:t>fully </a:t>
                      </a:r>
                      <a:r>
                        <a:rPr lang="en-US" sz="1000" b="0" i="0" u="none" strike="noStrike" dirty="0">
                          <a:solidFill>
                            <a:srgbClr val="000000"/>
                          </a:solidFill>
                          <a:effectLst/>
                          <a:latin typeface="Candara" panose="020E0502030303020204" pitchFamily="34" charset="0"/>
                        </a:rPr>
                        <a:t>underwitten)</a:t>
                      </a:r>
                    </a:p>
                  </a:txBody>
                  <a:tcPr marT="91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000" b="0" i="0" u="none" strike="noStrike" dirty="0">
                          <a:solidFill>
                            <a:srgbClr val="000000"/>
                          </a:solidFill>
                          <a:effectLst/>
                          <a:latin typeface="Candara" panose="020E0502030303020204" pitchFamily="34" charset="0"/>
                        </a:rPr>
                        <a:t>60 Days</a:t>
                      </a:r>
                    </a:p>
                  </a:txBody>
                  <a:tcPr marT="91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000" b="0" i="0" u="none" strike="noStrike" dirty="0">
                          <a:solidFill>
                            <a:srgbClr val="000000"/>
                          </a:solidFill>
                          <a:effectLst/>
                          <a:latin typeface="Candara" panose="020E0502030303020204" pitchFamily="34" charset="0"/>
                        </a:rPr>
                        <a:t>N/A (full underwitten)</a:t>
                      </a:r>
                    </a:p>
                  </a:txBody>
                  <a:tcPr marT="91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90769">
                <a:tc>
                  <a:txBody>
                    <a:bodyPr/>
                    <a:lstStyle/>
                    <a:p>
                      <a:pPr algn="l" rtl="0" fontAlgn="ctr"/>
                      <a:r>
                        <a:rPr lang="en-US" sz="1200" b="1" i="0" u="none" strike="noStrike" dirty="0">
                          <a:solidFill>
                            <a:srgbClr val="000000"/>
                          </a:solidFill>
                          <a:effectLst/>
                          <a:latin typeface="Candara" panose="020E0502030303020204" pitchFamily="34" charset="0"/>
                        </a:rPr>
                        <a:t>Coverage Amounts</a:t>
                      </a:r>
                    </a:p>
                  </a:txBody>
                  <a:tcPr marT="91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rtl="0" fontAlgn="ctr"/>
                      <a:r>
                        <a:rPr lang="en-US" sz="1000" b="0" i="0" u="none" strike="noStrike" dirty="0" smtClean="0">
                          <a:solidFill>
                            <a:srgbClr val="000000"/>
                          </a:solidFill>
                          <a:effectLst/>
                          <a:latin typeface="Candara" panose="020E0502030303020204" pitchFamily="34" charset="0"/>
                        </a:rPr>
                        <a:t>1x </a:t>
                      </a:r>
                      <a:r>
                        <a:rPr lang="en-US" sz="1000" b="0" i="0" u="none" strike="noStrike" dirty="0">
                          <a:solidFill>
                            <a:srgbClr val="000000"/>
                          </a:solidFill>
                          <a:effectLst/>
                          <a:latin typeface="Candara" panose="020E0502030303020204" pitchFamily="34" charset="0"/>
                        </a:rPr>
                        <a:t>to </a:t>
                      </a:r>
                      <a:r>
                        <a:rPr lang="en-US" sz="1000" b="0" i="0" u="none" strike="noStrike" dirty="0" smtClean="0">
                          <a:solidFill>
                            <a:srgbClr val="000000"/>
                          </a:solidFill>
                          <a:effectLst/>
                          <a:latin typeface="Candara" panose="020E0502030303020204" pitchFamily="34" charset="0"/>
                        </a:rPr>
                        <a:t>7x </a:t>
                      </a:r>
                      <a:r>
                        <a:rPr lang="en-US" sz="1000" b="0" i="0" u="none" strike="noStrike" dirty="0">
                          <a:solidFill>
                            <a:srgbClr val="000000"/>
                          </a:solidFill>
                          <a:effectLst/>
                          <a:latin typeface="Candara" panose="020E0502030303020204" pitchFamily="34" charset="0"/>
                        </a:rPr>
                        <a:t>Salary </a:t>
                      </a:r>
                    </a:p>
                  </a:txBody>
                  <a:tcPr marT="91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000" b="0" i="0" u="none" strike="noStrike" dirty="0">
                          <a:solidFill>
                            <a:srgbClr val="000000"/>
                          </a:solidFill>
                          <a:effectLst/>
                          <a:latin typeface="Candara" panose="020E0502030303020204" pitchFamily="34" charset="0"/>
                        </a:rPr>
                        <a:t>10-Year Term</a:t>
                      </a:r>
                      <a:br>
                        <a:rPr lang="en-US" sz="1000" b="0" i="0" u="none" strike="noStrike" dirty="0">
                          <a:solidFill>
                            <a:srgbClr val="000000"/>
                          </a:solidFill>
                          <a:effectLst/>
                          <a:latin typeface="Candara" panose="020E0502030303020204" pitchFamily="34" charset="0"/>
                        </a:rPr>
                      </a:br>
                      <a:r>
                        <a:rPr lang="en-US" sz="1000" b="0" i="0" u="none" strike="noStrike" dirty="0">
                          <a:solidFill>
                            <a:srgbClr val="000000"/>
                          </a:solidFill>
                          <a:effectLst/>
                          <a:latin typeface="Candara" panose="020E0502030303020204" pitchFamily="34" charset="0"/>
                        </a:rPr>
                        <a:t>15-Year Term</a:t>
                      </a:r>
                      <a:br>
                        <a:rPr lang="en-US" sz="1000" b="0" i="0" u="none" strike="noStrike" dirty="0">
                          <a:solidFill>
                            <a:srgbClr val="000000"/>
                          </a:solidFill>
                          <a:effectLst/>
                          <a:latin typeface="Candara" panose="020E0502030303020204" pitchFamily="34" charset="0"/>
                        </a:rPr>
                      </a:br>
                      <a:r>
                        <a:rPr lang="en-US" sz="1000" b="0" i="0" u="none" strike="noStrike" dirty="0">
                          <a:solidFill>
                            <a:srgbClr val="000000"/>
                          </a:solidFill>
                          <a:effectLst/>
                          <a:latin typeface="Candara" panose="020E0502030303020204" pitchFamily="34" charset="0"/>
                        </a:rPr>
                        <a:t>20-Year Term</a:t>
                      </a:r>
                      <a:br>
                        <a:rPr lang="en-US" sz="1000" b="0" i="0" u="none" strike="noStrike" dirty="0">
                          <a:solidFill>
                            <a:srgbClr val="000000"/>
                          </a:solidFill>
                          <a:effectLst/>
                          <a:latin typeface="Candara" panose="020E0502030303020204" pitchFamily="34" charset="0"/>
                        </a:rPr>
                      </a:br>
                      <a:r>
                        <a:rPr lang="en-US" sz="1000" b="0" i="0" u="none" strike="noStrike" dirty="0">
                          <a:solidFill>
                            <a:srgbClr val="000000"/>
                          </a:solidFill>
                          <a:effectLst/>
                          <a:latin typeface="Candara" panose="020E0502030303020204" pitchFamily="34" charset="0"/>
                        </a:rPr>
                        <a:t>30-Year Term</a:t>
                      </a:r>
                    </a:p>
                  </a:txBody>
                  <a:tcPr marT="91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000" b="0" i="0" u="none" strike="noStrike" dirty="0">
                          <a:solidFill>
                            <a:srgbClr val="000000"/>
                          </a:solidFill>
                          <a:effectLst/>
                          <a:latin typeface="Candara" panose="020E0502030303020204" pitchFamily="34" charset="0"/>
                        </a:rPr>
                        <a:t>Lesser of $200,000 or </a:t>
                      </a:r>
                      <a:r>
                        <a:rPr lang="en-US" sz="1000" b="0" i="0" u="none" strike="noStrike" dirty="0" smtClean="0">
                          <a:solidFill>
                            <a:srgbClr val="000000"/>
                          </a:solidFill>
                          <a:effectLst/>
                          <a:latin typeface="Candara" panose="020E0502030303020204" pitchFamily="34" charset="0"/>
                        </a:rPr>
                        <a:t>4x </a:t>
                      </a:r>
                      <a:r>
                        <a:rPr lang="en-US" sz="1000" b="0" i="0" u="none" strike="noStrike" dirty="0">
                          <a:solidFill>
                            <a:srgbClr val="000000"/>
                          </a:solidFill>
                          <a:effectLst/>
                          <a:latin typeface="Candara" panose="020E0502030303020204" pitchFamily="34" charset="0"/>
                        </a:rPr>
                        <a:t>Salary</a:t>
                      </a:r>
                    </a:p>
                  </a:txBody>
                  <a:tcPr marT="91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000" b="0" i="0" u="none" strike="noStrike">
                          <a:solidFill>
                            <a:srgbClr val="000000"/>
                          </a:solidFill>
                          <a:effectLst/>
                          <a:latin typeface="Candara" panose="020E0502030303020204" pitchFamily="34" charset="0"/>
                        </a:rPr>
                        <a:t>Minimum $50,000</a:t>
                      </a:r>
                    </a:p>
                  </a:txBody>
                  <a:tcPr marT="91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02156">
                <a:tc>
                  <a:txBody>
                    <a:bodyPr/>
                    <a:lstStyle/>
                    <a:p>
                      <a:pPr algn="l" rtl="0" fontAlgn="ctr"/>
                      <a:r>
                        <a:rPr lang="en-US" sz="1200" b="1" i="0" u="none" strike="noStrike" dirty="0">
                          <a:solidFill>
                            <a:srgbClr val="000000"/>
                          </a:solidFill>
                          <a:effectLst/>
                          <a:latin typeface="Candara" panose="020E0502030303020204" pitchFamily="34" charset="0"/>
                        </a:rPr>
                        <a:t>Maximum Limits</a:t>
                      </a:r>
                    </a:p>
                  </a:txBody>
                  <a:tcPr marT="91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rtl="0" fontAlgn="ctr"/>
                      <a:r>
                        <a:rPr lang="en-US" sz="1000" b="0" i="0" u="none" strike="noStrike" dirty="0">
                          <a:solidFill>
                            <a:srgbClr val="000000"/>
                          </a:solidFill>
                          <a:effectLst/>
                          <a:latin typeface="Candara" panose="020E0502030303020204" pitchFamily="34" charset="0"/>
                        </a:rPr>
                        <a:t>$1 Million</a:t>
                      </a:r>
                    </a:p>
                  </a:txBody>
                  <a:tcPr marT="91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000" b="0" i="0" u="none" strike="noStrike">
                          <a:solidFill>
                            <a:srgbClr val="000000"/>
                          </a:solidFill>
                          <a:effectLst/>
                          <a:latin typeface="Candara" panose="020E0502030303020204" pitchFamily="34" charset="0"/>
                        </a:rPr>
                        <a:t>Contact The Gabor Agency</a:t>
                      </a:r>
                    </a:p>
                  </a:txBody>
                  <a:tcPr marT="91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000" b="0" i="0" u="none" strike="noStrike" dirty="0">
                          <a:solidFill>
                            <a:srgbClr val="000000"/>
                          </a:solidFill>
                          <a:effectLst/>
                          <a:latin typeface="Candara" panose="020E0502030303020204" pitchFamily="34" charset="0"/>
                        </a:rPr>
                        <a:t>$200,000 for Employee</a:t>
                      </a:r>
                      <a:br>
                        <a:rPr lang="en-US" sz="1000" b="0" i="0" u="none" strike="noStrike" dirty="0">
                          <a:solidFill>
                            <a:srgbClr val="000000"/>
                          </a:solidFill>
                          <a:effectLst/>
                          <a:latin typeface="Candara" panose="020E0502030303020204" pitchFamily="34" charset="0"/>
                        </a:rPr>
                      </a:br>
                      <a:r>
                        <a:rPr lang="en-US" sz="1000" b="0" i="0" u="none" strike="noStrike" dirty="0">
                          <a:solidFill>
                            <a:srgbClr val="000000"/>
                          </a:solidFill>
                          <a:effectLst/>
                          <a:latin typeface="Candara" panose="020E0502030303020204" pitchFamily="34" charset="0"/>
                        </a:rPr>
                        <a:t>Up to $50,000 for Spouse</a:t>
                      </a:r>
                    </a:p>
                  </a:txBody>
                  <a:tcPr marT="91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000" b="0" i="0" u="none" strike="noStrike">
                          <a:solidFill>
                            <a:srgbClr val="000000"/>
                          </a:solidFill>
                          <a:effectLst/>
                          <a:latin typeface="Candara" panose="020E0502030303020204" pitchFamily="34" charset="0"/>
                        </a:rPr>
                        <a:t>Contact The Gabor Agency</a:t>
                      </a:r>
                    </a:p>
                  </a:txBody>
                  <a:tcPr marT="91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02156">
                <a:tc>
                  <a:txBody>
                    <a:bodyPr/>
                    <a:lstStyle/>
                    <a:p>
                      <a:pPr algn="l" fontAlgn="t"/>
                      <a:r>
                        <a:rPr lang="en-US" sz="1200" b="1" i="0" u="none" strike="noStrike" dirty="0">
                          <a:solidFill>
                            <a:srgbClr val="000000"/>
                          </a:solidFill>
                          <a:effectLst/>
                          <a:latin typeface="Candara" panose="020E0502030303020204" pitchFamily="34" charset="0"/>
                        </a:rPr>
                        <a:t>Coverage Guarantee Issue</a:t>
                      </a:r>
                    </a:p>
                  </a:txBody>
                  <a:tcPr marT="914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rtl="0" fontAlgn="ctr"/>
                      <a:r>
                        <a:rPr lang="en-US" sz="1000" b="0" i="0" u="none" strike="noStrike">
                          <a:solidFill>
                            <a:srgbClr val="000000"/>
                          </a:solidFill>
                          <a:effectLst/>
                          <a:latin typeface="Candara" panose="020E0502030303020204" pitchFamily="34" charset="0"/>
                        </a:rPr>
                        <a:t>Yes</a:t>
                      </a:r>
                    </a:p>
                  </a:txBody>
                  <a:tcPr marT="91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000" b="0" i="0" u="none" strike="noStrike">
                          <a:solidFill>
                            <a:srgbClr val="000000"/>
                          </a:solidFill>
                          <a:effectLst/>
                          <a:latin typeface="Candara" panose="020E0502030303020204" pitchFamily="34" charset="0"/>
                        </a:rPr>
                        <a:t>None- Fully Underwritten</a:t>
                      </a:r>
                    </a:p>
                  </a:txBody>
                  <a:tcPr marT="91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000" b="0" i="0" u="none" strike="noStrike" dirty="0">
                          <a:solidFill>
                            <a:srgbClr val="000000"/>
                          </a:solidFill>
                          <a:effectLst/>
                          <a:latin typeface="Candara" panose="020E0502030303020204" pitchFamily="34" charset="0"/>
                        </a:rPr>
                        <a:t>Yes (if elected within first 60 days)</a:t>
                      </a:r>
                    </a:p>
                  </a:txBody>
                  <a:tcPr marT="91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000" b="0" i="0" u="none" strike="noStrike">
                          <a:solidFill>
                            <a:srgbClr val="000000"/>
                          </a:solidFill>
                          <a:effectLst/>
                          <a:latin typeface="Candara" panose="020E0502030303020204" pitchFamily="34" charset="0"/>
                        </a:rPr>
                        <a:t>None- Fully Underwritten</a:t>
                      </a:r>
                    </a:p>
                  </a:txBody>
                  <a:tcPr marT="91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70301">
                <a:tc>
                  <a:txBody>
                    <a:bodyPr/>
                    <a:lstStyle/>
                    <a:p>
                      <a:pPr algn="l" rtl="0" fontAlgn="ctr"/>
                      <a:r>
                        <a:rPr lang="en-US" sz="1200" b="1" i="0" u="none" strike="noStrike" dirty="0">
                          <a:solidFill>
                            <a:srgbClr val="000000"/>
                          </a:solidFill>
                          <a:effectLst/>
                          <a:latin typeface="Candara" panose="020E0502030303020204" pitchFamily="34" charset="0"/>
                        </a:rPr>
                        <a:t>Portable</a:t>
                      </a:r>
                    </a:p>
                  </a:txBody>
                  <a:tcPr marT="91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rtl="0" fontAlgn="ctr"/>
                      <a:r>
                        <a:rPr lang="en-US" sz="1000" b="0" i="0" u="none" strike="noStrike">
                          <a:solidFill>
                            <a:srgbClr val="000000"/>
                          </a:solidFill>
                          <a:effectLst/>
                          <a:latin typeface="Candara" panose="020E0502030303020204" pitchFamily="34" charset="0"/>
                        </a:rPr>
                        <a:t>No</a:t>
                      </a:r>
                    </a:p>
                  </a:txBody>
                  <a:tcPr marT="91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000" b="0" i="0" u="none" strike="noStrike">
                          <a:solidFill>
                            <a:srgbClr val="000000"/>
                          </a:solidFill>
                          <a:effectLst/>
                          <a:latin typeface="Candara" panose="020E0502030303020204" pitchFamily="34" charset="0"/>
                        </a:rPr>
                        <a:t>Yes</a:t>
                      </a:r>
                    </a:p>
                  </a:txBody>
                  <a:tcPr marT="91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000" b="0" i="0" u="none" strike="noStrike" dirty="0">
                          <a:solidFill>
                            <a:srgbClr val="000000"/>
                          </a:solidFill>
                          <a:effectLst/>
                          <a:latin typeface="Candara" panose="020E0502030303020204" pitchFamily="34" charset="0"/>
                        </a:rPr>
                        <a:t>Yes </a:t>
                      </a:r>
                    </a:p>
                  </a:txBody>
                  <a:tcPr marT="91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000" b="0" i="0" u="none" strike="noStrike" dirty="0">
                          <a:solidFill>
                            <a:srgbClr val="000000"/>
                          </a:solidFill>
                          <a:effectLst/>
                          <a:latin typeface="Candara" panose="020E0502030303020204" pitchFamily="34" charset="0"/>
                        </a:rPr>
                        <a:t>Yes</a:t>
                      </a:r>
                    </a:p>
                  </a:txBody>
                  <a:tcPr marT="91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02156">
                <a:tc>
                  <a:txBody>
                    <a:bodyPr/>
                    <a:lstStyle/>
                    <a:p>
                      <a:pPr algn="l" rtl="0" fontAlgn="ctr"/>
                      <a:r>
                        <a:rPr lang="en-US" sz="1200" b="1" i="0" u="none" strike="noStrike" dirty="0">
                          <a:solidFill>
                            <a:srgbClr val="000000"/>
                          </a:solidFill>
                          <a:effectLst/>
                          <a:latin typeface="Candara" panose="020E0502030303020204" pitchFamily="34" charset="0"/>
                        </a:rPr>
                        <a:t>Can Premiums Increase</a:t>
                      </a:r>
                    </a:p>
                  </a:txBody>
                  <a:tcPr marT="91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rtl="0" fontAlgn="ctr"/>
                      <a:r>
                        <a:rPr lang="en-US" sz="1000" b="0" i="0" u="none" strike="noStrike">
                          <a:solidFill>
                            <a:srgbClr val="000000"/>
                          </a:solidFill>
                          <a:effectLst/>
                          <a:latin typeface="Candara" panose="020E0502030303020204" pitchFamily="34" charset="0"/>
                        </a:rPr>
                        <a:t>Yes</a:t>
                      </a:r>
                    </a:p>
                  </a:txBody>
                  <a:tcPr marT="91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000" b="0" i="0" u="none" strike="noStrike">
                          <a:solidFill>
                            <a:srgbClr val="000000"/>
                          </a:solidFill>
                          <a:effectLst/>
                          <a:latin typeface="Candara" panose="020E0502030303020204" pitchFamily="34" charset="0"/>
                        </a:rPr>
                        <a:t>No</a:t>
                      </a:r>
                    </a:p>
                  </a:txBody>
                  <a:tcPr marT="91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000" b="0" i="0" u="none" strike="noStrike">
                          <a:solidFill>
                            <a:srgbClr val="000000"/>
                          </a:solidFill>
                          <a:effectLst/>
                          <a:latin typeface="Candara" panose="020E0502030303020204" pitchFamily="34" charset="0"/>
                        </a:rPr>
                        <a:t>Yes</a:t>
                      </a:r>
                    </a:p>
                  </a:txBody>
                  <a:tcPr marT="91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000" b="0" i="0" u="none" strike="noStrike" dirty="0">
                          <a:solidFill>
                            <a:srgbClr val="000000"/>
                          </a:solidFill>
                          <a:effectLst/>
                          <a:latin typeface="Candara" panose="020E0502030303020204" pitchFamily="34" charset="0"/>
                        </a:rPr>
                        <a:t>No (as long as premiums paid on time)</a:t>
                      </a:r>
                    </a:p>
                  </a:txBody>
                  <a:tcPr marT="91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70301">
                <a:tc>
                  <a:txBody>
                    <a:bodyPr/>
                    <a:lstStyle/>
                    <a:p>
                      <a:pPr algn="l" fontAlgn="t"/>
                      <a:r>
                        <a:rPr lang="en-US" sz="1200" b="1" i="0" u="none" strike="noStrike" dirty="0" smtClean="0">
                          <a:solidFill>
                            <a:srgbClr val="000000"/>
                          </a:solidFill>
                          <a:effectLst/>
                          <a:latin typeface="Candara" panose="020E0502030303020204" pitchFamily="34" charset="0"/>
                        </a:rPr>
                        <a:t>Policy </a:t>
                      </a:r>
                      <a:r>
                        <a:rPr lang="en-US" sz="1200" b="1" i="0" u="none" strike="noStrike" dirty="0">
                          <a:solidFill>
                            <a:srgbClr val="000000"/>
                          </a:solidFill>
                          <a:effectLst/>
                          <a:latin typeface="Candara" panose="020E0502030303020204" pitchFamily="34" charset="0"/>
                        </a:rPr>
                        <a:t>is good for</a:t>
                      </a:r>
                    </a:p>
                  </a:txBody>
                  <a:tcPr marT="914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rtl="0" fontAlgn="ctr"/>
                      <a:r>
                        <a:rPr lang="en-US" sz="1000" b="0" i="0" u="none" strike="noStrike">
                          <a:solidFill>
                            <a:srgbClr val="000000"/>
                          </a:solidFill>
                          <a:effectLst/>
                          <a:latin typeface="Candara" panose="020E0502030303020204" pitchFamily="34" charset="0"/>
                        </a:rPr>
                        <a:t>No limit</a:t>
                      </a:r>
                    </a:p>
                  </a:txBody>
                  <a:tcPr marT="91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000" b="0" i="0" u="none" strike="noStrike">
                          <a:solidFill>
                            <a:srgbClr val="000000"/>
                          </a:solidFill>
                          <a:effectLst/>
                          <a:latin typeface="Candara" panose="020E0502030303020204" pitchFamily="34" charset="0"/>
                        </a:rPr>
                        <a:t>Length of the term</a:t>
                      </a:r>
                    </a:p>
                  </a:txBody>
                  <a:tcPr marT="91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000" b="0" i="0" u="none" strike="noStrike">
                          <a:solidFill>
                            <a:srgbClr val="000000"/>
                          </a:solidFill>
                          <a:effectLst/>
                          <a:latin typeface="Candara" panose="020E0502030303020204" pitchFamily="34" charset="0"/>
                        </a:rPr>
                        <a:t>No limit</a:t>
                      </a:r>
                    </a:p>
                  </a:txBody>
                  <a:tcPr marT="91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000" b="0" i="0" u="none" strike="noStrike" dirty="0">
                          <a:solidFill>
                            <a:srgbClr val="000000"/>
                          </a:solidFill>
                          <a:effectLst/>
                          <a:latin typeface="Candara" panose="020E0502030303020204" pitchFamily="34" charset="0"/>
                        </a:rPr>
                        <a:t>No limit</a:t>
                      </a:r>
                    </a:p>
                  </a:txBody>
                  <a:tcPr marT="91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967190">
                <a:tc>
                  <a:txBody>
                    <a:bodyPr/>
                    <a:lstStyle/>
                    <a:p>
                      <a:pPr algn="l" rtl="0" fontAlgn="ctr"/>
                      <a:r>
                        <a:rPr lang="en-US" sz="1200" b="1" i="0" u="none" strike="noStrike" dirty="0">
                          <a:solidFill>
                            <a:srgbClr val="000000"/>
                          </a:solidFill>
                          <a:effectLst/>
                          <a:latin typeface="Candara" panose="020E0502030303020204" pitchFamily="34" charset="0"/>
                        </a:rPr>
                        <a:t>Important Note</a:t>
                      </a:r>
                    </a:p>
                  </a:txBody>
                  <a:tcPr marT="91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rtl="0" fontAlgn="ctr"/>
                      <a:r>
                        <a:rPr lang="en-US" sz="1000" b="0" i="0" u="none" strike="noStrike">
                          <a:solidFill>
                            <a:srgbClr val="000000"/>
                          </a:solidFill>
                          <a:effectLst/>
                          <a:latin typeface="Candara" panose="020E0502030303020204" pitchFamily="34" charset="0"/>
                        </a:rPr>
                        <a:t>Premiums increase when salary increases or every 5 years when milestone birthday age is reached.</a:t>
                      </a:r>
                    </a:p>
                  </a:txBody>
                  <a:tcPr marT="91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000" b="0" i="0" u="none" strike="noStrike" dirty="0">
                          <a:solidFill>
                            <a:srgbClr val="000000"/>
                          </a:solidFill>
                          <a:effectLst/>
                          <a:latin typeface="Candara" panose="020E0502030303020204" pitchFamily="34" charset="0"/>
                        </a:rPr>
                        <a:t>Premiums are fixed once locked in for 10, 15, 20, and 30 year coverage.  Contact Gabor regarding coverage ranges.</a:t>
                      </a:r>
                    </a:p>
                  </a:txBody>
                  <a:tcPr marT="91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000" b="0" i="0" u="none" strike="noStrike" dirty="0">
                          <a:solidFill>
                            <a:srgbClr val="000000"/>
                          </a:solidFill>
                          <a:effectLst/>
                          <a:latin typeface="Candara" panose="020E0502030303020204" pitchFamily="34" charset="0"/>
                        </a:rPr>
                        <a:t>This policy is offered Guaranteed Issue with no medical exam required during the first 60 days of employment or during periodic open enrollments up to four times annual salary with a maximum limit of $200,000. Employee spouses are also eligible for guaranteed coverage up to $50,000 if payroll deducted.</a:t>
                      </a:r>
                    </a:p>
                  </a:txBody>
                  <a:tcPr marT="91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000" b="0" i="0" u="none" strike="noStrike" dirty="0">
                          <a:solidFill>
                            <a:srgbClr val="000000"/>
                          </a:solidFill>
                          <a:effectLst/>
                          <a:latin typeface="Candara" panose="020E0502030303020204" pitchFamily="34" charset="0"/>
                        </a:rPr>
                        <a:t>This policy offers a Chronic Illness Rider. Up to 50% of the Policy's death benefit can be accessed in advance if a chronic illness applies.</a:t>
                      </a:r>
                    </a:p>
                  </a:txBody>
                  <a:tcPr marT="9144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224307939"/>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3544" y="533400"/>
            <a:ext cx="9147544" cy="533400"/>
          </a:xfrm>
        </p:spPr>
        <p:txBody>
          <a:bodyPr>
            <a:normAutofit fontScale="90000"/>
          </a:bodyPr>
          <a:lstStyle/>
          <a:p>
            <a:pPr algn="ctr" fontAlgn="auto">
              <a:spcAft>
                <a:spcPts val="0"/>
              </a:spcAft>
              <a:defRPr/>
            </a:pPr>
            <a:r>
              <a:rPr lang="en-US" b="1" cap="none" dirty="0" smtClean="0">
                <a:ln w="500">
                  <a:noFill/>
                </a:ln>
                <a:solidFill>
                  <a:schemeClr val="tx1">
                    <a:lumMod val="95000"/>
                    <a:lumOff val="5000"/>
                  </a:schemeClr>
                </a:solidFill>
                <a:latin typeface="Candara" panose="020E0502030303020204" pitchFamily="34" charset="0"/>
                <a:cs typeface="Calibri" panose="020F0502020204030204" pitchFamily="34" charset="0"/>
              </a:rPr>
              <a:t>New Employee Benefits Guide</a:t>
            </a:r>
            <a:endParaRPr lang="en-US" b="1" cap="none" dirty="0">
              <a:ln w="500">
                <a:noFill/>
              </a:ln>
              <a:solidFill>
                <a:schemeClr val="tx1">
                  <a:lumMod val="95000"/>
                  <a:lumOff val="5000"/>
                </a:schemeClr>
              </a:solidFill>
              <a:latin typeface="Candara" panose="020E0502030303020204" pitchFamily="34" charset="0"/>
              <a:cs typeface="Calibri" panose="020F0502020204030204" pitchFamily="34" charset="0"/>
            </a:endParaRPr>
          </a:p>
        </p:txBody>
      </p:sp>
      <p:pic>
        <p:nvPicPr>
          <p:cNvPr id="1030" name="Picture 6" descr="C:\Users\as089772\AppData\Local\Microsoft\Windows\Temporary Internet Files\Content.IE5\HDQM7Z89\MC90044214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1329" y="65993"/>
            <a:ext cx="872671" cy="8667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 y="1905000"/>
            <a:ext cx="1371600" cy="3764014"/>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solidFill>
                  <a:schemeClr val="tx1">
                    <a:lumMod val="95000"/>
                    <a:lumOff val="5000"/>
                  </a:schemeClr>
                </a:solidFill>
                <a:latin typeface="Candara" panose="020E0502030303020204" pitchFamily="34" charset="0"/>
              </a:rPr>
              <a:t>Please ensure you have access to the </a:t>
            </a:r>
            <a:r>
              <a:rPr lang="en-US" dirty="0" smtClean="0">
                <a:solidFill>
                  <a:srgbClr val="FF0000"/>
                </a:solidFill>
                <a:latin typeface="Candara" panose="020E0502030303020204" pitchFamily="34" charset="0"/>
              </a:rPr>
              <a:t>New Employee Benefits Guide</a:t>
            </a:r>
            <a:r>
              <a:rPr lang="en-US" dirty="0" smtClean="0">
                <a:solidFill>
                  <a:schemeClr val="tx1">
                    <a:lumMod val="95000"/>
                    <a:lumOff val="5000"/>
                  </a:schemeClr>
                </a:solidFill>
                <a:latin typeface="Candara" panose="020E0502030303020204" pitchFamily="34" charset="0"/>
              </a:rPr>
              <a:t>, which is used in </a:t>
            </a:r>
            <a:r>
              <a:rPr lang="en-US" dirty="0">
                <a:solidFill>
                  <a:schemeClr val="tx1">
                    <a:lumMod val="95000"/>
                    <a:lumOff val="5000"/>
                  </a:schemeClr>
                </a:solidFill>
                <a:latin typeface="Candara" panose="020E0502030303020204" pitchFamily="34" charset="0"/>
              </a:rPr>
              <a:t>conjunction with New Employee </a:t>
            </a:r>
            <a:r>
              <a:rPr lang="en-US" dirty="0" smtClean="0">
                <a:solidFill>
                  <a:schemeClr val="tx1">
                    <a:lumMod val="95000"/>
                    <a:lumOff val="5000"/>
                  </a:schemeClr>
                </a:solidFill>
                <a:latin typeface="Candara" panose="020E0502030303020204" pitchFamily="34" charset="0"/>
              </a:rPr>
              <a:t>Orientation.</a:t>
            </a:r>
            <a:endParaRPr lang="en-US" dirty="0">
              <a:solidFill>
                <a:schemeClr val="tx1">
                  <a:lumMod val="95000"/>
                  <a:lumOff val="5000"/>
                </a:schemeClr>
              </a:solidFill>
              <a:latin typeface="Candara" panose="020E0502030303020204" pitchFamily="34" charset="0"/>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1930" y="1295400"/>
            <a:ext cx="4523808" cy="5323793"/>
          </a:xfrm>
          <a:prstGeom prst="rect">
            <a:avLst/>
          </a:prstGeom>
          <a:ln>
            <a:solidFill>
              <a:schemeClr val="tx1"/>
            </a:solidFill>
          </a:ln>
        </p:spPr>
      </p:pic>
    </p:spTree>
    <p:extLst>
      <p:ext uri="{BB962C8B-B14F-4D97-AF65-F5344CB8AC3E}">
        <p14:creationId xmlns:p14="http://schemas.microsoft.com/office/powerpoint/2010/main" val="2193768738"/>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34114" y="533400"/>
            <a:ext cx="9178113" cy="457200"/>
          </a:xfrm>
        </p:spPr>
        <p:txBody>
          <a:bodyPr>
            <a:normAutofit fontScale="90000"/>
          </a:bodyPr>
          <a:lstStyle/>
          <a:p>
            <a:pPr algn="ctr" fontAlgn="auto">
              <a:spcAft>
                <a:spcPts val="0"/>
              </a:spcAft>
              <a:defRPr/>
            </a:pPr>
            <a:r>
              <a:rPr lang="en-US" b="1" cap="none" dirty="0" smtClean="0">
                <a:latin typeface="Candara" panose="020E0502030303020204" pitchFamily="34" charset="0"/>
                <a:cs typeface="Calibri" panose="020F0502020204030204" pitchFamily="34" charset="0"/>
              </a:rPr>
              <a:t>Additional Employee Benefits</a:t>
            </a:r>
            <a:endParaRPr lang="en-US" b="1" cap="none" dirty="0">
              <a:latin typeface="Candara" panose="020E0502030303020204" pitchFamily="34" charset="0"/>
              <a:cs typeface="Calibri" panose="020F0502020204030204" pitchFamily="34" charset="0"/>
            </a:endParaRPr>
          </a:p>
        </p:txBody>
      </p:sp>
      <p:sp>
        <p:nvSpPr>
          <p:cNvPr id="7" name="Rectangle 3"/>
          <p:cNvSpPr>
            <a:spLocks noGrp="1" noChangeArrowheads="1"/>
          </p:cNvSpPr>
          <p:nvPr>
            <p:ph idx="1"/>
          </p:nvPr>
        </p:nvSpPr>
        <p:spPr>
          <a:xfrm>
            <a:off x="-1" y="1219200"/>
            <a:ext cx="9144001" cy="5562599"/>
          </a:xfrm>
        </p:spPr>
        <p:txBody>
          <a:bodyPr>
            <a:normAutofit fontScale="92500" lnSpcReduction="20000"/>
          </a:bodyPr>
          <a:lstStyle/>
          <a:p>
            <a:pPr marL="274320" indent="-274320" fontAlgn="auto">
              <a:lnSpc>
                <a:spcPct val="90000"/>
              </a:lnSpc>
              <a:spcAft>
                <a:spcPts val="0"/>
              </a:spcAft>
              <a:buFont typeface="Wingdings" pitchFamily="2" charset="2"/>
              <a:buChar char="§"/>
              <a:defRPr/>
            </a:pPr>
            <a:r>
              <a:rPr lang="en-US" sz="2700" b="1" dirty="0" smtClean="0">
                <a:latin typeface="Candara" panose="020E0502030303020204" pitchFamily="34" charset="0"/>
                <a:cs typeface="Calibri" panose="020F0502020204030204" pitchFamily="34" charset="0"/>
              </a:rPr>
              <a:t>Tuition Waiver Program</a:t>
            </a:r>
          </a:p>
          <a:p>
            <a:pPr marL="674370" lvl="1" indent="-274320" fontAlgn="auto">
              <a:lnSpc>
                <a:spcPct val="90000"/>
              </a:lnSpc>
              <a:spcAft>
                <a:spcPts val="0"/>
              </a:spcAft>
              <a:buFont typeface="Wingdings" pitchFamily="2" charset="2"/>
              <a:buChar char="§"/>
              <a:defRPr/>
            </a:pPr>
            <a:r>
              <a:rPr lang="en-US" sz="2700" dirty="0" smtClean="0">
                <a:latin typeface="Candara" panose="020E0502030303020204" pitchFamily="34" charset="0"/>
              </a:rPr>
              <a:t>(</a:t>
            </a:r>
            <a:r>
              <a:rPr lang="en-US" sz="2700" dirty="0">
                <a:latin typeface="Candara" panose="020E0502030303020204" pitchFamily="34" charset="0"/>
              </a:rPr>
              <a:t>6) Credit Hours Per Semester</a:t>
            </a:r>
          </a:p>
          <a:p>
            <a:pPr marL="674370" lvl="1" indent="-274320" fontAlgn="auto">
              <a:lnSpc>
                <a:spcPct val="90000"/>
              </a:lnSpc>
              <a:spcAft>
                <a:spcPts val="0"/>
              </a:spcAft>
              <a:buFont typeface="Wingdings" pitchFamily="2" charset="2"/>
              <a:buChar char="§"/>
              <a:defRPr/>
            </a:pPr>
            <a:r>
              <a:rPr lang="en-US" sz="2700" dirty="0">
                <a:latin typeface="Candara" panose="020E0502030303020204" pitchFamily="34" charset="0"/>
              </a:rPr>
              <a:t>Employee can transfer credit hours to spouse and/or dependent children</a:t>
            </a:r>
          </a:p>
          <a:p>
            <a:pPr marL="674370" lvl="1" indent="-274320" fontAlgn="auto">
              <a:lnSpc>
                <a:spcPct val="90000"/>
              </a:lnSpc>
              <a:spcAft>
                <a:spcPts val="0"/>
              </a:spcAft>
              <a:buFont typeface="Wingdings" pitchFamily="2" charset="2"/>
              <a:buChar char="§"/>
              <a:defRPr/>
            </a:pPr>
            <a:r>
              <a:rPr lang="en-US" sz="2700" dirty="0">
                <a:latin typeface="Candara" panose="020E0502030303020204" pitchFamily="34" charset="0"/>
              </a:rPr>
              <a:t>UCF Classes </a:t>
            </a:r>
            <a:r>
              <a:rPr lang="en-US" sz="2700" dirty="0" smtClean="0">
                <a:latin typeface="Candara" panose="020E0502030303020204" pitchFamily="34" charset="0"/>
              </a:rPr>
              <a:t>Only</a:t>
            </a:r>
          </a:p>
          <a:p>
            <a:pPr marL="400050" lvl="1" indent="0" fontAlgn="auto">
              <a:lnSpc>
                <a:spcPct val="90000"/>
              </a:lnSpc>
              <a:spcAft>
                <a:spcPts val="0"/>
              </a:spcAft>
              <a:buNone/>
              <a:defRPr/>
            </a:pPr>
            <a:r>
              <a:rPr lang="en-US" sz="1500" i="1" dirty="0" smtClean="0">
                <a:latin typeface="Candara" panose="020E0502030303020204" pitchFamily="34" charset="0"/>
              </a:rPr>
              <a:t>*OPS, Medical Residents &amp; Post-Docs are not eligible for the Tuition Waiver benefit.</a:t>
            </a:r>
          </a:p>
          <a:p>
            <a:pPr marL="400050" lvl="1" indent="0" fontAlgn="auto">
              <a:lnSpc>
                <a:spcPct val="90000"/>
              </a:lnSpc>
              <a:spcAft>
                <a:spcPts val="0"/>
              </a:spcAft>
              <a:buNone/>
              <a:defRPr/>
            </a:pPr>
            <a:endParaRPr lang="en-US" sz="2700" dirty="0">
              <a:latin typeface="Candara" panose="020E0502030303020204" pitchFamily="34" charset="0"/>
            </a:endParaRPr>
          </a:p>
          <a:p>
            <a:pPr marL="274320" indent="-274320" fontAlgn="auto">
              <a:lnSpc>
                <a:spcPct val="90000"/>
              </a:lnSpc>
              <a:spcAft>
                <a:spcPts val="0"/>
              </a:spcAft>
              <a:buFont typeface="Wingdings" pitchFamily="2" charset="2"/>
              <a:buChar char="§"/>
              <a:defRPr/>
            </a:pPr>
            <a:r>
              <a:rPr lang="en-US" sz="2700" b="1" dirty="0" smtClean="0">
                <a:latin typeface="Candara" panose="020E0502030303020204" pitchFamily="34" charset="0"/>
                <a:cs typeface="Calibri" panose="020F0502020204030204" pitchFamily="34" charset="0"/>
              </a:rPr>
              <a:t>Florida Pre-Paid College Plan</a:t>
            </a:r>
          </a:p>
          <a:p>
            <a:pPr marL="674370" lvl="1" indent="-274320" fontAlgn="auto">
              <a:spcAft>
                <a:spcPts val="0"/>
              </a:spcAft>
              <a:buFont typeface="Wingdings" pitchFamily="2" charset="2"/>
              <a:buChar char="§"/>
              <a:defRPr/>
            </a:pPr>
            <a:r>
              <a:rPr lang="en-US" sz="2700" dirty="0">
                <a:latin typeface="Candara" panose="020E0502030303020204" pitchFamily="34" charset="0"/>
              </a:rPr>
              <a:t>Available via payroll deduction </a:t>
            </a:r>
            <a:endParaRPr lang="en-US" sz="2700" dirty="0" smtClean="0">
              <a:latin typeface="Candara" panose="020E0502030303020204" pitchFamily="34" charset="0"/>
            </a:endParaRPr>
          </a:p>
          <a:p>
            <a:pPr marL="400050" lvl="1" indent="0" fontAlgn="auto">
              <a:spcAft>
                <a:spcPts val="0"/>
              </a:spcAft>
              <a:buNone/>
              <a:defRPr/>
            </a:pPr>
            <a:endParaRPr lang="en-US" sz="2700" dirty="0">
              <a:latin typeface="Candara" panose="020E0502030303020204" pitchFamily="34" charset="0"/>
            </a:endParaRPr>
          </a:p>
          <a:p>
            <a:pPr marL="274320" indent="-274320" fontAlgn="auto">
              <a:lnSpc>
                <a:spcPct val="90000"/>
              </a:lnSpc>
              <a:spcAft>
                <a:spcPts val="0"/>
              </a:spcAft>
              <a:buFont typeface="Wingdings" pitchFamily="2" charset="2"/>
              <a:buChar char="§"/>
              <a:defRPr/>
            </a:pPr>
            <a:r>
              <a:rPr lang="en-US" sz="2700" b="1" dirty="0" smtClean="0">
                <a:latin typeface="Candara" panose="020E0502030303020204" pitchFamily="34" charset="0"/>
                <a:cs typeface="Calibri" panose="020F0502020204030204" pitchFamily="34" charset="0"/>
              </a:rPr>
              <a:t>Public Service Loan Forgiveness Program</a:t>
            </a:r>
          </a:p>
          <a:p>
            <a:pPr marL="674370" lvl="1" indent="-274320" fontAlgn="auto">
              <a:lnSpc>
                <a:spcPct val="90000"/>
              </a:lnSpc>
              <a:spcAft>
                <a:spcPts val="0"/>
              </a:spcAft>
              <a:buFont typeface="Wingdings" pitchFamily="2" charset="2"/>
              <a:buChar char="§"/>
              <a:defRPr/>
            </a:pPr>
            <a:r>
              <a:rPr lang="en-US" sz="2700" dirty="0">
                <a:latin typeface="Candara" panose="020E0502030303020204" pitchFamily="34" charset="0"/>
              </a:rPr>
              <a:t>Administered through the U.S. Department of </a:t>
            </a:r>
            <a:r>
              <a:rPr lang="en-US" sz="2700" dirty="0" smtClean="0">
                <a:latin typeface="Candara" panose="020E0502030303020204" pitchFamily="34" charset="0"/>
              </a:rPr>
              <a:t>Education</a:t>
            </a:r>
          </a:p>
          <a:p>
            <a:pPr marL="674370" lvl="1" indent="-274320" fontAlgn="auto">
              <a:lnSpc>
                <a:spcPct val="90000"/>
              </a:lnSpc>
              <a:spcAft>
                <a:spcPts val="0"/>
              </a:spcAft>
              <a:buFont typeface="Wingdings" pitchFamily="2" charset="2"/>
              <a:buChar char="§"/>
              <a:defRPr/>
            </a:pPr>
            <a:endParaRPr lang="en-US" sz="2700" dirty="0" smtClean="0">
              <a:latin typeface="Candara" panose="020E0502030303020204" pitchFamily="34" charset="0"/>
            </a:endParaRPr>
          </a:p>
          <a:p>
            <a:pPr marL="0" indent="0" fontAlgn="auto">
              <a:lnSpc>
                <a:spcPct val="90000"/>
              </a:lnSpc>
              <a:spcAft>
                <a:spcPts val="0"/>
              </a:spcAft>
              <a:buNone/>
              <a:defRPr/>
            </a:pPr>
            <a:r>
              <a:rPr lang="en-US" sz="1800" i="1" dirty="0">
                <a:latin typeface="Candara" panose="020E0502030303020204" pitchFamily="34" charset="0"/>
              </a:rPr>
              <a:t>For additional information: </a:t>
            </a:r>
            <a:endParaRPr lang="en-US" sz="1800" i="1" dirty="0" smtClean="0">
              <a:latin typeface="Candara" panose="020E0502030303020204" pitchFamily="34" charset="0"/>
            </a:endParaRPr>
          </a:p>
          <a:p>
            <a:pPr marL="0" indent="0" fontAlgn="auto">
              <a:lnSpc>
                <a:spcPct val="90000"/>
              </a:lnSpc>
              <a:spcAft>
                <a:spcPts val="0"/>
              </a:spcAft>
              <a:buNone/>
              <a:defRPr/>
            </a:pPr>
            <a:r>
              <a:rPr lang="en-US" sz="1800" i="1" dirty="0" smtClean="0">
                <a:latin typeface="Candara" panose="020E0502030303020204" pitchFamily="34" charset="0"/>
                <a:hlinkClick r:id="rId3"/>
              </a:rPr>
              <a:t>http</a:t>
            </a:r>
            <a:r>
              <a:rPr lang="en-US" sz="1800" i="1" dirty="0">
                <a:latin typeface="Candara" panose="020E0502030303020204" pitchFamily="34" charset="0"/>
                <a:hlinkClick r:id="rId3"/>
              </a:rPr>
              <a:t>://hr.ucf.edu/current-employees/benefits/additional-employee-benefits/</a:t>
            </a:r>
            <a:r>
              <a:rPr lang="en-US" sz="1800" i="1" dirty="0">
                <a:latin typeface="Candara" panose="020E0502030303020204" pitchFamily="34" charset="0"/>
              </a:rPr>
              <a:t> </a:t>
            </a:r>
            <a:endParaRPr lang="en-US" sz="1800" i="1" dirty="0" smtClean="0">
              <a:latin typeface="Candara" panose="020E0502030303020204" pitchFamily="34" charset="0"/>
            </a:endParaRPr>
          </a:p>
          <a:p>
            <a:pPr marL="0" indent="0" fontAlgn="auto">
              <a:lnSpc>
                <a:spcPct val="90000"/>
              </a:lnSpc>
              <a:spcAft>
                <a:spcPts val="0"/>
              </a:spcAft>
              <a:buNone/>
              <a:defRPr/>
            </a:pPr>
            <a:r>
              <a:rPr lang="en-US" sz="1800" i="1" dirty="0">
                <a:latin typeface="Candara" panose="020E0502030303020204" pitchFamily="34" charset="0"/>
                <a:hlinkClick r:id="rId4"/>
              </a:rPr>
              <a:t>https://hr.ucf.edu/current-employees/benefits/health-wellness-resources</a:t>
            </a:r>
            <a:r>
              <a:rPr lang="en-US" sz="1800" i="1" dirty="0" smtClean="0">
                <a:latin typeface="Candara" panose="020E0502030303020204" pitchFamily="34" charset="0"/>
                <a:hlinkClick r:id="rId4"/>
              </a:rPr>
              <a:t>/</a:t>
            </a:r>
            <a:r>
              <a:rPr lang="en-US" sz="1800" i="1" dirty="0" smtClean="0">
                <a:latin typeface="Candara" panose="020E0502030303020204" pitchFamily="34" charset="0"/>
              </a:rPr>
              <a:t> </a:t>
            </a:r>
            <a:endParaRPr lang="en-US" sz="1800" i="1" dirty="0">
              <a:latin typeface="Candara" panose="020E0502030303020204" pitchFamily="34" charset="0"/>
            </a:endParaRPr>
          </a:p>
          <a:p>
            <a:pPr marL="400050" lvl="1" indent="0" fontAlgn="auto">
              <a:lnSpc>
                <a:spcPct val="90000"/>
              </a:lnSpc>
              <a:spcAft>
                <a:spcPts val="0"/>
              </a:spcAft>
              <a:buNone/>
              <a:defRPr/>
            </a:pPr>
            <a:endParaRPr lang="en-US" sz="2700" dirty="0">
              <a:latin typeface="Candara" panose="020E0502030303020204" pitchFamily="34" charset="0"/>
            </a:endParaRPr>
          </a:p>
        </p:txBody>
      </p:sp>
    </p:spTree>
    <p:extLst>
      <p:ext uri="{BB962C8B-B14F-4D97-AF65-F5344CB8AC3E}">
        <p14:creationId xmlns:p14="http://schemas.microsoft.com/office/powerpoint/2010/main" val="198097713"/>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0" y="464768"/>
            <a:ext cx="9144000" cy="914400"/>
          </a:xfrm>
        </p:spPr>
        <p:txBody>
          <a:bodyPr/>
          <a:lstStyle/>
          <a:p>
            <a:pPr algn="ctr" fontAlgn="auto">
              <a:spcAft>
                <a:spcPts val="0"/>
              </a:spcAft>
              <a:defRPr/>
            </a:pPr>
            <a:r>
              <a:rPr lang="en-US" sz="4000" b="1" cap="none" dirty="0" smtClean="0">
                <a:latin typeface="Candara" panose="020E0502030303020204" pitchFamily="34" charset="0"/>
                <a:cs typeface="Calibri" panose="020F0502020204030204" pitchFamily="34" charset="0"/>
              </a:rPr>
              <a:t>Annual Events</a:t>
            </a:r>
            <a:endParaRPr lang="en-US" sz="4000" b="1" cap="none" dirty="0">
              <a:latin typeface="Candara" panose="020E0502030303020204" pitchFamily="34" charset="0"/>
              <a:cs typeface="Calibri" panose="020F0502020204030204" pitchFamily="34" charset="0"/>
            </a:endParaRPr>
          </a:p>
        </p:txBody>
      </p:sp>
      <p:sp>
        <p:nvSpPr>
          <p:cNvPr id="152579" name="Rectangle 3"/>
          <p:cNvSpPr>
            <a:spLocks noGrp="1" noChangeArrowheads="1"/>
          </p:cNvSpPr>
          <p:nvPr>
            <p:ph idx="1"/>
          </p:nvPr>
        </p:nvSpPr>
        <p:spPr>
          <a:xfrm>
            <a:off x="0" y="1379167"/>
            <a:ext cx="9144000" cy="4800600"/>
          </a:xfrm>
        </p:spPr>
        <p:txBody>
          <a:bodyPr>
            <a:normAutofit/>
          </a:bodyPr>
          <a:lstStyle/>
          <a:p>
            <a:pPr marL="0" indent="0" fontAlgn="auto">
              <a:lnSpc>
                <a:spcPct val="90000"/>
              </a:lnSpc>
              <a:spcAft>
                <a:spcPts val="0"/>
              </a:spcAft>
              <a:buFont typeface="Wingdings 2"/>
              <a:buNone/>
              <a:defRPr/>
            </a:pPr>
            <a:endParaRPr lang="en-US" dirty="0">
              <a:ln w="12700">
                <a:noFill/>
                <a:prstDash val="solid"/>
              </a:ln>
              <a:solidFill>
                <a:srgbClr val="FF0000"/>
              </a:solidFill>
              <a:effectLst>
                <a:outerShdw blurRad="41275" dist="20320" dir="1800000" algn="tl" rotWithShape="0">
                  <a:srgbClr val="000000">
                    <a:alpha val="40000"/>
                  </a:srgbClr>
                </a:outerShdw>
              </a:effectLst>
              <a:latin typeface="Calibri" panose="020F0502020204030204" pitchFamily="34" charset="0"/>
              <a:cs typeface="Calibri" panose="020F0502020204030204" pitchFamily="34" charset="0"/>
            </a:endParaRPr>
          </a:p>
          <a:p>
            <a:pPr marL="274320" indent="-274320" fontAlgn="auto">
              <a:lnSpc>
                <a:spcPct val="90000"/>
              </a:lnSpc>
              <a:spcAft>
                <a:spcPts val="0"/>
              </a:spcAft>
              <a:buFont typeface="Wingdings" pitchFamily="2" charset="2"/>
              <a:buChar char="§"/>
              <a:defRPr/>
            </a:pPr>
            <a:r>
              <a:rPr lang="en-US" sz="3000" b="1" dirty="0" smtClean="0">
                <a:latin typeface="Candara" panose="020E0502030303020204" pitchFamily="34" charset="0"/>
                <a:cs typeface="Calibri" panose="020F0502020204030204" pitchFamily="34" charset="0"/>
              </a:rPr>
              <a:t>Financial Wellness Series</a:t>
            </a:r>
            <a:r>
              <a:rPr lang="en-US" sz="3000" b="1" dirty="0">
                <a:latin typeface="Candara" panose="020E0502030303020204" pitchFamily="34" charset="0"/>
                <a:cs typeface="Calibri" panose="020F0502020204030204" pitchFamily="34" charset="0"/>
              </a:rPr>
              <a:t>: </a:t>
            </a:r>
            <a:r>
              <a:rPr lang="en-US" sz="3000" b="1" dirty="0" smtClean="0">
                <a:latin typeface="Candara" panose="020E0502030303020204" pitchFamily="34" charset="0"/>
                <a:cs typeface="Calibri" panose="020F0502020204030204" pitchFamily="34" charset="0"/>
              </a:rPr>
              <a:t>Spring (April)</a:t>
            </a:r>
          </a:p>
          <a:p>
            <a:pPr marL="590550" lvl="1" indent="-342900" fontAlgn="auto">
              <a:lnSpc>
                <a:spcPct val="90000"/>
              </a:lnSpc>
              <a:spcAft>
                <a:spcPts val="0"/>
              </a:spcAft>
              <a:defRPr/>
            </a:pPr>
            <a:r>
              <a:rPr lang="en-US" sz="2500" dirty="0" smtClean="0">
                <a:latin typeface="Candara" panose="020E0502030303020204" pitchFamily="34" charset="0"/>
                <a:cs typeface="Calibri" panose="020F0502020204030204" pitchFamily="34" charset="0"/>
              </a:rPr>
              <a:t>Presentations throughout the month</a:t>
            </a:r>
          </a:p>
          <a:p>
            <a:pPr marL="247650" lvl="1" indent="0" fontAlgn="auto">
              <a:lnSpc>
                <a:spcPct val="90000"/>
              </a:lnSpc>
              <a:spcAft>
                <a:spcPts val="0"/>
              </a:spcAft>
              <a:buNone/>
              <a:defRPr/>
            </a:pPr>
            <a:endParaRPr lang="en-US" sz="2200" dirty="0">
              <a:latin typeface="Candara" panose="020E0502030303020204" pitchFamily="34" charset="0"/>
              <a:cs typeface="Calibri" panose="020F0502020204030204" pitchFamily="34" charset="0"/>
            </a:endParaRPr>
          </a:p>
          <a:p>
            <a:pPr marL="274320" indent="-274320" fontAlgn="auto">
              <a:lnSpc>
                <a:spcPct val="90000"/>
              </a:lnSpc>
              <a:spcAft>
                <a:spcPts val="0"/>
              </a:spcAft>
              <a:buFont typeface="Wingdings" pitchFamily="2" charset="2"/>
              <a:buChar char="§"/>
              <a:defRPr/>
            </a:pPr>
            <a:r>
              <a:rPr lang="en-US" sz="3000" b="1" dirty="0">
                <a:latin typeface="Candara" panose="020E0502030303020204" pitchFamily="34" charset="0"/>
                <a:cs typeface="Calibri" panose="020F0502020204030204" pitchFamily="34" charset="0"/>
              </a:rPr>
              <a:t>Benefits Fair: Fall (October)</a:t>
            </a:r>
          </a:p>
          <a:p>
            <a:pPr marL="590550" lvl="1" indent="-342900" fontAlgn="auto">
              <a:lnSpc>
                <a:spcPct val="90000"/>
              </a:lnSpc>
              <a:spcAft>
                <a:spcPts val="0"/>
              </a:spcAft>
              <a:defRPr/>
            </a:pPr>
            <a:r>
              <a:rPr lang="en-US" sz="2500" dirty="0">
                <a:latin typeface="Candara" panose="020E0502030303020204" pitchFamily="34" charset="0"/>
                <a:cs typeface="Calibri" panose="020F0502020204030204" pitchFamily="34" charset="0"/>
              </a:rPr>
              <a:t>Insurance &amp; Retirement vendors available</a:t>
            </a:r>
          </a:p>
          <a:p>
            <a:pPr marL="590550" lvl="1" indent="-342900" fontAlgn="auto">
              <a:lnSpc>
                <a:spcPct val="90000"/>
              </a:lnSpc>
              <a:spcAft>
                <a:spcPts val="0"/>
              </a:spcAft>
              <a:defRPr/>
            </a:pPr>
            <a:r>
              <a:rPr lang="en-US" sz="2500" dirty="0">
                <a:latin typeface="Candara" panose="020E0502030303020204" pitchFamily="34" charset="0"/>
                <a:cs typeface="Calibri" panose="020F0502020204030204" pitchFamily="34" charset="0"/>
              </a:rPr>
              <a:t>Learn about benefit changes for the upcoming year</a:t>
            </a:r>
          </a:p>
          <a:p>
            <a:pPr marL="0" indent="0" fontAlgn="auto">
              <a:lnSpc>
                <a:spcPct val="90000"/>
              </a:lnSpc>
              <a:spcAft>
                <a:spcPts val="0"/>
              </a:spcAft>
              <a:buNone/>
              <a:defRPr/>
            </a:pPr>
            <a:endParaRPr lang="en-US" sz="2500" dirty="0">
              <a:solidFill>
                <a:schemeClr val="tx2">
                  <a:lumMod val="85000"/>
                  <a:lumOff val="15000"/>
                </a:schemeClr>
              </a:solidFill>
              <a:latin typeface="Candara" panose="020E0502030303020204" pitchFamily="34" charset="0"/>
              <a:cs typeface="Calibri" panose="020F0502020204030204" pitchFamily="34" charset="0"/>
            </a:endParaRPr>
          </a:p>
        </p:txBody>
      </p:sp>
      <p:pic>
        <p:nvPicPr>
          <p:cNvPr id="2" name="Picture 1"/>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7024036" y="609600"/>
            <a:ext cx="1843503" cy="1226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13345198"/>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19492" y="547577"/>
            <a:ext cx="9124507" cy="914400"/>
          </a:xfrm>
        </p:spPr>
        <p:txBody>
          <a:bodyPr/>
          <a:lstStyle/>
          <a:p>
            <a:pPr algn="ctr" fontAlgn="auto">
              <a:spcAft>
                <a:spcPts val="0"/>
              </a:spcAft>
              <a:defRPr/>
            </a:pPr>
            <a:r>
              <a:rPr lang="en-US" sz="4000" b="1" cap="none" dirty="0" smtClean="0">
                <a:latin typeface="Candara" panose="020E0502030303020204" pitchFamily="34" charset="0"/>
                <a:cs typeface="Calibri" panose="020F0502020204030204" pitchFamily="34" charset="0"/>
              </a:rPr>
              <a:t>Workers’ Compensation</a:t>
            </a:r>
            <a:endParaRPr lang="en-US" sz="4000" b="1" cap="none" dirty="0">
              <a:latin typeface="Candara" panose="020E0502030303020204" pitchFamily="34" charset="0"/>
              <a:cs typeface="Calibri" panose="020F0502020204030204" pitchFamily="34" charset="0"/>
            </a:endParaRPr>
          </a:p>
        </p:txBody>
      </p:sp>
      <p:sp>
        <p:nvSpPr>
          <p:cNvPr id="152579" name="Rectangle 3"/>
          <p:cNvSpPr>
            <a:spLocks noGrp="1" noChangeArrowheads="1"/>
          </p:cNvSpPr>
          <p:nvPr>
            <p:ph idx="1"/>
          </p:nvPr>
        </p:nvSpPr>
        <p:spPr>
          <a:xfrm>
            <a:off x="37214" y="1905000"/>
            <a:ext cx="9106786" cy="4876800"/>
          </a:xfrm>
        </p:spPr>
        <p:txBody>
          <a:bodyPr>
            <a:normAutofit/>
          </a:bodyPr>
          <a:lstStyle/>
          <a:p>
            <a:pPr marL="247650" lvl="1" indent="-247650" fontAlgn="auto">
              <a:lnSpc>
                <a:spcPct val="90000"/>
              </a:lnSpc>
              <a:spcAft>
                <a:spcPts val="0"/>
              </a:spcAft>
              <a:buFont typeface="Wingdings 2"/>
              <a:buNone/>
              <a:defRPr/>
            </a:pPr>
            <a:r>
              <a:rPr lang="en-US" dirty="0" smtClean="0">
                <a:ln w="12700">
                  <a:noFill/>
                  <a:prstDash val="solid"/>
                </a:ln>
                <a:effectLst>
                  <a:outerShdw blurRad="41275" dist="20320" dir="1800000" algn="tl" rotWithShape="0">
                    <a:srgbClr val="000000">
                      <a:alpha val="40000"/>
                    </a:srgbClr>
                  </a:outerShdw>
                </a:effectLst>
                <a:latin typeface="Candara" panose="020E0502030303020204" pitchFamily="34" charset="0"/>
                <a:cs typeface="Calibri" panose="020F0502020204030204" pitchFamily="34" charset="0"/>
              </a:rPr>
              <a:t>DO </a:t>
            </a:r>
            <a:r>
              <a:rPr lang="en-US" dirty="0">
                <a:ln w="12700">
                  <a:noFill/>
                  <a:prstDash val="solid"/>
                </a:ln>
                <a:effectLst>
                  <a:outerShdw blurRad="41275" dist="20320" dir="1800000" algn="tl" rotWithShape="0">
                    <a:srgbClr val="000000">
                      <a:alpha val="40000"/>
                    </a:srgbClr>
                  </a:outerShdw>
                </a:effectLst>
                <a:latin typeface="Candara" panose="020E0502030303020204" pitchFamily="34" charset="0"/>
                <a:cs typeface="Calibri" panose="020F0502020204030204" pitchFamily="34" charset="0"/>
              </a:rPr>
              <a:t>NOT SEE PERSONAL DOCTOR IF </a:t>
            </a:r>
            <a:r>
              <a:rPr lang="en-US" dirty="0" smtClean="0">
                <a:ln w="12700">
                  <a:noFill/>
                  <a:prstDash val="solid"/>
                </a:ln>
                <a:effectLst>
                  <a:outerShdw blurRad="41275" dist="20320" dir="1800000" algn="tl" rotWithShape="0">
                    <a:srgbClr val="000000">
                      <a:alpha val="40000"/>
                    </a:srgbClr>
                  </a:outerShdw>
                </a:effectLst>
                <a:latin typeface="Candara" panose="020E0502030303020204" pitchFamily="34" charset="0"/>
                <a:cs typeface="Calibri" panose="020F0502020204030204" pitchFamily="34" charset="0"/>
              </a:rPr>
              <a:t>INJURED ON </a:t>
            </a:r>
            <a:r>
              <a:rPr lang="en-US" dirty="0">
                <a:ln w="12700">
                  <a:noFill/>
                  <a:prstDash val="solid"/>
                </a:ln>
                <a:effectLst>
                  <a:outerShdw blurRad="41275" dist="20320" dir="1800000" algn="tl" rotWithShape="0">
                    <a:srgbClr val="000000">
                      <a:alpha val="40000"/>
                    </a:srgbClr>
                  </a:outerShdw>
                </a:effectLst>
                <a:latin typeface="Candara" panose="020E0502030303020204" pitchFamily="34" charset="0"/>
                <a:cs typeface="Calibri" panose="020F0502020204030204" pitchFamily="34" charset="0"/>
              </a:rPr>
              <a:t>THE </a:t>
            </a:r>
            <a:r>
              <a:rPr lang="en-US" dirty="0" smtClean="0">
                <a:ln w="12700">
                  <a:noFill/>
                  <a:prstDash val="solid"/>
                </a:ln>
                <a:effectLst>
                  <a:outerShdw blurRad="41275" dist="20320" dir="1800000" algn="tl" rotWithShape="0">
                    <a:srgbClr val="000000">
                      <a:alpha val="40000"/>
                    </a:srgbClr>
                  </a:outerShdw>
                </a:effectLst>
                <a:latin typeface="Candara" panose="020E0502030303020204" pitchFamily="34" charset="0"/>
                <a:cs typeface="Calibri" panose="020F0502020204030204" pitchFamily="34" charset="0"/>
              </a:rPr>
              <a:t>JOB!</a:t>
            </a:r>
          </a:p>
          <a:p>
            <a:pPr marL="274320" indent="-274320" fontAlgn="auto">
              <a:lnSpc>
                <a:spcPct val="90000"/>
              </a:lnSpc>
              <a:spcBef>
                <a:spcPts val="1800"/>
              </a:spcBef>
              <a:spcAft>
                <a:spcPts val="0"/>
              </a:spcAft>
              <a:buFont typeface="Wingdings" pitchFamily="2" charset="2"/>
              <a:buChar char="§"/>
              <a:defRPr/>
            </a:pPr>
            <a:r>
              <a:rPr lang="en-US" sz="2500" dirty="0" smtClean="0">
                <a:latin typeface="Candara" panose="020E0502030303020204" pitchFamily="34" charset="0"/>
                <a:cs typeface="Calibri" panose="020F0502020204030204" pitchFamily="34" charset="0"/>
              </a:rPr>
              <a:t>These </a:t>
            </a:r>
            <a:r>
              <a:rPr lang="en-US" sz="2500" dirty="0">
                <a:latin typeface="Candara" panose="020E0502030303020204" pitchFamily="34" charset="0"/>
                <a:cs typeface="Calibri" panose="020F0502020204030204" pitchFamily="34" charset="0"/>
              </a:rPr>
              <a:t>injuries are not covered by regular medical </a:t>
            </a:r>
            <a:r>
              <a:rPr lang="en-US" sz="2500" dirty="0" smtClean="0">
                <a:latin typeface="Candara" panose="020E0502030303020204" pitchFamily="34" charset="0"/>
                <a:cs typeface="Calibri" panose="020F0502020204030204" pitchFamily="34" charset="0"/>
              </a:rPr>
              <a:t>insurance</a:t>
            </a:r>
          </a:p>
          <a:p>
            <a:pPr marL="274320" indent="-274320" fontAlgn="auto">
              <a:lnSpc>
                <a:spcPct val="90000"/>
              </a:lnSpc>
              <a:spcBef>
                <a:spcPts val="1800"/>
              </a:spcBef>
              <a:spcAft>
                <a:spcPts val="0"/>
              </a:spcAft>
              <a:buFont typeface="Wingdings" pitchFamily="2" charset="2"/>
              <a:buChar char="§"/>
              <a:defRPr/>
            </a:pPr>
            <a:r>
              <a:rPr lang="en-US" sz="2500" dirty="0" smtClean="0">
                <a:latin typeface="Candara" panose="020E0502030303020204" pitchFamily="34" charset="0"/>
                <a:cs typeface="Calibri" panose="020F0502020204030204" pitchFamily="34" charset="0"/>
              </a:rPr>
              <a:t>Supervisor and employee must report to AmeriSys ASAP</a:t>
            </a:r>
            <a:br>
              <a:rPr lang="en-US" sz="2500" dirty="0" smtClean="0">
                <a:latin typeface="Candara" panose="020E0502030303020204" pitchFamily="34" charset="0"/>
                <a:cs typeface="Calibri" panose="020F0502020204030204" pitchFamily="34" charset="0"/>
              </a:rPr>
            </a:br>
            <a:r>
              <a:rPr lang="en-US" sz="2500" dirty="0" smtClean="0">
                <a:latin typeface="Candara" panose="020E0502030303020204" pitchFamily="34" charset="0"/>
                <a:cs typeface="Calibri" panose="020F0502020204030204" pitchFamily="34" charset="0"/>
              </a:rPr>
              <a:t>(800-455-2079), whether or not medical treatment is desired</a:t>
            </a:r>
          </a:p>
          <a:p>
            <a:pPr marL="274320" indent="-274320" fontAlgn="auto">
              <a:lnSpc>
                <a:spcPct val="90000"/>
              </a:lnSpc>
              <a:spcBef>
                <a:spcPts val="1800"/>
              </a:spcBef>
              <a:spcAft>
                <a:spcPts val="0"/>
              </a:spcAft>
              <a:buFont typeface="Wingdings" pitchFamily="2" charset="2"/>
              <a:buChar char="§"/>
              <a:defRPr/>
            </a:pPr>
            <a:r>
              <a:rPr lang="en-US" sz="2500" dirty="0" smtClean="0">
                <a:latin typeface="Candara" panose="020E0502030303020204" pitchFamily="34" charset="0"/>
                <a:cs typeface="Calibri" panose="020F0502020204030204" pitchFamily="34" charset="0"/>
              </a:rPr>
              <a:t>The call to AmeriSys and a “UCF Report of Accident/Near Miss” form must be completed </a:t>
            </a:r>
          </a:p>
          <a:p>
            <a:pPr marL="0" indent="0" fontAlgn="auto">
              <a:lnSpc>
                <a:spcPct val="90000"/>
              </a:lnSpc>
              <a:spcBef>
                <a:spcPts val="1800"/>
              </a:spcBef>
              <a:spcAft>
                <a:spcPts val="0"/>
              </a:spcAft>
              <a:buNone/>
              <a:defRPr/>
            </a:pPr>
            <a:r>
              <a:rPr lang="en-US" sz="2500" b="1" u="sng" dirty="0" smtClean="0">
                <a:latin typeface="Candara" panose="020E0502030303020204" pitchFamily="34" charset="0"/>
                <a:cs typeface="Calibri" panose="020F0502020204030204" pitchFamily="34" charset="0"/>
              </a:rPr>
              <a:t>Questions: </a:t>
            </a:r>
          </a:p>
          <a:p>
            <a:pPr marL="0" indent="0" fontAlgn="auto">
              <a:lnSpc>
                <a:spcPct val="90000"/>
              </a:lnSpc>
              <a:spcBef>
                <a:spcPts val="0"/>
              </a:spcBef>
              <a:spcAft>
                <a:spcPts val="0"/>
              </a:spcAft>
              <a:buNone/>
              <a:defRPr/>
            </a:pPr>
            <a:r>
              <a:rPr lang="en-US" sz="2500" dirty="0" smtClean="0">
                <a:latin typeface="Candara" panose="020E0502030303020204" pitchFamily="34" charset="0"/>
                <a:cs typeface="Calibri" panose="020F0502020204030204" pitchFamily="34" charset="0"/>
              </a:rPr>
              <a:t>Contact Human Resources </a:t>
            </a:r>
            <a:r>
              <a:rPr lang="en-US" sz="2500" b="1" dirty="0" smtClean="0">
                <a:latin typeface="Candara" panose="020E0502030303020204" pitchFamily="34" charset="0"/>
                <a:cs typeface="Calibri" panose="020F0502020204030204" pitchFamily="34" charset="0"/>
              </a:rPr>
              <a:t>Leave of Absence/Workers’ Compensation Section </a:t>
            </a:r>
            <a:r>
              <a:rPr lang="en-US" sz="2500" dirty="0" smtClean="0">
                <a:latin typeface="Candara" panose="020E0502030303020204" pitchFamily="34" charset="0"/>
                <a:cs typeface="Calibri" panose="020F0502020204030204" pitchFamily="34" charset="0"/>
              </a:rPr>
              <a:t>at</a:t>
            </a:r>
            <a:r>
              <a:rPr lang="en-US" sz="2500" b="1" dirty="0">
                <a:latin typeface="Candara" panose="020E0502030303020204" pitchFamily="34" charset="0"/>
                <a:cs typeface="Calibri" panose="020F0502020204030204" pitchFamily="34" charset="0"/>
              </a:rPr>
              <a:t> </a:t>
            </a:r>
            <a:r>
              <a:rPr lang="en-US" sz="2500" dirty="0" smtClean="0">
                <a:latin typeface="Candara" panose="020E0502030303020204" pitchFamily="34" charset="0"/>
                <a:cs typeface="Calibri" panose="020F0502020204030204" pitchFamily="34" charset="0"/>
                <a:hlinkClick r:id="rId3"/>
              </a:rPr>
              <a:t>loaandworkcomp@ucf.edu</a:t>
            </a:r>
            <a:r>
              <a:rPr lang="en-US" sz="2500" dirty="0" smtClean="0">
                <a:latin typeface="Candara" panose="020E0502030303020204" pitchFamily="34" charset="0"/>
                <a:cs typeface="Calibri" panose="020F0502020204030204" pitchFamily="34" charset="0"/>
              </a:rPr>
              <a:t> or </a:t>
            </a:r>
          </a:p>
          <a:p>
            <a:pPr marL="0" indent="0" fontAlgn="auto">
              <a:lnSpc>
                <a:spcPct val="90000"/>
              </a:lnSpc>
              <a:spcBef>
                <a:spcPts val="0"/>
              </a:spcBef>
              <a:spcAft>
                <a:spcPts val="0"/>
              </a:spcAft>
              <a:buNone/>
              <a:defRPr/>
            </a:pPr>
            <a:r>
              <a:rPr lang="en-US" sz="2500" dirty="0" smtClean="0">
                <a:latin typeface="Candara" panose="020E0502030303020204" pitchFamily="34" charset="0"/>
                <a:cs typeface="Calibri" panose="020F0502020204030204" pitchFamily="34" charset="0"/>
              </a:rPr>
              <a:t>407-823-2771</a:t>
            </a:r>
            <a:endParaRPr lang="en-US" sz="2500" dirty="0">
              <a:latin typeface="Candara" panose="020E0502030303020204" pitchFamily="34" charset="0"/>
              <a:cs typeface="Calibri" panose="020F0502020204030204" pitchFamily="34" charset="0"/>
            </a:endParaRPr>
          </a:p>
        </p:txBody>
      </p:sp>
      <p:pic>
        <p:nvPicPr>
          <p:cNvPr id="3074" name="Picture 2" descr="C:\Users\as089772\AppData\Local\Microsoft\Windows\Temporary Internet Files\Content.IE5\F6H5CF8O\MC90041357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90377"/>
            <a:ext cx="94354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020974"/>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0" y="533400"/>
            <a:ext cx="9144000" cy="685800"/>
          </a:xfrm>
        </p:spPr>
        <p:txBody>
          <a:bodyPr/>
          <a:lstStyle/>
          <a:p>
            <a:pPr algn="ctr" fontAlgn="auto">
              <a:spcAft>
                <a:spcPts val="0"/>
              </a:spcAft>
              <a:defRPr/>
            </a:pPr>
            <a:r>
              <a:rPr lang="en-US" sz="4000" b="1" cap="none" dirty="0" smtClean="0">
                <a:latin typeface="Candara" panose="020E0502030303020204" pitchFamily="34" charset="0"/>
                <a:cs typeface="Calibri" panose="020F0502020204030204" pitchFamily="34" charset="0"/>
              </a:rPr>
              <a:t>Sick Leave Pool</a:t>
            </a:r>
            <a:endParaRPr lang="en-US" sz="4000" b="1" cap="none" dirty="0">
              <a:latin typeface="Candara" panose="020E0502030303020204" pitchFamily="34" charset="0"/>
              <a:cs typeface="Calibri" panose="020F0502020204030204" pitchFamily="34" charset="0"/>
            </a:endParaRPr>
          </a:p>
        </p:txBody>
      </p:sp>
      <p:sp>
        <p:nvSpPr>
          <p:cNvPr id="4" name="TextBox 3"/>
          <p:cNvSpPr txBox="1"/>
          <p:nvPr/>
        </p:nvSpPr>
        <p:spPr>
          <a:xfrm>
            <a:off x="941067" y="5545232"/>
            <a:ext cx="8037447"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fontAlgn="auto">
              <a:spcAft>
                <a:spcPts val="0"/>
              </a:spcAft>
              <a:buClrTx/>
              <a:defRPr/>
            </a:pPr>
            <a:r>
              <a:rPr lang="en-US" sz="2000" dirty="0" smtClean="0">
                <a:latin typeface="Candara" panose="020E0502030303020204" pitchFamily="34" charset="0"/>
                <a:cs typeface="Calibri" panose="020F0502020204030204" pitchFamily="34" charset="0"/>
              </a:rPr>
              <a:t>Questions regarding the Sick Leave Pool should be referred to the Human Resources Leave of Absence &amp; Workers Compensation Section (</a:t>
            </a:r>
            <a:r>
              <a:rPr lang="en-US" sz="2000" dirty="0" smtClean="0">
                <a:latin typeface="Candara" panose="020E0502030303020204" pitchFamily="34" charset="0"/>
                <a:cs typeface="Calibri" panose="020F0502020204030204" pitchFamily="34" charset="0"/>
                <a:hlinkClick r:id="rId3"/>
              </a:rPr>
              <a:t>loaandworkcomp@ucf.edu</a:t>
            </a:r>
            <a:r>
              <a:rPr lang="en-US" sz="2000" dirty="0" smtClean="0">
                <a:latin typeface="Candara" panose="020E0502030303020204" pitchFamily="34" charset="0"/>
                <a:cs typeface="Calibri" panose="020F0502020204030204" pitchFamily="34" charset="0"/>
              </a:rPr>
              <a:t>). </a:t>
            </a:r>
            <a:endParaRPr lang="en-US" sz="2000" dirty="0">
              <a:latin typeface="Candara" panose="020E0502030303020204" pitchFamily="34" charset="0"/>
              <a:cs typeface="Calibri" panose="020F0502020204030204" pitchFamily="34" charset="0"/>
            </a:endParaRPr>
          </a:p>
        </p:txBody>
      </p:sp>
      <p:sp>
        <p:nvSpPr>
          <p:cNvPr id="101379" name="Rectangle 3"/>
          <p:cNvSpPr>
            <a:spLocks noGrp="1" noChangeArrowheads="1"/>
          </p:cNvSpPr>
          <p:nvPr>
            <p:ph idx="1"/>
          </p:nvPr>
        </p:nvSpPr>
        <p:spPr>
          <a:xfrm>
            <a:off x="0" y="1371600"/>
            <a:ext cx="9144000" cy="5489944"/>
          </a:xfrm>
        </p:spPr>
        <p:txBody>
          <a:bodyPr>
            <a:normAutofit/>
          </a:bodyPr>
          <a:lstStyle/>
          <a:p>
            <a:pPr marL="0" lvl="0" indent="0">
              <a:buNone/>
            </a:pPr>
            <a:r>
              <a:rPr lang="en-US" sz="2900" b="1" dirty="0">
                <a:latin typeface="Candara" panose="020E0502030303020204" pitchFamily="34" charset="0"/>
                <a:cs typeface="Calibri" panose="020F0502020204030204" pitchFamily="34" charset="0"/>
              </a:rPr>
              <a:t>Eligibility</a:t>
            </a:r>
          </a:p>
          <a:p>
            <a:pPr>
              <a:buFont typeface="Wingdings" pitchFamily="2" charset="2"/>
              <a:buChar char="§"/>
            </a:pPr>
            <a:r>
              <a:rPr lang="en-US" sz="2900" dirty="0">
                <a:latin typeface="Candara" panose="020E0502030303020204" pitchFamily="34" charset="0"/>
                <a:cs typeface="Calibri" panose="020F0502020204030204" pitchFamily="34" charset="0"/>
              </a:rPr>
              <a:t>Employed</a:t>
            </a:r>
            <a:r>
              <a:rPr lang="en-US" sz="2900" dirty="0" smtClean="0">
                <a:latin typeface="Candara" panose="020E0502030303020204" pitchFamily="34" charset="0"/>
                <a:cs typeface="Calibri" panose="020F0502020204030204" pitchFamily="34" charset="0"/>
              </a:rPr>
              <a:t> with UCF for more than (1) year</a:t>
            </a:r>
          </a:p>
          <a:p>
            <a:pPr>
              <a:buFont typeface="Wingdings" pitchFamily="2" charset="2"/>
              <a:buChar char="§"/>
            </a:pPr>
            <a:r>
              <a:rPr lang="en-US" sz="2900" dirty="0" smtClean="0">
                <a:latin typeface="Candara" panose="020E0502030303020204" pitchFamily="34" charset="0"/>
                <a:cs typeface="Calibri" panose="020F0502020204030204" pitchFamily="34" charset="0"/>
              </a:rPr>
              <a:t>Must have at least 64 hours of unused sick leave</a:t>
            </a:r>
          </a:p>
          <a:p>
            <a:pPr>
              <a:buFont typeface="Wingdings" pitchFamily="2" charset="2"/>
              <a:buChar char="§"/>
            </a:pPr>
            <a:r>
              <a:rPr lang="en-US" sz="2900" dirty="0" smtClean="0">
                <a:latin typeface="Candara" panose="020E0502030303020204" pitchFamily="34" charset="0"/>
                <a:cs typeface="Calibri" panose="020F0502020204030204" pitchFamily="34" charset="0"/>
              </a:rPr>
              <a:t>Donate 16 hours to the Sick Leave Pool</a:t>
            </a:r>
          </a:p>
          <a:p>
            <a:pPr>
              <a:buFont typeface="Wingdings" pitchFamily="2" charset="2"/>
              <a:buChar char="§"/>
            </a:pPr>
            <a:endParaRPr lang="en-US" sz="2900" dirty="0">
              <a:latin typeface="Candara" panose="020E0502030303020204" pitchFamily="34" charset="0"/>
              <a:cs typeface="Calibri" panose="020F0502020204030204" pitchFamily="34" charset="0"/>
            </a:endParaRPr>
          </a:p>
          <a:p>
            <a:pPr marL="0" indent="0">
              <a:buNone/>
            </a:pPr>
            <a:r>
              <a:rPr lang="en-US" sz="2900" b="1" dirty="0" smtClean="0">
                <a:latin typeface="Candara" panose="020E0502030303020204" pitchFamily="34" charset="0"/>
                <a:cs typeface="Calibri" panose="020F0502020204030204" pitchFamily="34" charset="0"/>
              </a:rPr>
              <a:t>Open Enrollment Period</a:t>
            </a:r>
          </a:p>
          <a:p>
            <a:pPr>
              <a:buFont typeface="Wingdings" panose="05000000000000000000" pitchFamily="2" charset="2"/>
              <a:buChar char="§"/>
            </a:pPr>
            <a:r>
              <a:rPr lang="en-US" sz="2900" dirty="0" smtClean="0">
                <a:latin typeface="Candara" panose="020E0502030303020204" pitchFamily="34" charset="0"/>
                <a:cs typeface="Calibri" panose="020F0502020204030204" pitchFamily="34" charset="0"/>
              </a:rPr>
              <a:t>March &amp; September</a:t>
            </a:r>
          </a:p>
          <a:p>
            <a:pPr>
              <a:buFont typeface="Wingdings" panose="05000000000000000000" pitchFamily="2" charset="2"/>
              <a:buChar char="§"/>
            </a:pPr>
            <a:endParaRPr lang="en-US" sz="2900" dirty="0">
              <a:latin typeface="Candara" panose="020E0502030303020204" pitchFamily="34" charset="0"/>
              <a:cs typeface="Calibri" panose="020F0502020204030204" pitchFamily="34" charset="0"/>
            </a:endParaRPr>
          </a:p>
          <a:p>
            <a:pPr>
              <a:buFont typeface="Wingdings" panose="05000000000000000000" pitchFamily="2" charset="2"/>
              <a:buChar char="§"/>
            </a:pPr>
            <a:endParaRPr lang="en-US" sz="2900" dirty="0" smtClean="0">
              <a:latin typeface="Candara" panose="020E0502030303020204" pitchFamily="34" charset="0"/>
              <a:cs typeface="Calibri" panose="020F0502020204030204" pitchFamily="34" charset="0"/>
            </a:endParaRPr>
          </a:p>
        </p:txBody>
      </p:sp>
      <p:pic>
        <p:nvPicPr>
          <p:cNvPr id="1030" name="Picture 6" descr="Image result for questions"/>
          <p:cNvPicPr>
            <a:picLocks noChangeAspect="1" noChangeArrowheads="1"/>
          </p:cNvPicPr>
          <p:nvPr/>
        </p:nvPicPr>
        <p:blipFill>
          <a:blip r:embed="rId4">
            <a:biLevel thresh="50000"/>
            <a:extLst>
              <a:ext uri="{28A0092B-C50C-407E-A947-70E740481C1C}">
                <a14:useLocalDpi xmlns:a14="http://schemas.microsoft.com/office/drawing/2010/main" val="0"/>
              </a:ext>
            </a:extLst>
          </a:blip>
          <a:srcRect/>
          <a:stretch>
            <a:fillRect/>
          </a:stretch>
        </p:blipFill>
        <p:spPr bwMode="auto">
          <a:xfrm>
            <a:off x="71814" y="5452115"/>
            <a:ext cx="949951" cy="626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848505"/>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0" y="533400"/>
            <a:ext cx="9144000" cy="990600"/>
          </a:xfrm>
        </p:spPr>
        <p:txBody>
          <a:bodyPr/>
          <a:lstStyle/>
          <a:p>
            <a:pPr algn="ctr" fontAlgn="auto">
              <a:spcAft>
                <a:spcPts val="0"/>
              </a:spcAft>
              <a:defRPr/>
            </a:pPr>
            <a:r>
              <a:rPr lang="en-US" sz="4000" b="1" cap="none" dirty="0" smtClean="0">
                <a:latin typeface="Candara" panose="020E0502030303020204" pitchFamily="34" charset="0"/>
                <a:cs typeface="Calibri" panose="020F0502020204030204" pitchFamily="34" charset="0"/>
              </a:rPr>
              <a:t>FMLA (Family Medical Leave Act)</a:t>
            </a:r>
            <a:br>
              <a:rPr lang="en-US" sz="4000" b="1" cap="none" dirty="0" smtClean="0">
                <a:latin typeface="Candara" panose="020E0502030303020204" pitchFamily="34" charset="0"/>
                <a:cs typeface="Calibri" panose="020F0502020204030204" pitchFamily="34" charset="0"/>
              </a:rPr>
            </a:br>
            <a:r>
              <a:rPr lang="en-US" sz="3200" b="1" dirty="0" smtClean="0">
                <a:latin typeface="Candara" panose="020E0502030303020204" pitchFamily="34" charset="0"/>
                <a:cs typeface="Calibri" panose="020F0502020204030204" pitchFamily="34" charset="0"/>
              </a:rPr>
              <a:t>Rights &amp; Responsibilities</a:t>
            </a:r>
            <a:endParaRPr lang="en-US" sz="3200" b="1" cap="none" dirty="0">
              <a:latin typeface="Candara" panose="020E0502030303020204" pitchFamily="34" charset="0"/>
              <a:cs typeface="Calibri" panose="020F0502020204030204" pitchFamily="34" charset="0"/>
            </a:endParaRPr>
          </a:p>
        </p:txBody>
      </p:sp>
      <p:sp>
        <p:nvSpPr>
          <p:cNvPr id="101379" name="Rectangle 3"/>
          <p:cNvSpPr>
            <a:spLocks noGrp="1" noChangeArrowheads="1"/>
          </p:cNvSpPr>
          <p:nvPr>
            <p:ph idx="1"/>
          </p:nvPr>
        </p:nvSpPr>
        <p:spPr>
          <a:xfrm>
            <a:off x="0" y="1617117"/>
            <a:ext cx="9144000" cy="4021683"/>
          </a:xfrm>
        </p:spPr>
        <p:txBody>
          <a:bodyPr>
            <a:normAutofit fontScale="92500" lnSpcReduction="10000"/>
          </a:bodyPr>
          <a:lstStyle/>
          <a:p>
            <a:pPr>
              <a:buFont typeface="Wingdings" panose="05000000000000000000" pitchFamily="2" charset="2"/>
              <a:buChar char="§"/>
            </a:pPr>
            <a:r>
              <a:rPr lang="en-US" sz="2900" dirty="0" smtClean="0">
                <a:latin typeface="Candara" panose="020E0502030303020204" pitchFamily="34" charset="0"/>
                <a:cs typeface="Calibri" panose="020F0502020204030204" pitchFamily="34" charset="0"/>
              </a:rPr>
              <a:t>Employees who are out for a period greater than (10) days due to medical reasons </a:t>
            </a:r>
            <a:r>
              <a:rPr lang="en-US" sz="2900" u="sng" dirty="0" smtClean="0">
                <a:latin typeface="Candara" panose="020E0502030303020204" pitchFamily="34" charset="0"/>
                <a:cs typeface="Calibri" panose="020F0502020204030204" pitchFamily="34" charset="0"/>
              </a:rPr>
              <a:t>must</a:t>
            </a:r>
            <a:r>
              <a:rPr lang="en-US" sz="2900" dirty="0" smtClean="0">
                <a:latin typeface="Candara" panose="020E0502030303020204" pitchFamily="34" charset="0"/>
                <a:cs typeface="Calibri" panose="020F0502020204030204" pitchFamily="34" charset="0"/>
              </a:rPr>
              <a:t> request a medical leave of absence.</a:t>
            </a:r>
          </a:p>
          <a:p>
            <a:pPr>
              <a:buFont typeface="Wingdings" panose="05000000000000000000" pitchFamily="2" charset="2"/>
              <a:buChar char="§"/>
            </a:pPr>
            <a:r>
              <a:rPr lang="en-US" sz="2900" dirty="0" smtClean="0">
                <a:latin typeface="Candara" panose="020E0502030303020204" pitchFamily="34" charset="0"/>
                <a:cs typeface="Calibri" panose="020F0502020204030204" pitchFamily="34" charset="0"/>
              </a:rPr>
              <a:t>Absences cannot be counted against employees for attendance or disciplinary purposes if the employee’s leave of absence is designated FML (Family Medical Leave). </a:t>
            </a:r>
          </a:p>
          <a:p>
            <a:pPr>
              <a:buFont typeface="Wingdings" panose="05000000000000000000" pitchFamily="2" charset="2"/>
              <a:buChar char="§"/>
            </a:pPr>
            <a:r>
              <a:rPr lang="en-US" sz="2900" dirty="0" smtClean="0">
                <a:latin typeface="Candara" panose="020E0502030303020204" pitchFamily="34" charset="0"/>
                <a:cs typeface="Calibri" panose="020F0502020204030204" pitchFamily="34" charset="0"/>
              </a:rPr>
              <a:t>To be entitled to FMLA leave, the employee must: </a:t>
            </a:r>
          </a:p>
          <a:p>
            <a:pPr lvl="1">
              <a:buFont typeface="Wingdings" panose="05000000000000000000" pitchFamily="2" charset="2"/>
              <a:buChar char="§"/>
            </a:pPr>
            <a:r>
              <a:rPr lang="en-US" sz="2500" dirty="0" smtClean="0">
                <a:latin typeface="Candara" panose="020E0502030303020204" pitchFamily="34" charset="0"/>
                <a:cs typeface="Calibri" panose="020F0502020204030204" pitchFamily="34" charset="0"/>
              </a:rPr>
              <a:t>Be employed with the University for (1) year; and</a:t>
            </a:r>
          </a:p>
          <a:p>
            <a:pPr lvl="1">
              <a:buFont typeface="Wingdings" panose="05000000000000000000" pitchFamily="2" charset="2"/>
              <a:buChar char="§"/>
            </a:pPr>
            <a:r>
              <a:rPr lang="en-US" sz="2500" dirty="0" smtClean="0">
                <a:latin typeface="Candara" panose="020E0502030303020204" pitchFamily="34" charset="0"/>
                <a:cs typeface="Calibri" panose="020F0502020204030204" pitchFamily="34" charset="0"/>
              </a:rPr>
              <a:t>Have worked 1250 hours in the 12-month period prior to their leave.</a:t>
            </a:r>
          </a:p>
          <a:p>
            <a:pPr lvl="1">
              <a:buFont typeface="Wingdings" panose="05000000000000000000" pitchFamily="2" charset="2"/>
              <a:buChar char="§"/>
            </a:pPr>
            <a:endParaRPr lang="en-US" sz="2500" dirty="0">
              <a:latin typeface="Candara" panose="020E0502030303020204" pitchFamily="34" charset="0"/>
              <a:cs typeface="Calibri" panose="020F0502020204030204" pitchFamily="34" charset="0"/>
            </a:endParaRPr>
          </a:p>
          <a:p>
            <a:pPr>
              <a:buFont typeface="Wingdings" panose="05000000000000000000" pitchFamily="2" charset="2"/>
              <a:buChar char="§"/>
            </a:pPr>
            <a:endParaRPr lang="en-US" sz="2900" dirty="0" smtClean="0">
              <a:latin typeface="Candara" panose="020E0502030303020204" pitchFamily="34" charset="0"/>
              <a:cs typeface="Calibri" panose="020F0502020204030204" pitchFamily="34" charset="0"/>
            </a:endParaRPr>
          </a:p>
        </p:txBody>
      </p:sp>
      <p:pic>
        <p:nvPicPr>
          <p:cNvPr id="1030" name="Picture 6" descr="Image result for questions"/>
          <p:cNvPicPr>
            <a:picLocks noChangeAspect="1" noChangeArrowheads="1"/>
          </p:cNvPicPr>
          <p:nvPr/>
        </p:nvPicPr>
        <p:blipFill>
          <a:blip r:embed="rId3">
            <a:biLevel thresh="50000"/>
            <a:extLst>
              <a:ext uri="{28A0092B-C50C-407E-A947-70E740481C1C}">
                <a14:useLocalDpi xmlns:a14="http://schemas.microsoft.com/office/drawing/2010/main" val="0"/>
              </a:ext>
            </a:extLst>
          </a:blip>
          <a:srcRect/>
          <a:stretch>
            <a:fillRect/>
          </a:stretch>
        </p:blipFill>
        <p:spPr bwMode="auto">
          <a:xfrm>
            <a:off x="71814" y="5765599"/>
            <a:ext cx="882263" cy="5822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54077" y="5731917"/>
            <a:ext cx="8037447"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fontAlgn="auto">
              <a:spcAft>
                <a:spcPts val="0"/>
              </a:spcAft>
              <a:buClrTx/>
              <a:defRPr/>
            </a:pPr>
            <a:r>
              <a:rPr lang="en-US" sz="2000" dirty="0" smtClean="0">
                <a:latin typeface="Candara" panose="020E0502030303020204" pitchFamily="34" charset="0"/>
                <a:cs typeface="Calibri" panose="020F0502020204030204" pitchFamily="34" charset="0"/>
              </a:rPr>
              <a:t>Questions regarding FMLA should be referred to the Human Resources Leave of Absence &amp; Workers Compensation Section (</a:t>
            </a:r>
            <a:r>
              <a:rPr lang="en-US" sz="2000" dirty="0" smtClean="0">
                <a:latin typeface="Candara" panose="020E0502030303020204" pitchFamily="34" charset="0"/>
                <a:cs typeface="Calibri" panose="020F0502020204030204" pitchFamily="34" charset="0"/>
                <a:hlinkClick r:id="rId4"/>
              </a:rPr>
              <a:t>loaandworkcomp@ucf.edu</a:t>
            </a:r>
            <a:r>
              <a:rPr lang="en-US" sz="2000" dirty="0" smtClean="0">
                <a:latin typeface="Candara" panose="020E0502030303020204" pitchFamily="34" charset="0"/>
                <a:cs typeface="Calibri" panose="020F0502020204030204" pitchFamily="34" charset="0"/>
              </a:rPr>
              <a:t>). </a:t>
            </a:r>
            <a:endParaRPr lang="en-US" sz="2000" dirty="0">
              <a:latin typeface="Candara" panose="020E0502030303020204" pitchFamily="34" charset="0"/>
              <a:cs typeface="Calibri" panose="020F0502020204030204" pitchFamily="34" charset="0"/>
            </a:endParaRPr>
          </a:p>
        </p:txBody>
      </p:sp>
    </p:spTree>
    <p:extLst>
      <p:ext uri="{BB962C8B-B14F-4D97-AF65-F5344CB8AC3E}">
        <p14:creationId xmlns:p14="http://schemas.microsoft.com/office/powerpoint/2010/main" val="3339388492"/>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0" y="1014230"/>
            <a:ext cx="9144000" cy="1805170"/>
          </a:xfrm>
        </p:spPr>
        <p:txBody>
          <a:bodyPr anchor="ctr" anchorCtr="0"/>
          <a:lstStyle/>
          <a:p>
            <a:pPr algn="ctr" fontAlgn="auto">
              <a:spcAft>
                <a:spcPts val="0"/>
              </a:spcAft>
              <a:defRPr/>
            </a:pPr>
            <a:r>
              <a:rPr lang="en-US" sz="5000" cap="none" dirty="0" smtClean="0">
                <a:latin typeface="Candara" panose="020E0502030303020204" pitchFamily="34" charset="0"/>
                <a:ea typeface="Tahoma" panose="020B0604030504040204" pitchFamily="34" charset="0"/>
                <a:cs typeface="Calibri" panose="020F0502020204030204" pitchFamily="34" charset="0"/>
              </a:rPr>
              <a:t>New Employee Orientation</a:t>
            </a:r>
            <a:br>
              <a:rPr lang="en-US" sz="5000" cap="none" dirty="0" smtClean="0">
                <a:latin typeface="Candara" panose="020E0502030303020204" pitchFamily="34" charset="0"/>
                <a:ea typeface="Tahoma" panose="020B0604030504040204" pitchFamily="34" charset="0"/>
                <a:cs typeface="Calibri" panose="020F0502020204030204" pitchFamily="34" charset="0"/>
              </a:rPr>
            </a:br>
            <a:r>
              <a:rPr lang="en-US" i="1" cap="none" dirty="0">
                <a:latin typeface="Candara" panose="020E0502030303020204" pitchFamily="34" charset="0"/>
                <a:ea typeface="Tahoma" panose="020B0604030504040204" pitchFamily="34" charset="0"/>
                <a:cs typeface="Calibri" panose="020F0502020204030204" pitchFamily="34" charset="0"/>
              </a:rPr>
              <a:t>Benefits: </a:t>
            </a:r>
            <a:r>
              <a:rPr lang="en-US" i="1" cap="none" dirty="0">
                <a:solidFill>
                  <a:srgbClr val="FF0000"/>
                </a:solidFill>
                <a:latin typeface="Candara" panose="020E0502030303020204" pitchFamily="34" charset="0"/>
                <a:ea typeface="Tahoma" panose="020B0604030504040204" pitchFamily="34" charset="0"/>
                <a:cs typeface="Calibri" panose="020F0502020204030204" pitchFamily="34" charset="0"/>
              </a:rPr>
              <a:t>Retirement (Part 2)</a:t>
            </a:r>
          </a:p>
        </p:txBody>
      </p:sp>
      <p:sp>
        <p:nvSpPr>
          <p:cNvPr id="17412" name="Text Box 5"/>
          <p:cNvSpPr txBox="1">
            <a:spLocks noChangeArrowheads="1"/>
          </p:cNvSpPr>
          <p:nvPr/>
        </p:nvSpPr>
        <p:spPr bwMode="auto">
          <a:xfrm>
            <a:off x="29457" y="3276600"/>
            <a:ext cx="9144001" cy="923330"/>
          </a:xfrm>
          <a:prstGeom prst="rect">
            <a:avLst/>
          </a:prstGeom>
          <a:noFill/>
          <a:ln w="9525">
            <a:noFill/>
            <a:miter lim="800000"/>
            <a:headEnd/>
            <a:tailEnd/>
          </a:ln>
        </p:spPr>
        <p:txBody>
          <a:bodyPr wrap="square">
            <a:spAutoFit/>
          </a:bodyPr>
          <a:lstStyle/>
          <a:p>
            <a:pPr algn="ctr" eaLnBrk="0" hangingPunct="0">
              <a:spcBef>
                <a:spcPts val="0"/>
              </a:spcBef>
            </a:pPr>
            <a:r>
              <a:rPr lang="en-US" b="1" i="1" dirty="0">
                <a:latin typeface="Candara" panose="020E0502030303020204" pitchFamily="34" charset="0"/>
                <a:cs typeface="Calibri" panose="020F0502020204030204" pitchFamily="34" charset="0"/>
              </a:rPr>
              <a:t>UCF </a:t>
            </a:r>
            <a:r>
              <a:rPr lang="en-US" b="1" i="1" dirty="0" smtClean="0">
                <a:latin typeface="Candara" panose="020E0502030303020204" pitchFamily="34" charset="0"/>
                <a:cs typeface="Calibri" panose="020F0502020204030204" pitchFamily="34" charset="0"/>
              </a:rPr>
              <a:t>Human Resources Benefits </a:t>
            </a:r>
            <a:r>
              <a:rPr lang="en-US" b="1" i="1" dirty="0">
                <a:latin typeface="Candara" panose="020E0502030303020204" pitchFamily="34" charset="0"/>
                <a:cs typeface="Calibri" panose="020F0502020204030204" pitchFamily="34" charset="0"/>
              </a:rPr>
              <a:t>Section </a:t>
            </a:r>
            <a:endParaRPr lang="en-US" b="1" i="1" dirty="0" smtClean="0">
              <a:latin typeface="Candara" panose="020E0502030303020204" pitchFamily="34" charset="0"/>
              <a:cs typeface="Calibri" panose="020F0502020204030204" pitchFamily="34" charset="0"/>
            </a:endParaRPr>
          </a:p>
          <a:p>
            <a:pPr algn="ctr" eaLnBrk="0" hangingPunct="0">
              <a:spcBef>
                <a:spcPts val="0"/>
              </a:spcBef>
            </a:pPr>
            <a:r>
              <a:rPr lang="en-US" b="1" i="1" dirty="0" smtClean="0">
                <a:latin typeface="Candara" panose="020E0502030303020204" pitchFamily="34" charset="0"/>
                <a:cs typeface="Calibri" panose="020F0502020204030204" pitchFamily="34" charset="0"/>
              </a:rPr>
              <a:t>(407) 823-2771 </a:t>
            </a:r>
          </a:p>
          <a:p>
            <a:pPr algn="ctr" eaLnBrk="0" hangingPunct="0">
              <a:spcBef>
                <a:spcPts val="0"/>
              </a:spcBef>
            </a:pPr>
            <a:r>
              <a:rPr lang="en-US" b="1" i="1" dirty="0" smtClean="0">
                <a:latin typeface="Candara" panose="020E0502030303020204" pitchFamily="34" charset="0"/>
                <a:cs typeface="Calibri" panose="020F0502020204030204" pitchFamily="34" charset="0"/>
                <a:hlinkClick r:id="rId3"/>
              </a:rPr>
              <a:t>Benefits@ucf.edu</a:t>
            </a:r>
            <a:r>
              <a:rPr lang="en-US" b="1" i="1" dirty="0" smtClean="0">
                <a:latin typeface="Candara" panose="020E0502030303020204" pitchFamily="34" charset="0"/>
                <a:cs typeface="Calibri" panose="020F0502020204030204" pitchFamily="34" charset="0"/>
              </a:rPr>
              <a:t> </a:t>
            </a:r>
            <a:r>
              <a:rPr lang="en-US" b="1" i="1" u="sng" dirty="0" smtClean="0">
                <a:latin typeface="Candara" panose="020E0502030303020204" pitchFamily="34" charset="0"/>
                <a:cs typeface="Calibri" panose="020F0502020204030204" pitchFamily="34" charset="0"/>
              </a:rPr>
              <a:t> </a:t>
            </a:r>
            <a:endParaRPr lang="en-US" b="1" i="1" u="sng" dirty="0">
              <a:latin typeface="Candara" panose="020E0502030303020204" pitchFamily="34" charset="0"/>
              <a:cs typeface="Calibri" panose="020F050202020403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6654" y="4128734"/>
            <a:ext cx="3889609" cy="2576866"/>
          </a:xfrm>
          <a:prstGeom prst="rect">
            <a:avLst/>
          </a:prstGeom>
          <a:ln>
            <a:noFill/>
          </a:ln>
          <a:effectLst>
            <a:softEdge rad="112500"/>
          </a:effectLst>
        </p:spPr>
      </p:pic>
    </p:spTree>
    <p:extLst>
      <p:ext uri="{BB962C8B-B14F-4D97-AF65-F5344CB8AC3E}">
        <p14:creationId xmlns:p14="http://schemas.microsoft.com/office/powerpoint/2010/main" val="1685580168"/>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0" y="457200"/>
            <a:ext cx="9144000" cy="762000"/>
          </a:xfrm>
        </p:spPr>
        <p:txBody>
          <a:bodyPr/>
          <a:lstStyle/>
          <a:p>
            <a:pPr algn="ctr" fontAlgn="auto">
              <a:spcAft>
                <a:spcPts val="0"/>
              </a:spcAft>
              <a:defRPr/>
            </a:pPr>
            <a:r>
              <a:rPr lang="en-US" sz="4000" b="1" cap="none" dirty="0" smtClean="0">
                <a:latin typeface="Candara" panose="020E0502030303020204" pitchFamily="34" charset="0"/>
                <a:cs typeface="Calibri" panose="020F0502020204030204" pitchFamily="34" charset="0"/>
              </a:rPr>
              <a:t>Mandatory Retirement Plans</a:t>
            </a:r>
            <a:r>
              <a:rPr lang="en-US" sz="4000" b="1" cap="none" dirty="0" smtClean="0">
                <a:latin typeface="Candara" panose="020E0502030303020204" pitchFamily="34" charset="0"/>
              </a:rPr>
              <a:t> </a:t>
            </a:r>
            <a:endParaRPr lang="en-US" sz="4000" b="1" cap="none" dirty="0">
              <a:latin typeface="Candara" panose="020E0502030303020204" pitchFamily="34" charset="0"/>
            </a:endParaRPr>
          </a:p>
        </p:txBody>
      </p:sp>
      <p:sp>
        <p:nvSpPr>
          <p:cNvPr id="95235" name="Rectangle 3"/>
          <p:cNvSpPr>
            <a:spLocks noGrp="1" noChangeArrowheads="1"/>
          </p:cNvSpPr>
          <p:nvPr>
            <p:ph idx="1"/>
          </p:nvPr>
        </p:nvSpPr>
        <p:spPr>
          <a:xfrm>
            <a:off x="7088" y="1295400"/>
            <a:ext cx="9136912" cy="5334000"/>
          </a:xfrm>
        </p:spPr>
        <p:txBody>
          <a:bodyPr>
            <a:normAutofit lnSpcReduction="10000"/>
          </a:bodyPr>
          <a:lstStyle/>
          <a:p>
            <a:pPr marL="514350" indent="-514350" fontAlgn="auto">
              <a:spcAft>
                <a:spcPts val="0"/>
              </a:spcAft>
              <a:buFont typeface="+mj-lt"/>
              <a:buAutoNum type="arabicPeriod"/>
              <a:defRPr/>
            </a:pPr>
            <a:r>
              <a:rPr lang="en-US" sz="3000" dirty="0" smtClean="0">
                <a:latin typeface="Candara" panose="020E0502030303020204" pitchFamily="34" charset="0"/>
                <a:cs typeface="Calibri" panose="020F0502020204030204" pitchFamily="34" charset="0"/>
              </a:rPr>
              <a:t>FRS - Pension Plan</a:t>
            </a:r>
          </a:p>
          <a:p>
            <a:pPr marL="514350" lvl="1" indent="0" fontAlgn="auto">
              <a:lnSpc>
                <a:spcPct val="90000"/>
              </a:lnSpc>
              <a:spcAft>
                <a:spcPts val="0"/>
              </a:spcAft>
              <a:buNone/>
              <a:defRPr/>
            </a:pPr>
            <a:r>
              <a:rPr lang="en-US" sz="2200" i="1" dirty="0">
                <a:latin typeface="Candara" panose="020E0502030303020204" pitchFamily="34" charset="0"/>
                <a:cs typeface="Calibri" panose="020F0502020204030204" pitchFamily="34" charset="0"/>
              </a:rPr>
              <a:t>Defined </a:t>
            </a:r>
            <a:r>
              <a:rPr lang="en-US" sz="2200" i="1" dirty="0" smtClean="0">
                <a:latin typeface="Candara" panose="020E0502030303020204" pitchFamily="34" charset="0"/>
                <a:cs typeface="Calibri" panose="020F0502020204030204" pitchFamily="34" charset="0"/>
              </a:rPr>
              <a:t>Benefit</a:t>
            </a:r>
          </a:p>
          <a:p>
            <a:pPr marL="0" indent="0" fontAlgn="auto">
              <a:spcAft>
                <a:spcPts val="0"/>
              </a:spcAft>
              <a:buNone/>
              <a:defRPr/>
            </a:pPr>
            <a:endParaRPr lang="en-US" sz="1200" dirty="0" smtClean="0">
              <a:latin typeface="Candara" panose="020E0502030303020204" pitchFamily="34" charset="0"/>
              <a:cs typeface="Calibri" panose="020F0502020204030204" pitchFamily="34" charset="0"/>
            </a:endParaRPr>
          </a:p>
          <a:p>
            <a:pPr marL="514350" indent="-514350" fontAlgn="auto">
              <a:spcAft>
                <a:spcPts val="0"/>
              </a:spcAft>
              <a:buFont typeface="+mj-lt"/>
              <a:buAutoNum type="arabicPeriod" startAt="2"/>
              <a:defRPr/>
            </a:pPr>
            <a:r>
              <a:rPr lang="en-US" sz="3000" dirty="0" smtClean="0">
                <a:latin typeface="Candara" panose="020E0502030303020204" pitchFamily="34" charset="0"/>
                <a:cs typeface="Calibri" panose="020F0502020204030204" pitchFamily="34" charset="0"/>
              </a:rPr>
              <a:t>FRS - Investment Plan</a:t>
            </a:r>
          </a:p>
          <a:p>
            <a:pPr marL="514350" lvl="1" indent="0" fontAlgn="auto">
              <a:spcAft>
                <a:spcPts val="0"/>
              </a:spcAft>
              <a:buNone/>
              <a:defRPr/>
            </a:pPr>
            <a:r>
              <a:rPr lang="en-US" sz="2200" i="1" dirty="0">
                <a:latin typeface="Candara" panose="020E0502030303020204" pitchFamily="34" charset="0"/>
                <a:cs typeface="Calibri" panose="020F0502020204030204" pitchFamily="34" charset="0"/>
              </a:rPr>
              <a:t>Defined </a:t>
            </a:r>
            <a:r>
              <a:rPr lang="en-US" sz="2200" i="1" dirty="0" smtClean="0">
                <a:latin typeface="Candara" panose="020E0502030303020204" pitchFamily="34" charset="0"/>
                <a:cs typeface="Calibri" panose="020F0502020204030204" pitchFamily="34" charset="0"/>
              </a:rPr>
              <a:t>Contribution</a:t>
            </a:r>
          </a:p>
          <a:p>
            <a:pPr marL="0" indent="0" fontAlgn="auto">
              <a:spcAft>
                <a:spcPts val="0"/>
              </a:spcAft>
              <a:buNone/>
              <a:defRPr/>
            </a:pPr>
            <a:endParaRPr lang="en-US" sz="1200" dirty="0" smtClean="0">
              <a:latin typeface="Candara" panose="020E0502030303020204" pitchFamily="34" charset="0"/>
              <a:cs typeface="Calibri" panose="020F0502020204030204" pitchFamily="34" charset="0"/>
            </a:endParaRPr>
          </a:p>
          <a:p>
            <a:pPr marL="514350" indent="-514350" fontAlgn="auto">
              <a:spcAft>
                <a:spcPts val="0"/>
              </a:spcAft>
              <a:buFont typeface="+mj-lt"/>
              <a:buAutoNum type="arabicPeriod" startAt="3"/>
              <a:defRPr/>
            </a:pPr>
            <a:r>
              <a:rPr lang="en-US" sz="3000" dirty="0" smtClean="0">
                <a:latin typeface="Candara" panose="020E0502030303020204" pitchFamily="34" charset="0"/>
                <a:cs typeface="Calibri" panose="020F0502020204030204" pitchFamily="34" charset="0"/>
              </a:rPr>
              <a:t>State University System Optional Retirement Program (SUSORP)</a:t>
            </a:r>
            <a:endParaRPr lang="en-US" sz="3000" dirty="0">
              <a:latin typeface="Candara" panose="020E0502030303020204" pitchFamily="34" charset="0"/>
              <a:cs typeface="Calibri" panose="020F0502020204030204" pitchFamily="34" charset="0"/>
            </a:endParaRPr>
          </a:p>
          <a:p>
            <a:pPr marL="514350" lvl="1" indent="0" fontAlgn="auto">
              <a:lnSpc>
                <a:spcPct val="90000"/>
              </a:lnSpc>
              <a:spcAft>
                <a:spcPts val="0"/>
              </a:spcAft>
              <a:buNone/>
              <a:defRPr/>
            </a:pPr>
            <a:r>
              <a:rPr lang="en-US" sz="2200" i="1" dirty="0">
                <a:latin typeface="Candara" panose="020E0502030303020204" pitchFamily="34" charset="0"/>
                <a:cs typeface="Calibri" panose="020F0502020204030204" pitchFamily="34" charset="0"/>
              </a:rPr>
              <a:t>Defined Contribution</a:t>
            </a:r>
          </a:p>
          <a:p>
            <a:pPr marL="514350" lvl="1" indent="0" fontAlgn="auto">
              <a:lnSpc>
                <a:spcPct val="90000"/>
              </a:lnSpc>
              <a:spcAft>
                <a:spcPts val="0"/>
              </a:spcAft>
              <a:buNone/>
              <a:defRPr/>
            </a:pPr>
            <a:r>
              <a:rPr lang="en-US" sz="2200" i="1" dirty="0">
                <a:latin typeface="Candara" panose="020E0502030303020204" pitchFamily="34" charset="0"/>
                <a:cs typeface="Calibri" panose="020F0502020204030204" pitchFamily="34" charset="0"/>
              </a:rPr>
              <a:t>College of Medicine </a:t>
            </a:r>
            <a:r>
              <a:rPr lang="en-US" sz="2200" i="1" dirty="0" smtClean="0">
                <a:latin typeface="Candara" panose="020E0502030303020204" pitchFamily="34" charset="0"/>
                <a:cs typeface="Calibri" panose="020F0502020204030204" pitchFamily="34" charset="0"/>
              </a:rPr>
              <a:t>Faculty = </a:t>
            </a:r>
            <a:r>
              <a:rPr lang="en-US" sz="2200" i="1" dirty="0">
                <a:latin typeface="Candara" panose="020E0502030303020204" pitchFamily="34" charset="0"/>
                <a:cs typeface="Calibri" panose="020F0502020204030204" pitchFamily="34" charset="0"/>
              </a:rPr>
              <a:t>Mandatory</a:t>
            </a:r>
          </a:p>
          <a:p>
            <a:pPr marL="247650" lvl="1" indent="0" fontAlgn="auto">
              <a:lnSpc>
                <a:spcPct val="90000"/>
              </a:lnSpc>
              <a:spcAft>
                <a:spcPts val="0"/>
              </a:spcAft>
              <a:buNone/>
              <a:defRPr/>
            </a:pPr>
            <a:endParaRPr lang="en-US" sz="2200" dirty="0">
              <a:latin typeface="Candara" panose="020E0502030303020204" pitchFamily="34" charset="0"/>
              <a:cs typeface="Calibri" panose="020F0502020204030204" pitchFamily="34" charset="0"/>
            </a:endParaRPr>
          </a:p>
          <a:p>
            <a:pPr marL="514350" lvl="1" indent="-514350" fontAlgn="auto">
              <a:lnSpc>
                <a:spcPct val="90000"/>
              </a:lnSpc>
              <a:spcBef>
                <a:spcPts val="600"/>
              </a:spcBef>
              <a:spcAft>
                <a:spcPts val="0"/>
              </a:spcAft>
              <a:buSzPct val="100000"/>
              <a:buFont typeface="+mj-lt"/>
              <a:buAutoNum type="arabicPeriod" startAt="4"/>
              <a:defRPr/>
            </a:pPr>
            <a:r>
              <a:rPr lang="en-US" sz="3000" dirty="0">
                <a:latin typeface="Candara" panose="020E0502030303020204" pitchFamily="34" charset="0"/>
                <a:cs typeface="Calibri" panose="020F0502020204030204" pitchFamily="34" charset="0"/>
              </a:rPr>
              <a:t>FICA Alternative Plan (FAPLAN</a:t>
            </a:r>
            <a:r>
              <a:rPr lang="en-US" sz="3000" dirty="0" smtClean="0">
                <a:latin typeface="Candara" panose="020E0502030303020204" pitchFamily="34" charset="0"/>
                <a:cs typeface="Calibri" panose="020F0502020204030204" pitchFamily="34" charset="0"/>
              </a:rPr>
              <a:t>)</a:t>
            </a:r>
          </a:p>
          <a:p>
            <a:pPr marL="514350" lvl="1" indent="0" fontAlgn="auto">
              <a:spcAft>
                <a:spcPts val="0"/>
              </a:spcAft>
              <a:buNone/>
              <a:defRPr/>
            </a:pPr>
            <a:r>
              <a:rPr lang="en-US" sz="2200" i="1" dirty="0">
                <a:latin typeface="Candara" panose="020E0502030303020204" pitchFamily="34" charset="0"/>
                <a:cs typeface="Calibri" panose="020F0502020204030204" pitchFamily="34" charset="0"/>
              </a:rPr>
              <a:t>Mandatory &amp; Automatic for all OPS Non-Students, Adjunct Faculty, Post-Doctoral Associates and Medical Residents</a:t>
            </a:r>
          </a:p>
        </p:txBody>
      </p:sp>
      <p:grpSp>
        <p:nvGrpSpPr>
          <p:cNvPr id="2" name="Group 1"/>
          <p:cNvGrpSpPr/>
          <p:nvPr/>
        </p:nvGrpSpPr>
        <p:grpSpPr>
          <a:xfrm>
            <a:off x="4823313" y="1219200"/>
            <a:ext cx="4191000" cy="2125006"/>
            <a:chOff x="4823313" y="1045772"/>
            <a:chExt cx="4191000" cy="2125006"/>
          </a:xfrm>
        </p:grpSpPr>
        <p:sp>
          <p:nvSpPr>
            <p:cNvPr id="5" name="TextBox 4"/>
            <p:cNvSpPr txBox="1"/>
            <p:nvPr/>
          </p:nvSpPr>
          <p:spPr>
            <a:xfrm>
              <a:off x="4823313" y="1277952"/>
              <a:ext cx="4191000" cy="189282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fontAlgn="auto">
                <a:spcBef>
                  <a:spcPts val="600"/>
                </a:spcBef>
                <a:spcAft>
                  <a:spcPts val="0"/>
                </a:spcAft>
                <a:buClr>
                  <a:srgbClr val="000000"/>
                </a:buClr>
                <a:buSzPct val="73000"/>
                <a:defRPr/>
              </a:pPr>
              <a:r>
                <a:rPr lang="en-US" sz="1400" b="1" dirty="0" smtClean="0">
                  <a:latin typeface="Candara" panose="020E0502030303020204" pitchFamily="34" charset="0"/>
                </a:rPr>
                <a:t>FRS 2</a:t>
              </a:r>
              <a:r>
                <a:rPr lang="en-US" sz="1400" b="1" baseline="30000" dirty="0" smtClean="0">
                  <a:latin typeface="Candara" panose="020E0502030303020204" pitchFamily="34" charset="0"/>
                </a:rPr>
                <a:t>nd</a:t>
              </a:r>
              <a:r>
                <a:rPr lang="en-US" sz="1400" b="1" dirty="0" smtClean="0">
                  <a:latin typeface="Candara" panose="020E0502030303020204" pitchFamily="34" charset="0"/>
                </a:rPr>
                <a:t> Election: </a:t>
              </a:r>
            </a:p>
            <a:p>
              <a:pPr fontAlgn="auto">
                <a:spcBef>
                  <a:spcPts val="600"/>
                </a:spcBef>
                <a:spcAft>
                  <a:spcPts val="0"/>
                </a:spcAft>
                <a:buClr>
                  <a:srgbClr val="000000"/>
                </a:buClr>
                <a:buSzPct val="73000"/>
                <a:defRPr/>
              </a:pPr>
              <a:r>
                <a:rPr lang="en-US" sz="1400" dirty="0" smtClean="0">
                  <a:latin typeface="Candara" panose="020E0502030303020204" pitchFamily="34" charset="0"/>
                </a:rPr>
                <a:t>One-time </a:t>
              </a:r>
              <a:r>
                <a:rPr lang="en-US" sz="1400" dirty="0">
                  <a:latin typeface="Candara" panose="020E0502030303020204" pitchFamily="34" charset="0"/>
                </a:rPr>
                <a:t>opportunity to change from your current FRS retirement plan to the other as a Florida Retirement System (FRS) member (for example, transferring from the Pension Plan to the Investment Plan, or from the Investment Plan to the Pension Plan</a:t>
              </a:r>
              <a:r>
                <a:rPr lang="en-US" sz="1400" dirty="0" smtClean="0">
                  <a:latin typeface="Candara" panose="020E0502030303020204" pitchFamily="34" charset="0"/>
                </a:rPr>
                <a:t>). Additional information is included in the Benefits Guide.</a:t>
              </a:r>
              <a:endParaRPr lang="en-US" sz="1400" dirty="0">
                <a:latin typeface="Candara" panose="020E0502030303020204" pitchFamily="34" charset="0"/>
              </a:endParaRPr>
            </a:p>
          </p:txBody>
        </p:sp>
        <p:pic>
          <p:nvPicPr>
            <p:cNvPr id="7" name="Picture 4" descr="C:\Users\as089772\AppData\Local\Microsoft\Windows\Temporary Internet Files\Content.IE5\FRH8ADZ8\large-Thumbtack-note-Important-0-15235[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6151" y="1045772"/>
              <a:ext cx="905324" cy="6427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70501500"/>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0" y="457200"/>
            <a:ext cx="9144000" cy="626115"/>
          </a:xfrm>
        </p:spPr>
        <p:txBody>
          <a:bodyPr/>
          <a:lstStyle/>
          <a:p>
            <a:pPr algn="ctr" fontAlgn="auto">
              <a:spcAft>
                <a:spcPts val="0"/>
              </a:spcAft>
              <a:defRPr/>
            </a:pPr>
            <a:r>
              <a:rPr lang="en-US" sz="4000" b="1" cap="none" dirty="0" smtClean="0">
                <a:latin typeface="Candara" panose="020E0502030303020204" pitchFamily="34" charset="0"/>
                <a:cs typeface="Calibri" panose="020F0502020204030204" pitchFamily="34" charset="0"/>
              </a:rPr>
              <a:t>FICA Alternative Plan (FAPLAN)</a:t>
            </a:r>
            <a:endParaRPr lang="en-US" sz="4000" b="1" cap="none" dirty="0">
              <a:latin typeface="Candara" panose="020E0502030303020204" pitchFamily="34" charset="0"/>
              <a:cs typeface="Calibri" panose="020F0502020204030204" pitchFamily="34" charset="0"/>
            </a:endParaRPr>
          </a:p>
        </p:txBody>
      </p:sp>
      <p:sp>
        <p:nvSpPr>
          <p:cNvPr id="101379" name="Rectangle 3"/>
          <p:cNvSpPr>
            <a:spLocks noGrp="1" noChangeArrowheads="1"/>
          </p:cNvSpPr>
          <p:nvPr>
            <p:ph idx="1"/>
          </p:nvPr>
        </p:nvSpPr>
        <p:spPr>
          <a:xfrm>
            <a:off x="12404" y="1083315"/>
            <a:ext cx="9119191" cy="4429914"/>
          </a:xfrm>
        </p:spPr>
        <p:txBody>
          <a:bodyPr>
            <a:normAutofit fontScale="92500" lnSpcReduction="10000"/>
          </a:bodyPr>
          <a:lstStyle/>
          <a:p>
            <a:pPr fontAlgn="auto">
              <a:spcAft>
                <a:spcPts val="0"/>
              </a:spcAft>
              <a:buClrTx/>
              <a:buFont typeface="Wingdings" pitchFamily="2" charset="2"/>
              <a:buChar char="§"/>
              <a:defRPr/>
            </a:pPr>
            <a:r>
              <a:rPr lang="en-US" sz="2500" dirty="0" smtClean="0">
                <a:latin typeface="Candara" panose="020E0502030303020204" pitchFamily="34" charset="0"/>
                <a:cs typeface="Calibri" panose="020F0502020204030204" pitchFamily="34" charset="0"/>
              </a:rPr>
              <a:t>Enrollment is automatic and mandatory for: </a:t>
            </a:r>
          </a:p>
          <a:p>
            <a:pPr lvl="1" fontAlgn="auto">
              <a:spcAft>
                <a:spcPts val="0"/>
              </a:spcAft>
              <a:buClrTx/>
              <a:buFont typeface="Wingdings" panose="05000000000000000000" pitchFamily="2" charset="2"/>
              <a:buChar char="ü"/>
              <a:defRPr/>
            </a:pPr>
            <a:r>
              <a:rPr lang="en-US" sz="2500" dirty="0">
                <a:latin typeface="Candara" panose="020E0502030303020204" pitchFamily="34" charset="0"/>
                <a:cs typeface="Calibri" panose="020F0502020204030204" pitchFamily="34" charset="0"/>
              </a:rPr>
              <a:t>Post-Doctoral Associates</a:t>
            </a:r>
          </a:p>
          <a:p>
            <a:pPr lvl="1" fontAlgn="auto">
              <a:spcAft>
                <a:spcPts val="0"/>
              </a:spcAft>
              <a:buClrTx/>
              <a:buFont typeface="Wingdings" panose="05000000000000000000" pitchFamily="2" charset="2"/>
              <a:buChar char="ü"/>
              <a:defRPr/>
            </a:pPr>
            <a:r>
              <a:rPr lang="en-US" sz="2500" dirty="0">
                <a:latin typeface="Candara" panose="020E0502030303020204" pitchFamily="34" charset="0"/>
                <a:cs typeface="Calibri" panose="020F0502020204030204" pitchFamily="34" charset="0"/>
              </a:rPr>
              <a:t>OPS Non-Students</a:t>
            </a:r>
          </a:p>
          <a:p>
            <a:pPr lvl="1" fontAlgn="auto">
              <a:spcAft>
                <a:spcPts val="0"/>
              </a:spcAft>
              <a:buClrTx/>
              <a:buFont typeface="Wingdings" panose="05000000000000000000" pitchFamily="2" charset="2"/>
              <a:buChar char="ü"/>
              <a:defRPr/>
            </a:pPr>
            <a:r>
              <a:rPr lang="en-US" sz="2500" dirty="0">
                <a:latin typeface="Candara" panose="020E0502030303020204" pitchFamily="34" charset="0"/>
                <a:cs typeface="Calibri" panose="020F0502020204030204" pitchFamily="34" charset="0"/>
              </a:rPr>
              <a:t>Adjunct Faculty</a:t>
            </a:r>
          </a:p>
          <a:p>
            <a:pPr lvl="1" fontAlgn="auto">
              <a:spcAft>
                <a:spcPts val="0"/>
              </a:spcAft>
              <a:buClrTx/>
              <a:buFont typeface="Wingdings" panose="05000000000000000000" pitchFamily="2" charset="2"/>
              <a:buChar char="ü"/>
              <a:defRPr/>
            </a:pPr>
            <a:r>
              <a:rPr lang="en-US" sz="2500" dirty="0" smtClean="0">
                <a:latin typeface="Candara" panose="020E0502030303020204" pitchFamily="34" charset="0"/>
                <a:cs typeface="Calibri" panose="020F0502020204030204" pitchFamily="34" charset="0"/>
              </a:rPr>
              <a:t>Medical Residents</a:t>
            </a:r>
          </a:p>
          <a:p>
            <a:pPr marL="292100" lvl="1" indent="0" fontAlgn="auto">
              <a:spcAft>
                <a:spcPts val="0"/>
              </a:spcAft>
              <a:buClrTx/>
              <a:buNone/>
              <a:defRPr/>
            </a:pPr>
            <a:endParaRPr lang="en-US" sz="1300" dirty="0">
              <a:latin typeface="Candara" panose="020E0502030303020204" pitchFamily="34" charset="0"/>
              <a:cs typeface="Calibri" panose="020F0502020204030204" pitchFamily="34" charset="0"/>
            </a:endParaRPr>
          </a:p>
          <a:p>
            <a:pPr fontAlgn="auto">
              <a:spcAft>
                <a:spcPts val="0"/>
              </a:spcAft>
              <a:buClrTx/>
              <a:buFont typeface="Wingdings" pitchFamily="2" charset="2"/>
              <a:buChar char="§"/>
              <a:defRPr/>
            </a:pPr>
            <a:r>
              <a:rPr lang="en-US" sz="2500" dirty="0" smtClean="0">
                <a:latin typeface="Candara" panose="020E0502030303020204" pitchFamily="34" charset="0"/>
                <a:cs typeface="Calibri" panose="020F0502020204030204" pitchFamily="34" charset="0"/>
              </a:rPr>
              <a:t>Money is deposited into </a:t>
            </a:r>
            <a:r>
              <a:rPr lang="en-US" sz="2500" dirty="0">
                <a:latin typeface="Candara" panose="020E0502030303020204" pitchFamily="34" charset="0"/>
                <a:cs typeface="Calibri" panose="020F0502020204030204" pitchFamily="34" charset="0"/>
              </a:rPr>
              <a:t>a private retirement plan instead of Social </a:t>
            </a:r>
            <a:r>
              <a:rPr lang="en-US" sz="2500" dirty="0" smtClean="0">
                <a:latin typeface="Candara" panose="020E0502030303020204" pitchFamily="34" charset="0"/>
                <a:cs typeface="Calibri" panose="020F0502020204030204" pitchFamily="34" charset="0"/>
              </a:rPr>
              <a:t>Security </a:t>
            </a:r>
          </a:p>
          <a:p>
            <a:pPr marL="0" indent="0" fontAlgn="auto">
              <a:spcAft>
                <a:spcPts val="0"/>
              </a:spcAft>
              <a:buClrTx/>
              <a:buNone/>
              <a:defRPr/>
            </a:pPr>
            <a:endParaRPr lang="en-US" sz="1300" dirty="0" smtClean="0">
              <a:latin typeface="Candara" panose="020E0502030303020204" pitchFamily="34" charset="0"/>
              <a:cs typeface="Calibri" panose="020F0502020204030204" pitchFamily="34" charset="0"/>
            </a:endParaRPr>
          </a:p>
          <a:p>
            <a:pPr fontAlgn="auto">
              <a:spcAft>
                <a:spcPts val="0"/>
              </a:spcAft>
              <a:buClrTx/>
              <a:buFont typeface="Wingdings" pitchFamily="2" charset="2"/>
              <a:buChar char="§"/>
              <a:defRPr/>
            </a:pPr>
            <a:r>
              <a:rPr lang="en-US" sz="2500" dirty="0" smtClean="0">
                <a:latin typeface="Candara" panose="020E0502030303020204" pitchFamily="34" charset="0"/>
                <a:cs typeface="Calibri" panose="020F0502020204030204" pitchFamily="34" charset="0"/>
              </a:rPr>
              <a:t>Participants </a:t>
            </a:r>
            <a:r>
              <a:rPr lang="en-US" sz="2500" dirty="0">
                <a:latin typeface="Candara" panose="020E0502030303020204" pitchFamily="34" charset="0"/>
                <a:cs typeface="Calibri" panose="020F0502020204030204" pitchFamily="34" charset="0"/>
              </a:rPr>
              <a:t>contribute 7.5% of their compensation to an account in their </a:t>
            </a:r>
            <a:r>
              <a:rPr lang="en-US" sz="2500" dirty="0" smtClean="0">
                <a:latin typeface="Candara" panose="020E0502030303020204" pitchFamily="34" charset="0"/>
                <a:cs typeface="Calibri" panose="020F0502020204030204" pitchFamily="34" charset="0"/>
              </a:rPr>
              <a:t>name</a:t>
            </a:r>
          </a:p>
          <a:p>
            <a:pPr marL="0" indent="0" fontAlgn="auto">
              <a:spcAft>
                <a:spcPts val="0"/>
              </a:spcAft>
              <a:buClrTx/>
              <a:buNone/>
              <a:defRPr/>
            </a:pPr>
            <a:endParaRPr lang="en-US" sz="1300" dirty="0" smtClean="0">
              <a:latin typeface="Candara" panose="020E0502030303020204" pitchFamily="34" charset="0"/>
              <a:cs typeface="Calibri" panose="020F0502020204030204" pitchFamily="34" charset="0"/>
            </a:endParaRPr>
          </a:p>
          <a:p>
            <a:pPr fontAlgn="auto">
              <a:spcAft>
                <a:spcPts val="0"/>
              </a:spcAft>
              <a:buClrTx/>
              <a:buFont typeface="Wingdings" pitchFamily="2" charset="2"/>
              <a:buChar char="§"/>
              <a:defRPr/>
            </a:pPr>
            <a:r>
              <a:rPr lang="en-US" sz="2500" dirty="0" smtClean="0">
                <a:latin typeface="Candara" panose="020E0502030303020204" pitchFamily="34" charset="0"/>
                <a:cs typeface="Calibri" panose="020F0502020204030204" pitchFamily="34" charset="0"/>
              </a:rPr>
              <a:t>Annual Fee: $25 ($6.25 Quarterly)</a:t>
            </a:r>
          </a:p>
        </p:txBody>
      </p:sp>
      <p:pic>
        <p:nvPicPr>
          <p:cNvPr id="8195" name="Picture 3" descr="C:\Users\as089772\AppData\Local\Microsoft\Windows\Temporary Internet Files\Content.IE5\I2P1OI73\MC91021632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3562" y="152400"/>
            <a:ext cx="704953" cy="9746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41067" y="5545232"/>
            <a:ext cx="8037447" cy="113877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fontAlgn="auto">
              <a:spcAft>
                <a:spcPts val="0"/>
              </a:spcAft>
              <a:buClrTx/>
              <a:defRPr/>
            </a:pPr>
            <a:r>
              <a:rPr lang="en-US" sz="1700" dirty="0">
                <a:latin typeface="Candara" panose="020E0502030303020204" pitchFamily="34" charset="0"/>
                <a:cs typeface="Calibri" panose="020F0502020204030204" pitchFamily="34" charset="0"/>
              </a:rPr>
              <a:t>Employees who were previously employed in an OPS position and contributed to the FICA Alternative Plan, who are now employed in a benefits eligible position (A&amp;P, Faculty or USPS), are permitted to move their funds via directed rollover, into any non-ORP 403(b) within UCF’s </a:t>
            </a:r>
            <a:r>
              <a:rPr lang="en-US" sz="1700" dirty="0" smtClean="0">
                <a:latin typeface="Candara" panose="020E0502030303020204" pitchFamily="34" charset="0"/>
                <a:cs typeface="Calibri" panose="020F0502020204030204" pitchFamily="34" charset="0"/>
              </a:rPr>
              <a:t>plan.</a:t>
            </a:r>
            <a:endParaRPr lang="en-US" sz="1700" dirty="0">
              <a:latin typeface="Candara" panose="020E0502030303020204" pitchFamily="34" charset="0"/>
              <a:cs typeface="Calibri" panose="020F0502020204030204" pitchFamily="34" charset="0"/>
            </a:endParaRPr>
          </a:p>
        </p:txBody>
      </p:sp>
      <p:pic>
        <p:nvPicPr>
          <p:cNvPr id="6" name="Picture 4" descr="C:\Users\as089772\AppData\Local\Microsoft\Windows\Temporary Internet Files\Content.IE5\FRH8ADZ8\large-Thumbtack-note-Important-0-15235[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67" y="5513229"/>
            <a:ext cx="1072854" cy="76172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638799" y="1693455"/>
            <a:ext cx="3339715"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fontAlgn="auto">
              <a:spcAft>
                <a:spcPts val="0"/>
              </a:spcAft>
              <a:buFontTx/>
              <a:buNone/>
              <a:defRPr/>
            </a:pPr>
            <a:r>
              <a:rPr lang="en-US" b="1" dirty="0">
                <a:latin typeface="Candara" panose="020E0502030303020204" pitchFamily="34" charset="0"/>
              </a:rPr>
              <a:t>TIAA is the record keeper for the FICA Alternative Plan. </a:t>
            </a:r>
            <a:endParaRPr lang="en-US" b="1" dirty="0" smtClean="0">
              <a:latin typeface="Candara" panose="020E0502030303020204" pitchFamily="34" charset="0"/>
            </a:endParaRPr>
          </a:p>
          <a:p>
            <a:pPr fontAlgn="auto">
              <a:spcAft>
                <a:spcPts val="0"/>
              </a:spcAft>
              <a:buFontTx/>
              <a:buNone/>
              <a:defRPr/>
            </a:pPr>
            <a:endParaRPr lang="en-US" b="1" dirty="0">
              <a:latin typeface="Candara" panose="020E0502030303020204" pitchFamily="34" charset="0"/>
            </a:endParaRPr>
          </a:p>
          <a:p>
            <a:pPr fontAlgn="auto">
              <a:spcAft>
                <a:spcPts val="0"/>
              </a:spcAft>
              <a:buFontTx/>
              <a:buNone/>
              <a:defRPr/>
            </a:pPr>
            <a:r>
              <a:rPr lang="en-US" b="1" dirty="0" smtClean="0">
                <a:latin typeface="Candara" panose="020E0502030303020204" pitchFamily="34" charset="0"/>
              </a:rPr>
              <a:t>Telephone #: 800-842-2776</a:t>
            </a:r>
            <a:endParaRPr lang="en-US" b="1" dirty="0">
              <a:latin typeface="Candara" panose="020E0502030303020204" pitchFamily="34" charset="0"/>
              <a:cs typeface="Calibri" panose="020F0502020204030204" pitchFamily="34" charset="0"/>
            </a:endParaRPr>
          </a:p>
        </p:txBody>
      </p:sp>
    </p:spTree>
    <p:extLst>
      <p:ext uri="{BB962C8B-B14F-4D97-AF65-F5344CB8AC3E}">
        <p14:creationId xmlns:p14="http://schemas.microsoft.com/office/powerpoint/2010/main" val="1836537012"/>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oup 76"/>
          <p:cNvGraphicFramePr>
            <a:graphicFrameLocks/>
          </p:cNvGraphicFramePr>
          <p:nvPr>
            <p:extLst>
              <p:ext uri="{D42A27DB-BD31-4B8C-83A1-F6EECF244321}">
                <p14:modId xmlns:p14="http://schemas.microsoft.com/office/powerpoint/2010/main" val="3666545481"/>
              </p:ext>
            </p:extLst>
          </p:nvPr>
        </p:nvGraphicFramePr>
        <p:xfrm>
          <a:off x="9182" y="-10731"/>
          <a:ext cx="9134818" cy="6868731"/>
        </p:xfrm>
        <a:graphic>
          <a:graphicData uri="http://schemas.openxmlformats.org/drawingml/2006/table">
            <a:tbl>
              <a:tblPr>
                <a:tableStyleId>{616DA210-FB5B-4158-B5E0-FEB733F419BA}</a:tableStyleId>
              </a:tblPr>
              <a:tblGrid>
                <a:gridCol w="1514818">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tblGrid>
              <a:tr h="239331">
                <a:tc gridSpan="6">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kern="1200" cap="none" spc="0" normalizeH="0" baseline="0" dirty="0" smtClean="0">
                          <a:ln w="12700">
                            <a:noFill/>
                            <a:prstDash val="solid"/>
                          </a:ln>
                          <a:solidFill>
                            <a:srgbClr val="FF0000"/>
                          </a:solidFill>
                          <a:effectLst/>
                          <a:latin typeface="Candara" panose="020E0502030303020204" pitchFamily="34" charset="0"/>
                          <a:ea typeface="+mn-ea"/>
                          <a:cs typeface="Calibri" panose="020F0502020204030204" pitchFamily="34" charset="0"/>
                        </a:rPr>
                        <a:t>MANDATORY RETIREMENT PLANS</a:t>
                      </a:r>
                    </a:p>
                  </a:txBody>
                  <a:tcPr horzOverflow="overflow">
                    <a:solidFill>
                      <a:schemeClr val="tx1"/>
                    </a:solid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kern="1200" cap="none" spc="0" normalizeH="0" baseline="0" dirty="0" smtClean="0">
                        <a:ln w="12700">
                          <a:noFill/>
                          <a:prstDash val="solid"/>
                        </a:ln>
                        <a:solidFill>
                          <a:schemeClr val="tx1"/>
                        </a:solidFill>
                        <a:effectLst/>
                        <a:latin typeface="Candara" panose="020E0502030303020204" pitchFamily="34" charset="0"/>
                        <a:ea typeface="+mn-ea"/>
                        <a:cs typeface="Calibri" panose="020F0502020204030204" pitchFamily="34" charset="0"/>
                      </a:endParaRPr>
                    </a:p>
                  </a:txBody>
                  <a:tcPr horzOverflow="overflow">
                    <a:solidFill>
                      <a:schemeClr val="bg1">
                        <a:lumMod val="6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kern="1200" cap="none" spc="0" normalizeH="0" baseline="0" dirty="0" smtClean="0">
                        <a:ln w="12700">
                          <a:noFill/>
                          <a:prstDash val="solid"/>
                        </a:ln>
                        <a:solidFill>
                          <a:schemeClr val="tx1"/>
                        </a:solidFill>
                        <a:effectLst/>
                        <a:latin typeface="Candara" panose="020E0502030303020204" pitchFamily="34" charset="0"/>
                        <a:ea typeface="+mn-ea"/>
                        <a:cs typeface="Calibri" panose="020F0502020204030204" pitchFamily="34" charset="0"/>
                      </a:endParaRPr>
                    </a:p>
                  </a:txBody>
                  <a:tcPr horzOverflow="overflow">
                    <a:solidFill>
                      <a:schemeClr val="bg1">
                        <a:lumMod val="6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kern="1200" cap="none" spc="0" normalizeH="0" baseline="0" dirty="0" smtClean="0">
                        <a:ln w="12700">
                          <a:noFill/>
                          <a:prstDash val="solid"/>
                        </a:ln>
                        <a:solidFill>
                          <a:schemeClr val="tx1"/>
                        </a:solidFill>
                        <a:effectLst/>
                        <a:latin typeface="Candara" panose="020E0502030303020204" pitchFamily="34" charset="0"/>
                        <a:ea typeface="+mn-ea"/>
                        <a:cs typeface="Calibri" panose="020F0502020204030204" pitchFamily="34" charset="0"/>
                      </a:endParaRPr>
                    </a:p>
                  </a:txBody>
                  <a:tcPr horzOverflow="overflow">
                    <a:solidFill>
                      <a:schemeClr val="bg1">
                        <a:lumMod val="6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kern="1200" cap="none" spc="0" normalizeH="0" baseline="0" dirty="0" smtClean="0">
                        <a:ln w="12700">
                          <a:noFill/>
                          <a:prstDash val="solid"/>
                        </a:ln>
                        <a:solidFill>
                          <a:schemeClr val="tx1"/>
                        </a:solidFill>
                        <a:effectLst/>
                        <a:latin typeface="Candara" panose="020E0502030303020204" pitchFamily="34" charset="0"/>
                        <a:ea typeface="+mn-ea"/>
                        <a:cs typeface="Calibri" panose="020F0502020204030204" pitchFamily="34" charset="0"/>
                      </a:endParaRPr>
                    </a:p>
                  </a:txBody>
                  <a:tcPr horzOverflow="overflow">
                    <a:solidFill>
                      <a:schemeClr val="bg1">
                        <a:lumMod val="65000"/>
                      </a:schemeClr>
                    </a:solidFill>
                  </a:tcPr>
                </a:tc>
                <a:extLst>
                  <a:ext uri="{0D108BD9-81ED-4DB2-BD59-A6C34878D82A}">
                    <a16:rowId xmlns:a16="http://schemas.microsoft.com/office/drawing/2014/main" val="10000"/>
                  </a:ext>
                </a:extLst>
              </a:tr>
              <a:tr h="6664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kern="1200" cap="none" spc="0" normalizeH="0" baseline="0" dirty="0" smtClean="0">
                          <a:ln w="12700">
                            <a:noFill/>
                            <a:prstDash val="solid"/>
                          </a:ln>
                          <a:solidFill>
                            <a:schemeClr val="tx1"/>
                          </a:solidFill>
                          <a:effectLst/>
                          <a:latin typeface="Candara" panose="020E0502030303020204" pitchFamily="34" charset="0"/>
                          <a:ea typeface="+mn-ea"/>
                          <a:cs typeface="Calibri" panose="020F0502020204030204" pitchFamily="34" charset="0"/>
                        </a:rPr>
                        <a:t>Retirement Plan</a:t>
                      </a:r>
                    </a:p>
                  </a:txBody>
                  <a:tcPr horzOverflow="overflow">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kern="1200" cap="none" spc="0" normalizeH="0" baseline="0" dirty="0" smtClean="0">
                          <a:ln w="12700">
                            <a:noFill/>
                            <a:prstDash val="solid"/>
                          </a:ln>
                          <a:solidFill>
                            <a:schemeClr val="tx1"/>
                          </a:solidFill>
                          <a:effectLst/>
                          <a:latin typeface="Candara" panose="020E0502030303020204" pitchFamily="34" charset="0"/>
                          <a:ea typeface="+mn-ea"/>
                          <a:cs typeface="Calibri" panose="020F0502020204030204" pitchFamily="34" charset="0"/>
                        </a:rPr>
                        <a:t>Enrollment Deadline</a:t>
                      </a:r>
                    </a:p>
                  </a:txBody>
                  <a:tcPr horzOverflow="overflow">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kern="1200" cap="none" spc="0" normalizeH="0" baseline="0" dirty="0" smtClean="0">
                          <a:ln w="12700">
                            <a:noFill/>
                            <a:prstDash val="solid"/>
                          </a:ln>
                          <a:solidFill>
                            <a:schemeClr val="tx1"/>
                          </a:solidFill>
                          <a:effectLst/>
                          <a:latin typeface="Candara" panose="020E0502030303020204" pitchFamily="34" charset="0"/>
                          <a:ea typeface="+mn-ea"/>
                          <a:cs typeface="Calibri" panose="020F0502020204030204" pitchFamily="34" charset="0"/>
                        </a:rPr>
                        <a:t>Employee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kern="1200" cap="none" spc="0" normalizeH="0" baseline="0" dirty="0" smtClean="0">
                          <a:ln w="12700">
                            <a:noFill/>
                            <a:prstDash val="solid"/>
                          </a:ln>
                          <a:solidFill>
                            <a:schemeClr val="tx1"/>
                          </a:solidFill>
                          <a:effectLst/>
                          <a:latin typeface="Candara" panose="020E0502030303020204" pitchFamily="34" charset="0"/>
                          <a:ea typeface="+mn-ea"/>
                          <a:cs typeface="Calibri" panose="020F0502020204030204" pitchFamily="34" charset="0"/>
                        </a:rPr>
                        <a:t>Mandatory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kern="1200" cap="none" spc="0" normalizeH="0" baseline="0" dirty="0" smtClean="0">
                          <a:ln w="12700">
                            <a:noFill/>
                            <a:prstDash val="solid"/>
                          </a:ln>
                          <a:solidFill>
                            <a:schemeClr val="tx1"/>
                          </a:solidFill>
                          <a:effectLst/>
                          <a:latin typeface="Candara" panose="020E0502030303020204" pitchFamily="34" charset="0"/>
                          <a:ea typeface="+mn-ea"/>
                          <a:cs typeface="Calibri" panose="020F0502020204030204" pitchFamily="34" charset="0"/>
                        </a:rPr>
                        <a:t>Contribution</a:t>
                      </a:r>
                    </a:p>
                  </a:txBody>
                  <a:tcPr horzOverflow="overflow">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kern="1200" cap="none" spc="0" normalizeH="0" baseline="0" dirty="0" smtClean="0">
                          <a:ln w="12700">
                            <a:noFill/>
                            <a:prstDash val="solid"/>
                          </a:ln>
                          <a:solidFill>
                            <a:schemeClr val="tx1"/>
                          </a:solidFill>
                          <a:effectLst/>
                          <a:latin typeface="Candara" panose="020E0502030303020204" pitchFamily="34" charset="0"/>
                          <a:ea typeface="+mn-ea"/>
                          <a:cs typeface="Calibri" panose="020F0502020204030204" pitchFamily="34" charset="0"/>
                        </a:rPr>
                        <a:t>Employer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kern="1200" cap="none" spc="0" normalizeH="0" baseline="0" dirty="0" smtClean="0">
                          <a:ln w="12700">
                            <a:noFill/>
                            <a:prstDash val="solid"/>
                          </a:ln>
                          <a:solidFill>
                            <a:schemeClr val="tx1"/>
                          </a:solidFill>
                          <a:effectLst/>
                          <a:latin typeface="Candara" panose="020E0502030303020204" pitchFamily="34" charset="0"/>
                          <a:ea typeface="+mn-ea"/>
                          <a:cs typeface="Calibri" panose="020F0502020204030204" pitchFamily="34" charset="0"/>
                        </a:rPr>
                        <a:t>Contribution</a:t>
                      </a:r>
                    </a:p>
                  </a:txBody>
                  <a:tcPr horzOverflow="overflow">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kern="1200" cap="none" spc="0" normalizeH="0" baseline="0" dirty="0" smtClean="0">
                          <a:ln w="12700">
                            <a:noFill/>
                            <a:prstDash val="solid"/>
                          </a:ln>
                          <a:solidFill>
                            <a:schemeClr val="tx1"/>
                          </a:solidFill>
                          <a:effectLst/>
                          <a:latin typeface="Candara" panose="020E0502030303020204" pitchFamily="34" charset="0"/>
                          <a:ea typeface="+mn-ea"/>
                          <a:cs typeface="Calibri" panose="020F0502020204030204" pitchFamily="34" charset="0"/>
                        </a:rPr>
                        <a:t>Vesting</a:t>
                      </a:r>
                    </a:p>
                  </a:txBody>
                  <a:tcPr horzOverflow="overflow">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kern="1200" cap="none" spc="0" normalizeH="0" baseline="0" dirty="0" smtClean="0">
                          <a:ln w="12700">
                            <a:noFill/>
                            <a:prstDash val="solid"/>
                          </a:ln>
                          <a:solidFill>
                            <a:schemeClr val="tx1"/>
                          </a:solidFill>
                          <a:effectLst/>
                          <a:latin typeface="Candara" panose="020E0502030303020204" pitchFamily="34" charset="0"/>
                          <a:ea typeface="+mn-ea"/>
                          <a:cs typeface="Calibri" panose="020F0502020204030204" pitchFamily="34" charset="0"/>
                        </a:rPr>
                        <a:t>Earliest </a:t>
                      </a:r>
                      <a:r>
                        <a:rPr kumimoji="0" lang="en-US" sz="1200" b="1" i="0" u="sng" strike="noStrike" kern="1200" cap="none" spc="0" normalizeH="0" baseline="0" dirty="0" smtClean="0">
                          <a:ln w="12700">
                            <a:noFill/>
                            <a:prstDash val="solid"/>
                          </a:ln>
                          <a:solidFill>
                            <a:schemeClr val="tx1"/>
                          </a:solidFill>
                          <a:effectLst/>
                          <a:latin typeface="Candara" panose="020E0502030303020204" pitchFamily="34" charset="0"/>
                          <a:ea typeface="+mn-ea"/>
                          <a:cs typeface="Calibri" panose="020F0502020204030204" pitchFamily="34" charset="0"/>
                        </a:rPr>
                        <a:t>Full</a:t>
                      </a:r>
                      <a:r>
                        <a:rPr kumimoji="0" lang="en-US" sz="1200" b="1" i="0" u="none" strike="noStrike" kern="1200" cap="none" spc="0" normalizeH="0" baseline="0" dirty="0" smtClean="0">
                          <a:ln w="12700">
                            <a:noFill/>
                            <a:prstDash val="solid"/>
                          </a:ln>
                          <a:solidFill>
                            <a:schemeClr val="tx1"/>
                          </a:solidFill>
                          <a:effectLst/>
                          <a:latin typeface="Candara" panose="020E0502030303020204" pitchFamily="34" charset="0"/>
                          <a:ea typeface="+mn-ea"/>
                          <a:cs typeface="Calibri" panose="020F0502020204030204" pitchFamily="34"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kern="1200" cap="none" spc="0" normalizeH="0" baseline="0" dirty="0" smtClean="0">
                          <a:ln w="12700">
                            <a:noFill/>
                            <a:prstDash val="solid"/>
                          </a:ln>
                          <a:solidFill>
                            <a:schemeClr val="tx1"/>
                          </a:solidFill>
                          <a:effectLst/>
                          <a:latin typeface="Candara" panose="020E0502030303020204" pitchFamily="34" charset="0"/>
                          <a:ea typeface="+mn-ea"/>
                          <a:cs typeface="Calibri" panose="020F0502020204030204" pitchFamily="34" charset="0"/>
                        </a:rPr>
                        <a:t>Retirement Age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1" u="none" strike="noStrike" kern="1200" cap="none" spc="0" normalizeH="0" baseline="0" dirty="0" smtClean="0">
                          <a:ln w="12700">
                            <a:noFill/>
                            <a:prstDash val="solid"/>
                          </a:ln>
                          <a:solidFill>
                            <a:schemeClr val="tx1"/>
                          </a:solidFill>
                          <a:effectLst/>
                          <a:latin typeface="Candara" panose="020E0502030303020204" pitchFamily="34" charset="0"/>
                          <a:ea typeface="+mn-ea"/>
                          <a:cs typeface="Calibri" panose="020F0502020204030204" pitchFamily="34" charset="0"/>
                        </a:rPr>
                        <a:t>*For Non Special Risk Employees</a:t>
                      </a:r>
                    </a:p>
                  </a:txBody>
                  <a:tcPr horzOverflow="overflow">
                    <a:solidFill>
                      <a:schemeClr val="bg1">
                        <a:lumMod val="65000"/>
                      </a:schemeClr>
                    </a:solidFill>
                  </a:tcPr>
                </a:tc>
                <a:extLst>
                  <a:ext uri="{0D108BD9-81ED-4DB2-BD59-A6C34878D82A}">
                    <a16:rowId xmlns:a16="http://schemas.microsoft.com/office/drawing/2014/main" val="10001"/>
                  </a:ext>
                </a:extLst>
              </a:tr>
              <a:tr h="17267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u="none" strike="noStrike" cap="none" normalizeH="0" baseline="0" dirty="0" smtClean="0">
                          <a:ln>
                            <a:noFill/>
                          </a:ln>
                          <a:solidFill>
                            <a:srgbClr val="FF0000"/>
                          </a:solidFill>
                          <a:effectLst/>
                          <a:latin typeface="Candara" panose="020E0502030303020204" pitchFamily="34" charset="0"/>
                        </a:rPr>
                        <a:t>Florida Retirement System (FRS) Pension Plan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Eligible: </a:t>
                      </a:r>
                    </a:p>
                    <a:p>
                      <a:pPr marL="171450" marR="0" lvl="0" indent="-17145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100" b="1"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A&amp;P</a:t>
                      </a:r>
                    </a:p>
                    <a:p>
                      <a:pPr marL="171450" marR="0" lvl="0" indent="-17145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100" b="1"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Faculty</a:t>
                      </a:r>
                    </a:p>
                    <a:p>
                      <a:pPr marL="171450" marR="0" lvl="0" indent="-17145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100" b="1"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USPS</a:t>
                      </a:r>
                    </a:p>
                  </a:txBody>
                  <a:tcPr horzOverflow="overflow"/>
                </a:tc>
                <a:tc>
                  <a:txBody>
                    <a:bodyPr/>
                    <a:lstStyle/>
                    <a:p>
                      <a:pPr marL="0" marR="0" fontAlgn="base">
                        <a:lnSpc>
                          <a:spcPct val="107000"/>
                        </a:lnSpc>
                        <a:spcBef>
                          <a:spcPts val="385"/>
                        </a:spcBef>
                        <a:spcAft>
                          <a:spcPts val="0"/>
                        </a:spcAft>
                      </a:pPr>
                      <a:r>
                        <a:rPr lang="en-US" sz="1150" kern="1200" dirty="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Last business day of the </a:t>
                      </a:r>
                      <a:r>
                        <a:rPr lang="en-US" sz="1150" kern="1200" dirty="0" smtClean="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8</a:t>
                      </a:r>
                      <a:r>
                        <a:rPr lang="en-US" sz="1150" kern="1200" baseline="30000" dirty="0" smtClean="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th</a:t>
                      </a:r>
                      <a:r>
                        <a:rPr lang="en-US" sz="1150" kern="1200" dirty="0" smtClean="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 </a:t>
                      </a:r>
                      <a:r>
                        <a:rPr lang="en-US" sz="1150" kern="1200" dirty="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month following date of </a:t>
                      </a:r>
                      <a:r>
                        <a:rPr lang="en-US" sz="1150" kern="1200" dirty="0" smtClean="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hire</a:t>
                      </a:r>
                      <a:endParaRPr lang="en-US" sz="1150" dirty="0">
                        <a:effectLst/>
                        <a:latin typeface="Candara" panose="020E0502030303020204" pitchFamily="34" charset="0"/>
                        <a:ea typeface="Calibri" panose="020F0502020204030204" pitchFamily="34" charset="0"/>
                        <a:cs typeface="Times New Roman" panose="02020603050405020304" pitchFamily="18" charset="0"/>
                      </a:endParaRPr>
                    </a:p>
                  </a:txBody>
                  <a:tcPr marL="47305" marR="47305" marT="0" marB="0"/>
                </a:tc>
                <a:tc>
                  <a:txBody>
                    <a:body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150" b="0" i="0" u="none" strike="noStrike" kern="1200" cap="none" normalizeH="0" baseline="0" dirty="0" smtClean="0">
                          <a:ln>
                            <a:noFill/>
                          </a:ln>
                          <a:solidFill>
                            <a:schemeClr val="tx1"/>
                          </a:solidFill>
                          <a:effectLst/>
                          <a:latin typeface="Candara" panose="020E0502030303020204" pitchFamily="34" charset="0"/>
                          <a:ea typeface="+mn-ea"/>
                          <a:cs typeface="Calibri" panose="020F0502020204030204" pitchFamily="34" charset="0"/>
                        </a:rPr>
                        <a:t>3%</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150" b="0" i="1" u="none" strike="noStrike" kern="1200" cap="none" normalizeH="0" baseline="0" dirty="0" smtClean="0">
                          <a:ln>
                            <a:noFill/>
                          </a:ln>
                          <a:solidFill>
                            <a:schemeClr val="tx1"/>
                          </a:solidFill>
                          <a:effectLst/>
                          <a:latin typeface="Candara" panose="020E0502030303020204" pitchFamily="34" charset="0"/>
                          <a:ea typeface="+mn-ea"/>
                          <a:cs typeface="Calibri" panose="020F0502020204030204" pitchFamily="34" charset="0"/>
                        </a:rPr>
                        <a:t>*Benefit Based on a Formula</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150" b="0" i="0" u="none" strike="noStrike" kern="1200" cap="none" normalizeH="0" baseline="0" dirty="0" smtClean="0">
                          <a:ln>
                            <a:noFill/>
                          </a:ln>
                          <a:solidFill>
                            <a:schemeClr val="tx1"/>
                          </a:solidFill>
                          <a:effectLst/>
                          <a:latin typeface="Candara" panose="020E0502030303020204" pitchFamily="34" charset="0"/>
                          <a:ea typeface="+mn-ea"/>
                          <a:cs typeface="Calibri" panose="020F0502020204030204" pitchFamily="34" charset="0"/>
                        </a:rPr>
                        <a:t>8 Years</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150" b="0" i="0" u="none" strike="noStrike" kern="1200" cap="none" normalizeH="0" baseline="0" dirty="0" smtClean="0">
                          <a:ln>
                            <a:noFill/>
                          </a:ln>
                          <a:solidFill>
                            <a:schemeClr val="tx1"/>
                          </a:solidFill>
                          <a:effectLst/>
                          <a:latin typeface="Candara" panose="020E0502030303020204" pitchFamily="34" charset="0"/>
                          <a:ea typeface="+mn-ea"/>
                          <a:cs typeface="Calibri" panose="020F0502020204030204" pitchFamily="34" charset="0"/>
                        </a:rPr>
                        <a:t>33 Years of Service</a:t>
                      </a: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150" b="0" i="0" u="none" strike="noStrike" kern="1200" cap="none" normalizeH="0" baseline="0" dirty="0" smtClean="0">
                          <a:ln>
                            <a:noFill/>
                          </a:ln>
                          <a:solidFill>
                            <a:schemeClr val="tx1"/>
                          </a:solidFill>
                          <a:effectLst/>
                          <a:latin typeface="Candara" panose="020E0502030303020204" pitchFamily="34" charset="0"/>
                          <a:ea typeface="+mn-ea"/>
                          <a:cs typeface="Calibri" panose="020F0502020204030204" pitchFamily="34" charset="0"/>
                        </a:rPr>
                        <a:t>or</a:t>
                      </a: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150" b="0" i="0" u="none" strike="noStrike" kern="1200" cap="none" normalizeH="0" baseline="0" dirty="0" smtClean="0">
                          <a:ln>
                            <a:noFill/>
                          </a:ln>
                          <a:solidFill>
                            <a:schemeClr val="tx1"/>
                          </a:solidFill>
                          <a:effectLst/>
                          <a:latin typeface="Candara" panose="020E0502030303020204" pitchFamily="34" charset="0"/>
                          <a:ea typeface="+mn-ea"/>
                          <a:cs typeface="Calibri" panose="020F0502020204030204" pitchFamily="34" charset="0"/>
                        </a:rPr>
                        <a:t>65 Years Old</a:t>
                      </a:r>
                    </a:p>
                  </a:txBody>
                  <a:tcPr anchor="ctr" horzOverflow="overflow"/>
                </a:tc>
                <a:extLst>
                  <a:ext uri="{0D108BD9-81ED-4DB2-BD59-A6C34878D82A}">
                    <a16:rowId xmlns:a16="http://schemas.microsoft.com/office/drawing/2014/main" val="10002"/>
                  </a:ext>
                </a:extLst>
              </a:tr>
              <a:tr h="1821243">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1" u="none" strike="noStrike" cap="none" normalizeH="0" baseline="0" dirty="0" smtClean="0">
                          <a:ln>
                            <a:noFill/>
                          </a:ln>
                          <a:solidFill>
                            <a:srgbClr val="FF0000"/>
                          </a:solidFill>
                          <a:effectLst/>
                          <a:latin typeface="Candara" panose="020E0502030303020204" pitchFamily="34" charset="0"/>
                        </a:rPr>
                        <a:t>Florida Retirement System (FRS) Investment Plan</a:t>
                      </a:r>
                      <a:endParaRPr kumimoji="0" lang="en-US" sz="1400" b="1" i="0" u="none" strike="noStrike" cap="none" normalizeH="0" baseline="0" dirty="0" smtClean="0">
                        <a:ln>
                          <a:noFill/>
                        </a:ln>
                        <a:solidFill>
                          <a:srgbClr val="FF0000"/>
                        </a:solidFill>
                        <a:effectLst/>
                        <a:latin typeface="Candara" panose="020E0502030303020204" pitchFamily="34" charset="0"/>
                        <a:cs typeface="Calibri" panose="020F050202020403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Eligible: </a:t>
                      </a:r>
                    </a:p>
                    <a:p>
                      <a:pPr marL="171450" marR="0" lvl="0" indent="-17145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100" b="1"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A&amp;P</a:t>
                      </a:r>
                    </a:p>
                    <a:p>
                      <a:pPr marL="171450" marR="0" lvl="0" indent="-17145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100" b="1"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Faculty</a:t>
                      </a:r>
                    </a:p>
                    <a:p>
                      <a:pPr marL="171450" marR="0" lvl="0" indent="-17145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100" b="1"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USPS</a:t>
                      </a:r>
                    </a:p>
                  </a:txBody>
                  <a:tcPr horzOverflow="overflow"/>
                </a:tc>
                <a:tc>
                  <a:txBody>
                    <a:bodyPr/>
                    <a:lstStyle/>
                    <a:p>
                      <a:pPr marL="0" marR="0" fontAlgn="base">
                        <a:lnSpc>
                          <a:spcPct val="107000"/>
                        </a:lnSpc>
                        <a:spcBef>
                          <a:spcPts val="385"/>
                        </a:spcBef>
                        <a:spcAft>
                          <a:spcPts val="0"/>
                        </a:spcAft>
                      </a:pPr>
                      <a:r>
                        <a:rPr lang="en-US" sz="1150" kern="1200" dirty="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Last business day of the </a:t>
                      </a:r>
                      <a:r>
                        <a:rPr lang="en-US" sz="1150" kern="1200" dirty="0" smtClean="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8</a:t>
                      </a:r>
                      <a:r>
                        <a:rPr lang="en-US" sz="1150" kern="1200" baseline="30000" dirty="0" smtClean="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th</a:t>
                      </a:r>
                      <a:r>
                        <a:rPr lang="en-US" sz="1150" kern="1200" dirty="0" smtClean="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 </a:t>
                      </a:r>
                      <a:r>
                        <a:rPr lang="en-US" sz="1150" kern="1200" dirty="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month following date of </a:t>
                      </a:r>
                      <a:r>
                        <a:rPr lang="en-US" sz="1150" kern="1200" dirty="0" smtClean="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hire</a:t>
                      </a:r>
                    </a:p>
                    <a:p>
                      <a:pPr marL="0" marR="0" fontAlgn="base">
                        <a:lnSpc>
                          <a:spcPct val="107000"/>
                        </a:lnSpc>
                        <a:spcBef>
                          <a:spcPts val="385"/>
                        </a:spcBef>
                        <a:spcAft>
                          <a:spcPts val="0"/>
                        </a:spcAft>
                      </a:pPr>
                      <a:endParaRPr lang="en-US" sz="1150" kern="1200" dirty="0" smtClean="0">
                        <a:solidFill>
                          <a:srgbClr val="262626"/>
                        </a:solidFill>
                        <a:effectLst/>
                        <a:latin typeface="Candara" panose="020E0502030303020204" pitchFamily="34" charset="0"/>
                        <a:ea typeface="Calibri" panose="020F0502020204030204" pitchFamily="34" charset="0"/>
                        <a:cs typeface="Times New Roman" panose="02020603050405020304" pitchFamily="18" charset="0"/>
                      </a:endParaRPr>
                    </a:p>
                    <a:p>
                      <a:pPr marL="0" marR="0" lvl="0" indent="0" algn="l" defTabSz="457200" rtl="0" eaLnBrk="1" fontAlgn="base" latinLnBrk="0" hangingPunct="1">
                        <a:lnSpc>
                          <a:spcPct val="107000"/>
                        </a:lnSpc>
                        <a:spcBef>
                          <a:spcPts val="385"/>
                        </a:spcBef>
                        <a:spcAft>
                          <a:spcPts val="0"/>
                        </a:spcAft>
                        <a:buClrTx/>
                        <a:buSzTx/>
                        <a:buFontTx/>
                        <a:buNone/>
                        <a:tabLst/>
                        <a:defRPr/>
                      </a:pPr>
                      <a:r>
                        <a:rPr lang="en-US" sz="1100" i="1" kern="1200" dirty="0" smtClean="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*USPS Employees are automatically defaulted (with the exception</a:t>
                      </a:r>
                      <a:r>
                        <a:rPr lang="en-US" sz="1100" i="1" kern="1200" baseline="0" dirty="0" smtClean="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 of ‘Special Risk’ employees, who are automatically defaulted to the FRS Pension Plan)</a:t>
                      </a:r>
                      <a:r>
                        <a:rPr lang="en-US" sz="1100" i="1" kern="1200" dirty="0" smtClean="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a:t>
                      </a:r>
                      <a:endParaRPr lang="en-US" sz="1100" dirty="0" smtClean="0">
                        <a:effectLst/>
                        <a:latin typeface="Candara" panose="020E0502030303020204" pitchFamily="34" charset="0"/>
                        <a:ea typeface="Calibri" panose="020F0502020204030204" pitchFamily="34" charset="0"/>
                        <a:cs typeface="Times New Roman" panose="02020603050405020304" pitchFamily="18" charset="0"/>
                      </a:endParaRPr>
                    </a:p>
                  </a:txBody>
                  <a:tcPr marL="47305" marR="47305" marT="0" marB="0"/>
                </a:tc>
                <a:tc>
                  <a:txBody>
                    <a:body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1150" b="0" i="0" u="none" strike="noStrike" kern="1200" cap="none" normalizeH="0" baseline="0" dirty="0" smtClean="0">
                          <a:ln>
                            <a:noFill/>
                          </a:ln>
                          <a:solidFill>
                            <a:schemeClr val="tx1"/>
                          </a:solidFill>
                          <a:effectLst/>
                          <a:latin typeface="Candara" panose="020E0502030303020204" pitchFamily="34" charset="0"/>
                          <a:ea typeface="+mn-ea"/>
                          <a:cs typeface="Calibri" panose="020F0502020204030204" pitchFamily="34" charset="0"/>
                        </a:rPr>
                        <a:t>3%</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1150" b="0" i="0" u="none" strike="noStrike" kern="1200" cap="none" normalizeH="0" baseline="0" dirty="0" smtClean="0">
                          <a:ln>
                            <a:noFill/>
                          </a:ln>
                          <a:solidFill>
                            <a:schemeClr val="tx1"/>
                          </a:solidFill>
                          <a:effectLst/>
                          <a:latin typeface="Candara" panose="020E0502030303020204" pitchFamily="34" charset="0"/>
                          <a:ea typeface="+mn-ea"/>
                          <a:cs typeface="Calibri" panose="020F0502020204030204" pitchFamily="34" charset="0"/>
                        </a:rPr>
                        <a:t>3.30%</a:t>
                      </a: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1100" b="0" i="1" u="none" strike="noStrike" kern="1200" cap="none" normalizeH="0" baseline="0" dirty="0" smtClean="0">
                          <a:ln>
                            <a:noFill/>
                          </a:ln>
                          <a:solidFill>
                            <a:schemeClr val="tx1"/>
                          </a:solidFill>
                          <a:effectLst/>
                          <a:latin typeface="Candara" panose="020E0502030303020204" pitchFamily="34" charset="0"/>
                          <a:ea typeface="+mn-ea"/>
                          <a:cs typeface="Calibri" panose="020F0502020204030204" pitchFamily="34" charset="0"/>
                        </a:rPr>
                        <a:t>*8.26% will be the employer contribution amount on your paycheck, because part of the employer contribution goes towards the Unfunded Actuarial Liability (UAL) and Admin fees. </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1150" b="0" i="0" u="none" strike="noStrike" kern="1200" cap="none" normalizeH="0" baseline="0" dirty="0" smtClean="0">
                          <a:ln>
                            <a:noFill/>
                          </a:ln>
                          <a:solidFill>
                            <a:schemeClr val="tx1"/>
                          </a:solidFill>
                          <a:effectLst/>
                          <a:latin typeface="Candara" panose="020E0502030303020204" pitchFamily="34" charset="0"/>
                          <a:ea typeface="+mn-ea"/>
                          <a:cs typeface="Calibri" panose="020F0502020204030204" pitchFamily="34" charset="0"/>
                        </a:rPr>
                        <a:t>1 Year</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1150" b="0" i="0" u="none" strike="noStrike" kern="1200" cap="none" normalizeH="0" baseline="0" dirty="0" smtClean="0">
                          <a:ln>
                            <a:noFill/>
                          </a:ln>
                          <a:solidFill>
                            <a:schemeClr val="tx1"/>
                          </a:solidFill>
                          <a:effectLst/>
                          <a:latin typeface="Candara" panose="020E0502030303020204" pitchFamily="34" charset="0"/>
                          <a:ea typeface="+mn-ea"/>
                          <a:cs typeface="Calibri" panose="020F0502020204030204" pitchFamily="34" charset="0"/>
                        </a:rPr>
                        <a:t>65 Years Old</a:t>
                      </a:r>
                    </a:p>
                  </a:txBody>
                  <a:tcPr anchor="ctr" horzOverflow="overflow"/>
                </a:tc>
                <a:extLst>
                  <a:ext uri="{0D108BD9-81ED-4DB2-BD59-A6C34878D82A}">
                    <a16:rowId xmlns:a16="http://schemas.microsoft.com/office/drawing/2014/main" val="10003"/>
                  </a:ext>
                </a:extLst>
              </a:tr>
              <a:tr h="19812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1" u="none" strike="noStrike" kern="1200" cap="none" normalizeH="0" baseline="0" dirty="0" smtClean="0">
                          <a:ln>
                            <a:noFill/>
                          </a:ln>
                          <a:solidFill>
                            <a:srgbClr val="FF0000"/>
                          </a:solidFill>
                          <a:effectLst/>
                          <a:latin typeface="Candara" panose="020E0502030303020204" pitchFamily="34" charset="0"/>
                          <a:ea typeface="+mn-ea"/>
                          <a:cs typeface="+mn-cs"/>
                        </a:rPr>
                        <a:t>State University System Optional Retirement Plan (SUSORP)</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Eligible: </a:t>
                      </a:r>
                    </a:p>
                    <a:p>
                      <a:pPr marL="171450" marR="0" lvl="0" indent="-17145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100" b="1"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A&amp;P</a:t>
                      </a:r>
                    </a:p>
                    <a:p>
                      <a:pPr marL="171450" marR="0" lvl="0" indent="-17145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100" b="1"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Faculty</a:t>
                      </a:r>
                    </a:p>
                  </a:txBody>
                  <a:tcPr horzOverflow="overflow"/>
                </a:tc>
                <a:tc>
                  <a:txBody>
                    <a:bodyPr/>
                    <a:lstStyle/>
                    <a:p>
                      <a:pPr marL="0" marR="0">
                        <a:lnSpc>
                          <a:spcPct val="107000"/>
                        </a:lnSpc>
                        <a:spcBef>
                          <a:spcPts val="0"/>
                        </a:spcBef>
                        <a:spcAft>
                          <a:spcPts val="0"/>
                        </a:spcAft>
                      </a:pPr>
                      <a:r>
                        <a:rPr lang="en-US" sz="1150" kern="1200" dirty="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90 days from hire date</a:t>
                      </a:r>
                      <a:endParaRPr lang="en-US" sz="1150" dirty="0">
                        <a:effectLst/>
                        <a:latin typeface="Candara" panose="020E0502030303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50" kern="1200" dirty="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 </a:t>
                      </a:r>
                      <a:endParaRPr lang="en-US" sz="1150" dirty="0">
                        <a:effectLst/>
                        <a:latin typeface="Candara" panose="020E0502030303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i="1" kern="1200" dirty="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*Note: If you do not elect the SUSORP within 3 months </a:t>
                      </a:r>
                      <a:r>
                        <a:rPr lang="en-US" sz="1100" i="1" kern="1200" dirty="0" smtClean="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(Date of Hire + 90 </a:t>
                      </a:r>
                      <a:r>
                        <a:rPr lang="en-US" sz="1100" i="1" kern="1200" dirty="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days) and you default into the </a:t>
                      </a:r>
                      <a:r>
                        <a:rPr lang="en-US" sz="1100" i="1" kern="1200" dirty="0" smtClean="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Investment </a:t>
                      </a:r>
                      <a:r>
                        <a:rPr lang="en-US" sz="1100" i="1" kern="1200" dirty="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Plan, you can either remain in the </a:t>
                      </a:r>
                      <a:r>
                        <a:rPr lang="en-US" sz="1100" i="1" kern="1200" dirty="0" smtClean="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Investment </a:t>
                      </a:r>
                      <a:r>
                        <a:rPr lang="en-US" sz="1100" i="1" kern="1200" dirty="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Plan or elect the </a:t>
                      </a:r>
                      <a:r>
                        <a:rPr lang="en-US" sz="1100" i="1" kern="1200" dirty="0" smtClean="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Pension </a:t>
                      </a:r>
                      <a:r>
                        <a:rPr lang="en-US" sz="1100" i="1" kern="1200" dirty="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Plan by the end of the </a:t>
                      </a:r>
                      <a:r>
                        <a:rPr lang="en-US" sz="1100" i="1" kern="1200" dirty="0" smtClean="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8</a:t>
                      </a:r>
                      <a:r>
                        <a:rPr lang="en-US" sz="1100" i="1" kern="1200" baseline="30000" dirty="0" smtClean="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th</a:t>
                      </a:r>
                      <a:r>
                        <a:rPr lang="en-US" sz="1100" i="1" kern="1200" baseline="0" dirty="0" smtClean="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 </a:t>
                      </a:r>
                      <a:r>
                        <a:rPr lang="en-US" sz="1100" i="1" kern="1200" dirty="0" smtClean="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month </a:t>
                      </a:r>
                      <a:r>
                        <a:rPr lang="en-US" sz="1100" i="1" kern="1200" dirty="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after your month of hire</a:t>
                      </a:r>
                      <a:r>
                        <a:rPr lang="en-US" sz="1100" i="1" kern="1200" dirty="0" smtClean="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 Please note that Special Risk employees are defaulted to the Pension Plan and not the Investment</a:t>
                      </a:r>
                      <a:r>
                        <a:rPr lang="en-US" sz="1100" i="1" kern="1200" baseline="0" dirty="0" smtClean="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 Plan.</a:t>
                      </a:r>
                      <a:endParaRPr lang="en-US" sz="1100" dirty="0">
                        <a:effectLst/>
                        <a:latin typeface="Candara" panose="020E0502030303020204" pitchFamily="34" charset="0"/>
                        <a:ea typeface="Calibri" panose="020F0502020204030204" pitchFamily="34" charset="0"/>
                        <a:cs typeface="Times New Roman" panose="02020603050405020304" pitchFamily="18" charset="0"/>
                      </a:endParaRPr>
                    </a:p>
                  </a:txBody>
                  <a:tcPr marL="47305" marR="47305" marT="0" marB="0"/>
                </a:tc>
                <a:tc>
                  <a:txBody>
                    <a:body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150" b="0" i="0" u="none" strike="noStrike" kern="1200" cap="none" normalizeH="0" baseline="0" dirty="0" smtClean="0">
                          <a:ln>
                            <a:noFill/>
                          </a:ln>
                          <a:solidFill>
                            <a:schemeClr val="tx1"/>
                          </a:solidFill>
                          <a:effectLst/>
                          <a:latin typeface="Candara" panose="020E0502030303020204" pitchFamily="34" charset="0"/>
                          <a:ea typeface="+mn-ea"/>
                          <a:cs typeface="Calibri" panose="020F0502020204030204" pitchFamily="34" charset="0"/>
                        </a:rPr>
                        <a:t>3%</a:t>
                      </a: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150" b="0" i="1" u="none" strike="noStrike" kern="1200" cap="none" normalizeH="0" baseline="0" dirty="0" smtClean="0">
                          <a:ln>
                            <a:noFill/>
                          </a:ln>
                          <a:solidFill>
                            <a:schemeClr val="tx1"/>
                          </a:solidFill>
                          <a:effectLst/>
                          <a:latin typeface="Candara" panose="020E0502030303020204" pitchFamily="34" charset="0"/>
                          <a:ea typeface="+mn-ea"/>
                          <a:cs typeface="Calibri" panose="020F0502020204030204" pitchFamily="34" charset="0"/>
                        </a:rPr>
                        <a:t>*Can elect to contribute an additional 5.14%</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150" b="0" i="0" u="none" strike="noStrike" kern="1200" cap="none" normalizeH="0" baseline="0" dirty="0" smtClean="0">
                          <a:ln>
                            <a:noFill/>
                          </a:ln>
                          <a:solidFill>
                            <a:schemeClr val="tx1"/>
                          </a:solidFill>
                          <a:effectLst/>
                          <a:latin typeface="Candara" panose="020E0502030303020204" pitchFamily="34" charset="0"/>
                          <a:ea typeface="+mn-ea"/>
                          <a:cs typeface="Calibri" panose="020F0502020204030204" pitchFamily="34" charset="0"/>
                        </a:rPr>
                        <a:t>5.14%</a:t>
                      </a: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1100" b="0" i="1" u="none" strike="noStrike" kern="1200" cap="none" normalizeH="0" baseline="0" smtClean="0">
                          <a:ln>
                            <a:noFill/>
                          </a:ln>
                          <a:solidFill>
                            <a:schemeClr val="tx1"/>
                          </a:solidFill>
                          <a:effectLst/>
                          <a:latin typeface="Candara" panose="020E0502030303020204" pitchFamily="34" charset="0"/>
                          <a:ea typeface="+mn-ea"/>
                          <a:cs typeface="Calibri" panose="020F0502020204030204" pitchFamily="34" charset="0"/>
                        </a:rPr>
                        <a:t>*8.65</a:t>
                      </a:r>
                      <a:r>
                        <a:rPr kumimoji="0" lang="en-US" sz="1100" b="0" i="1" u="none" strike="noStrike" kern="1200" cap="none" normalizeH="0" baseline="0" dirty="0" smtClean="0">
                          <a:ln>
                            <a:noFill/>
                          </a:ln>
                          <a:solidFill>
                            <a:schemeClr val="tx1"/>
                          </a:solidFill>
                          <a:effectLst/>
                          <a:latin typeface="Candara" panose="020E0502030303020204" pitchFamily="34" charset="0"/>
                          <a:ea typeface="+mn-ea"/>
                          <a:cs typeface="Calibri" panose="020F0502020204030204" pitchFamily="34" charset="0"/>
                        </a:rPr>
                        <a:t>% will be the employer contribution amount on your paycheck, because part of the employer contribution goes towards the Unfunded Actuarial Liability (UAL) and Admin fees.</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150" b="0" i="0" u="none" strike="noStrike" kern="1200" cap="none" normalizeH="0" baseline="0" dirty="0" smtClean="0">
                          <a:ln>
                            <a:noFill/>
                          </a:ln>
                          <a:solidFill>
                            <a:schemeClr val="tx1"/>
                          </a:solidFill>
                          <a:effectLst/>
                          <a:latin typeface="Candara" panose="020E0502030303020204" pitchFamily="34" charset="0"/>
                          <a:ea typeface="+mn-ea"/>
                          <a:cs typeface="Calibri" panose="020F0502020204030204" pitchFamily="34" charset="0"/>
                        </a:rPr>
                        <a:t>Immediate</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150" b="0" i="0" u="none" strike="noStrike" kern="1200" cap="none" normalizeH="0" baseline="0" dirty="0" smtClean="0">
                          <a:ln>
                            <a:noFill/>
                          </a:ln>
                          <a:solidFill>
                            <a:schemeClr val="tx1"/>
                          </a:solidFill>
                          <a:effectLst/>
                          <a:latin typeface="Candara" panose="020E0502030303020204" pitchFamily="34" charset="0"/>
                          <a:ea typeface="+mn-ea"/>
                          <a:cs typeface="Calibri" panose="020F0502020204030204" pitchFamily="34" charset="0"/>
                        </a:rPr>
                        <a:t>59 ½ Years Old</a:t>
                      </a:r>
                    </a:p>
                  </a:txBody>
                  <a:tcPr anchor="ctr" horzOverflow="overflow"/>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17527982"/>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0" y="457200"/>
            <a:ext cx="9144000" cy="412830"/>
          </a:xfrm>
        </p:spPr>
        <p:txBody>
          <a:bodyPr/>
          <a:lstStyle/>
          <a:p>
            <a:pPr algn="ctr" fontAlgn="auto">
              <a:spcAft>
                <a:spcPts val="0"/>
              </a:spcAft>
              <a:defRPr/>
            </a:pPr>
            <a:r>
              <a:rPr lang="en-US" sz="2000" b="1" cap="none" dirty="0" smtClean="0">
                <a:latin typeface="Candara" panose="020E0502030303020204" pitchFamily="34" charset="0"/>
                <a:cs typeface="Calibri" panose="020F0502020204030204" pitchFamily="34" charset="0"/>
              </a:rPr>
              <a:t>How To Enroll In Mandatory Retirement Plans</a:t>
            </a:r>
            <a:endParaRPr lang="en-US" sz="2000" b="1" cap="none" dirty="0">
              <a:latin typeface="Candara" panose="020E0502030303020204" pitchFamily="34" charset="0"/>
              <a:cs typeface="Calibri" panose="020F0502020204030204" pitchFamily="34" charset="0"/>
            </a:endParaRPr>
          </a:p>
        </p:txBody>
      </p:sp>
      <p:pic>
        <p:nvPicPr>
          <p:cNvPr id="7170" name="Picture 2" descr="C:\Users\as089772\AppData\Local\Microsoft\Windows\Temporary Internet Files\Content.IE5\F6H5CF8O\MC90005652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9600" y="78397"/>
            <a:ext cx="840905" cy="533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1029711628"/>
              </p:ext>
            </p:extLst>
          </p:nvPr>
        </p:nvGraphicFramePr>
        <p:xfrm>
          <a:off x="76199" y="833468"/>
          <a:ext cx="8994305" cy="5768498"/>
        </p:xfrm>
        <a:graphic>
          <a:graphicData uri="http://schemas.openxmlformats.org/drawingml/2006/table">
            <a:tbl>
              <a:tblPr/>
              <a:tblGrid>
                <a:gridCol w="1499050">
                  <a:extLst>
                    <a:ext uri="{9D8B030D-6E8A-4147-A177-3AD203B41FA5}">
                      <a16:colId xmlns:a16="http://schemas.microsoft.com/office/drawing/2014/main" val="20000"/>
                    </a:ext>
                  </a:extLst>
                </a:gridCol>
                <a:gridCol w="7495255">
                  <a:extLst>
                    <a:ext uri="{9D8B030D-6E8A-4147-A177-3AD203B41FA5}">
                      <a16:colId xmlns:a16="http://schemas.microsoft.com/office/drawing/2014/main" val="20001"/>
                    </a:ext>
                  </a:extLst>
                </a:gridCol>
              </a:tblGrid>
              <a:tr h="205931">
                <a:tc>
                  <a:txBody>
                    <a:bodyPr/>
                    <a:lstStyle/>
                    <a:p>
                      <a:pPr marL="0" marR="0" algn="ctr" fontAlgn="base">
                        <a:lnSpc>
                          <a:spcPct val="107000"/>
                        </a:lnSpc>
                        <a:spcBef>
                          <a:spcPts val="480"/>
                        </a:spcBef>
                        <a:spcAft>
                          <a:spcPts val="0"/>
                        </a:spcAft>
                      </a:pPr>
                      <a:r>
                        <a:rPr lang="en-US" sz="1250" b="1" kern="1200" dirty="0">
                          <a:solidFill>
                            <a:srgbClr val="000000"/>
                          </a:solidFill>
                          <a:effectLst/>
                          <a:latin typeface="Candara" panose="020E0502030303020204" pitchFamily="34" charset="0"/>
                          <a:ea typeface="Times New Roman" panose="02020603050405020304" pitchFamily="18" charset="0"/>
                          <a:cs typeface="Calibri" panose="020F0502020204030204" pitchFamily="34" charset="0"/>
                        </a:rPr>
                        <a:t>Retirement Plan</a:t>
                      </a:r>
                      <a:endParaRPr lang="en-US" sz="1250" dirty="0">
                        <a:effectLst/>
                        <a:latin typeface="Candara" panose="020E0502030303020204" pitchFamily="34" charset="0"/>
                        <a:ea typeface="Calibri" panose="020F0502020204030204" pitchFamily="34" charset="0"/>
                        <a:cs typeface="Times New Roman" panose="02020603050405020304" pitchFamily="18" charset="0"/>
                      </a:endParaRPr>
                    </a:p>
                  </a:txBody>
                  <a:tcPr marL="47305" marR="4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ase">
                        <a:lnSpc>
                          <a:spcPct val="107000"/>
                        </a:lnSpc>
                        <a:spcBef>
                          <a:spcPts val="480"/>
                        </a:spcBef>
                        <a:spcAft>
                          <a:spcPts val="0"/>
                        </a:spcAft>
                      </a:pPr>
                      <a:r>
                        <a:rPr lang="en-US" sz="1250" b="1" kern="1200" dirty="0">
                          <a:solidFill>
                            <a:srgbClr val="000000"/>
                          </a:solidFill>
                          <a:effectLst/>
                          <a:latin typeface="Candara" panose="020E0502030303020204" pitchFamily="34" charset="0"/>
                          <a:ea typeface="Times New Roman" panose="02020603050405020304" pitchFamily="18" charset="0"/>
                          <a:cs typeface="Calibri" panose="020F0502020204030204" pitchFamily="34" charset="0"/>
                        </a:rPr>
                        <a:t>How to Enroll</a:t>
                      </a:r>
                      <a:endParaRPr lang="en-US" sz="1250" dirty="0">
                        <a:effectLst/>
                        <a:latin typeface="Candara" panose="020E0502030303020204" pitchFamily="34" charset="0"/>
                        <a:ea typeface="Calibri" panose="020F0502020204030204" pitchFamily="34" charset="0"/>
                        <a:cs typeface="Times New Roman" panose="02020603050405020304" pitchFamily="18" charset="0"/>
                      </a:endParaRPr>
                    </a:p>
                  </a:txBody>
                  <a:tcPr marL="47305" marR="4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1496566">
                <a:tc>
                  <a:txBody>
                    <a:bodyPr/>
                    <a:lstStyle/>
                    <a:p>
                      <a:pPr marL="0" marR="0" fontAlgn="base">
                        <a:lnSpc>
                          <a:spcPct val="107000"/>
                        </a:lnSpc>
                        <a:spcBef>
                          <a:spcPts val="385"/>
                        </a:spcBef>
                        <a:spcAft>
                          <a:spcPts val="0"/>
                        </a:spcAft>
                      </a:pPr>
                      <a:r>
                        <a:rPr lang="en-US" sz="1250" b="1" kern="1200" dirty="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FRS Pension Plan</a:t>
                      </a:r>
                      <a:endParaRPr lang="en-US" sz="1250" dirty="0">
                        <a:effectLst/>
                        <a:latin typeface="Candara" panose="020E0502030303020204" pitchFamily="34" charset="0"/>
                        <a:ea typeface="Calibri" panose="020F0502020204030204" pitchFamily="34" charset="0"/>
                        <a:cs typeface="Times New Roman" panose="02020603050405020304" pitchFamily="18" charset="0"/>
                      </a:endParaRPr>
                    </a:p>
                    <a:p>
                      <a:pPr marL="0" marR="0" fontAlgn="base">
                        <a:lnSpc>
                          <a:spcPct val="107000"/>
                        </a:lnSpc>
                        <a:spcBef>
                          <a:spcPts val="385"/>
                        </a:spcBef>
                        <a:spcAft>
                          <a:spcPts val="0"/>
                        </a:spcAft>
                      </a:pPr>
                      <a:r>
                        <a:rPr lang="en-US" sz="1250" b="1" kern="1200" dirty="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 </a:t>
                      </a:r>
                      <a:endParaRPr lang="en-US" sz="1250" dirty="0">
                        <a:effectLst/>
                        <a:latin typeface="Candara" panose="020E0502030303020204" pitchFamily="34" charset="0"/>
                        <a:ea typeface="Calibri" panose="020F0502020204030204" pitchFamily="34" charset="0"/>
                        <a:cs typeface="Times New Roman" panose="02020603050405020304" pitchFamily="18" charset="0"/>
                      </a:endParaRPr>
                    </a:p>
                    <a:p>
                      <a:pPr marL="0" marR="0" fontAlgn="base">
                        <a:lnSpc>
                          <a:spcPct val="107000"/>
                        </a:lnSpc>
                        <a:spcBef>
                          <a:spcPts val="385"/>
                        </a:spcBef>
                        <a:spcAft>
                          <a:spcPts val="0"/>
                        </a:spcAft>
                      </a:pPr>
                      <a:r>
                        <a:rPr lang="en-US" sz="1250" b="1" kern="1200" dirty="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Eligible: </a:t>
                      </a:r>
                      <a:endParaRPr lang="en-US" sz="1250" dirty="0">
                        <a:effectLst/>
                        <a:latin typeface="Candara" panose="020E050203030302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385"/>
                        </a:spcBef>
                        <a:spcAft>
                          <a:spcPts val="0"/>
                        </a:spcAft>
                        <a:buFont typeface="Wingdings" panose="05000000000000000000" pitchFamily="2" charset="2"/>
                        <a:buChar char=""/>
                      </a:pPr>
                      <a:r>
                        <a:rPr lang="en-US" sz="1250" dirty="0">
                          <a:effectLst/>
                          <a:latin typeface="Candara" panose="020E0502030303020204" pitchFamily="34" charset="0"/>
                          <a:ea typeface="Times New Roman" panose="02020603050405020304" pitchFamily="18" charset="0"/>
                          <a:cs typeface="Calibri" panose="020F0502020204030204" pitchFamily="34" charset="0"/>
                        </a:rPr>
                        <a:t>A&amp;P</a:t>
                      </a:r>
                      <a:endParaRPr lang="en-US" sz="1250" dirty="0">
                        <a:effectLst/>
                        <a:latin typeface="Candara" panose="020E050203030302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385"/>
                        </a:spcBef>
                        <a:spcAft>
                          <a:spcPts val="0"/>
                        </a:spcAft>
                        <a:buFont typeface="Wingdings" panose="05000000000000000000" pitchFamily="2" charset="2"/>
                        <a:buChar char=""/>
                      </a:pPr>
                      <a:r>
                        <a:rPr lang="en-US" sz="1250" dirty="0">
                          <a:effectLst/>
                          <a:latin typeface="Candara" panose="020E0502030303020204" pitchFamily="34" charset="0"/>
                          <a:ea typeface="Times New Roman" panose="02020603050405020304" pitchFamily="18" charset="0"/>
                          <a:cs typeface="Calibri" panose="020F0502020204030204" pitchFamily="34" charset="0"/>
                        </a:rPr>
                        <a:t>Faculty</a:t>
                      </a:r>
                      <a:endParaRPr lang="en-US" sz="1250" dirty="0">
                        <a:effectLst/>
                        <a:latin typeface="Candara" panose="020E050203030302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385"/>
                        </a:spcBef>
                        <a:spcAft>
                          <a:spcPts val="0"/>
                        </a:spcAft>
                        <a:buFont typeface="Wingdings" panose="05000000000000000000" pitchFamily="2" charset="2"/>
                        <a:buChar char=""/>
                      </a:pPr>
                      <a:r>
                        <a:rPr lang="en-US" sz="1250" dirty="0">
                          <a:effectLst/>
                          <a:latin typeface="Candara" panose="020E0502030303020204" pitchFamily="34" charset="0"/>
                          <a:ea typeface="Times New Roman" panose="02020603050405020304" pitchFamily="18" charset="0"/>
                          <a:cs typeface="Calibri" panose="020F0502020204030204" pitchFamily="34" charset="0"/>
                        </a:rPr>
                        <a:t>USPS</a:t>
                      </a:r>
                      <a:endParaRPr lang="en-US" sz="1250" dirty="0">
                        <a:effectLst/>
                        <a:latin typeface="Candara" panose="020E0502030303020204" pitchFamily="34" charset="0"/>
                        <a:ea typeface="Calibri" panose="020F0502020204030204" pitchFamily="34" charset="0"/>
                        <a:cs typeface="Times New Roman" panose="02020603050405020304" pitchFamily="18" charset="0"/>
                      </a:endParaRPr>
                    </a:p>
                  </a:txBody>
                  <a:tcPr marL="47305" marR="4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fontAlgn="base">
                        <a:spcAft>
                          <a:spcPts val="0"/>
                        </a:spcAft>
                      </a:pPr>
                      <a:r>
                        <a:rPr lang="en-US" sz="1250" b="1" dirty="0">
                          <a:effectLst/>
                          <a:latin typeface="Candara" panose="020E0502030303020204" pitchFamily="34" charset="0"/>
                          <a:ea typeface="Times New Roman" panose="02020603050405020304" pitchFamily="18" charset="0"/>
                          <a:cs typeface="Calibri" panose="020F0502020204030204" pitchFamily="34" charset="0"/>
                        </a:rPr>
                        <a:t>USPS Employees: </a:t>
                      </a:r>
                      <a:endParaRPr lang="en-US" sz="1250" dirty="0">
                        <a:effectLst/>
                        <a:latin typeface="Candara" panose="020E0502030303020204" pitchFamily="34" charset="0"/>
                        <a:cs typeface="Times New Roman" panose="02020603050405020304" pitchFamily="18" charset="0"/>
                      </a:endParaRPr>
                    </a:p>
                    <a:p>
                      <a:pPr marL="115888" marR="0" lvl="0" indent="-115888" fontAlgn="base">
                        <a:spcBef>
                          <a:spcPts val="0"/>
                        </a:spcBef>
                        <a:spcAft>
                          <a:spcPts val="0"/>
                        </a:spcAft>
                        <a:buFont typeface="Arial" panose="020B0604020202020204" pitchFamily="34" charset="0"/>
                        <a:buChar char="•"/>
                        <a:tabLst>
                          <a:tab pos="457200" algn="l"/>
                        </a:tabLst>
                      </a:pPr>
                      <a:r>
                        <a:rPr lang="en-US" sz="1250" kern="1200" dirty="0" smtClean="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Complete </a:t>
                      </a:r>
                      <a:r>
                        <a:rPr lang="en-US" sz="1250" b="1" u="sng" kern="1200" dirty="0" smtClean="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EZ Retirement Plan Enrollment</a:t>
                      </a:r>
                      <a:r>
                        <a:rPr lang="en-US" sz="1250" b="1" kern="1200" dirty="0" smtClean="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 </a:t>
                      </a:r>
                      <a:r>
                        <a:rPr lang="en-US" sz="1250" kern="1200" dirty="0" smtClean="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form (</a:t>
                      </a:r>
                      <a:r>
                        <a:rPr lang="en-US" sz="1250" kern="1200" dirty="0" smtClean="0">
                          <a:solidFill>
                            <a:srgbClr val="262626"/>
                          </a:solidFill>
                          <a:effectLst/>
                          <a:latin typeface="Candara" panose="020E0502030303020204" pitchFamily="34" charset="0"/>
                          <a:ea typeface="Times New Roman" panose="02020603050405020304" pitchFamily="18" charset="0"/>
                          <a:cs typeface="Calibri" panose="020F0502020204030204" pitchFamily="34" charset="0"/>
                          <a:hlinkClick r:id="rId4"/>
                        </a:rPr>
                        <a:t>https://www.myfrs.com/pdf/forms/ele-1-ez.pdf</a:t>
                      </a:r>
                      <a:r>
                        <a:rPr lang="en-US" sz="1250" kern="1200" dirty="0" smtClean="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 </a:t>
                      </a:r>
                      <a:endParaRPr lang="en-US" sz="1250" dirty="0" smtClean="0">
                        <a:effectLst/>
                        <a:latin typeface="Candara" panose="020E0502030303020204" pitchFamily="34" charset="0"/>
                        <a:cs typeface="Times New Roman" panose="02020603050405020304" pitchFamily="18" charset="0"/>
                      </a:endParaRPr>
                    </a:p>
                    <a:p>
                      <a:pPr marL="115888" marR="0" lvl="0" indent="-115888" fontAlgn="base">
                        <a:spcBef>
                          <a:spcPts val="0"/>
                        </a:spcBef>
                        <a:spcAft>
                          <a:spcPts val="0"/>
                        </a:spcAft>
                        <a:buFont typeface="Arial" panose="020B0604020202020204" pitchFamily="34" charset="0"/>
                        <a:buChar char="•"/>
                        <a:tabLst>
                          <a:tab pos="457200" algn="l"/>
                        </a:tabLst>
                      </a:pPr>
                      <a:r>
                        <a:rPr lang="en-US" sz="1250" kern="1200" dirty="0" smtClean="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Fax or mail to FRS Plan Choice Administrator indicated on the form</a:t>
                      </a:r>
                    </a:p>
                    <a:p>
                      <a:pPr fontAlgn="base">
                        <a:spcAft>
                          <a:spcPts val="0"/>
                        </a:spcAft>
                      </a:pPr>
                      <a:r>
                        <a:rPr lang="en-US" sz="1250" b="1" dirty="0" smtClean="0">
                          <a:effectLst/>
                          <a:latin typeface="Candara" panose="020E0502030303020204" pitchFamily="34" charset="0"/>
                          <a:ea typeface="Times New Roman" panose="02020603050405020304" pitchFamily="18" charset="0"/>
                          <a:cs typeface="Calibri" panose="020F0502020204030204" pitchFamily="34" charset="0"/>
                        </a:rPr>
                        <a:t>A&amp;P </a:t>
                      </a:r>
                      <a:r>
                        <a:rPr lang="en-US" sz="1250" b="1" dirty="0">
                          <a:effectLst/>
                          <a:latin typeface="Candara" panose="020E0502030303020204" pitchFamily="34" charset="0"/>
                          <a:ea typeface="Times New Roman" panose="02020603050405020304" pitchFamily="18" charset="0"/>
                          <a:cs typeface="Calibri" panose="020F0502020204030204" pitchFamily="34" charset="0"/>
                        </a:rPr>
                        <a:t>&amp; Faculty Employees: </a:t>
                      </a:r>
                      <a:endParaRPr lang="en-US" sz="1250" dirty="0">
                        <a:effectLst/>
                        <a:latin typeface="Candara" panose="020E0502030303020204" pitchFamily="34" charset="0"/>
                        <a:cs typeface="Times New Roman" panose="02020603050405020304" pitchFamily="18" charset="0"/>
                      </a:endParaRPr>
                    </a:p>
                    <a:p>
                      <a:pPr marL="115888" marR="0" lvl="0" indent="-115888" fontAlgn="base">
                        <a:spcBef>
                          <a:spcPts val="0"/>
                        </a:spcBef>
                        <a:spcAft>
                          <a:spcPts val="0"/>
                        </a:spcAft>
                        <a:buFont typeface="Arial" panose="020B0604020202020204" pitchFamily="34" charset="0"/>
                        <a:buChar char="•"/>
                        <a:tabLst>
                          <a:tab pos="457200" algn="l"/>
                        </a:tabLst>
                      </a:pPr>
                      <a:r>
                        <a:rPr lang="en-US" sz="1250" kern="1200" dirty="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Complete </a:t>
                      </a:r>
                      <a:r>
                        <a:rPr lang="en-US" sz="1250" b="1" u="sng" kern="12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ORP-ENROLL</a:t>
                      </a:r>
                      <a:r>
                        <a:rPr lang="en-US" sz="1250" kern="1200" dirty="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 </a:t>
                      </a:r>
                      <a:r>
                        <a:rPr lang="en-US" sz="1250" kern="1200" dirty="0" smtClean="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form (</a:t>
                      </a:r>
                      <a:r>
                        <a:rPr lang="en-US" sz="1250" kern="1200" dirty="0" smtClean="0">
                          <a:solidFill>
                            <a:srgbClr val="262626"/>
                          </a:solidFill>
                          <a:effectLst/>
                          <a:latin typeface="Candara" panose="020E0502030303020204" pitchFamily="34" charset="0"/>
                          <a:ea typeface="Times New Roman" panose="02020603050405020304" pitchFamily="18" charset="0"/>
                          <a:cs typeface="Calibri" panose="020F0502020204030204" pitchFamily="34" charset="0"/>
                          <a:hlinkClick r:id="rId5"/>
                        </a:rPr>
                        <a:t>https://www.rol.frs.state.fl.us/forms/orp-enroll.pdf</a:t>
                      </a:r>
                      <a:r>
                        <a:rPr lang="en-US" sz="1250" kern="1200" dirty="0" smtClean="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 </a:t>
                      </a:r>
                      <a:endParaRPr lang="en-US" sz="1250" dirty="0">
                        <a:effectLst/>
                        <a:latin typeface="Candara" panose="020E0502030303020204" pitchFamily="34" charset="0"/>
                        <a:cs typeface="Times New Roman" panose="02020603050405020304" pitchFamily="18" charset="0"/>
                      </a:endParaRPr>
                    </a:p>
                    <a:p>
                      <a:pPr marL="115888" marR="0" lvl="0" indent="-115888" fontAlgn="base">
                        <a:spcBef>
                          <a:spcPts val="0"/>
                        </a:spcBef>
                        <a:spcAft>
                          <a:spcPts val="0"/>
                        </a:spcAft>
                        <a:buFont typeface="Arial" panose="020B0604020202020204" pitchFamily="34" charset="0"/>
                        <a:buChar char="•"/>
                        <a:tabLst>
                          <a:tab pos="457200" algn="l"/>
                        </a:tabLst>
                      </a:pPr>
                      <a:r>
                        <a:rPr lang="en-US" sz="1250" kern="1200" dirty="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Return ORP-ENROLL form to HR Benefits Section </a:t>
                      </a:r>
                      <a:r>
                        <a:rPr lang="en-US" sz="1250" dirty="0">
                          <a:effectLst/>
                          <a:latin typeface="Candara" panose="020E0502030303020204" pitchFamily="34" charset="0"/>
                          <a:ea typeface="Times New Roman" panose="02020603050405020304" pitchFamily="18" charset="0"/>
                          <a:cs typeface="Calibri" panose="020F0502020204030204" pitchFamily="34" charset="0"/>
                        </a:rPr>
                        <a:t>via fax (</a:t>
                      </a:r>
                      <a:r>
                        <a:rPr lang="en-US" sz="1250" dirty="0" smtClean="0">
                          <a:effectLst/>
                          <a:latin typeface="Candara" panose="020E0502030303020204" pitchFamily="34" charset="0"/>
                          <a:ea typeface="Times New Roman" panose="02020603050405020304" pitchFamily="18" charset="0"/>
                          <a:cs typeface="Calibri" panose="020F0502020204030204" pitchFamily="34" charset="0"/>
                        </a:rPr>
                        <a:t>407-882-9022) </a:t>
                      </a:r>
                      <a:r>
                        <a:rPr lang="en-US" sz="1250" dirty="0">
                          <a:effectLst/>
                          <a:latin typeface="Candara" panose="020E0502030303020204" pitchFamily="34" charset="0"/>
                          <a:ea typeface="Times New Roman" panose="02020603050405020304" pitchFamily="18" charset="0"/>
                          <a:cs typeface="Calibri" panose="020F0502020204030204" pitchFamily="34" charset="0"/>
                        </a:rPr>
                        <a:t>or password protected email attachment (</a:t>
                      </a:r>
                      <a:r>
                        <a:rPr lang="en-US" sz="1250" u="sng" dirty="0">
                          <a:solidFill>
                            <a:srgbClr val="0563C1"/>
                          </a:solidFill>
                          <a:effectLst/>
                          <a:latin typeface="Candara" panose="020E0502030303020204" pitchFamily="34" charset="0"/>
                          <a:ea typeface="Times New Roman" panose="02020603050405020304" pitchFamily="18" charset="0"/>
                          <a:cs typeface="Calibri" panose="020F0502020204030204" pitchFamily="34" charset="0"/>
                          <a:hlinkClick r:id="rId6"/>
                        </a:rPr>
                        <a:t>benefits@ucf.edu</a:t>
                      </a:r>
                      <a:r>
                        <a:rPr lang="en-US" sz="1250" dirty="0" smtClean="0">
                          <a:effectLst/>
                          <a:latin typeface="Candara" panose="020E0502030303020204" pitchFamily="34" charset="0"/>
                          <a:ea typeface="Times New Roman" panose="02020603050405020304" pitchFamily="18" charset="0"/>
                          <a:cs typeface="Calibri" panose="020F0502020204030204" pitchFamily="34" charset="0"/>
                        </a:rPr>
                        <a:t>)</a:t>
                      </a:r>
                      <a:endParaRPr lang="en-US" sz="1250" dirty="0">
                        <a:effectLst/>
                        <a:latin typeface="Candara" panose="020E0502030303020204" pitchFamily="34" charset="0"/>
                        <a:cs typeface="Times New Roman" panose="02020603050405020304" pitchFamily="18" charset="0"/>
                      </a:endParaRPr>
                    </a:p>
                    <a:p>
                      <a:pPr marL="115888" marR="0" lvl="0" indent="-115888" fontAlgn="base">
                        <a:spcBef>
                          <a:spcPts val="0"/>
                        </a:spcBef>
                        <a:spcAft>
                          <a:spcPts val="0"/>
                        </a:spcAft>
                        <a:buFont typeface="Arial" panose="020B0604020202020204" pitchFamily="34" charset="0"/>
                        <a:buChar char="•"/>
                        <a:tabLst>
                          <a:tab pos="457200" algn="l"/>
                        </a:tabLst>
                      </a:pPr>
                      <a:r>
                        <a:rPr lang="en-US" sz="1250" kern="1200" dirty="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Complete </a:t>
                      </a:r>
                      <a:r>
                        <a:rPr lang="en-US" sz="1250" b="1" u="sng" kern="12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EZ Retirement Plan Enrollment</a:t>
                      </a:r>
                      <a:r>
                        <a:rPr lang="en-US" sz="1250" b="1" kern="12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 </a:t>
                      </a:r>
                      <a:r>
                        <a:rPr lang="en-US" sz="1250" kern="1200" dirty="0" smtClean="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form (</a:t>
                      </a:r>
                      <a:r>
                        <a:rPr lang="en-US" sz="1250" kern="1200" dirty="0" smtClean="0">
                          <a:solidFill>
                            <a:srgbClr val="262626"/>
                          </a:solidFill>
                          <a:effectLst/>
                          <a:latin typeface="Candara" panose="020E0502030303020204" pitchFamily="34" charset="0"/>
                          <a:ea typeface="Times New Roman" panose="02020603050405020304" pitchFamily="18" charset="0"/>
                          <a:cs typeface="Calibri" panose="020F0502020204030204" pitchFamily="34" charset="0"/>
                          <a:hlinkClick r:id="rId4"/>
                        </a:rPr>
                        <a:t>https://www.myfrs.com/pdf/forms/ele-1-ez.pdf</a:t>
                      </a:r>
                      <a:r>
                        <a:rPr lang="en-US" sz="1250" kern="1200" dirty="0" smtClean="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 </a:t>
                      </a:r>
                      <a:endParaRPr lang="en-US" sz="1250" dirty="0">
                        <a:effectLst/>
                        <a:latin typeface="Candara" panose="020E0502030303020204" pitchFamily="34" charset="0"/>
                        <a:cs typeface="Times New Roman" panose="02020603050405020304" pitchFamily="18" charset="0"/>
                      </a:endParaRPr>
                    </a:p>
                    <a:p>
                      <a:pPr marL="115888" marR="0" lvl="0" indent="-115888" fontAlgn="base">
                        <a:spcBef>
                          <a:spcPts val="0"/>
                        </a:spcBef>
                        <a:spcAft>
                          <a:spcPts val="0"/>
                        </a:spcAft>
                        <a:buFont typeface="Arial" panose="020B0604020202020204" pitchFamily="34" charset="0"/>
                        <a:buChar char="•"/>
                        <a:tabLst>
                          <a:tab pos="457200" algn="l"/>
                        </a:tabLst>
                      </a:pPr>
                      <a:r>
                        <a:rPr lang="en-US" sz="1250" kern="1200" dirty="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Fax or mail EZ Retirement Plan Enrollment form to FRS Plan Choice Administrator indicated on the </a:t>
                      </a:r>
                      <a:r>
                        <a:rPr lang="en-US" sz="1250" kern="1200" dirty="0" smtClean="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form</a:t>
                      </a:r>
                    </a:p>
                    <a:p>
                      <a:pPr marL="115888" marR="0" lvl="0" indent="-115888" fontAlgn="base">
                        <a:spcBef>
                          <a:spcPts val="0"/>
                        </a:spcBef>
                        <a:spcAft>
                          <a:spcPts val="0"/>
                        </a:spcAft>
                        <a:buFont typeface="Arial" panose="020B0604020202020204" pitchFamily="34" charset="0"/>
                        <a:buChar char="•"/>
                        <a:tabLst>
                          <a:tab pos="457200" algn="l"/>
                        </a:tabLst>
                      </a:pPr>
                      <a:endParaRPr lang="en-US" sz="1250" kern="1200" dirty="0">
                        <a:solidFill>
                          <a:schemeClr val="tx1"/>
                        </a:solidFill>
                        <a:effectLst/>
                        <a:latin typeface="Candara" panose="020E0502030303020204" pitchFamily="34" charset="0"/>
                        <a:cs typeface="Times New Roman" panose="02020603050405020304" pitchFamily="18" charset="0"/>
                      </a:endParaRPr>
                    </a:p>
                    <a:p>
                      <a:pPr marL="914400" marR="0" lvl="2" indent="0" fontAlgn="base">
                        <a:spcBef>
                          <a:spcPts val="0"/>
                        </a:spcBef>
                        <a:spcAft>
                          <a:spcPts val="0"/>
                        </a:spcAft>
                        <a:buFont typeface="Arial" panose="020B0604020202020204" pitchFamily="34" charset="0"/>
                        <a:buNone/>
                        <a:tabLst>
                          <a:tab pos="457200" algn="l"/>
                        </a:tabLst>
                      </a:pPr>
                      <a:r>
                        <a:rPr lang="en-US" sz="1600" b="1" kern="1200" dirty="0" smtClean="0">
                          <a:solidFill>
                            <a:srgbClr val="262626"/>
                          </a:solidFill>
                          <a:effectLst/>
                          <a:latin typeface="Candara" panose="020E0502030303020204" pitchFamily="34" charset="0"/>
                          <a:cs typeface="Times New Roman" panose="02020603050405020304" pitchFamily="18" charset="0"/>
                        </a:rPr>
                        <a:t>Complete Beneficiary Designation Form</a:t>
                      </a:r>
                    </a:p>
                    <a:p>
                      <a:pPr marL="914400" marR="0" lvl="2" indent="0" fontAlgn="base">
                        <a:spcBef>
                          <a:spcPts val="0"/>
                        </a:spcBef>
                        <a:spcAft>
                          <a:spcPts val="0"/>
                        </a:spcAft>
                        <a:buFont typeface="Arial" panose="020B0604020202020204" pitchFamily="34" charset="0"/>
                        <a:buNone/>
                        <a:tabLst>
                          <a:tab pos="457200" algn="l"/>
                        </a:tabLst>
                      </a:pPr>
                      <a:r>
                        <a:rPr lang="en-US" sz="1250" kern="1200" dirty="0" smtClean="0">
                          <a:solidFill>
                            <a:srgbClr val="262626"/>
                          </a:solidFill>
                          <a:effectLst/>
                          <a:latin typeface="Candara" panose="020E0502030303020204" pitchFamily="34" charset="0"/>
                          <a:cs typeface="Times New Roman" panose="02020603050405020304" pitchFamily="18" charset="0"/>
                        </a:rPr>
                        <a:t>FRS</a:t>
                      </a:r>
                      <a:r>
                        <a:rPr lang="en-US" sz="1250" kern="1200" baseline="0" dirty="0" smtClean="0">
                          <a:solidFill>
                            <a:srgbClr val="262626"/>
                          </a:solidFill>
                          <a:effectLst/>
                          <a:latin typeface="Candara" panose="020E0502030303020204" pitchFamily="34" charset="0"/>
                          <a:cs typeface="Times New Roman" panose="02020603050405020304" pitchFamily="18" charset="0"/>
                        </a:rPr>
                        <a:t> Pension Plan: </a:t>
                      </a:r>
                      <a:r>
                        <a:rPr lang="en-US" sz="1250" kern="1200" baseline="0" dirty="0" smtClean="0">
                          <a:solidFill>
                            <a:srgbClr val="262626"/>
                          </a:solidFill>
                          <a:effectLst/>
                          <a:latin typeface="Candara" panose="020E0502030303020204" pitchFamily="34" charset="0"/>
                          <a:cs typeface="Times New Roman" panose="02020603050405020304" pitchFamily="18" charset="0"/>
                          <a:hlinkClick r:id="rId7"/>
                        </a:rPr>
                        <a:t>https://www.rol.frs.state.fl.us/forms/ben-001.pdf</a:t>
                      </a:r>
                      <a:endParaRPr lang="en-US" sz="1250" kern="1200" baseline="0" dirty="0" smtClean="0">
                        <a:solidFill>
                          <a:srgbClr val="262626"/>
                        </a:solidFill>
                        <a:effectLst/>
                        <a:latin typeface="Candara" panose="020E0502030303020204" pitchFamily="34" charset="0"/>
                        <a:cs typeface="Times New Roman" panose="02020603050405020304" pitchFamily="18" charset="0"/>
                      </a:endParaRPr>
                    </a:p>
                    <a:p>
                      <a:pPr marL="914400" marR="0" lvl="2" indent="0" fontAlgn="base">
                        <a:spcBef>
                          <a:spcPts val="0"/>
                        </a:spcBef>
                        <a:spcAft>
                          <a:spcPts val="0"/>
                        </a:spcAft>
                        <a:buFont typeface="Arial" panose="020B0604020202020204" pitchFamily="34" charset="0"/>
                        <a:buNone/>
                        <a:tabLst>
                          <a:tab pos="457200" algn="l"/>
                        </a:tabLst>
                      </a:pPr>
                      <a:r>
                        <a:rPr lang="en-US" sz="1250" kern="1200" baseline="0" dirty="0" smtClean="0">
                          <a:solidFill>
                            <a:srgbClr val="262626"/>
                          </a:solidFill>
                          <a:effectLst/>
                          <a:latin typeface="Candara" panose="020E0502030303020204" pitchFamily="34" charset="0"/>
                          <a:cs typeface="Times New Roman" panose="02020603050405020304" pitchFamily="18" charset="0"/>
                        </a:rPr>
                        <a:t>FRS Investment Plan: </a:t>
                      </a:r>
                      <a:r>
                        <a:rPr lang="en-US" sz="1250" kern="1200" baseline="0" dirty="0" smtClean="0">
                          <a:solidFill>
                            <a:srgbClr val="262626"/>
                          </a:solidFill>
                          <a:effectLst/>
                          <a:latin typeface="Candara" panose="020E0502030303020204" pitchFamily="34" charset="0"/>
                          <a:cs typeface="Times New Roman" panose="02020603050405020304" pitchFamily="18" charset="0"/>
                          <a:hlinkClick r:id="rId8"/>
                        </a:rPr>
                        <a:t>https://www.myfrs.com/pdf/forms/ip_beneficiary.pdf</a:t>
                      </a:r>
                      <a:r>
                        <a:rPr lang="en-US" sz="1250" kern="1200" baseline="0" dirty="0" smtClean="0">
                          <a:solidFill>
                            <a:srgbClr val="262626"/>
                          </a:solidFill>
                          <a:effectLst/>
                          <a:latin typeface="Candara" panose="020E0502030303020204" pitchFamily="34" charset="0"/>
                          <a:cs typeface="Times New Roman" panose="02020603050405020304" pitchFamily="18" charset="0"/>
                        </a:rPr>
                        <a:t> </a:t>
                      </a:r>
                      <a:endParaRPr lang="en-US" sz="1250" kern="1200" dirty="0" smtClean="0">
                        <a:solidFill>
                          <a:srgbClr val="262626"/>
                        </a:solidFill>
                        <a:effectLst/>
                        <a:latin typeface="Candara" panose="020E0502030303020204" pitchFamily="34" charset="0"/>
                        <a:cs typeface="Times New Roman" panose="02020603050405020304" pitchFamily="18" charset="0"/>
                      </a:endParaRPr>
                    </a:p>
                  </a:txBody>
                  <a:tcPr marL="47305" marR="4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89501">
                <a:tc>
                  <a:txBody>
                    <a:bodyPr/>
                    <a:lstStyle/>
                    <a:p>
                      <a:pPr marL="0" marR="0" fontAlgn="base">
                        <a:lnSpc>
                          <a:spcPct val="107000"/>
                        </a:lnSpc>
                        <a:spcBef>
                          <a:spcPts val="385"/>
                        </a:spcBef>
                        <a:spcAft>
                          <a:spcPts val="0"/>
                        </a:spcAft>
                      </a:pPr>
                      <a:r>
                        <a:rPr lang="en-US" sz="1250" b="1" kern="1200" dirty="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FRS Investment Plan</a:t>
                      </a:r>
                      <a:endParaRPr lang="en-US" sz="1250" dirty="0">
                        <a:effectLst/>
                        <a:latin typeface="Candara" panose="020E0502030303020204" pitchFamily="34" charset="0"/>
                        <a:ea typeface="Calibri" panose="020F0502020204030204" pitchFamily="34" charset="0"/>
                        <a:cs typeface="Times New Roman" panose="02020603050405020304" pitchFamily="18" charset="0"/>
                      </a:endParaRPr>
                    </a:p>
                    <a:p>
                      <a:pPr marL="0" marR="0" fontAlgn="base">
                        <a:lnSpc>
                          <a:spcPct val="107000"/>
                        </a:lnSpc>
                        <a:spcBef>
                          <a:spcPts val="385"/>
                        </a:spcBef>
                        <a:spcAft>
                          <a:spcPts val="0"/>
                        </a:spcAft>
                      </a:pPr>
                      <a:r>
                        <a:rPr lang="en-US" sz="1250" b="1" kern="1200" dirty="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 </a:t>
                      </a:r>
                      <a:endParaRPr lang="en-US" sz="1250" dirty="0">
                        <a:effectLst/>
                        <a:latin typeface="Candara" panose="020E0502030303020204" pitchFamily="34" charset="0"/>
                        <a:ea typeface="Calibri" panose="020F0502020204030204" pitchFamily="34" charset="0"/>
                        <a:cs typeface="Times New Roman" panose="02020603050405020304" pitchFamily="18" charset="0"/>
                      </a:endParaRPr>
                    </a:p>
                    <a:p>
                      <a:pPr marL="0" marR="0" fontAlgn="base">
                        <a:lnSpc>
                          <a:spcPct val="107000"/>
                        </a:lnSpc>
                        <a:spcBef>
                          <a:spcPts val="385"/>
                        </a:spcBef>
                        <a:spcAft>
                          <a:spcPts val="0"/>
                        </a:spcAft>
                      </a:pPr>
                      <a:r>
                        <a:rPr lang="en-US" sz="1250" b="1" kern="1200" dirty="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Eligible: </a:t>
                      </a:r>
                      <a:endParaRPr lang="en-US" sz="1250" dirty="0">
                        <a:effectLst/>
                        <a:latin typeface="Candara" panose="020E050203030302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385"/>
                        </a:spcBef>
                        <a:spcAft>
                          <a:spcPts val="0"/>
                        </a:spcAft>
                        <a:buFont typeface="Wingdings" panose="05000000000000000000" pitchFamily="2" charset="2"/>
                        <a:buChar char=""/>
                      </a:pPr>
                      <a:r>
                        <a:rPr lang="en-US" sz="1250" dirty="0">
                          <a:effectLst/>
                          <a:latin typeface="Candara" panose="020E0502030303020204" pitchFamily="34" charset="0"/>
                          <a:ea typeface="Times New Roman" panose="02020603050405020304" pitchFamily="18" charset="0"/>
                          <a:cs typeface="Calibri" panose="020F0502020204030204" pitchFamily="34" charset="0"/>
                        </a:rPr>
                        <a:t>A&amp;P</a:t>
                      </a:r>
                      <a:endParaRPr lang="en-US" sz="1250" dirty="0">
                        <a:effectLst/>
                        <a:latin typeface="Candara" panose="020E050203030302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385"/>
                        </a:spcBef>
                        <a:spcAft>
                          <a:spcPts val="0"/>
                        </a:spcAft>
                        <a:buFont typeface="Wingdings" panose="05000000000000000000" pitchFamily="2" charset="2"/>
                        <a:buChar char=""/>
                      </a:pPr>
                      <a:r>
                        <a:rPr lang="en-US" sz="1250" dirty="0">
                          <a:effectLst/>
                          <a:latin typeface="Candara" panose="020E0502030303020204" pitchFamily="34" charset="0"/>
                          <a:ea typeface="Times New Roman" panose="02020603050405020304" pitchFamily="18" charset="0"/>
                          <a:cs typeface="Calibri" panose="020F0502020204030204" pitchFamily="34" charset="0"/>
                        </a:rPr>
                        <a:t>Faculty</a:t>
                      </a:r>
                      <a:endParaRPr lang="en-US" sz="1250" dirty="0">
                        <a:effectLst/>
                        <a:latin typeface="Candara" panose="020E050203030302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385"/>
                        </a:spcBef>
                        <a:spcAft>
                          <a:spcPts val="0"/>
                        </a:spcAft>
                        <a:buFont typeface="Wingdings" panose="05000000000000000000" pitchFamily="2" charset="2"/>
                        <a:buChar char=""/>
                      </a:pPr>
                      <a:r>
                        <a:rPr lang="en-US" sz="1250" dirty="0">
                          <a:effectLst/>
                          <a:latin typeface="Candara" panose="020E0502030303020204" pitchFamily="34" charset="0"/>
                          <a:ea typeface="Times New Roman" panose="02020603050405020304" pitchFamily="18" charset="0"/>
                          <a:cs typeface="Calibri" panose="020F0502020204030204" pitchFamily="34" charset="0"/>
                        </a:rPr>
                        <a:t>USPS</a:t>
                      </a:r>
                      <a:endParaRPr lang="en-US" sz="1250" dirty="0">
                        <a:effectLst/>
                        <a:latin typeface="Candara" panose="020E0502030303020204" pitchFamily="34" charset="0"/>
                        <a:ea typeface="Calibri" panose="020F0502020204030204" pitchFamily="34" charset="0"/>
                        <a:cs typeface="Times New Roman" panose="02020603050405020304" pitchFamily="18" charset="0"/>
                      </a:endParaRPr>
                    </a:p>
                  </a:txBody>
                  <a:tcPr marL="47305" marR="4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fontAlgn="base">
                        <a:spcAft>
                          <a:spcPts val="0"/>
                        </a:spcAft>
                      </a:pPr>
                      <a:endParaRPr lang="en-US" sz="1250" dirty="0">
                        <a:effectLst/>
                        <a:latin typeface="Candara" panose="020E0502030303020204" pitchFamily="34" charset="0"/>
                        <a:cs typeface="Times New Roman" panose="02020603050405020304" pitchFamily="18" charset="0"/>
                      </a:endParaRPr>
                    </a:p>
                  </a:txBody>
                  <a:tcPr marL="47305" marR="4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89601">
                <a:tc>
                  <a:txBody>
                    <a:bodyPr/>
                    <a:lstStyle/>
                    <a:p>
                      <a:pPr marL="0" marR="0" fontAlgn="base">
                        <a:lnSpc>
                          <a:spcPct val="107000"/>
                        </a:lnSpc>
                        <a:spcBef>
                          <a:spcPts val="385"/>
                        </a:spcBef>
                        <a:spcAft>
                          <a:spcPts val="0"/>
                        </a:spcAft>
                      </a:pPr>
                      <a:r>
                        <a:rPr lang="en-US" sz="1250" b="1" kern="1200" dirty="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State University System Optional Retirement Program (SUSORP)</a:t>
                      </a:r>
                      <a:endParaRPr lang="en-US" sz="1250" dirty="0">
                        <a:effectLst/>
                        <a:latin typeface="Candara" panose="020E0502030303020204" pitchFamily="34" charset="0"/>
                        <a:ea typeface="Calibri" panose="020F0502020204030204" pitchFamily="34" charset="0"/>
                        <a:cs typeface="Times New Roman" panose="02020603050405020304" pitchFamily="18" charset="0"/>
                      </a:endParaRPr>
                    </a:p>
                    <a:p>
                      <a:pPr marL="0" marR="0" fontAlgn="base">
                        <a:lnSpc>
                          <a:spcPct val="107000"/>
                        </a:lnSpc>
                        <a:spcBef>
                          <a:spcPts val="385"/>
                        </a:spcBef>
                        <a:spcAft>
                          <a:spcPts val="0"/>
                        </a:spcAft>
                      </a:pPr>
                      <a:r>
                        <a:rPr lang="en-US" sz="1250" b="1" kern="1200" dirty="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 </a:t>
                      </a:r>
                      <a:endParaRPr lang="en-US" sz="1250" dirty="0">
                        <a:effectLst/>
                        <a:latin typeface="Candara" panose="020E0502030303020204" pitchFamily="34" charset="0"/>
                        <a:ea typeface="Calibri" panose="020F0502020204030204" pitchFamily="34" charset="0"/>
                        <a:cs typeface="Times New Roman" panose="02020603050405020304" pitchFamily="18" charset="0"/>
                      </a:endParaRPr>
                    </a:p>
                    <a:p>
                      <a:pPr marL="0" marR="0" fontAlgn="base">
                        <a:lnSpc>
                          <a:spcPct val="107000"/>
                        </a:lnSpc>
                        <a:spcBef>
                          <a:spcPts val="385"/>
                        </a:spcBef>
                        <a:spcAft>
                          <a:spcPts val="0"/>
                        </a:spcAft>
                      </a:pPr>
                      <a:r>
                        <a:rPr lang="en-US" sz="1250" b="1" kern="1200" dirty="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Eligible: </a:t>
                      </a:r>
                      <a:endParaRPr lang="en-US" sz="1250" dirty="0">
                        <a:effectLst/>
                        <a:latin typeface="Candara" panose="020E050203030302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385"/>
                        </a:spcBef>
                        <a:spcAft>
                          <a:spcPts val="0"/>
                        </a:spcAft>
                        <a:buFont typeface="Wingdings" panose="05000000000000000000" pitchFamily="2" charset="2"/>
                        <a:buChar char=""/>
                      </a:pPr>
                      <a:r>
                        <a:rPr lang="en-US" sz="1250" dirty="0">
                          <a:effectLst/>
                          <a:latin typeface="Candara" panose="020E0502030303020204" pitchFamily="34" charset="0"/>
                          <a:ea typeface="Times New Roman" panose="02020603050405020304" pitchFamily="18" charset="0"/>
                          <a:cs typeface="Calibri" panose="020F0502020204030204" pitchFamily="34" charset="0"/>
                        </a:rPr>
                        <a:t>A&amp;P</a:t>
                      </a:r>
                      <a:endParaRPr lang="en-US" sz="1250" dirty="0">
                        <a:effectLst/>
                        <a:latin typeface="Candara" panose="020E050203030302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385"/>
                        </a:spcBef>
                        <a:spcAft>
                          <a:spcPts val="0"/>
                        </a:spcAft>
                        <a:buFont typeface="Wingdings" panose="05000000000000000000" pitchFamily="2" charset="2"/>
                        <a:buChar char=""/>
                      </a:pPr>
                      <a:r>
                        <a:rPr lang="en-US" sz="1250" dirty="0">
                          <a:effectLst/>
                          <a:latin typeface="Candara" panose="020E0502030303020204" pitchFamily="34" charset="0"/>
                          <a:ea typeface="Times New Roman" panose="02020603050405020304" pitchFamily="18" charset="0"/>
                          <a:cs typeface="Calibri" panose="020F0502020204030204" pitchFamily="34" charset="0"/>
                        </a:rPr>
                        <a:t>Faculty</a:t>
                      </a:r>
                      <a:endParaRPr lang="en-US" sz="1250" dirty="0">
                        <a:effectLst/>
                        <a:latin typeface="Candara" panose="020E0502030303020204" pitchFamily="34" charset="0"/>
                        <a:ea typeface="Calibri" panose="020F0502020204030204" pitchFamily="34" charset="0"/>
                        <a:cs typeface="Times New Roman" panose="02020603050405020304" pitchFamily="18" charset="0"/>
                      </a:endParaRPr>
                    </a:p>
                  </a:txBody>
                  <a:tcPr marL="47305" marR="4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5888" marR="0" lvl="0" indent="-115888" fontAlgn="base">
                        <a:spcBef>
                          <a:spcPts val="0"/>
                        </a:spcBef>
                        <a:spcAft>
                          <a:spcPts val="0"/>
                        </a:spcAft>
                        <a:buFont typeface="Arial" panose="020B0604020202020204" pitchFamily="34" charset="0"/>
                        <a:buChar char="•"/>
                        <a:tabLst>
                          <a:tab pos="457200" algn="l"/>
                        </a:tabLst>
                      </a:pPr>
                      <a:r>
                        <a:rPr lang="en-US" sz="1250" kern="1200" dirty="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Open SUSORP account with one of the five SUSORP companies:</a:t>
                      </a:r>
                      <a:endParaRPr lang="en-US" sz="1250" dirty="0">
                        <a:effectLst/>
                        <a:latin typeface="Candara" panose="020E0502030303020204" pitchFamily="34" charset="0"/>
                        <a:cs typeface="Times New Roman" panose="02020603050405020304" pitchFamily="18" charset="0"/>
                      </a:endParaRPr>
                    </a:p>
                    <a:p>
                      <a:pPr marL="288925" marR="0" lvl="1" indent="168275" fontAlgn="base">
                        <a:spcBef>
                          <a:spcPts val="0"/>
                        </a:spcBef>
                        <a:spcAft>
                          <a:spcPts val="0"/>
                        </a:spcAft>
                        <a:buFont typeface="Wingdings" panose="05000000000000000000" pitchFamily="2" charset="2"/>
                        <a:buChar char=""/>
                        <a:tabLst>
                          <a:tab pos="671195" algn="l"/>
                        </a:tabLst>
                      </a:pPr>
                      <a:r>
                        <a:rPr lang="en-US" sz="1250" kern="1200" dirty="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AXA</a:t>
                      </a:r>
                      <a:endParaRPr lang="en-US" sz="1250" dirty="0">
                        <a:effectLst/>
                        <a:latin typeface="Candara" panose="020E0502030303020204" pitchFamily="34" charset="0"/>
                        <a:cs typeface="Times New Roman" panose="02020603050405020304" pitchFamily="18" charset="0"/>
                      </a:endParaRPr>
                    </a:p>
                    <a:p>
                      <a:pPr marL="288925" marR="0" lvl="1" indent="168275" fontAlgn="base">
                        <a:spcBef>
                          <a:spcPts val="0"/>
                        </a:spcBef>
                        <a:spcAft>
                          <a:spcPts val="0"/>
                        </a:spcAft>
                        <a:buFont typeface="Wingdings" panose="05000000000000000000" pitchFamily="2" charset="2"/>
                        <a:buChar char=""/>
                        <a:tabLst>
                          <a:tab pos="671195" algn="l"/>
                        </a:tabLst>
                      </a:pPr>
                      <a:r>
                        <a:rPr lang="en-US" sz="1250" kern="1200" dirty="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Metlife</a:t>
                      </a:r>
                      <a:endParaRPr lang="en-US" sz="1250" dirty="0">
                        <a:effectLst/>
                        <a:latin typeface="Candara" panose="020E0502030303020204" pitchFamily="34" charset="0"/>
                        <a:cs typeface="Times New Roman" panose="02020603050405020304" pitchFamily="18" charset="0"/>
                      </a:endParaRPr>
                    </a:p>
                    <a:p>
                      <a:pPr marL="288925" marR="0" lvl="1" indent="168275" fontAlgn="base">
                        <a:spcBef>
                          <a:spcPts val="0"/>
                        </a:spcBef>
                        <a:spcAft>
                          <a:spcPts val="0"/>
                        </a:spcAft>
                        <a:buFont typeface="Wingdings" panose="05000000000000000000" pitchFamily="2" charset="2"/>
                        <a:buChar char=""/>
                        <a:tabLst>
                          <a:tab pos="671195" algn="l"/>
                        </a:tabLst>
                      </a:pPr>
                      <a:r>
                        <a:rPr lang="en-US" sz="1250" kern="1200" dirty="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TIAA-CREF</a:t>
                      </a:r>
                      <a:endParaRPr lang="en-US" sz="1250" dirty="0">
                        <a:effectLst/>
                        <a:latin typeface="Candara" panose="020E0502030303020204" pitchFamily="34" charset="0"/>
                        <a:cs typeface="Times New Roman" panose="02020603050405020304" pitchFamily="18" charset="0"/>
                      </a:endParaRPr>
                    </a:p>
                    <a:p>
                      <a:pPr marL="288925" marR="0" lvl="1" indent="168275" fontAlgn="base">
                        <a:spcBef>
                          <a:spcPts val="0"/>
                        </a:spcBef>
                        <a:spcAft>
                          <a:spcPts val="0"/>
                        </a:spcAft>
                        <a:buFont typeface="Wingdings" panose="05000000000000000000" pitchFamily="2" charset="2"/>
                        <a:buChar char=""/>
                        <a:tabLst>
                          <a:tab pos="671195" algn="l"/>
                        </a:tabLst>
                      </a:pPr>
                      <a:r>
                        <a:rPr lang="en-US" sz="1250" kern="1200" dirty="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VALIC Retirement</a:t>
                      </a:r>
                      <a:endParaRPr lang="en-US" sz="1250" dirty="0">
                        <a:effectLst/>
                        <a:latin typeface="Candara" panose="020E0502030303020204" pitchFamily="34" charset="0"/>
                        <a:cs typeface="Times New Roman" panose="02020603050405020304" pitchFamily="18" charset="0"/>
                      </a:endParaRPr>
                    </a:p>
                    <a:p>
                      <a:pPr marL="288925" marR="0" lvl="1" indent="168275" fontAlgn="base">
                        <a:spcBef>
                          <a:spcPts val="0"/>
                        </a:spcBef>
                        <a:spcAft>
                          <a:spcPts val="0"/>
                        </a:spcAft>
                        <a:buFont typeface="Wingdings" panose="05000000000000000000" pitchFamily="2" charset="2"/>
                        <a:buChar char=""/>
                        <a:tabLst>
                          <a:tab pos="671195" algn="l"/>
                        </a:tabLst>
                      </a:pPr>
                      <a:r>
                        <a:rPr lang="en-US" sz="1250" kern="1200" dirty="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VOYA</a:t>
                      </a:r>
                      <a:endParaRPr lang="en-US" sz="1250" dirty="0">
                        <a:effectLst/>
                        <a:latin typeface="Candara" panose="020E0502030303020204" pitchFamily="34" charset="0"/>
                        <a:cs typeface="Times New Roman" panose="02020603050405020304" pitchFamily="18" charset="0"/>
                      </a:endParaRPr>
                    </a:p>
                    <a:p>
                      <a:pPr marL="287338" marR="0" indent="1588" fontAlgn="base">
                        <a:spcBef>
                          <a:spcPts val="0"/>
                        </a:spcBef>
                        <a:spcAft>
                          <a:spcPts val="0"/>
                        </a:spcAft>
                      </a:pPr>
                      <a:r>
                        <a:rPr lang="en-US" sz="1250" i="1" dirty="0">
                          <a:effectLst/>
                          <a:latin typeface="Candara" panose="020E0502030303020204" pitchFamily="34" charset="0"/>
                          <a:ea typeface="Times New Roman" panose="02020603050405020304" pitchFamily="18" charset="0"/>
                          <a:cs typeface="Calibri" panose="020F0502020204030204" pitchFamily="34" charset="0"/>
                        </a:rPr>
                        <a:t>*ORP Contact information can be found </a:t>
                      </a:r>
                      <a:r>
                        <a:rPr lang="en-US" sz="1250" i="1" dirty="0" smtClean="0">
                          <a:effectLst/>
                          <a:latin typeface="Candara" panose="020E0502030303020204" pitchFamily="34" charset="0"/>
                          <a:ea typeface="Times New Roman" panose="02020603050405020304" pitchFamily="18" charset="0"/>
                          <a:cs typeface="Calibri" panose="020F0502020204030204" pitchFamily="34" charset="0"/>
                        </a:rPr>
                        <a:t>here:</a:t>
                      </a:r>
                      <a:r>
                        <a:rPr lang="en-US" sz="1250" i="1" baseline="0" dirty="0" smtClean="0">
                          <a:effectLst/>
                          <a:latin typeface="Candara" panose="020E0502030303020204" pitchFamily="34" charset="0"/>
                          <a:ea typeface="Times New Roman" panose="02020603050405020304" pitchFamily="18" charset="0"/>
                          <a:cs typeface="Calibri" panose="020F0502020204030204" pitchFamily="34" charset="0"/>
                        </a:rPr>
                        <a:t> </a:t>
                      </a:r>
                      <a:r>
                        <a:rPr lang="en-US" sz="1250" i="1" baseline="0" dirty="0" smtClean="0">
                          <a:effectLst/>
                          <a:latin typeface="Candara" panose="020E0502030303020204" pitchFamily="34" charset="0"/>
                          <a:ea typeface="Times New Roman" panose="02020603050405020304" pitchFamily="18" charset="0"/>
                          <a:cs typeface="Calibri" panose="020F0502020204030204" pitchFamily="34" charset="0"/>
                          <a:hlinkClick r:id="rId9"/>
                        </a:rPr>
                        <a:t>http://hr.ucf.edu/current-employees/retirement/#retire1b</a:t>
                      </a:r>
                      <a:r>
                        <a:rPr lang="en-US" sz="1250" i="1" baseline="0" dirty="0" smtClean="0">
                          <a:effectLst/>
                          <a:latin typeface="Candara" panose="020E0502030303020204" pitchFamily="34" charset="0"/>
                          <a:ea typeface="Times New Roman" panose="02020603050405020304" pitchFamily="18" charset="0"/>
                          <a:cs typeface="Calibri" panose="020F0502020204030204" pitchFamily="34" charset="0"/>
                        </a:rPr>
                        <a:t> </a:t>
                      </a:r>
                      <a:r>
                        <a:rPr lang="en-US" sz="1250" dirty="0">
                          <a:effectLst/>
                          <a:latin typeface="Candara" panose="020E0502030303020204" pitchFamily="34" charset="0"/>
                          <a:ea typeface="Times New Roman" panose="02020603050405020304" pitchFamily="18" charset="0"/>
                          <a:cs typeface="Calibri" panose="020F0502020204030204" pitchFamily="34" charset="0"/>
                        </a:rPr>
                        <a:t> </a:t>
                      </a:r>
                      <a:endParaRPr lang="en-US" sz="1250" dirty="0">
                        <a:effectLst/>
                        <a:latin typeface="Candara" panose="020E0502030303020204" pitchFamily="34" charset="0"/>
                        <a:cs typeface="Times New Roman" panose="02020603050405020304" pitchFamily="18" charset="0"/>
                      </a:endParaRPr>
                    </a:p>
                    <a:p>
                      <a:pPr marL="115888" marR="0" lvl="0" indent="-115888" fontAlgn="base">
                        <a:spcBef>
                          <a:spcPts val="0"/>
                        </a:spcBef>
                        <a:spcAft>
                          <a:spcPts val="0"/>
                        </a:spcAft>
                        <a:buFont typeface="Arial" panose="020B0604020202020204" pitchFamily="34" charset="0"/>
                        <a:buChar char="•"/>
                        <a:tabLst>
                          <a:tab pos="457200" algn="l"/>
                        </a:tabLst>
                      </a:pPr>
                      <a:r>
                        <a:rPr lang="en-US" sz="1250" kern="1200" dirty="0" smtClean="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Complete </a:t>
                      </a:r>
                      <a:r>
                        <a:rPr lang="en-US" sz="1250" b="1" u="sng" kern="1200" dirty="0" smtClean="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ORP-ENROLL</a:t>
                      </a:r>
                      <a:r>
                        <a:rPr lang="en-US" sz="1250" kern="1200" dirty="0" smtClean="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 form (</a:t>
                      </a:r>
                      <a:r>
                        <a:rPr lang="en-US" sz="1250" kern="1200" dirty="0" smtClean="0">
                          <a:solidFill>
                            <a:srgbClr val="262626"/>
                          </a:solidFill>
                          <a:effectLst/>
                          <a:latin typeface="Candara" panose="020E0502030303020204" pitchFamily="34" charset="0"/>
                          <a:ea typeface="Times New Roman" panose="02020603050405020304" pitchFamily="18" charset="0"/>
                          <a:cs typeface="Calibri" panose="020F0502020204030204" pitchFamily="34" charset="0"/>
                          <a:hlinkClick r:id="rId5"/>
                        </a:rPr>
                        <a:t>https://www.rol.frs.state.fl.us/forms/orp-enroll.pdf</a:t>
                      </a:r>
                      <a:r>
                        <a:rPr lang="en-US" sz="1250" kern="1200" dirty="0" smtClean="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 </a:t>
                      </a:r>
                      <a:endParaRPr lang="en-US" sz="1250" dirty="0" smtClean="0">
                        <a:effectLst/>
                        <a:latin typeface="Candara" panose="020E0502030303020204" pitchFamily="34" charset="0"/>
                        <a:cs typeface="Times New Roman" panose="02020603050405020304" pitchFamily="18" charset="0"/>
                      </a:endParaRPr>
                    </a:p>
                    <a:p>
                      <a:pPr marL="112713" marR="0" indent="0" fontAlgn="base">
                        <a:spcBef>
                          <a:spcPts val="0"/>
                        </a:spcBef>
                        <a:spcAft>
                          <a:spcPts val="0"/>
                        </a:spcAft>
                      </a:pPr>
                      <a:r>
                        <a:rPr lang="en-US" sz="1250" i="1" kern="1200" dirty="0" smtClean="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a:t>
                      </a:r>
                      <a:r>
                        <a:rPr lang="en-US" sz="1250" i="1" kern="1200" dirty="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Note: College of Medicine Faculty </a:t>
                      </a:r>
                      <a:r>
                        <a:rPr lang="en-US" sz="1250" i="1" kern="1200" dirty="0" smtClean="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members</a:t>
                      </a:r>
                      <a:r>
                        <a:rPr lang="en-US" sz="1250" i="1" kern="1200" baseline="0" dirty="0" smtClean="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 </a:t>
                      </a:r>
                      <a:r>
                        <a:rPr lang="en-US" sz="1250" i="1" kern="1200" dirty="0" smtClean="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and reemployed FRS Investment Plan or SUSORP retirees (who are eligible for the SUSORP)</a:t>
                      </a:r>
                      <a:r>
                        <a:rPr lang="en-US" sz="1250" i="1" kern="1200" baseline="0" dirty="0" smtClean="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 </a:t>
                      </a:r>
                      <a:r>
                        <a:rPr lang="en-US" sz="1250" i="1" kern="1200" dirty="0" smtClean="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should </a:t>
                      </a:r>
                      <a:r>
                        <a:rPr lang="en-US" sz="1250" i="1" kern="1200" dirty="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complete the </a:t>
                      </a:r>
                      <a:r>
                        <a:rPr lang="en-US" sz="1250" b="1" i="1" u="sng" kern="12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ORP-MANDATORY</a:t>
                      </a:r>
                      <a:r>
                        <a:rPr lang="en-US" sz="1250" i="1" kern="12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 </a:t>
                      </a:r>
                      <a:r>
                        <a:rPr lang="en-US" sz="1250" i="1" kern="1200" dirty="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form in lieu of the ORP-ENROLL </a:t>
                      </a:r>
                      <a:r>
                        <a:rPr lang="en-US" sz="1250" i="1" kern="1200" dirty="0" smtClean="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form (</a:t>
                      </a:r>
                      <a:r>
                        <a:rPr lang="en-US" sz="1250" i="1" kern="1200" baseline="0" dirty="0" smtClean="0">
                          <a:solidFill>
                            <a:srgbClr val="262626"/>
                          </a:solidFill>
                          <a:effectLst/>
                          <a:latin typeface="Candara" panose="020E0502030303020204" pitchFamily="34" charset="0"/>
                          <a:ea typeface="Times New Roman" panose="02020603050405020304" pitchFamily="18" charset="0"/>
                          <a:cs typeface="Calibri" panose="020F0502020204030204" pitchFamily="34" charset="0"/>
                          <a:hlinkClick r:id="rId10"/>
                        </a:rPr>
                        <a:t>https://www.rol.frs.state.fl.us/forms/orp-mand.pdf</a:t>
                      </a:r>
                      <a:r>
                        <a:rPr lang="en-US" sz="1250" i="1" kern="1200" baseline="0" dirty="0" smtClean="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 </a:t>
                      </a:r>
                      <a:endParaRPr lang="en-US" sz="1250" dirty="0">
                        <a:effectLst/>
                        <a:latin typeface="Candara" panose="020E0502030303020204" pitchFamily="34" charset="0"/>
                        <a:cs typeface="Times New Roman" panose="02020603050405020304" pitchFamily="18" charset="0"/>
                      </a:endParaRPr>
                    </a:p>
                    <a:p>
                      <a:pPr marL="112713" marR="0" indent="-112713" fontAlgn="base">
                        <a:spcBef>
                          <a:spcPts val="0"/>
                        </a:spcBef>
                        <a:spcAft>
                          <a:spcPts val="0"/>
                        </a:spcAft>
                        <a:buFont typeface="Arial" panose="020B0604020202020204" pitchFamily="34" charset="0"/>
                        <a:buChar char="•"/>
                      </a:pPr>
                      <a:r>
                        <a:rPr lang="en-US" sz="1250" i="1" kern="1200" dirty="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 </a:t>
                      </a:r>
                      <a:r>
                        <a:rPr lang="en-US" sz="1250" kern="1200" dirty="0" smtClean="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Return </a:t>
                      </a:r>
                      <a:r>
                        <a:rPr lang="en-US" sz="1250" kern="1200" dirty="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ORP-ENROLL form </a:t>
                      </a:r>
                      <a:r>
                        <a:rPr lang="en-US" sz="1250" u="sng" kern="1200" dirty="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and</a:t>
                      </a:r>
                      <a:r>
                        <a:rPr lang="en-US" sz="1250" kern="1200" dirty="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 confirmation of SUSORP account to HR Benefits Section </a:t>
                      </a:r>
                      <a:r>
                        <a:rPr lang="en-US" sz="1250" dirty="0">
                          <a:effectLst/>
                          <a:latin typeface="Candara" panose="020E0502030303020204" pitchFamily="34" charset="0"/>
                          <a:ea typeface="Times New Roman" panose="02020603050405020304" pitchFamily="18" charset="0"/>
                          <a:cs typeface="Calibri" panose="020F0502020204030204" pitchFamily="34" charset="0"/>
                        </a:rPr>
                        <a:t>via fax (</a:t>
                      </a:r>
                      <a:r>
                        <a:rPr lang="en-US" sz="1250" dirty="0" smtClean="0">
                          <a:effectLst/>
                          <a:latin typeface="Candara" panose="020E0502030303020204" pitchFamily="34" charset="0"/>
                          <a:ea typeface="Times New Roman" panose="02020603050405020304" pitchFamily="18" charset="0"/>
                          <a:cs typeface="Calibri" panose="020F0502020204030204" pitchFamily="34" charset="0"/>
                        </a:rPr>
                        <a:t>407-882-9022) </a:t>
                      </a:r>
                      <a:r>
                        <a:rPr lang="en-US" sz="1250" dirty="0">
                          <a:effectLst/>
                          <a:latin typeface="Candara" panose="020E0502030303020204" pitchFamily="34" charset="0"/>
                          <a:ea typeface="Times New Roman" panose="02020603050405020304" pitchFamily="18" charset="0"/>
                          <a:cs typeface="Calibri" panose="020F0502020204030204" pitchFamily="34" charset="0"/>
                        </a:rPr>
                        <a:t>or password protected email attachment (</a:t>
                      </a:r>
                      <a:r>
                        <a:rPr lang="en-US" sz="1250" u="sng" dirty="0">
                          <a:solidFill>
                            <a:srgbClr val="0563C1"/>
                          </a:solidFill>
                          <a:effectLst/>
                          <a:latin typeface="Candara" panose="020E0502030303020204" pitchFamily="34" charset="0"/>
                          <a:ea typeface="Times New Roman" panose="02020603050405020304" pitchFamily="18" charset="0"/>
                          <a:cs typeface="Calibri" panose="020F0502020204030204" pitchFamily="34" charset="0"/>
                          <a:hlinkClick r:id="rId6"/>
                        </a:rPr>
                        <a:t>benefits@ucf.edu</a:t>
                      </a:r>
                      <a:r>
                        <a:rPr lang="en-US" sz="1250" dirty="0" smtClean="0">
                          <a:effectLst/>
                          <a:latin typeface="Candara" panose="020E0502030303020204" pitchFamily="34" charset="0"/>
                          <a:ea typeface="Times New Roman" panose="02020603050405020304" pitchFamily="18" charset="0"/>
                          <a:cs typeface="Calibri" panose="020F0502020204030204" pitchFamily="34" charset="0"/>
                        </a:rPr>
                        <a:t>)</a:t>
                      </a:r>
                      <a:endParaRPr lang="en-US" sz="1250" dirty="0">
                        <a:effectLst/>
                        <a:latin typeface="Candara" panose="020E0502030303020204" pitchFamily="34" charset="0"/>
                        <a:cs typeface="Times New Roman" panose="02020603050405020304" pitchFamily="18" charset="0"/>
                      </a:endParaRPr>
                    </a:p>
                  </a:txBody>
                  <a:tcPr marL="47305" marR="4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6" name="Picture 5"/>
          <p:cNvPicPr>
            <a:picLocks noChangeAspect="1"/>
          </p:cNvPicPr>
          <p:nvPr/>
        </p:nvPicPr>
        <p:blipFill rotWithShape="1">
          <a:blip r:embed="rId11">
            <a:clrChange>
              <a:clrFrom>
                <a:srgbClr val="F9FFFB"/>
              </a:clrFrom>
              <a:clrTo>
                <a:srgbClr val="F9FFFB">
                  <a:alpha val="0"/>
                </a:srgbClr>
              </a:clrTo>
            </a:clrChange>
            <a:extLst>
              <a:ext uri="{28A0092B-C50C-407E-A947-70E740481C1C}">
                <a14:useLocalDpi xmlns:a14="http://schemas.microsoft.com/office/drawing/2010/main" val="0"/>
              </a:ext>
            </a:extLst>
          </a:blip>
          <a:srcRect l="15389" t="11111" r="15389" b="16667"/>
          <a:stretch/>
        </p:blipFill>
        <p:spPr>
          <a:xfrm>
            <a:off x="1676400" y="2928723"/>
            <a:ext cx="746659" cy="591864"/>
          </a:xfrm>
          <a:prstGeom prst="rect">
            <a:avLst/>
          </a:prstGeom>
        </p:spPr>
      </p:pic>
    </p:spTree>
    <p:extLst>
      <p:ext uri="{BB962C8B-B14F-4D97-AF65-F5344CB8AC3E}">
        <p14:creationId xmlns:p14="http://schemas.microsoft.com/office/powerpoint/2010/main" val="2871499260"/>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idx="1"/>
          </p:nvPr>
        </p:nvSpPr>
        <p:spPr>
          <a:xfrm>
            <a:off x="0" y="1219200"/>
            <a:ext cx="9144000" cy="4629862"/>
          </a:xfrm>
        </p:spPr>
        <p:txBody>
          <a:bodyPr>
            <a:normAutofit fontScale="85000" lnSpcReduction="20000"/>
          </a:bodyPr>
          <a:lstStyle/>
          <a:p>
            <a:pPr marL="274320" indent="-274320" fontAlgn="auto">
              <a:spcAft>
                <a:spcPts val="0"/>
              </a:spcAft>
              <a:buFont typeface="Wingdings 2"/>
              <a:buNone/>
              <a:defRPr/>
            </a:pPr>
            <a:r>
              <a:rPr lang="en-US" sz="3800" b="1" dirty="0" smtClean="0">
                <a:ln w="12700">
                  <a:noFill/>
                  <a:prstDash val="solid"/>
                </a:ln>
                <a:solidFill>
                  <a:schemeClr val="tx1">
                    <a:lumMod val="95000"/>
                    <a:lumOff val="5000"/>
                  </a:schemeClr>
                </a:solidFill>
                <a:latin typeface="Candara" panose="020E0502030303020204" pitchFamily="34" charset="0"/>
                <a:cs typeface="Calibri" panose="020F0502020204030204" pitchFamily="34" charset="0"/>
              </a:rPr>
              <a:t>Who is People First?</a:t>
            </a:r>
          </a:p>
          <a:p>
            <a:pPr marL="0" indent="0" fontAlgn="auto">
              <a:spcAft>
                <a:spcPts val="0"/>
              </a:spcAft>
              <a:buNone/>
              <a:defRPr/>
            </a:pPr>
            <a:r>
              <a:rPr lang="en-US" sz="2900" dirty="0" smtClean="0">
                <a:solidFill>
                  <a:schemeClr val="tx1">
                    <a:lumMod val="95000"/>
                    <a:lumOff val="5000"/>
                  </a:schemeClr>
                </a:solidFill>
                <a:latin typeface="Candara" panose="020E0502030303020204" pitchFamily="34" charset="0"/>
                <a:cs typeface="Calibri" panose="020F0502020204030204" pitchFamily="34" charset="0"/>
              </a:rPr>
              <a:t>Because UCF is a state university, we participate in the State Group Insurance Program. People First is the plan administrator for the State Group Insurance Program. They are responsible for plan enrollments, determining eligibility, processing changes and COBRA.</a:t>
            </a:r>
          </a:p>
          <a:p>
            <a:pPr marL="609600" indent="-609600" fontAlgn="auto">
              <a:spcAft>
                <a:spcPts val="0"/>
              </a:spcAft>
              <a:buFontTx/>
              <a:buNone/>
              <a:defRPr/>
            </a:pPr>
            <a:endParaRPr lang="en-US" sz="2900" b="1" dirty="0" smtClean="0">
              <a:ln w="12700">
                <a:noFill/>
                <a:prstDash val="solid"/>
              </a:ln>
              <a:solidFill>
                <a:schemeClr val="tx1">
                  <a:lumMod val="95000"/>
                  <a:lumOff val="5000"/>
                </a:schemeClr>
              </a:solidFill>
              <a:latin typeface="Candara" panose="020E0502030303020204" pitchFamily="34" charset="0"/>
              <a:cs typeface="Calibri" panose="020F0502020204030204" pitchFamily="34" charset="0"/>
            </a:endParaRPr>
          </a:p>
          <a:p>
            <a:pPr marL="609600" indent="-609600" fontAlgn="auto">
              <a:spcAft>
                <a:spcPts val="0"/>
              </a:spcAft>
              <a:buFontTx/>
              <a:buNone/>
              <a:defRPr/>
            </a:pPr>
            <a:r>
              <a:rPr lang="en-US" sz="3800" b="1" dirty="0" smtClean="0">
                <a:ln w="12700">
                  <a:noFill/>
                  <a:prstDash val="solid"/>
                </a:ln>
                <a:solidFill>
                  <a:schemeClr val="tx1">
                    <a:lumMod val="95000"/>
                    <a:lumOff val="5000"/>
                  </a:schemeClr>
                </a:solidFill>
                <a:latin typeface="Candara" panose="020E0502030303020204" pitchFamily="34" charset="0"/>
                <a:cs typeface="Calibri" panose="020F0502020204030204" pitchFamily="34" charset="0"/>
              </a:rPr>
              <a:t>Using </a:t>
            </a:r>
            <a:r>
              <a:rPr lang="en-US" sz="3800" b="1" dirty="0">
                <a:ln w="12700">
                  <a:noFill/>
                  <a:prstDash val="solid"/>
                </a:ln>
                <a:solidFill>
                  <a:schemeClr val="tx1">
                    <a:lumMod val="95000"/>
                    <a:lumOff val="5000"/>
                  </a:schemeClr>
                </a:solidFill>
                <a:latin typeface="Candara" panose="020E0502030303020204" pitchFamily="34" charset="0"/>
                <a:cs typeface="Calibri" panose="020F0502020204030204" pitchFamily="34" charset="0"/>
              </a:rPr>
              <a:t>People First to </a:t>
            </a:r>
            <a:r>
              <a:rPr lang="en-US" sz="3800" b="1" dirty="0" smtClean="0">
                <a:ln w="12700">
                  <a:noFill/>
                  <a:prstDash val="solid"/>
                </a:ln>
                <a:solidFill>
                  <a:schemeClr val="tx1">
                    <a:lumMod val="95000"/>
                    <a:lumOff val="5000"/>
                  </a:schemeClr>
                </a:solidFill>
                <a:latin typeface="Candara" panose="020E0502030303020204" pitchFamily="34" charset="0"/>
                <a:cs typeface="Calibri" panose="020F0502020204030204" pitchFamily="34" charset="0"/>
              </a:rPr>
              <a:t>Enroll</a:t>
            </a:r>
          </a:p>
          <a:p>
            <a:pPr marL="571500" indent="-514350" fontAlgn="auto">
              <a:spcAft>
                <a:spcPts val="0"/>
              </a:spcAft>
              <a:buFont typeface="+mj-lt"/>
              <a:buAutoNum type="arabicPeriod"/>
              <a:defRPr/>
            </a:pPr>
            <a:r>
              <a:rPr lang="en-US" sz="2900" b="1" dirty="0" smtClean="0">
                <a:solidFill>
                  <a:schemeClr val="tx1">
                    <a:lumMod val="95000"/>
                    <a:lumOff val="5000"/>
                  </a:schemeClr>
                </a:solidFill>
                <a:latin typeface="Candara" panose="020E0502030303020204" pitchFamily="34" charset="0"/>
                <a:cs typeface="Calibri" panose="020F0502020204030204" pitchFamily="34" charset="0"/>
              </a:rPr>
              <a:t>Online: </a:t>
            </a:r>
            <a:r>
              <a:rPr lang="en-US" sz="2900" dirty="0" smtClean="0">
                <a:solidFill>
                  <a:schemeClr val="tx2">
                    <a:lumMod val="85000"/>
                    <a:lumOff val="15000"/>
                  </a:schemeClr>
                </a:solidFill>
                <a:latin typeface="Candara" panose="020E0502030303020204" pitchFamily="34" charset="0"/>
                <a:cs typeface="Calibri" panose="020F0502020204030204" pitchFamily="34" charset="0"/>
                <a:hlinkClick r:id="rId3"/>
              </a:rPr>
              <a:t>https</a:t>
            </a:r>
            <a:r>
              <a:rPr lang="en-US" sz="2900" dirty="0">
                <a:solidFill>
                  <a:schemeClr val="tx2">
                    <a:lumMod val="85000"/>
                    <a:lumOff val="15000"/>
                  </a:schemeClr>
                </a:solidFill>
                <a:latin typeface="Candara" panose="020E0502030303020204" pitchFamily="34" charset="0"/>
                <a:cs typeface="Calibri" panose="020F0502020204030204" pitchFamily="34" charset="0"/>
                <a:hlinkClick r:id="rId3"/>
              </a:rPr>
              <a:t>://peoplefirst.myflorida.com</a:t>
            </a:r>
            <a:r>
              <a:rPr lang="en-US" sz="2900" dirty="0">
                <a:solidFill>
                  <a:schemeClr val="tx2">
                    <a:lumMod val="85000"/>
                    <a:lumOff val="15000"/>
                  </a:schemeClr>
                </a:solidFill>
                <a:latin typeface="Candara" panose="020E0502030303020204" pitchFamily="34" charset="0"/>
                <a:cs typeface="Calibri" panose="020F0502020204030204" pitchFamily="34" charset="0"/>
              </a:rPr>
              <a:t> </a:t>
            </a:r>
            <a:endParaRPr lang="en-US" sz="2900" dirty="0" smtClean="0">
              <a:solidFill>
                <a:schemeClr val="tx2">
                  <a:lumMod val="85000"/>
                  <a:lumOff val="15000"/>
                </a:schemeClr>
              </a:solidFill>
              <a:latin typeface="Candara" panose="020E0502030303020204" pitchFamily="34" charset="0"/>
              <a:cs typeface="Calibri" panose="020F0502020204030204" pitchFamily="34" charset="0"/>
            </a:endParaRPr>
          </a:p>
          <a:p>
            <a:pPr marL="568325" indent="-511175" fontAlgn="auto">
              <a:spcAft>
                <a:spcPts val="0"/>
              </a:spcAft>
              <a:buNone/>
              <a:defRPr/>
            </a:pPr>
            <a:r>
              <a:rPr lang="en-US" sz="2900" dirty="0">
                <a:solidFill>
                  <a:schemeClr val="tx2">
                    <a:lumMod val="85000"/>
                    <a:lumOff val="15000"/>
                  </a:schemeClr>
                </a:solidFill>
                <a:latin typeface="Candara" panose="020E0502030303020204" pitchFamily="34" charset="0"/>
                <a:cs typeface="Calibri" panose="020F0502020204030204" pitchFamily="34" charset="0"/>
              </a:rPr>
              <a:t>	</a:t>
            </a:r>
            <a:r>
              <a:rPr lang="en-US" sz="2700" dirty="0" smtClean="0">
                <a:solidFill>
                  <a:schemeClr val="tx1">
                    <a:lumMod val="95000"/>
                    <a:lumOff val="5000"/>
                  </a:schemeClr>
                </a:solidFill>
                <a:latin typeface="Candara" panose="020E0502030303020204" pitchFamily="34" charset="0"/>
                <a:cs typeface="Calibri" panose="020F0502020204030204" pitchFamily="34" charset="0"/>
              </a:rPr>
              <a:t>User </a:t>
            </a:r>
            <a:r>
              <a:rPr lang="en-US" sz="2700" dirty="0">
                <a:solidFill>
                  <a:schemeClr val="tx1">
                    <a:lumMod val="95000"/>
                    <a:lumOff val="5000"/>
                  </a:schemeClr>
                </a:solidFill>
                <a:latin typeface="Candara" panose="020E0502030303020204" pitchFamily="34" charset="0"/>
                <a:cs typeface="Calibri" panose="020F0502020204030204" pitchFamily="34" charset="0"/>
              </a:rPr>
              <a:t>ID and Password </a:t>
            </a:r>
            <a:r>
              <a:rPr lang="en-US" sz="2700" dirty="0" smtClean="0">
                <a:solidFill>
                  <a:schemeClr val="tx1">
                    <a:lumMod val="95000"/>
                    <a:lumOff val="5000"/>
                  </a:schemeClr>
                </a:solidFill>
                <a:latin typeface="Candara" panose="020E0502030303020204" pitchFamily="34" charset="0"/>
                <a:cs typeface="Calibri" panose="020F0502020204030204" pitchFamily="34" charset="0"/>
              </a:rPr>
              <a:t>Required</a:t>
            </a:r>
          </a:p>
          <a:p>
            <a:pPr marL="409575" indent="-514350" fontAlgn="auto">
              <a:spcAft>
                <a:spcPts val="0"/>
              </a:spcAft>
              <a:buFont typeface="+mj-lt"/>
              <a:buAutoNum type="arabicPeriod" startAt="2"/>
              <a:defRPr/>
            </a:pPr>
            <a:r>
              <a:rPr lang="en-US" sz="2900" b="1" dirty="0" smtClean="0">
                <a:solidFill>
                  <a:schemeClr val="tx1">
                    <a:lumMod val="95000"/>
                    <a:lumOff val="5000"/>
                  </a:schemeClr>
                </a:solidFill>
                <a:latin typeface="Candara" panose="020E0502030303020204" pitchFamily="34" charset="0"/>
                <a:cs typeface="Calibri" panose="020F0502020204030204" pitchFamily="34" charset="0"/>
              </a:rPr>
              <a:t>Service Center: </a:t>
            </a:r>
            <a:r>
              <a:rPr lang="en-US" sz="2900" dirty="0" smtClean="0">
                <a:solidFill>
                  <a:schemeClr val="tx1">
                    <a:lumMod val="95000"/>
                    <a:lumOff val="5000"/>
                  </a:schemeClr>
                </a:solidFill>
                <a:latin typeface="Candara" panose="020E0502030303020204" pitchFamily="34" charset="0"/>
                <a:cs typeface="Calibri" panose="020F0502020204030204" pitchFamily="34" charset="0"/>
              </a:rPr>
              <a:t>1-866-663-4735</a:t>
            </a:r>
            <a:endParaRPr lang="en-US" sz="2900" dirty="0">
              <a:solidFill>
                <a:schemeClr val="tx1">
                  <a:lumMod val="95000"/>
                  <a:lumOff val="5000"/>
                </a:schemeClr>
              </a:solidFill>
              <a:latin typeface="Candara" panose="020E0502030303020204" pitchFamily="34" charset="0"/>
              <a:cs typeface="Calibri" panose="020F0502020204030204" pitchFamily="34" charset="0"/>
            </a:endParaRPr>
          </a:p>
          <a:p>
            <a:pPr marL="695325" lvl="2" indent="-185738" fontAlgn="auto">
              <a:spcAft>
                <a:spcPts val="0"/>
              </a:spcAft>
              <a:buClrTx/>
              <a:buNone/>
              <a:defRPr/>
            </a:pPr>
            <a:r>
              <a:rPr lang="en-US" sz="2700" dirty="0" smtClean="0">
                <a:solidFill>
                  <a:schemeClr val="tx1">
                    <a:lumMod val="95000"/>
                    <a:lumOff val="5000"/>
                  </a:schemeClr>
                </a:solidFill>
                <a:latin typeface="Candara" panose="020E0502030303020204" pitchFamily="34" charset="0"/>
                <a:cs typeface="Calibri" panose="020F0502020204030204" pitchFamily="34" charset="0"/>
              </a:rPr>
              <a:t>Available </a:t>
            </a:r>
            <a:r>
              <a:rPr lang="en-US" sz="2700" dirty="0">
                <a:solidFill>
                  <a:schemeClr val="tx1">
                    <a:lumMod val="95000"/>
                    <a:lumOff val="5000"/>
                  </a:schemeClr>
                </a:solidFill>
                <a:latin typeface="Candara" panose="020E0502030303020204" pitchFamily="34" charset="0"/>
                <a:cs typeface="Calibri" panose="020F0502020204030204" pitchFamily="34" charset="0"/>
              </a:rPr>
              <a:t>Monday-Friday 8:00am to 6:00pm </a:t>
            </a:r>
            <a:r>
              <a:rPr lang="en-US" sz="2700" dirty="0" smtClean="0">
                <a:solidFill>
                  <a:schemeClr val="tx1">
                    <a:lumMod val="95000"/>
                    <a:lumOff val="5000"/>
                  </a:schemeClr>
                </a:solidFill>
                <a:latin typeface="Candara" panose="020E0502030303020204" pitchFamily="34" charset="0"/>
                <a:cs typeface="Calibri" panose="020F0502020204030204" pitchFamily="34" charset="0"/>
              </a:rPr>
              <a:t>ET</a:t>
            </a:r>
            <a:endParaRPr lang="en-US" sz="2700" dirty="0">
              <a:solidFill>
                <a:schemeClr val="tx1">
                  <a:lumMod val="95000"/>
                  <a:lumOff val="5000"/>
                </a:schemeClr>
              </a:solidFill>
              <a:latin typeface="Candara" panose="020E0502030303020204" pitchFamily="34" charset="0"/>
              <a:cs typeface="Calibri" panose="020F0502020204030204" pitchFamily="34" charset="0"/>
            </a:endParaRPr>
          </a:p>
        </p:txBody>
      </p:sp>
      <p:sp>
        <p:nvSpPr>
          <p:cNvPr id="4" name="TextBox 3"/>
          <p:cNvSpPr txBox="1"/>
          <p:nvPr/>
        </p:nvSpPr>
        <p:spPr>
          <a:xfrm>
            <a:off x="1054261" y="5852909"/>
            <a:ext cx="7951808"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247650" lvl="1" fontAlgn="auto">
              <a:spcBef>
                <a:spcPts val="500"/>
              </a:spcBef>
              <a:spcAft>
                <a:spcPts val="0"/>
              </a:spcAft>
              <a:buClr>
                <a:srgbClr val="F3E99E"/>
              </a:buClr>
              <a:buSzPct val="80000"/>
              <a:defRPr/>
            </a:pPr>
            <a:r>
              <a:rPr lang="en-US" sz="2000" i="1" dirty="0">
                <a:solidFill>
                  <a:schemeClr val="tx1">
                    <a:lumMod val="95000"/>
                    <a:lumOff val="5000"/>
                  </a:schemeClr>
                </a:solidFill>
                <a:latin typeface="Candara" panose="020E0502030303020204" pitchFamily="34" charset="0"/>
                <a:cs typeface="Calibri" panose="020F0502020204030204" pitchFamily="34" charset="0"/>
              </a:rPr>
              <a:t>If you are transferring from another State Agency or State University, you will use your </a:t>
            </a:r>
            <a:r>
              <a:rPr lang="en-US" sz="2000" b="1" i="1" u="sng" dirty="0" smtClean="0">
                <a:solidFill>
                  <a:schemeClr val="tx1">
                    <a:lumMod val="95000"/>
                    <a:lumOff val="5000"/>
                  </a:schemeClr>
                </a:solidFill>
                <a:latin typeface="Candara" panose="020E0502030303020204" pitchFamily="34" charset="0"/>
                <a:cs typeface="Calibri" panose="020F0502020204030204" pitchFamily="34" charset="0"/>
              </a:rPr>
              <a:t>new</a:t>
            </a:r>
            <a:r>
              <a:rPr lang="en-US" sz="2000" dirty="0" smtClean="0">
                <a:solidFill>
                  <a:schemeClr val="tx1">
                    <a:lumMod val="95000"/>
                    <a:lumOff val="5000"/>
                  </a:schemeClr>
                </a:solidFill>
                <a:latin typeface="Candara" panose="020E0502030303020204" pitchFamily="34" charset="0"/>
                <a:cs typeface="Calibri" panose="020F0502020204030204" pitchFamily="34" charset="0"/>
              </a:rPr>
              <a:t> </a:t>
            </a:r>
            <a:r>
              <a:rPr lang="en-US" sz="2000" i="1" dirty="0" smtClean="0">
                <a:solidFill>
                  <a:schemeClr val="tx1">
                    <a:lumMod val="95000"/>
                    <a:lumOff val="5000"/>
                  </a:schemeClr>
                </a:solidFill>
                <a:latin typeface="Candara" panose="020E0502030303020204" pitchFamily="34" charset="0"/>
                <a:cs typeface="Calibri" panose="020F0502020204030204" pitchFamily="34" charset="0"/>
              </a:rPr>
              <a:t>People </a:t>
            </a:r>
            <a:r>
              <a:rPr lang="en-US" sz="2000" i="1" dirty="0">
                <a:solidFill>
                  <a:schemeClr val="tx1">
                    <a:lumMod val="95000"/>
                    <a:lumOff val="5000"/>
                  </a:schemeClr>
                </a:solidFill>
                <a:latin typeface="Candara" panose="020E0502030303020204" pitchFamily="34" charset="0"/>
                <a:cs typeface="Calibri" panose="020F0502020204030204" pitchFamily="34" charset="0"/>
              </a:rPr>
              <a:t>First ID </a:t>
            </a:r>
            <a:r>
              <a:rPr lang="en-US" sz="2000" i="1" dirty="0" smtClean="0">
                <a:solidFill>
                  <a:schemeClr val="tx1">
                    <a:lumMod val="95000"/>
                    <a:lumOff val="5000"/>
                  </a:schemeClr>
                </a:solidFill>
                <a:latin typeface="Candara" panose="020E0502030303020204" pitchFamily="34" charset="0"/>
                <a:cs typeface="Calibri" panose="020F0502020204030204" pitchFamily="34" charset="0"/>
              </a:rPr>
              <a:t>when calling People First.</a:t>
            </a:r>
            <a:endParaRPr lang="en-US" sz="2000" i="1" dirty="0">
              <a:solidFill>
                <a:schemeClr val="tx1">
                  <a:lumMod val="95000"/>
                  <a:lumOff val="5000"/>
                </a:schemeClr>
              </a:solidFill>
              <a:latin typeface="Candara" panose="020E0502030303020204" pitchFamily="34" charset="0"/>
              <a:cs typeface="Calibri" panose="020F0502020204030204" pitchFamily="34" charset="0"/>
            </a:endParaRPr>
          </a:p>
        </p:txBody>
      </p:sp>
      <p:pic>
        <p:nvPicPr>
          <p:cNvPr id="6" name="Picture 4" descr="C:\Users\as089772\AppData\Local\Microsoft\Windows\Temporary Internet Files\Content.IE5\FRH8ADZ8\large-Thumbtack-note-Important-0-15235[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622125"/>
            <a:ext cx="1257300" cy="8926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people first flori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1675" y="516160"/>
            <a:ext cx="2660650" cy="719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806974"/>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idx="1"/>
          </p:nvPr>
        </p:nvSpPr>
        <p:spPr>
          <a:xfrm>
            <a:off x="381000" y="2209800"/>
            <a:ext cx="4114800" cy="4267200"/>
          </a:xfrm>
        </p:spPr>
        <p:txBody>
          <a:bodyPr>
            <a:normAutofit fontScale="92500" lnSpcReduction="20000"/>
          </a:bodyPr>
          <a:lstStyle/>
          <a:p>
            <a:pPr marL="0" indent="0" fontAlgn="auto">
              <a:spcAft>
                <a:spcPts val="0"/>
              </a:spcAft>
              <a:buClrTx/>
              <a:buNone/>
              <a:defRPr/>
            </a:pPr>
            <a:r>
              <a:rPr lang="en-US" sz="2500" b="1" dirty="0" smtClean="0">
                <a:latin typeface="Candara" panose="020E0502030303020204" pitchFamily="34" charset="0"/>
                <a:cs typeface="Calibri" panose="020F0502020204030204" pitchFamily="34" charset="0"/>
              </a:rPr>
              <a:t>If you enroll in the State University System Optional Retirement Plan (SUSORP)</a:t>
            </a:r>
            <a:r>
              <a:rPr lang="en-US" sz="2500" dirty="0" smtClean="0">
                <a:latin typeface="Candara" panose="020E0502030303020204" pitchFamily="34" charset="0"/>
                <a:cs typeface="Calibri" panose="020F0502020204030204" pitchFamily="34" charset="0"/>
              </a:rPr>
              <a:t>, you will continue to receive reminders (mailed to your home as well as emailed to you) from the Florida Retirement System (FRS) regarding the FRS enrollment. </a:t>
            </a:r>
          </a:p>
          <a:p>
            <a:pPr marL="0" indent="0" fontAlgn="auto">
              <a:spcAft>
                <a:spcPts val="0"/>
              </a:spcAft>
              <a:buClrTx/>
              <a:buNone/>
              <a:defRPr/>
            </a:pPr>
            <a:endParaRPr lang="en-US" sz="2500" u="sng" dirty="0">
              <a:latin typeface="Candara" panose="020E0502030303020204" pitchFamily="34" charset="0"/>
              <a:cs typeface="Calibri" panose="020F0502020204030204" pitchFamily="34" charset="0"/>
            </a:endParaRPr>
          </a:p>
          <a:p>
            <a:pPr marL="0" indent="0" fontAlgn="auto">
              <a:spcAft>
                <a:spcPts val="0"/>
              </a:spcAft>
              <a:buClrTx/>
              <a:buNone/>
              <a:defRPr/>
            </a:pPr>
            <a:r>
              <a:rPr lang="en-US" sz="2500" u="sng" dirty="0" smtClean="0">
                <a:latin typeface="Candara" panose="020E0502030303020204" pitchFamily="34" charset="0"/>
                <a:cs typeface="Calibri" panose="020F0502020204030204" pitchFamily="34" charset="0"/>
              </a:rPr>
              <a:t>You can simply disregard these reminders if you have already enrolled in the SUSORP</a:t>
            </a:r>
            <a:r>
              <a:rPr lang="en-US" sz="2500" dirty="0" smtClean="0">
                <a:latin typeface="Candara" panose="020E0502030303020204" pitchFamily="34" charset="0"/>
                <a:cs typeface="Calibri" panose="020F0502020204030204" pitchFamily="34" charset="0"/>
              </a:rPr>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533400"/>
            <a:ext cx="1497752" cy="1497752"/>
          </a:xfrm>
          <a:prstGeom prst="rect">
            <a:avLst/>
          </a:prstGeom>
        </p:spPr>
      </p:pic>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6654" y="609600"/>
            <a:ext cx="4535899" cy="6019800"/>
          </a:xfrm>
          <a:prstGeom prst="rect">
            <a:avLst/>
          </a:prstGeom>
          <a:ln>
            <a:solidFill>
              <a:schemeClr val="tx1"/>
            </a:solidFill>
          </a:ln>
        </p:spPr>
      </p:pic>
      <p:sp>
        <p:nvSpPr>
          <p:cNvPr id="4" name="Rectangle 3"/>
          <p:cNvSpPr/>
          <p:nvPr/>
        </p:nvSpPr>
        <p:spPr>
          <a:xfrm>
            <a:off x="4953000" y="1752600"/>
            <a:ext cx="1295400" cy="3810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5181600" y="2514600"/>
            <a:ext cx="533400" cy="762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4260573"/>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rotWithShape="1">
          <a:blip r:embed="rId3">
            <a:extLst>
              <a:ext uri="{28A0092B-C50C-407E-A947-70E740481C1C}">
                <a14:useLocalDpi xmlns:a14="http://schemas.microsoft.com/office/drawing/2010/main" val="0"/>
              </a:ext>
            </a:extLst>
          </a:blip>
          <a:srcRect b="5627"/>
          <a:stretch/>
        </p:blipFill>
        <p:spPr>
          <a:xfrm>
            <a:off x="476803" y="1524001"/>
            <a:ext cx="8190393" cy="4191000"/>
          </a:xfrm>
          <a:prstGeom prst="rect">
            <a:avLst/>
          </a:prstGeom>
          <a:ln>
            <a:noFill/>
          </a:ln>
          <a:effectLst>
            <a:outerShdw blurRad="190500" algn="tl" rotWithShape="0">
              <a:srgbClr val="000000">
                <a:alpha val="70000"/>
              </a:srgbClr>
            </a:outerShdw>
          </a:effectLst>
        </p:spPr>
      </p:pic>
      <p:sp>
        <p:nvSpPr>
          <p:cNvPr id="5" name="Rectangle 2"/>
          <p:cNvSpPr txBox="1">
            <a:spLocks noChangeArrowheads="1"/>
          </p:cNvSpPr>
          <p:nvPr/>
        </p:nvSpPr>
        <p:spPr bwMode="auto">
          <a:xfrm>
            <a:off x="0" y="457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defRPr>
            </a:lvl9pPr>
          </a:lstStyle>
          <a:p>
            <a:pPr fontAlgn="auto">
              <a:spcAft>
                <a:spcPts val="0"/>
              </a:spcAft>
              <a:defRPr/>
            </a:pPr>
            <a:r>
              <a:rPr lang="en-US" sz="4000" b="1" dirty="0" smtClean="0">
                <a:latin typeface="Candara" panose="020E0502030303020204" pitchFamily="34" charset="0"/>
                <a:cs typeface="Calibri" panose="020F0502020204030204" pitchFamily="34" charset="0"/>
              </a:rPr>
              <a:t>FRS Resources</a:t>
            </a:r>
            <a:endParaRPr lang="en-US" sz="2000" b="1" i="1" dirty="0">
              <a:latin typeface="Candara" panose="020E0502030303020204" pitchFamily="34" charset="0"/>
            </a:endParaRPr>
          </a:p>
        </p:txBody>
      </p:sp>
      <p:sp>
        <p:nvSpPr>
          <p:cNvPr id="6" name="Rectangle 3"/>
          <p:cNvSpPr txBox="1">
            <a:spLocks noChangeArrowheads="1"/>
          </p:cNvSpPr>
          <p:nvPr/>
        </p:nvSpPr>
        <p:spPr bwMode="auto">
          <a:xfrm>
            <a:off x="33214" y="5867400"/>
            <a:ext cx="913691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34"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US" sz="2400" b="1" dirty="0" smtClean="0">
                <a:latin typeface="Candara" panose="020E0502030303020204" pitchFamily="34" charset="0"/>
              </a:rPr>
              <a:t>MyFRS Financial Guidance Line</a:t>
            </a:r>
            <a:r>
              <a:rPr lang="en-US" sz="2400" dirty="0" smtClean="0">
                <a:latin typeface="Candara" panose="020E0502030303020204" pitchFamily="34" charset="0"/>
              </a:rPr>
              <a:t>: 1-866-446-9377</a:t>
            </a:r>
          </a:p>
          <a:p>
            <a:pPr marL="0" indent="0" algn="ctr">
              <a:buFont typeface="Arial" charset="0"/>
              <a:buNone/>
            </a:pPr>
            <a:r>
              <a:rPr lang="en-US" sz="2400" b="1" dirty="0" smtClean="0">
                <a:latin typeface="Candara" panose="020E0502030303020204" pitchFamily="34" charset="0"/>
                <a:cs typeface="Calibri" panose="020F0502020204030204" pitchFamily="34" charset="0"/>
              </a:rPr>
              <a:t>Website</a:t>
            </a:r>
            <a:r>
              <a:rPr lang="en-US" sz="2400" dirty="0" smtClean="0">
                <a:latin typeface="Candara" panose="020E0502030303020204" pitchFamily="34" charset="0"/>
                <a:cs typeface="Calibri" panose="020F0502020204030204" pitchFamily="34" charset="0"/>
              </a:rPr>
              <a:t>: MyFRS.com</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679641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0" y="533400"/>
            <a:ext cx="9144000" cy="685800"/>
          </a:xfrm>
        </p:spPr>
        <p:txBody>
          <a:bodyPr/>
          <a:lstStyle/>
          <a:p>
            <a:pPr algn="ctr" fontAlgn="auto">
              <a:spcAft>
                <a:spcPts val="0"/>
              </a:spcAft>
              <a:defRPr/>
            </a:pPr>
            <a:r>
              <a:rPr lang="en-US" sz="4000" b="1" cap="none" dirty="0" smtClean="0">
                <a:latin typeface="Candara" panose="020E0502030303020204" pitchFamily="34" charset="0"/>
                <a:cs typeface="Calibri" panose="020F0502020204030204" pitchFamily="34" charset="0"/>
              </a:rPr>
              <a:t>Reemployed Retirees</a:t>
            </a:r>
            <a:endParaRPr lang="en-US" sz="4000" b="1" cap="none" dirty="0">
              <a:latin typeface="Candara" panose="020E0502030303020204" pitchFamily="34" charset="0"/>
              <a:cs typeface="Calibri" panose="020F0502020204030204" pitchFamily="34" charset="0"/>
            </a:endParaRPr>
          </a:p>
        </p:txBody>
      </p:sp>
      <p:sp>
        <p:nvSpPr>
          <p:cNvPr id="101379" name="Rectangle 3"/>
          <p:cNvSpPr>
            <a:spLocks noGrp="1" noChangeArrowheads="1"/>
          </p:cNvSpPr>
          <p:nvPr>
            <p:ph idx="1"/>
          </p:nvPr>
        </p:nvSpPr>
        <p:spPr>
          <a:xfrm>
            <a:off x="0" y="1371600"/>
            <a:ext cx="9144000" cy="5489944"/>
          </a:xfrm>
        </p:spPr>
        <p:txBody>
          <a:bodyPr>
            <a:normAutofit fontScale="92500" lnSpcReduction="10000"/>
          </a:bodyPr>
          <a:lstStyle/>
          <a:p>
            <a:pPr lvl="0">
              <a:buFont typeface="Wingdings" pitchFamily="2" charset="2"/>
              <a:buChar char="§"/>
            </a:pPr>
            <a:r>
              <a:rPr lang="en-US" sz="2500" dirty="0" smtClean="0">
                <a:latin typeface="Candara" panose="020E0502030303020204" pitchFamily="34" charset="0"/>
                <a:cs typeface="Calibri" panose="020F0502020204030204" pitchFamily="34" charset="0"/>
              </a:rPr>
              <a:t>If you are </a:t>
            </a:r>
            <a:r>
              <a:rPr lang="en-US" sz="2500" dirty="0">
                <a:latin typeface="Candara" panose="020E0502030303020204" pitchFamily="34" charset="0"/>
                <a:cs typeface="Calibri" panose="020F0502020204030204" pitchFamily="34" charset="0"/>
              </a:rPr>
              <a:t>r</a:t>
            </a:r>
            <a:r>
              <a:rPr lang="en-US" sz="2500" dirty="0" smtClean="0">
                <a:latin typeface="Candara" panose="020E0502030303020204" pitchFamily="34" charset="0"/>
                <a:cs typeface="Calibri" panose="020F0502020204030204" pitchFamily="34" charset="0"/>
              </a:rPr>
              <a:t>etired from the </a:t>
            </a:r>
            <a:r>
              <a:rPr lang="en-US" sz="2500" b="1" dirty="0" smtClean="0">
                <a:latin typeface="Candara" panose="020E0502030303020204" pitchFamily="34" charset="0"/>
                <a:cs typeface="Calibri" panose="020F0502020204030204" pitchFamily="34" charset="0"/>
              </a:rPr>
              <a:t>FRS Pension Plan </a:t>
            </a:r>
            <a:r>
              <a:rPr lang="en-US" sz="2500" dirty="0" smtClean="0">
                <a:latin typeface="Candara" panose="020E0502030303020204" pitchFamily="34" charset="0"/>
                <a:cs typeface="Calibri" panose="020F0502020204030204" pitchFamily="34" charset="0"/>
              </a:rPr>
              <a:t>(or DROP):</a:t>
            </a:r>
          </a:p>
          <a:p>
            <a:pPr lvl="1">
              <a:buFont typeface="Wingdings" pitchFamily="2" charset="2"/>
              <a:buChar char="§"/>
            </a:pPr>
            <a:r>
              <a:rPr lang="en-US" sz="1800" dirty="0" smtClean="0">
                <a:latin typeface="Candara" panose="020E0502030303020204" pitchFamily="34" charset="0"/>
                <a:cs typeface="Calibri" panose="020F0502020204030204" pitchFamily="34" charset="0"/>
              </a:rPr>
              <a:t>You are not eligible for renewed membership in any State of Florida retirement plan (FRS Pension, FRS Investment and/or ORP Plan).</a:t>
            </a:r>
          </a:p>
          <a:p>
            <a:pPr marL="457200" lvl="1" indent="0">
              <a:buNone/>
            </a:pPr>
            <a:endParaRPr lang="en-US" sz="1800" dirty="0" smtClean="0">
              <a:latin typeface="Candara" panose="020E0502030303020204" pitchFamily="34" charset="0"/>
              <a:cs typeface="Calibri" panose="020F0502020204030204" pitchFamily="34" charset="0"/>
            </a:endParaRPr>
          </a:p>
          <a:p>
            <a:pPr>
              <a:buFont typeface="Wingdings" pitchFamily="2" charset="2"/>
              <a:buChar char="§"/>
            </a:pPr>
            <a:r>
              <a:rPr lang="en-US" sz="2500" dirty="0">
                <a:latin typeface="Candara" panose="020E0502030303020204" pitchFamily="34" charset="0"/>
                <a:cs typeface="Calibri" panose="020F0502020204030204" pitchFamily="34" charset="0"/>
              </a:rPr>
              <a:t>If you are retired from the </a:t>
            </a:r>
            <a:r>
              <a:rPr lang="en-US" sz="2500" b="1" dirty="0">
                <a:latin typeface="Candara" panose="020E0502030303020204" pitchFamily="34" charset="0"/>
                <a:cs typeface="Calibri" panose="020F0502020204030204" pitchFamily="34" charset="0"/>
              </a:rPr>
              <a:t>FRS Investment </a:t>
            </a:r>
            <a:r>
              <a:rPr lang="en-US" sz="2500" b="1" dirty="0" smtClean="0">
                <a:latin typeface="Candara" panose="020E0502030303020204" pitchFamily="34" charset="0"/>
                <a:cs typeface="Calibri" panose="020F0502020204030204" pitchFamily="34" charset="0"/>
              </a:rPr>
              <a:t>Plan or SUSORP Plan</a:t>
            </a:r>
            <a:r>
              <a:rPr lang="en-US" sz="2500" dirty="0" smtClean="0">
                <a:latin typeface="Candara" panose="020E0502030303020204" pitchFamily="34" charset="0"/>
                <a:cs typeface="Calibri" panose="020F0502020204030204" pitchFamily="34" charset="0"/>
              </a:rPr>
              <a:t>:</a:t>
            </a:r>
            <a:endParaRPr lang="en-US" sz="2500" dirty="0">
              <a:latin typeface="Candara" panose="020E0502030303020204" pitchFamily="34" charset="0"/>
              <a:cs typeface="Calibri" panose="020F0502020204030204" pitchFamily="34" charset="0"/>
            </a:endParaRPr>
          </a:p>
          <a:p>
            <a:pPr lvl="1">
              <a:buFont typeface="Wingdings" pitchFamily="2" charset="2"/>
              <a:buChar char="§"/>
            </a:pPr>
            <a:r>
              <a:rPr lang="en-US" sz="1800" b="1" dirty="0" smtClean="0">
                <a:latin typeface="Candara" panose="020E0502030303020204" pitchFamily="34" charset="0"/>
                <a:cs typeface="Calibri" panose="020F0502020204030204" pitchFamily="34" charset="0"/>
              </a:rPr>
              <a:t>If </a:t>
            </a:r>
            <a:r>
              <a:rPr lang="en-US" sz="1800" b="1" dirty="0">
                <a:latin typeface="Candara" panose="020E0502030303020204" pitchFamily="34" charset="0"/>
                <a:cs typeface="Calibri" panose="020F0502020204030204" pitchFamily="34" charset="0"/>
              </a:rPr>
              <a:t>you are a reemployed retiree returning to work in an ORP eligible position</a:t>
            </a:r>
            <a:r>
              <a:rPr lang="en-US" sz="1800" dirty="0">
                <a:latin typeface="Candara" panose="020E0502030303020204" pitchFamily="34" charset="0"/>
                <a:cs typeface="Calibri" panose="020F0502020204030204" pitchFamily="34" charset="0"/>
              </a:rPr>
              <a:t>, you must enroll in the ORP plan. </a:t>
            </a:r>
            <a:endParaRPr lang="en-US" sz="1800" dirty="0" smtClean="0">
              <a:latin typeface="Candara" panose="020E0502030303020204" pitchFamily="34" charset="0"/>
              <a:cs typeface="Calibri" panose="020F0502020204030204" pitchFamily="34" charset="0"/>
            </a:endParaRPr>
          </a:p>
          <a:p>
            <a:pPr lvl="1">
              <a:buFont typeface="Wingdings" pitchFamily="2" charset="2"/>
              <a:buChar char="§"/>
            </a:pPr>
            <a:r>
              <a:rPr lang="en-US" sz="1800" b="1" dirty="0" smtClean="0">
                <a:latin typeface="Candara" panose="020E0502030303020204" pitchFamily="34" charset="0"/>
                <a:cs typeface="Calibri" panose="020F0502020204030204" pitchFamily="34" charset="0"/>
              </a:rPr>
              <a:t>If </a:t>
            </a:r>
            <a:r>
              <a:rPr lang="en-US" sz="1800" b="1" dirty="0">
                <a:latin typeface="Candara" panose="020E0502030303020204" pitchFamily="34" charset="0"/>
                <a:cs typeface="Calibri" panose="020F0502020204030204" pitchFamily="34" charset="0"/>
              </a:rPr>
              <a:t>you are a reemployed retiree returning to work in a non-ORP eligible position</a:t>
            </a:r>
            <a:r>
              <a:rPr lang="en-US" sz="1800" dirty="0">
                <a:latin typeface="Candara" panose="020E0502030303020204" pitchFamily="34" charset="0"/>
                <a:cs typeface="Calibri" panose="020F0502020204030204" pitchFamily="34" charset="0"/>
              </a:rPr>
              <a:t>, you must enroll in the FRS Investment Plan. </a:t>
            </a:r>
            <a:endParaRPr lang="en-US" sz="1800" dirty="0" smtClean="0">
              <a:latin typeface="Candara" panose="020E0502030303020204" pitchFamily="34" charset="0"/>
              <a:cs typeface="Calibri" panose="020F0502020204030204" pitchFamily="34" charset="0"/>
            </a:endParaRPr>
          </a:p>
          <a:p>
            <a:pPr marL="0" indent="0">
              <a:buNone/>
            </a:pPr>
            <a:endParaRPr lang="en-US" sz="1100" b="1" dirty="0" smtClean="0">
              <a:latin typeface="Candara" panose="020E0502030303020204" pitchFamily="34" charset="0"/>
              <a:cs typeface="Calibri" panose="020F0502020204030204" pitchFamily="34" charset="0"/>
            </a:endParaRPr>
          </a:p>
          <a:p>
            <a:pPr marL="0" indent="0">
              <a:buNone/>
            </a:pPr>
            <a:r>
              <a:rPr lang="en-US" sz="2500" b="1" dirty="0" smtClean="0">
                <a:latin typeface="Candara" panose="020E0502030303020204" pitchFamily="34" charset="0"/>
                <a:cs typeface="Calibri" panose="020F0502020204030204" pitchFamily="34" charset="0"/>
              </a:rPr>
              <a:t>Additional Reminders: </a:t>
            </a:r>
          </a:p>
          <a:p>
            <a:pPr lvl="1">
              <a:buSzPct val="73000"/>
              <a:buFont typeface="Wingdings" pitchFamily="2" charset="2"/>
              <a:buChar char="§"/>
            </a:pPr>
            <a:r>
              <a:rPr lang="en-US" sz="2200" dirty="0" smtClean="0">
                <a:latin typeface="Candara" panose="020E0502030303020204" pitchFamily="34" charset="0"/>
                <a:cs typeface="Calibri" panose="020F0502020204030204" pitchFamily="34" charset="0"/>
              </a:rPr>
              <a:t>If you are retired from the FRS Pension, FRS Investment or SUSORP retirement plans, a minimum </a:t>
            </a:r>
            <a:r>
              <a:rPr lang="en-US" sz="2200" dirty="0">
                <a:latin typeface="Candara" panose="020E0502030303020204" pitchFamily="34" charset="0"/>
                <a:cs typeface="Calibri" panose="020F0502020204030204" pitchFamily="34" charset="0"/>
              </a:rPr>
              <a:t>of (6) full calendar months </a:t>
            </a:r>
            <a:r>
              <a:rPr lang="en-US" sz="2200" dirty="0" smtClean="0">
                <a:latin typeface="Candara" panose="020E0502030303020204" pitchFamily="34" charset="0"/>
                <a:cs typeface="Calibri" panose="020F0502020204030204" pitchFamily="34" charset="0"/>
              </a:rPr>
              <a:t>is required before </a:t>
            </a:r>
            <a:r>
              <a:rPr lang="en-US" sz="2200" dirty="0">
                <a:latin typeface="Candara" panose="020E0502030303020204" pitchFamily="34" charset="0"/>
                <a:cs typeface="Calibri" panose="020F0502020204030204" pitchFamily="34" charset="0"/>
              </a:rPr>
              <a:t>you can be </a:t>
            </a:r>
            <a:r>
              <a:rPr lang="en-US" sz="2200" dirty="0" smtClean="0">
                <a:latin typeface="Candara" panose="020E0502030303020204" pitchFamily="34" charset="0"/>
                <a:cs typeface="Calibri" panose="020F0502020204030204" pitchFamily="34" charset="0"/>
              </a:rPr>
              <a:t>rehired. </a:t>
            </a:r>
            <a:endParaRPr lang="en-US" sz="2200" dirty="0">
              <a:latin typeface="Candara" panose="020E0502030303020204" pitchFamily="34" charset="0"/>
              <a:cs typeface="Calibri" panose="020F0502020204030204" pitchFamily="34" charset="0"/>
            </a:endParaRPr>
          </a:p>
          <a:p>
            <a:pPr lvl="1">
              <a:buSzPct val="73000"/>
              <a:buFont typeface="Wingdings" pitchFamily="2" charset="2"/>
              <a:buChar char="§"/>
            </a:pPr>
            <a:r>
              <a:rPr lang="en-US" sz="2200" dirty="0" smtClean="0">
                <a:latin typeface="Candara" panose="020E0502030303020204" pitchFamily="34" charset="0"/>
                <a:cs typeface="Calibri" panose="020F0502020204030204" pitchFamily="34" charset="0"/>
              </a:rPr>
              <a:t>If you come back before the (6) month minimum, you </a:t>
            </a:r>
            <a:r>
              <a:rPr lang="en-US" sz="2200" dirty="0">
                <a:latin typeface="Candara" panose="020E0502030303020204" pitchFamily="34" charset="0"/>
                <a:cs typeface="Calibri" panose="020F0502020204030204" pitchFamily="34" charset="0"/>
              </a:rPr>
              <a:t>will be financially liable for repayment if in </a:t>
            </a:r>
            <a:r>
              <a:rPr lang="en-US" sz="2200" dirty="0" smtClean="0">
                <a:latin typeface="Candara" panose="020E0502030303020204" pitchFamily="34" charset="0"/>
                <a:cs typeface="Calibri" panose="020F0502020204030204" pitchFamily="34" charset="0"/>
              </a:rPr>
              <a:t>violation.</a:t>
            </a:r>
          </a:p>
          <a:p>
            <a:pPr lvl="1">
              <a:buSzPct val="73000"/>
              <a:buFont typeface="Wingdings" pitchFamily="2" charset="2"/>
              <a:buChar char="§"/>
            </a:pPr>
            <a:r>
              <a:rPr lang="en-US" sz="2200" dirty="0" smtClean="0">
                <a:latin typeface="Candara" panose="020E0502030303020204" pitchFamily="34" charset="0"/>
                <a:cs typeface="Calibri" panose="020F0502020204030204" pitchFamily="34" charset="0"/>
              </a:rPr>
              <a:t>Monthly benefit/distribution will be suspended during months 7 through 12, if reemployed. </a:t>
            </a:r>
          </a:p>
        </p:txBody>
      </p:sp>
    </p:spTree>
    <p:extLst>
      <p:ext uri="{BB962C8B-B14F-4D97-AF65-F5344CB8AC3E}">
        <p14:creationId xmlns:p14="http://schemas.microsoft.com/office/powerpoint/2010/main" val="839373229"/>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gobankingrates.com/wp-content/uploads/2016/03/main_over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0"/>
            <a:ext cx="8322826" cy="520554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a:spLocks noGrp="1" noChangeArrowheads="1"/>
          </p:cNvSpPr>
          <p:nvPr>
            <p:ph type="title"/>
          </p:nvPr>
        </p:nvSpPr>
        <p:spPr>
          <a:xfrm>
            <a:off x="0" y="457200"/>
            <a:ext cx="9144000" cy="762000"/>
          </a:xfrm>
        </p:spPr>
        <p:txBody>
          <a:bodyPr/>
          <a:lstStyle/>
          <a:p>
            <a:pPr algn="ctr" fontAlgn="auto">
              <a:spcAft>
                <a:spcPts val="0"/>
              </a:spcAft>
              <a:defRPr/>
            </a:pPr>
            <a:r>
              <a:rPr lang="en-US" sz="4000" b="1" cap="none" dirty="0" smtClean="0">
                <a:latin typeface="Candara" panose="020E0502030303020204" pitchFamily="34" charset="0"/>
                <a:cs typeface="Calibri" panose="020F0502020204030204" pitchFamily="34" charset="0"/>
              </a:rPr>
              <a:t>Importance of Saving for Retirement</a:t>
            </a:r>
            <a:endParaRPr lang="en-US" sz="4000" b="1" cap="none" dirty="0">
              <a:latin typeface="Candara" panose="020E0502030303020204" pitchFamily="34" charset="0"/>
            </a:endParaRPr>
          </a:p>
        </p:txBody>
      </p:sp>
    </p:spTree>
    <p:extLst>
      <p:ext uri="{BB962C8B-B14F-4D97-AF65-F5344CB8AC3E}">
        <p14:creationId xmlns:p14="http://schemas.microsoft.com/office/powerpoint/2010/main" val="2649253679"/>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0" y="457200"/>
            <a:ext cx="9144000" cy="685800"/>
          </a:xfrm>
        </p:spPr>
        <p:txBody>
          <a:bodyPr/>
          <a:lstStyle/>
          <a:p>
            <a:pPr algn="ctr" fontAlgn="auto">
              <a:spcAft>
                <a:spcPts val="0"/>
              </a:spcAft>
              <a:defRPr/>
            </a:pPr>
            <a:r>
              <a:rPr lang="en-US" sz="4000" b="1" cap="none" dirty="0" smtClean="0">
                <a:latin typeface="Candara" panose="020E0502030303020204" pitchFamily="34" charset="0"/>
                <a:cs typeface="Calibri" panose="020F0502020204030204" pitchFamily="34" charset="0"/>
              </a:rPr>
              <a:t>The Benefit of Starting Early</a:t>
            </a:r>
            <a:endParaRPr lang="en-US" sz="2000" b="1" i="1" cap="none" dirty="0">
              <a:latin typeface="Candara" panose="020E0502030303020204" pitchFamily="34" charset="0"/>
            </a:endParaRPr>
          </a:p>
        </p:txBody>
      </p:sp>
      <p:sp>
        <p:nvSpPr>
          <p:cNvPr id="95235" name="Rectangle 3"/>
          <p:cNvSpPr>
            <a:spLocks noGrp="1" noChangeArrowheads="1"/>
          </p:cNvSpPr>
          <p:nvPr>
            <p:ph idx="1"/>
          </p:nvPr>
        </p:nvSpPr>
        <p:spPr>
          <a:xfrm>
            <a:off x="-16861" y="1143000"/>
            <a:ext cx="9136912" cy="1295400"/>
          </a:xfrm>
        </p:spPr>
        <p:txBody>
          <a:bodyPr>
            <a:normAutofit/>
          </a:bodyPr>
          <a:lstStyle/>
          <a:p>
            <a:pPr marL="0" indent="0">
              <a:buNone/>
            </a:pPr>
            <a:r>
              <a:rPr lang="en-US" sz="2400" dirty="0">
                <a:latin typeface="Candara" panose="020E0502030303020204" pitchFamily="34" charset="0"/>
              </a:rPr>
              <a:t>The earlier that you start to save and invest, the more you’ll have when you retire.</a:t>
            </a:r>
          </a:p>
          <a:p>
            <a:r>
              <a:rPr lang="en-US" sz="2000" i="1" dirty="0" smtClean="0">
                <a:latin typeface="Candara" panose="020E0502030303020204" pitchFamily="34" charset="0"/>
              </a:rPr>
              <a:t>Example Below: Salary </a:t>
            </a:r>
            <a:r>
              <a:rPr lang="en-US" sz="2000" i="1" dirty="0">
                <a:latin typeface="Candara" panose="020E0502030303020204" pitchFamily="34" charset="0"/>
              </a:rPr>
              <a:t>= $</a:t>
            </a:r>
            <a:r>
              <a:rPr lang="en-US" sz="2000" i="1" dirty="0" smtClean="0">
                <a:latin typeface="Candara" panose="020E0502030303020204" pitchFamily="34" charset="0"/>
              </a:rPr>
              <a:t>35,000; 5</a:t>
            </a:r>
            <a:r>
              <a:rPr lang="en-US" sz="2000" i="1" dirty="0">
                <a:latin typeface="Candara" panose="020E0502030303020204" pitchFamily="34" charset="0"/>
              </a:rPr>
              <a:t>% contribution rate </a:t>
            </a:r>
            <a:r>
              <a:rPr lang="en-US" sz="2000" i="1" dirty="0" smtClean="0">
                <a:latin typeface="Candara" panose="020E0502030303020204" pitchFamily="34" charset="0"/>
              </a:rPr>
              <a:t>= $</a:t>
            </a:r>
            <a:r>
              <a:rPr lang="en-US" sz="2000" i="1" dirty="0">
                <a:latin typeface="Candara" panose="020E0502030303020204" pitchFamily="34" charset="0"/>
              </a:rPr>
              <a:t>67.31 bi-weekly </a:t>
            </a:r>
          </a:p>
          <a:p>
            <a:pPr marL="0" indent="0" fontAlgn="auto">
              <a:spcAft>
                <a:spcPts val="0"/>
              </a:spcAft>
              <a:buNone/>
              <a:defRPr/>
            </a:pPr>
            <a:endParaRPr lang="en-US" sz="2000" dirty="0">
              <a:latin typeface="Calibri" panose="020F0502020204030204" pitchFamily="34" charset="0"/>
              <a:cs typeface="Calibri" panose="020F0502020204030204" pitchFamily="34" charset="0"/>
            </a:endParaRPr>
          </a:p>
        </p:txBody>
      </p:sp>
      <p:graphicFrame>
        <p:nvGraphicFramePr>
          <p:cNvPr id="5" name="Content Placeholder 3"/>
          <p:cNvGraphicFramePr>
            <a:graphicFrameLocks/>
          </p:cNvGraphicFramePr>
          <p:nvPr>
            <p:extLst/>
          </p:nvPr>
        </p:nvGraphicFramePr>
        <p:xfrm>
          <a:off x="381000" y="2438400"/>
          <a:ext cx="8229599" cy="3288574"/>
        </p:xfrm>
        <a:graphic>
          <a:graphicData uri="http://schemas.openxmlformats.org/drawingml/2006/table">
            <a:tbl>
              <a:tblPr firstRow="1" firstCol="1" bandRow="1">
                <a:tableStyleId>{073A0DAA-6AF3-43AB-8588-CEC1D06C72B9}</a:tableStyleId>
              </a:tblPr>
              <a:tblGrid>
                <a:gridCol w="1639893">
                  <a:extLst>
                    <a:ext uri="{9D8B030D-6E8A-4147-A177-3AD203B41FA5}">
                      <a16:colId xmlns:a16="http://schemas.microsoft.com/office/drawing/2014/main" val="20000"/>
                    </a:ext>
                  </a:extLst>
                </a:gridCol>
                <a:gridCol w="1360492">
                  <a:extLst>
                    <a:ext uri="{9D8B030D-6E8A-4147-A177-3AD203B41FA5}">
                      <a16:colId xmlns:a16="http://schemas.microsoft.com/office/drawing/2014/main" val="20001"/>
                    </a:ext>
                  </a:extLst>
                </a:gridCol>
                <a:gridCol w="1596978">
                  <a:extLst>
                    <a:ext uri="{9D8B030D-6E8A-4147-A177-3AD203B41FA5}">
                      <a16:colId xmlns:a16="http://schemas.microsoft.com/office/drawing/2014/main" val="20002"/>
                    </a:ext>
                  </a:extLst>
                </a:gridCol>
                <a:gridCol w="1816118">
                  <a:extLst>
                    <a:ext uri="{9D8B030D-6E8A-4147-A177-3AD203B41FA5}">
                      <a16:colId xmlns:a16="http://schemas.microsoft.com/office/drawing/2014/main" val="20003"/>
                    </a:ext>
                  </a:extLst>
                </a:gridCol>
                <a:gridCol w="1816118">
                  <a:extLst>
                    <a:ext uri="{9D8B030D-6E8A-4147-A177-3AD203B41FA5}">
                      <a16:colId xmlns:a16="http://schemas.microsoft.com/office/drawing/2014/main" val="20004"/>
                    </a:ext>
                  </a:extLst>
                </a:gridCol>
              </a:tblGrid>
              <a:tr h="437606">
                <a:tc>
                  <a:txBody>
                    <a:bodyPr/>
                    <a:lstStyle/>
                    <a:p>
                      <a:pPr marL="0" marR="0" algn="ctr">
                        <a:lnSpc>
                          <a:spcPct val="115000"/>
                        </a:lnSpc>
                        <a:spcBef>
                          <a:spcPts val="0"/>
                        </a:spcBef>
                        <a:spcAft>
                          <a:spcPts val="0"/>
                        </a:spcAft>
                      </a:pPr>
                      <a:r>
                        <a:rPr lang="en-US" sz="1800" dirty="0">
                          <a:effectLst/>
                          <a:latin typeface="Candara" panose="020E0502030303020204" pitchFamily="34" charset="0"/>
                        </a:rPr>
                        <a:t>Beginning Age</a:t>
                      </a:r>
                      <a:endParaRPr lang="en-US" sz="1800" dirty="0">
                        <a:effectLst/>
                        <a:latin typeface="Candara" panose="020E0502030303020204"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latin typeface="Candara" panose="020E0502030303020204" pitchFamily="34" charset="0"/>
                        </a:rPr>
                        <a:t>Ending Age</a:t>
                      </a:r>
                      <a:endParaRPr lang="en-US" sz="1800" dirty="0">
                        <a:effectLst/>
                        <a:latin typeface="Candara" panose="020E0502030303020204"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latin typeface="Candara" panose="020E0502030303020204" pitchFamily="34" charset="0"/>
                        </a:rPr>
                        <a:t>Rate of Return</a:t>
                      </a:r>
                      <a:endParaRPr lang="en-US" sz="1800" dirty="0">
                        <a:effectLst/>
                        <a:latin typeface="Candara" panose="020E0502030303020204"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latin typeface="Candara" panose="020E0502030303020204" pitchFamily="34" charset="0"/>
                        </a:rPr>
                        <a:t>Savings Balance</a:t>
                      </a:r>
                      <a:endParaRPr lang="en-US" sz="1800" dirty="0">
                        <a:effectLst/>
                        <a:latin typeface="Candara" panose="020E0502030303020204"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latin typeface="Candara" panose="020E0502030303020204" pitchFamily="34" charset="0"/>
                        </a:rPr>
                        <a:t>Total</a:t>
                      </a:r>
                      <a:endParaRPr lang="en-US" sz="1800">
                        <a:effectLst/>
                        <a:latin typeface="Candara" panose="020E0502030303020204" pitchFamily="34" charset="0"/>
                        <a:ea typeface="Calibri"/>
                        <a:cs typeface="Times New Roman"/>
                      </a:endParaRPr>
                    </a:p>
                  </a:txBody>
                  <a:tcPr marL="68580" marR="68580" marT="0" marB="0"/>
                </a:tc>
                <a:extLst>
                  <a:ext uri="{0D108BD9-81ED-4DB2-BD59-A6C34878D82A}">
                    <a16:rowId xmlns:a16="http://schemas.microsoft.com/office/drawing/2014/main" val="10000"/>
                  </a:ext>
                </a:extLst>
              </a:tr>
              <a:tr h="356371">
                <a:tc>
                  <a:txBody>
                    <a:bodyPr/>
                    <a:lstStyle/>
                    <a:p>
                      <a:pPr marL="0" marR="0" algn="ctr">
                        <a:lnSpc>
                          <a:spcPct val="115000"/>
                        </a:lnSpc>
                        <a:spcBef>
                          <a:spcPts val="0"/>
                        </a:spcBef>
                        <a:spcAft>
                          <a:spcPts val="0"/>
                        </a:spcAft>
                      </a:pPr>
                      <a:r>
                        <a:rPr lang="en-US" sz="1800">
                          <a:effectLst/>
                          <a:latin typeface="Candara" panose="020E0502030303020204" pitchFamily="34" charset="0"/>
                        </a:rPr>
                        <a:t>25</a:t>
                      </a:r>
                      <a:endParaRPr lang="en-US" sz="1800">
                        <a:effectLst/>
                        <a:latin typeface="Candara" panose="020E0502030303020204"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latin typeface="Candara" panose="020E0502030303020204" pitchFamily="34" charset="0"/>
                        </a:rPr>
                        <a:t>65</a:t>
                      </a:r>
                      <a:endParaRPr lang="en-US" sz="1800" dirty="0">
                        <a:effectLst/>
                        <a:latin typeface="Candara" panose="020E0502030303020204"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latin typeface="Candara" panose="020E0502030303020204" pitchFamily="34" charset="0"/>
                        </a:rPr>
                        <a:t>5%</a:t>
                      </a:r>
                      <a:endParaRPr lang="en-US" sz="1800" dirty="0">
                        <a:effectLst/>
                        <a:latin typeface="Candara" panose="020E0502030303020204"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latin typeface="Candara" panose="020E0502030303020204" pitchFamily="34" charset="0"/>
                        </a:rPr>
                        <a:t>$0</a:t>
                      </a:r>
                      <a:endParaRPr lang="en-US" sz="1800">
                        <a:effectLst/>
                        <a:latin typeface="Candara" panose="020E0502030303020204"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latin typeface="Candara" panose="020E0502030303020204" pitchFamily="34" charset="0"/>
                        </a:rPr>
                        <a:t>$</a:t>
                      </a:r>
                      <a:r>
                        <a:rPr lang="en-US" sz="1800" dirty="0" smtClean="0">
                          <a:effectLst/>
                          <a:latin typeface="Candara" panose="020E0502030303020204" pitchFamily="34" charset="0"/>
                        </a:rPr>
                        <a:t>464,584</a:t>
                      </a:r>
                      <a:endParaRPr lang="en-US" sz="1800" dirty="0">
                        <a:effectLst/>
                        <a:latin typeface="Candara" panose="020E0502030303020204" pitchFamily="34" charset="0"/>
                        <a:ea typeface="Calibri"/>
                        <a:cs typeface="Times New Roman"/>
                      </a:endParaRPr>
                    </a:p>
                  </a:txBody>
                  <a:tcPr marL="68580" marR="68580" marT="0" marB="0"/>
                </a:tc>
                <a:extLst>
                  <a:ext uri="{0D108BD9-81ED-4DB2-BD59-A6C34878D82A}">
                    <a16:rowId xmlns:a16="http://schemas.microsoft.com/office/drawing/2014/main" val="10001"/>
                  </a:ext>
                </a:extLst>
              </a:tr>
              <a:tr h="356371">
                <a:tc>
                  <a:txBody>
                    <a:bodyPr/>
                    <a:lstStyle/>
                    <a:p>
                      <a:pPr marL="0" marR="0" algn="ctr">
                        <a:lnSpc>
                          <a:spcPct val="115000"/>
                        </a:lnSpc>
                        <a:spcBef>
                          <a:spcPts val="0"/>
                        </a:spcBef>
                        <a:spcAft>
                          <a:spcPts val="0"/>
                        </a:spcAft>
                      </a:pPr>
                      <a:r>
                        <a:rPr lang="en-US" sz="1800">
                          <a:effectLst/>
                          <a:latin typeface="Candara" panose="020E0502030303020204" pitchFamily="34" charset="0"/>
                        </a:rPr>
                        <a:t>30</a:t>
                      </a:r>
                      <a:endParaRPr lang="en-US" sz="1800">
                        <a:effectLst/>
                        <a:latin typeface="Candara" panose="020E0502030303020204"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latin typeface="Candara" panose="020E0502030303020204" pitchFamily="34" charset="0"/>
                        </a:rPr>
                        <a:t>65</a:t>
                      </a:r>
                      <a:endParaRPr lang="en-US" sz="1800">
                        <a:effectLst/>
                        <a:latin typeface="Candara" panose="020E0502030303020204"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latin typeface="Candara" panose="020E0502030303020204" pitchFamily="34" charset="0"/>
                        </a:rPr>
                        <a:t>5%</a:t>
                      </a:r>
                      <a:endParaRPr lang="en-US" sz="1800" dirty="0">
                        <a:effectLst/>
                        <a:latin typeface="Candara" panose="020E0502030303020204"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latin typeface="Candara" panose="020E0502030303020204" pitchFamily="34" charset="0"/>
                        </a:rPr>
                        <a:t>$0</a:t>
                      </a:r>
                      <a:endParaRPr lang="en-US" sz="1800">
                        <a:effectLst/>
                        <a:latin typeface="Candara" panose="020E0502030303020204"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latin typeface="Candara" panose="020E0502030303020204" pitchFamily="34" charset="0"/>
                        </a:rPr>
                        <a:t>$317,950</a:t>
                      </a:r>
                      <a:endParaRPr lang="en-US" sz="1800">
                        <a:effectLst/>
                        <a:latin typeface="Candara" panose="020E0502030303020204" pitchFamily="34" charset="0"/>
                        <a:ea typeface="Calibri"/>
                        <a:cs typeface="Times New Roman"/>
                      </a:endParaRPr>
                    </a:p>
                  </a:txBody>
                  <a:tcPr marL="68580" marR="68580" marT="0" marB="0"/>
                </a:tc>
                <a:extLst>
                  <a:ext uri="{0D108BD9-81ED-4DB2-BD59-A6C34878D82A}">
                    <a16:rowId xmlns:a16="http://schemas.microsoft.com/office/drawing/2014/main" val="10002"/>
                  </a:ext>
                </a:extLst>
              </a:tr>
              <a:tr h="356371">
                <a:tc>
                  <a:txBody>
                    <a:bodyPr/>
                    <a:lstStyle/>
                    <a:p>
                      <a:pPr marL="0" marR="0" algn="ctr">
                        <a:lnSpc>
                          <a:spcPct val="115000"/>
                        </a:lnSpc>
                        <a:spcBef>
                          <a:spcPts val="0"/>
                        </a:spcBef>
                        <a:spcAft>
                          <a:spcPts val="0"/>
                        </a:spcAft>
                      </a:pPr>
                      <a:r>
                        <a:rPr lang="en-US" sz="1800">
                          <a:effectLst/>
                          <a:latin typeface="Candara" panose="020E0502030303020204" pitchFamily="34" charset="0"/>
                        </a:rPr>
                        <a:t>35</a:t>
                      </a:r>
                      <a:endParaRPr lang="en-US" sz="1800">
                        <a:effectLst/>
                        <a:latin typeface="Candara" panose="020E0502030303020204"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latin typeface="Candara" panose="020E0502030303020204" pitchFamily="34" charset="0"/>
                        </a:rPr>
                        <a:t>65</a:t>
                      </a:r>
                      <a:endParaRPr lang="en-US" sz="1800">
                        <a:effectLst/>
                        <a:latin typeface="Candara" panose="020E0502030303020204"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latin typeface="Candara" panose="020E0502030303020204" pitchFamily="34" charset="0"/>
                        </a:rPr>
                        <a:t>5%</a:t>
                      </a:r>
                      <a:endParaRPr lang="en-US" sz="1800">
                        <a:effectLst/>
                        <a:latin typeface="Candara" panose="020E0502030303020204"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latin typeface="Candara" panose="020E0502030303020204" pitchFamily="34" charset="0"/>
                        </a:rPr>
                        <a:t>$0</a:t>
                      </a:r>
                      <a:endParaRPr lang="en-US" sz="1800">
                        <a:effectLst/>
                        <a:latin typeface="Candara" panose="020E0502030303020204"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latin typeface="Candara" panose="020E0502030303020204" pitchFamily="34" charset="0"/>
                        </a:rPr>
                        <a:t>$213,347</a:t>
                      </a:r>
                      <a:endParaRPr lang="en-US" sz="1800">
                        <a:effectLst/>
                        <a:latin typeface="Candara" panose="020E0502030303020204" pitchFamily="34" charset="0"/>
                        <a:ea typeface="Calibri"/>
                        <a:cs typeface="Times New Roman"/>
                      </a:endParaRPr>
                    </a:p>
                  </a:txBody>
                  <a:tcPr marL="68580" marR="68580" marT="0" marB="0"/>
                </a:tc>
                <a:extLst>
                  <a:ext uri="{0D108BD9-81ED-4DB2-BD59-A6C34878D82A}">
                    <a16:rowId xmlns:a16="http://schemas.microsoft.com/office/drawing/2014/main" val="10003"/>
                  </a:ext>
                </a:extLst>
              </a:tr>
              <a:tr h="356371">
                <a:tc>
                  <a:txBody>
                    <a:bodyPr/>
                    <a:lstStyle/>
                    <a:p>
                      <a:pPr marL="0" marR="0" algn="ctr">
                        <a:lnSpc>
                          <a:spcPct val="115000"/>
                        </a:lnSpc>
                        <a:spcBef>
                          <a:spcPts val="0"/>
                        </a:spcBef>
                        <a:spcAft>
                          <a:spcPts val="0"/>
                        </a:spcAft>
                      </a:pPr>
                      <a:r>
                        <a:rPr lang="en-US" sz="1800">
                          <a:effectLst/>
                          <a:latin typeface="Candara" panose="020E0502030303020204" pitchFamily="34" charset="0"/>
                        </a:rPr>
                        <a:t>40</a:t>
                      </a:r>
                      <a:endParaRPr lang="en-US" sz="1800">
                        <a:effectLst/>
                        <a:latin typeface="Candara" panose="020E0502030303020204"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latin typeface="Candara" panose="020E0502030303020204" pitchFamily="34" charset="0"/>
                        </a:rPr>
                        <a:t>65</a:t>
                      </a:r>
                      <a:endParaRPr lang="en-US" sz="1800">
                        <a:effectLst/>
                        <a:latin typeface="Candara" panose="020E0502030303020204"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latin typeface="Candara" panose="020E0502030303020204" pitchFamily="34" charset="0"/>
                        </a:rPr>
                        <a:t>5%</a:t>
                      </a:r>
                      <a:endParaRPr lang="en-US" sz="1800">
                        <a:effectLst/>
                        <a:latin typeface="Candara" panose="020E0502030303020204"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latin typeface="Candara" panose="020E0502030303020204" pitchFamily="34" charset="0"/>
                        </a:rPr>
                        <a:t>$0</a:t>
                      </a:r>
                      <a:endParaRPr lang="en-US" sz="1800">
                        <a:effectLst/>
                        <a:latin typeface="Candara" panose="020E0502030303020204"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latin typeface="Candara" panose="020E0502030303020204" pitchFamily="34" charset="0"/>
                        </a:rPr>
                        <a:t>$139,306</a:t>
                      </a:r>
                      <a:endParaRPr lang="en-US" sz="1800">
                        <a:effectLst/>
                        <a:latin typeface="Candara" panose="020E0502030303020204" pitchFamily="34" charset="0"/>
                        <a:ea typeface="Calibri"/>
                        <a:cs typeface="Times New Roman"/>
                      </a:endParaRPr>
                    </a:p>
                  </a:txBody>
                  <a:tcPr marL="68580" marR="68580" marT="0" marB="0"/>
                </a:tc>
                <a:extLst>
                  <a:ext uri="{0D108BD9-81ED-4DB2-BD59-A6C34878D82A}">
                    <a16:rowId xmlns:a16="http://schemas.microsoft.com/office/drawing/2014/main" val="10004"/>
                  </a:ext>
                </a:extLst>
              </a:tr>
              <a:tr h="356371">
                <a:tc>
                  <a:txBody>
                    <a:bodyPr/>
                    <a:lstStyle/>
                    <a:p>
                      <a:pPr marL="0" marR="0" algn="ctr">
                        <a:lnSpc>
                          <a:spcPct val="115000"/>
                        </a:lnSpc>
                        <a:spcBef>
                          <a:spcPts val="0"/>
                        </a:spcBef>
                        <a:spcAft>
                          <a:spcPts val="0"/>
                        </a:spcAft>
                      </a:pPr>
                      <a:r>
                        <a:rPr lang="en-US" sz="1800">
                          <a:effectLst/>
                          <a:latin typeface="Candara" panose="020E0502030303020204" pitchFamily="34" charset="0"/>
                        </a:rPr>
                        <a:t>45</a:t>
                      </a:r>
                      <a:endParaRPr lang="en-US" sz="1800">
                        <a:effectLst/>
                        <a:latin typeface="Candara" panose="020E0502030303020204"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latin typeface="Candara" panose="020E0502030303020204" pitchFamily="34" charset="0"/>
                        </a:rPr>
                        <a:t>65</a:t>
                      </a:r>
                      <a:endParaRPr lang="en-US" sz="1800">
                        <a:effectLst/>
                        <a:latin typeface="Candara" panose="020E0502030303020204"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latin typeface="Candara" panose="020E0502030303020204" pitchFamily="34" charset="0"/>
                        </a:rPr>
                        <a:t>5%</a:t>
                      </a:r>
                      <a:endParaRPr lang="en-US" sz="1800">
                        <a:effectLst/>
                        <a:latin typeface="Candara" panose="020E0502030303020204"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latin typeface="Candara" panose="020E0502030303020204" pitchFamily="34" charset="0"/>
                        </a:rPr>
                        <a:t>$0</a:t>
                      </a:r>
                      <a:endParaRPr lang="en-US" sz="1800">
                        <a:effectLst/>
                        <a:latin typeface="Candara" panose="020E0502030303020204"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latin typeface="Candara" panose="020E0502030303020204" pitchFamily="34" charset="0"/>
                        </a:rPr>
                        <a:t>$87,401</a:t>
                      </a:r>
                      <a:endParaRPr lang="en-US" sz="1800">
                        <a:effectLst/>
                        <a:latin typeface="Candara" panose="020E0502030303020204" pitchFamily="34" charset="0"/>
                        <a:ea typeface="Calibri"/>
                        <a:cs typeface="Times New Roman"/>
                      </a:endParaRPr>
                    </a:p>
                  </a:txBody>
                  <a:tcPr marL="68580" marR="68580" marT="0" marB="0"/>
                </a:tc>
                <a:extLst>
                  <a:ext uri="{0D108BD9-81ED-4DB2-BD59-A6C34878D82A}">
                    <a16:rowId xmlns:a16="http://schemas.microsoft.com/office/drawing/2014/main" val="10005"/>
                  </a:ext>
                </a:extLst>
              </a:tr>
              <a:tr h="356371">
                <a:tc>
                  <a:txBody>
                    <a:bodyPr/>
                    <a:lstStyle/>
                    <a:p>
                      <a:pPr marL="0" marR="0" algn="ctr">
                        <a:lnSpc>
                          <a:spcPct val="115000"/>
                        </a:lnSpc>
                        <a:spcBef>
                          <a:spcPts val="0"/>
                        </a:spcBef>
                        <a:spcAft>
                          <a:spcPts val="0"/>
                        </a:spcAft>
                      </a:pPr>
                      <a:r>
                        <a:rPr lang="en-US" sz="1800">
                          <a:effectLst/>
                          <a:latin typeface="Candara" panose="020E0502030303020204" pitchFamily="34" charset="0"/>
                        </a:rPr>
                        <a:t>50</a:t>
                      </a:r>
                      <a:endParaRPr lang="en-US" sz="1800">
                        <a:effectLst/>
                        <a:latin typeface="Candara" panose="020E0502030303020204"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latin typeface="Candara" panose="020E0502030303020204" pitchFamily="34" charset="0"/>
                        </a:rPr>
                        <a:t>65</a:t>
                      </a:r>
                      <a:endParaRPr lang="en-US" sz="1800">
                        <a:effectLst/>
                        <a:latin typeface="Candara" panose="020E0502030303020204"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latin typeface="Candara" panose="020E0502030303020204" pitchFamily="34" charset="0"/>
                        </a:rPr>
                        <a:t>5%</a:t>
                      </a:r>
                      <a:endParaRPr lang="en-US" sz="1800">
                        <a:effectLst/>
                        <a:latin typeface="Candara" panose="020E0502030303020204"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latin typeface="Candara" panose="020E0502030303020204" pitchFamily="34" charset="0"/>
                        </a:rPr>
                        <a:t>$0</a:t>
                      </a:r>
                      <a:endParaRPr lang="en-US" sz="1800" dirty="0">
                        <a:effectLst/>
                        <a:latin typeface="Candara" panose="020E0502030303020204"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latin typeface="Candara" panose="020E0502030303020204" pitchFamily="34" charset="0"/>
                        </a:rPr>
                        <a:t>$51,455</a:t>
                      </a:r>
                      <a:endParaRPr lang="en-US" sz="1800">
                        <a:effectLst/>
                        <a:latin typeface="Candara" panose="020E0502030303020204" pitchFamily="34" charset="0"/>
                        <a:ea typeface="Calibri"/>
                        <a:cs typeface="Times New Roman"/>
                      </a:endParaRPr>
                    </a:p>
                  </a:txBody>
                  <a:tcPr marL="68580" marR="68580" marT="0" marB="0"/>
                </a:tc>
                <a:extLst>
                  <a:ext uri="{0D108BD9-81ED-4DB2-BD59-A6C34878D82A}">
                    <a16:rowId xmlns:a16="http://schemas.microsoft.com/office/drawing/2014/main" val="10006"/>
                  </a:ext>
                </a:extLst>
              </a:tr>
              <a:tr h="356371">
                <a:tc>
                  <a:txBody>
                    <a:bodyPr/>
                    <a:lstStyle/>
                    <a:p>
                      <a:pPr marL="0" marR="0" algn="ctr">
                        <a:lnSpc>
                          <a:spcPct val="115000"/>
                        </a:lnSpc>
                        <a:spcBef>
                          <a:spcPts val="0"/>
                        </a:spcBef>
                        <a:spcAft>
                          <a:spcPts val="0"/>
                        </a:spcAft>
                      </a:pPr>
                      <a:r>
                        <a:rPr lang="en-US" sz="1800">
                          <a:effectLst/>
                          <a:latin typeface="Candara" panose="020E0502030303020204" pitchFamily="34" charset="0"/>
                        </a:rPr>
                        <a:t>55</a:t>
                      </a:r>
                      <a:endParaRPr lang="en-US" sz="1800">
                        <a:effectLst/>
                        <a:latin typeface="Candara" panose="020E0502030303020204"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latin typeface="Candara" panose="020E0502030303020204" pitchFamily="34" charset="0"/>
                        </a:rPr>
                        <a:t>65</a:t>
                      </a:r>
                      <a:endParaRPr lang="en-US" sz="1800">
                        <a:effectLst/>
                        <a:latin typeface="Candara" panose="020E0502030303020204"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latin typeface="Candara" panose="020E0502030303020204" pitchFamily="34" charset="0"/>
                        </a:rPr>
                        <a:t>5%</a:t>
                      </a:r>
                      <a:endParaRPr lang="en-US" sz="1800">
                        <a:effectLst/>
                        <a:latin typeface="Candara" panose="020E0502030303020204"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latin typeface="Candara" panose="020E0502030303020204" pitchFamily="34" charset="0"/>
                        </a:rPr>
                        <a:t>$0</a:t>
                      </a:r>
                      <a:endParaRPr lang="en-US" sz="1800">
                        <a:effectLst/>
                        <a:latin typeface="Candara" panose="020E0502030303020204"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latin typeface="Candara" panose="020E0502030303020204" pitchFamily="34" charset="0"/>
                        </a:rPr>
                        <a:t>$26,951</a:t>
                      </a:r>
                      <a:endParaRPr lang="en-US" sz="1800">
                        <a:effectLst/>
                        <a:latin typeface="Candara" panose="020E0502030303020204" pitchFamily="34" charset="0"/>
                        <a:ea typeface="Calibri"/>
                        <a:cs typeface="Times New Roman"/>
                      </a:endParaRPr>
                    </a:p>
                  </a:txBody>
                  <a:tcPr marL="68580" marR="68580" marT="0" marB="0"/>
                </a:tc>
                <a:extLst>
                  <a:ext uri="{0D108BD9-81ED-4DB2-BD59-A6C34878D82A}">
                    <a16:rowId xmlns:a16="http://schemas.microsoft.com/office/drawing/2014/main" val="10007"/>
                  </a:ext>
                </a:extLst>
              </a:tr>
              <a:tr h="356371">
                <a:tc>
                  <a:txBody>
                    <a:bodyPr/>
                    <a:lstStyle/>
                    <a:p>
                      <a:pPr marL="0" marR="0" algn="ctr">
                        <a:lnSpc>
                          <a:spcPct val="115000"/>
                        </a:lnSpc>
                        <a:spcBef>
                          <a:spcPts val="0"/>
                        </a:spcBef>
                        <a:spcAft>
                          <a:spcPts val="0"/>
                        </a:spcAft>
                      </a:pPr>
                      <a:r>
                        <a:rPr lang="en-US" sz="1800">
                          <a:effectLst/>
                          <a:latin typeface="Candara" panose="020E0502030303020204" pitchFamily="34" charset="0"/>
                        </a:rPr>
                        <a:t>60</a:t>
                      </a:r>
                      <a:endParaRPr lang="en-US" sz="1800">
                        <a:effectLst/>
                        <a:latin typeface="Candara" panose="020E0502030303020204"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latin typeface="Candara" panose="020E0502030303020204" pitchFamily="34" charset="0"/>
                        </a:rPr>
                        <a:t>65</a:t>
                      </a:r>
                      <a:endParaRPr lang="en-US" sz="1800" dirty="0">
                        <a:effectLst/>
                        <a:latin typeface="Candara" panose="020E0502030303020204"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latin typeface="Candara" panose="020E0502030303020204" pitchFamily="34" charset="0"/>
                        </a:rPr>
                        <a:t>5%</a:t>
                      </a:r>
                      <a:endParaRPr lang="en-US" sz="1800" dirty="0">
                        <a:effectLst/>
                        <a:latin typeface="Candara" panose="020E0502030303020204"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a:effectLst/>
                          <a:latin typeface="Candara" panose="020E0502030303020204" pitchFamily="34" charset="0"/>
                        </a:rPr>
                        <a:t>$0</a:t>
                      </a:r>
                      <a:endParaRPr lang="en-US" sz="1800">
                        <a:effectLst/>
                        <a:latin typeface="Candara" panose="020E0502030303020204" pitchFamily="34" charset="0"/>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dirty="0">
                          <a:effectLst/>
                          <a:latin typeface="Candara" panose="020E0502030303020204" pitchFamily="34" charset="0"/>
                        </a:rPr>
                        <a:t>$10,597</a:t>
                      </a:r>
                      <a:endParaRPr lang="en-US" sz="1800" dirty="0">
                        <a:effectLst/>
                        <a:latin typeface="Candara" panose="020E0502030303020204" pitchFamily="34" charset="0"/>
                        <a:ea typeface="Calibri"/>
                        <a:cs typeface="Times New Roman"/>
                      </a:endParaRPr>
                    </a:p>
                  </a:txBody>
                  <a:tcPr marL="68580" marR="68580" marT="0" marB="0"/>
                </a:tc>
                <a:extLst>
                  <a:ext uri="{0D108BD9-81ED-4DB2-BD59-A6C34878D82A}">
                    <a16:rowId xmlns:a16="http://schemas.microsoft.com/office/drawing/2014/main" val="10008"/>
                  </a:ext>
                </a:extLst>
              </a:tr>
            </a:tbl>
          </a:graphicData>
        </a:graphic>
      </p:graphicFrame>
      <p:pic>
        <p:nvPicPr>
          <p:cNvPr id="2" name="Picture 1"/>
          <p:cNvPicPr>
            <a:picLocks noChangeAspect="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3276600" y="5488577"/>
            <a:ext cx="1981200" cy="1485899"/>
          </a:xfrm>
          <a:prstGeom prst="rect">
            <a:avLst/>
          </a:prstGeom>
        </p:spPr>
      </p:pic>
    </p:spTree>
    <p:extLst>
      <p:ext uri="{BB962C8B-B14F-4D97-AF65-F5344CB8AC3E}">
        <p14:creationId xmlns:p14="http://schemas.microsoft.com/office/powerpoint/2010/main" val="905794811"/>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0" y="457200"/>
            <a:ext cx="9144000" cy="685800"/>
          </a:xfrm>
        </p:spPr>
        <p:txBody>
          <a:bodyPr/>
          <a:lstStyle/>
          <a:p>
            <a:pPr algn="ctr" fontAlgn="auto">
              <a:spcAft>
                <a:spcPts val="0"/>
              </a:spcAft>
              <a:defRPr/>
            </a:pPr>
            <a:r>
              <a:rPr lang="en-US" sz="3600" b="1" cap="none" dirty="0" smtClean="0">
                <a:latin typeface="Candara" panose="020E0502030303020204" pitchFamily="34" charset="0"/>
                <a:cs typeface="Calibri" panose="020F0502020204030204" pitchFamily="34" charset="0"/>
              </a:rPr>
              <a:t>What </a:t>
            </a:r>
            <a:r>
              <a:rPr lang="en-US" sz="3600" b="1" dirty="0" smtClean="0">
                <a:latin typeface="Candara" panose="020E0502030303020204" pitchFamily="34" charset="0"/>
                <a:cs typeface="Calibri" panose="020F0502020204030204" pitchFamily="34" charset="0"/>
              </a:rPr>
              <a:t>is</a:t>
            </a:r>
            <a:r>
              <a:rPr lang="en-US" sz="3600" b="1" cap="none" dirty="0" smtClean="0">
                <a:latin typeface="Candara" panose="020E0502030303020204" pitchFamily="34" charset="0"/>
                <a:cs typeface="Calibri" panose="020F0502020204030204" pitchFamily="34" charset="0"/>
              </a:rPr>
              <a:t> a “Pre-Tax Retirement Contribution”?</a:t>
            </a:r>
            <a:endParaRPr lang="en-US" sz="3600" b="1" i="1" cap="none" dirty="0">
              <a:latin typeface="Candara" panose="020E0502030303020204" pitchFamily="34" charset="0"/>
            </a:endParaRPr>
          </a:p>
        </p:txBody>
      </p:sp>
      <p:sp>
        <p:nvSpPr>
          <p:cNvPr id="95235" name="Rectangle 3"/>
          <p:cNvSpPr>
            <a:spLocks noGrp="1" noChangeArrowheads="1"/>
          </p:cNvSpPr>
          <p:nvPr>
            <p:ph idx="1"/>
          </p:nvPr>
        </p:nvSpPr>
        <p:spPr>
          <a:xfrm>
            <a:off x="-1" y="1143000"/>
            <a:ext cx="9144001" cy="5410200"/>
          </a:xfrm>
        </p:spPr>
        <p:txBody>
          <a:bodyPr>
            <a:normAutofit fontScale="77500" lnSpcReduction="20000"/>
          </a:bodyPr>
          <a:lstStyle/>
          <a:p>
            <a:r>
              <a:rPr lang="en-US" sz="2800" dirty="0">
                <a:latin typeface="Candara" panose="020E0502030303020204" pitchFamily="34" charset="0"/>
              </a:rPr>
              <a:t>Voluntary, SUPPLEMENTAL income to fill the gap between your retirement income (pension/social security) and “income </a:t>
            </a:r>
            <a:r>
              <a:rPr lang="en-US" sz="2800" dirty="0" smtClean="0">
                <a:latin typeface="Candara" panose="020E0502030303020204" pitchFamily="34" charset="0"/>
              </a:rPr>
              <a:t>goal”</a:t>
            </a:r>
          </a:p>
          <a:p>
            <a:r>
              <a:rPr lang="en-US" sz="2800" dirty="0" smtClean="0">
                <a:latin typeface="Candara" panose="020E0502030303020204" pitchFamily="34" charset="0"/>
              </a:rPr>
              <a:t>Additional Benefit: </a:t>
            </a:r>
            <a:r>
              <a:rPr lang="en-US" sz="2800" dirty="0">
                <a:latin typeface="Candara" panose="020E0502030303020204" pitchFamily="34" charset="0"/>
              </a:rPr>
              <a:t>Reduces your tax liability while adding to your retirement </a:t>
            </a:r>
            <a:r>
              <a:rPr lang="en-US" sz="2800" dirty="0" smtClean="0">
                <a:latin typeface="Candara" panose="020E0502030303020204" pitchFamily="34" charset="0"/>
              </a:rPr>
              <a:t>savings</a:t>
            </a:r>
            <a:endParaRPr lang="en-US" sz="2800" dirty="0">
              <a:latin typeface="Candara" panose="020E0502030303020204" pitchFamily="34" charset="0"/>
            </a:endParaRPr>
          </a:p>
          <a:p>
            <a:pPr marL="0" indent="0">
              <a:buNone/>
            </a:pPr>
            <a:endParaRPr lang="en-US" sz="2400" i="1" dirty="0" smtClean="0">
              <a:latin typeface="Candara" panose="020E0502030303020204" pitchFamily="34" charset="0"/>
            </a:endParaRPr>
          </a:p>
          <a:p>
            <a:pPr marL="0" indent="0">
              <a:buNone/>
            </a:pPr>
            <a:endParaRPr lang="en-US" sz="2400" dirty="0"/>
          </a:p>
          <a:p>
            <a:pPr>
              <a:buFont typeface="Wingdings" panose="05000000000000000000" pitchFamily="2" charset="2"/>
              <a:buChar char="§"/>
            </a:pPr>
            <a:r>
              <a:rPr lang="en-US" sz="2400" dirty="0" smtClean="0">
                <a:latin typeface="Candara" panose="020E0502030303020204" pitchFamily="34" charset="0"/>
              </a:rPr>
              <a:t>403(b)</a:t>
            </a:r>
          </a:p>
          <a:p>
            <a:pPr>
              <a:buFont typeface="Wingdings" panose="05000000000000000000" pitchFamily="2" charset="2"/>
              <a:buChar char="§"/>
            </a:pPr>
            <a:r>
              <a:rPr lang="en-US" sz="2400" dirty="0" smtClean="0">
                <a:latin typeface="Candara" panose="020E0502030303020204" pitchFamily="34" charset="0"/>
              </a:rPr>
              <a:t>457(b)</a:t>
            </a:r>
          </a:p>
          <a:p>
            <a:endParaRPr lang="en-US" sz="2400" dirty="0"/>
          </a:p>
          <a:p>
            <a:endParaRPr lang="en-US" sz="2400" dirty="0" smtClean="0"/>
          </a:p>
          <a:p>
            <a:endParaRPr lang="en-US" sz="2400" dirty="0"/>
          </a:p>
          <a:p>
            <a:endParaRPr lang="en-US" sz="2400" dirty="0" smtClean="0"/>
          </a:p>
          <a:p>
            <a:endParaRPr lang="en-US" sz="2400" dirty="0"/>
          </a:p>
          <a:p>
            <a:pPr marL="0" indent="0" algn="ctr">
              <a:buNone/>
            </a:pPr>
            <a:endParaRPr lang="en-US" sz="2000" i="1" dirty="0" smtClean="0"/>
          </a:p>
          <a:p>
            <a:pPr marL="0" indent="0" fontAlgn="auto">
              <a:lnSpc>
                <a:spcPct val="90000"/>
              </a:lnSpc>
              <a:spcAft>
                <a:spcPts val="0"/>
              </a:spcAft>
              <a:buNone/>
              <a:defRPr/>
            </a:pPr>
            <a:endParaRPr lang="en-US" sz="2100" b="1" dirty="0" smtClean="0">
              <a:latin typeface="Bradley Hand ITC" panose="03070402050302030203" pitchFamily="66" charset="0"/>
              <a:cs typeface="Calibri" panose="020F0502020204030204" pitchFamily="34" charset="0"/>
            </a:endParaRPr>
          </a:p>
          <a:p>
            <a:pPr marL="0" indent="0" fontAlgn="auto">
              <a:lnSpc>
                <a:spcPct val="90000"/>
              </a:lnSpc>
              <a:spcAft>
                <a:spcPts val="0"/>
              </a:spcAft>
              <a:buNone/>
              <a:defRPr/>
            </a:pPr>
            <a:r>
              <a:rPr lang="en-US" sz="2100" b="1" dirty="0" smtClean="0">
                <a:latin typeface="Bradley Hand ITC" panose="03070402050302030203" pitchFamily="66" charset="0"/>
                <a:cs typeface="Calibri" panose="020F0502020204030204" pitchFamily="34" charset="0"/>
              </a:rPr>
              <a:t>Considerations</a:t>
            </a:r>
            <a:r>
              <a:rPr lang="en-US" sz="2100" b="1" dirty="0">
                <a:latin typeface="Bradley Hand ITC" panose="03070402050302030203" pitchFamily="66" charset="0"/>
                <a:cs typeface="Calibri" panose="020F0502020204030204" pitchFamily="34" charset="0"/>
              </a:rPr>
              <a:t>:</a:t>
            </a:r>
          </a:p>
          <a:p>
            <a:pPr fontAlgn="auto">
              <a:lnSpc>
                <a:spcPct val="90000"/>
              </a:lnSpc>
              <a:spcAft>
                <a:spcPts val="0"/>
              </a:spcAft>
              <a:buFont typeface="Wingdings" pitchFamily="2" charset="2"/>
              <a:buChar char="§"/>
              <a:defRPr/>
            </a:pPr>
            <a:r>
              <a:rPr lang="en-US" sz="2100" dirty="0">
                <a:latin typeface="Candara" panose="020E0502030303020204" pitchFamily="34" charset="0"/>
                <a:cs typeface="Calibri" panose="020F0502020204030204" pitchFamily="34" charset="0"/>
              </a:rPr>
              <a:t>Benefits During Retirement </a:t>
            </a:r>
          </a:p>
          <a:p>
            <a:pPr marL="457200" lvl="1" indent="-117475" fontAlgn="auto">
              <a:lnSpc>
                <a:spcPct val="90000"/>
              </a:lnSpc>
              <a:spcAft>
                <a:spcPts val="0"/>
              </a:spcAft>
              <a:buNone/>
              <a:defRPr/>
            </a:pPr>
            <a:r>
              <a:rPr lang="en-US" sz="1700" i="1" dirty="0">
                <a:latin typeface="Candara" panose="020E0502030303020204" pitchFamily="34" charset="0"/>
                <a:cs typeface="Calibri" panose="020F0502020204030204" pitchFamily="34" charset="0"/>
              </a:rPr>
              <a:t>Health Insurance: Current Retiree Annual Premium (Family Plan): $</a:t>
            </a:r>
            <a:r>
              <a:rPr lang="en-US" sz="1700" i="1" dirty="0" smtClean="0">
                <a:latin typeface="Candara" panose="020E0502030303020204" pitchFamily="34" charset="0"/>
                <a:cs typeface="Calibri" panose="020F0502020204030204" pitchFamily="34" charset="0"/>
              </a:rPr>
              <a:t>17,328.72 </a:t>
            </a:r>
          </a:p>
          <a:p>
            <a:pPr marL="457200" lvl="1" indent="-117475" fontAlgn="auto">
              <a:lnSpc>
                <a:spcPct val="90000"/>
              </a:lnSpc>
              <a:spcAft>
                <a:spcPts val="0"/>
              </a:spcAft>
              <a:buNone/>
              <a:defRPr/>
            </a:pPr>
            <a:r>
              <a:rPr lang="en-US" sz="1700" i="1" dirty="0" smtClean="0">
                <a:latin typeface="Candara" panose="020E0502030303020204" pitchFamily="34" charset="0"/>
                <a:cs typeface="Calibri" panose="020F0502020204030204" pitchFamily="34" charset="0"/>
              </a:rPr>
              <a:t>*If eligible for Medicare, annual premium is $9,321.12</a:t>
            </a: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000" dirty="0"/>
          </a:p>
          <a:p>
            <a:pPr marL="0" indent="0" fontAlgn="auto">
              <a:spcAft>
                <a:spcPts val="0"/>
              </a:spcAft>
              <a:buNone/>
              <a:defRPr/>
            </a:pPr>
            <a:endParaRPr lang="en-US" sz="2000" dirty="0">
              <a:latin typeface="Calibri" panose="020F0502020204030204" pitchFamily="34" charset="0"/>
              <a:cs typeface="Calibri" panose="020F0502020204030204" pitchFamily="34" charset="0"/>
            </a:endParaRPr>
          </a:p>
        </p:txBody>
      </p:sp>
      <p:grpSp>
        <p:nvGrpSpPr>
          <p:cNvPr id="8" name="Group 7"/>
          <p:cNvGrpSpPr/>
          <p:nvPr/>
        </p:nvGrpSpPr>
        <p:grpSpPr>
          <a:xfrm>
            <a:off x="2025316" y="2590800"/>
            <a:ext cx="6889095" cy="2895600"/>
            <a:chOff x="762000" y="1676400"/>
            <a:chExt cx="7498695" cy="3307080"/>
          </a:xfrm>
        </p:grpSpPr>
        <p:pic>
          <p:nvPicPr>
            <p:cNvPr id="9" name="Content Placeholder 3" descr="Screen Clipping"/>
            <p:cNvPicPr>
              <a:picLocks noChangeAspect="1"/>
            </p:cNvPicPr>
            <p:nvPr/>
          </p:nvPicPr>
          <p:blipFill rotWithShape="1">
            <a:blip r:embed="rId3">
              <a:extLst>
                <a:ext uri="{28A0092B-C50C-407E-A947-70E740481C1C}">
                  <a14:useLocalDpi xmlns:a14="http://schemas.microsoft.com/office/drawing/2010/main" val="0"/>
                </a:ext>
              </a:extLst>
            </a:blip>
            <a:srcRect l="3473" t="2574" r="1200"/>
            <a:stretch/>
          </p:blipFill>
          <p:spPr bwMode="auto">
            <a:xfrm>
              <a:off x="762000" y="1676400"/>
              <a:ext cx="7498695" cy="33070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Oval 9"/>
            <p:cNvSpPr/>
            <p:nvPr/>
          </p:nvSpPr>
          <p:spPr>
            <a:xfrm>
              <a:off x="4953000" y="1981200"/>
              <a:ext cx="2286000" cy="1219200"/>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638800" y="2667000"/>
              <a:ext cx="914400" cy="3048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b="1" dirty="0" smtClean="0"/>
                <a:t>30%</a:t>
              </a:r>
              <a:endParaRPr lang="en-US" b="1" dirty="0"/>
            </a:p>
          </p:txBody>
        </p:sp>
        <p:sp>
          <p:nvSpPr>
            <p:cNvPr id="12" name="Rectangle 11"/>
            <p:cNvSpPr/>
            <p:nvPr/>
          </p:nvSpPr>
          <p:spPr>
            <a:xfrm>
              <a:off x="5638800" y="3581400"/>
              <a:ext cx="914400" cy="3048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b="1" dirty="0" smtClean="0"/>
                <a:t>41%</a:t>
              </a:r>
              <a:endParaRPr lang="en-US" b="1" dirty="0"/>
            </a:p>
          </p:txBody>
        </p:sp>
        <p:sp>
          <p:nvSpPr>
            <p:cNvPr id="13" name="Rectangle 12"/>
            <p:cNvSpPr/>
            <p:nvPr/>
          </p:nvSpPr>
          <p:spPr>
            <a:xfrm>
              <a:off x="5637430" y="4443700"/>
              <a:ext cx="914400" cy="3048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b="1" dirty="0" smtClean="0"/>
                <a:t>29%</a:t>
              </a:r>
              <a:endParaRPr lang="en-US" b="1" dirty="0"/>
            </a:p>
          </p:txBody>
        </p:sp>
      </p:grpSp>
    </p:spTree>
    <p:extLst>
      <p:ext uri="{BB962C8B-B14F-4D97-AF65-F5344CB8AC3E}">
        <p14:creationId xmlns:p14="http://schemas.microsoft.com/office/powerpoint/2010/main" val="2046424760"/>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0" y="533400"/>
            <a:ext cx="9144000" cy="762000"/>
          </a:xfrm>
        </p:spPr>
        <p:txBody>
          <a:bodyPr>
            <a:noAutofit/>
          </a:bodyPr>
          <a:lstStyle/>
          <a:p>
            <a:pPr algn="ctr" fontAlgn="auto">
              <a:spcAft>
                <a:spcPts val="0"/>
              </a:spcAft>
              <a:defRPr/>
            </a:pPr>
            <a:r>
              <a:rPr lang="en-US" sz="4000" b="1" cap="none" dirty="0" smtClean="0">
                <a:solidFill>
                  <a:srgbClr val="FF0000"/>
                </a:solidFill>
                <a:latin typeface="Candara" panose="020E0502030303020204" pitchFamily="34" charset="0"/>
                <a:cs typeface="Calibri" panose="020F0502020204030204" pitchFamily="34" charset="0"/>
              </a:rPr>
              <a:t>Voluntary</a:t>
            </a:r>
            <a:r>
              <a:rPr lang="en-US" sz="4000" b="1" cap="none" dirty="0" smtClean="0">
                <a:latin typeface="Candara" panose="020E0502030303020204" pitchFamily="34" charset="0"/>
                <a:cs typeface="Calibri" panose="020F0502020204030204" pitchFamily="34" charset="0"/>
              </a:rPr>
              <a:t> Retirement Options</a:t>
            </a:r>
            <a:endParaRPr lang="en-US" sz="4000" b="1" cap="none" dirty="0">
              <a:latin typeface="Candara" panose="020E0502030303020204" pitchFamily="34" charset="0"/>
              <a:cs typeface="Calibri" panose="020F0502020204030204" pitchFamily="34" charset="0"/>
            </a:endParaRPr>
          </a:p>
        </p:txBody>
      </p:sp>
      <p:sp>
        <p:nvSpPr>
          <p:cNvPr id="102403" name="Rectangle 3"/>
          <p:cNvSpPr>
            <a:spLocks noGrp="1" noChangeArrowheads="1"/>
          </p:cNvSpPr>
          <p:nvPr>
            <p:ph idx="1"/>
          </p:nvPr>
        </p:nvSpPr>
        <p:spPr>
          <a:xfrm>
            <a:off x="76200" y="1219200"/>
            <a:ext cx="8991600" cy="5576887"/>
          </a:xfrm>
        </p:spPr>
        <p:txBody>
          <a:bodyPr>
            <a:normAutofit lnSpcReduction="10000"/>
          </a:bodyPr>
          <a:lstStyle/>
          <a:p>
            <a:pPr marL="274320" indent="-274320" fontAlgn="auto">
              <a:spcAft>
                <a:spcPts val="0"/>
              </a:spcAft>
              <a:buFont typeface="Wingdings" pitchFamily="2" charset="2"/>
              <a:buChar char="§"/>
              <a:defRPr/>
            </a:pPr>
            <a:r>
              <a:rPr lang="en-US" sz="2500" dirty="0">
                <a:latin typeface="Candara" panose="020E0502030303020204" pitchFamily="34" charset="0"/>
                <a:cs typeface="Calibri" panose="020F0502020204030204" pitchFamily="34" charset="0"/>
              </a:rPr>
              <a:t>Employees who wish to make voluntary contributions may do so through the following </a:t>
            </a:r>
            <a:r>
              <a:rPr lang="en-US" sz="2500" dirty="0" smtClean="0">
                <a:latin typeface="Candara" panose="020E0502030303020204" pitchFamily="34" charset="0"/>
                <a:cs typeface="Calibri" panose="020F0502020204030204" pitchFamily="34" charset="0"/>
              </a:rPr>
              <a:t>options</a:t>
            </a:r>
            <a:r>
              <a:rPr lang="en-US" sz="2900" dirty="0" smtClean="0">
                <a:latin typeface="Candara" panose="020E0502030303020204" pitchFamily="34" charset="0"/>
                <a:cs typeface="Calibri" panose="020F0502020204030204" pitchFamily="34" charset="0"/>
              </a:rPr>
              <a:t>:</a:t>
            </a:r>
          </a:p>
          <a:p>
            <a:pPr marL="0" indent="0" fontAlgn="auto">
              <a:spcAft>
                <a:spcPts val="0"/>
              </a:spcAft>
              <a:buNone/>
              <a:defRPr/>
            </a:pPr>
            <a:endParaRPr lang="en-US" sz="2900" dirty="0">
              <a:latin typeface="Candara" panose="020E0502030303020204" pitchFamily="34" charset="0"/>
              <a:cs typeface="Calibri" panose="020F0502020204030204" pitchFamily="34" charset="0"/>
            </a:endParaRPr>
          </a:p>
          <a:p>
            <a:pPr marL="0" indent="0" fontAlgn="auto">
              <a:spcAft>
                <a:spcPts val="0"/>
              </a:spcAft>
              <a:buNone/>
              <a:defRPr/>
            </a:pPr>
            <a:endParaRPr lang="en-US" sz="1200" dirty="0" smtClean="0">
              <a:latin typeface="Candara" panose="020E0502030303020204" pitchFamily="34" charset="0"/>
              <a:cs typeface="Calibri" panose="020F0502020204030204" pitchFamily="34" charset="0"/>
            </a:endParaRPr>
          </a:p>
          <a:p>
            <a:pPr marL="274320" indent="-274320" fontAlgn="auto">
              <a:spcAft>
                <a:spcPts val="0"/>
              </a:spcAft>
              <a:buFont typeface="Wingdings" pitchFamily="2" charset="2"/>
              <a:buChar char="§"/>
              <a:defRPr/>
            </a:pPr>
            <a:endParaRPr lang="en-US" sz="2500" dirty="0" smtClean="0">
              <a:latin typeface="Candara" panose="020E0502030303020204" pitchFamily="34" charset="0"/>
              <a:cs typeface="Calibri" panose="020F0502020204030204" pitchFamily="34" charset="0"/>
            </a:endParaRPr>
          </a:p>
          <a:p>
            <a:pPr marL="274320" indent="-274320" fontAlgn="auto">
              <a:spcAft>
                <a:spcPts val="0"/>
              </a:spcAft>
              <a:buFont typeface="Wingdings" pitchFamily="2" charset="2"/>
              <a:buChar char="§"/>
              <a:defRPr/>
            </a:pPr>
            <a:endParaRPr lang="en-US" sz="2500" dirty="0">
              <a:latin typeface="Candara" panose="020E0502030303020204" pitchFamily="34" charset="0"/>
              <a:cs typeface="Calibri" panose="020F0502020204030204" pitchFamily="34" charset="0"/>
            </a:endParaRPr>
          </a:p>
          <a:p>
            <a:pPr marL="0" indent="0" fontAlgn="auto">
              <a:spcAft>
                <a:spcPts val="0"/>
              </a:spcAft>
              <a:buNone/>
              <a:defRPr/>
            </a:pPr>
            <a:endParaRPr lang="en-US" sz="2500" dirty="0" smtClean="0">
              <a:latin typeface="Candara" panose="020E0502030303020204" pitchFamily="34" charset="0"/>
              <a:cs typeface="Calibri" panose="020F0502020204030204" pitchFamily="34" charset="0"/>
            </a:endParaRPr>
          </a:p>
          <a:p>
            <a:pPr marL="274320" indent="-274320" fontAlgn="auto">
              <a:spcAft>
                <a:spcPts val="0"/>
              </a:spcAft>
              <a:buFont typeface="Wingdings" pitchFamily="2" charset="2"/>
              <a:buChar char="§"/>
              <a:defRPr/>
            </a:pPr>
            <a:endParaRPr lang="en-US" sz="2500" dirty="0" smtClean="0">
              <a:latin typeface="Candara" panose="020E0502030303020204" pitchFamily="34" charset="0"/>
              <a:cs typeface="Calibri" panose="020F0502020204030204" pitchFamily="34" charset="0"/>
            </a:endParaRPr>
          </a:p>
          <a:p>
            <a:pPr marL="274320" indent="-274320" fontAlgn="auto">
              <a:spcAft>
                <a:spcPts val="0"/>
              </a:spcAft>
              <a:buFont typeface="Wingdings" pitchFamily="2" charset="2"/>
              <a:buChar char="§"/>
              <a:defRPr/>
            </a:pPr>
            <a:r>
              <a:rPr lang="en-US" sz="2500" dirty="0" smtClean="0">
                <a:latin typeface="Candara" panose="020E0502030303020204" pitchFamily="34" charset="0"/>
                <a:cs typeface="Calibri" panose="020F0502020204030204" pitchFamily="34" charset="0"/>
              </a:rPr>
              <a:t>Voluntary Contributions are </a:t>
            </a:r>
            <a:r>
              <a:rPr lang="en-US" sz="2500" u="sng" dirty="0" smtClean="0">
                <a:latin typeface="Candara" panose="020E0502030303020204" pitchFamily="34" charset="0"/>
                <a:cs typeface="Calibri" panose="020F0502020204030204" pitchFamily="34" charset="0"/>
              </a:rPr>
              <a:t>in addition to</a:t>
            </a:r>
            <a:r>
              <a:rPr lang="en-US" sz="2500" dirty="0" smtClean="0">
                <a:latin typeface="Candara" panose="020E0502030303020204" pitchFamily="34" charset="0"/>
                <a:cs typeface="Calibri" panose="020F0502020204030204" pitchFamily="34" charset="0"/>
              </a:rPr>
              <a:t> FRS or SUSORP plans</a:t>
            </a:r>
          </a:p>
          <a:p>
            <a:pPr marL="0" indent="0" fontAlgn="auto">
              <a:spcAft>
                <a:spcPts val="0"/>
              </a:spcAft>
              <a:buNone/>
              <a:defRPr/>
            </a:pPr>
            <a:endParaRPr lang="en-US" sz="2000" dirty="0" smtClean="0">
              <a:latin typeface="Candara" panose="020E0502030303020204" pitchFamily="34" charset="0"/>
              <a:cs typeface="Calibri" panose="020F0502020204030204" pitchFamily="34" charset="0"/>
            </a:endParaRPr>
          </a:p>
          <a:p>
            <a:pPr marL="274320" indent="-274320" fontAlgn="auto">
              <a:spcAft>
                <a:spcPts val="0"/>
              </a:spcAft>
              <a:buFont typeface="Wingdings" pitchFamily="2" charset="2"/>
              <a:buChar char="§"/>
              <a:defRPr/>
            </a:pPr>
            <a:r>
              <a:rPr lang="en-US" sz="2500" dirty="0" smtClean="0">
                <a:latin typeface="Candara" panose="020E0502030303020204" pitchFamily="34" charset="0"/>
                <a:cs typeface="Calibri" panose="020F0502020204030204" pitchFamily="34" charset="0"/>
              </a:rPr>
              <a:t>UCF </a:t>
            </a:r>
            <a:r>
              <a:rPr lang="en-US" sz="2500" dirty="0">
                <a:latin typeface="Candara" panose="020E0502030303020204" pitchFamily="34" charset="0"/>
                <a:cs typeface="Calibri" panose="020F0502020204030204" pitchFamily="34" charset="0"/>
              </a:rPr>
              <a:t>does not match </a:t>
            </a:r>
            <a:r>
              <a:rPr lang="en-US" sz="2500" dirty="0" smtClean="0">
                <a:latin typeface="Candara" panose="020E0502030303020204" pitchFamily="34" charset="0"/>
                <a:cs typeface="Calibri" panose="020F0502020204030204" pitchFamily="34" charset="0"/>
              </a:rPr>
              <a:t>voluntary employee contributions</a:t>
            </a:r>
          </a:p>
          <a:p>
            <a:pPr marL="0" indent="0" fontAlgn="auto">
              <a:spcAft>
                <a:spcPts val="0"/>
              </a:spcAft>
              <a:buNone/>
              <a:defRPr/>
            </a:pPr>
            <a:endParaRPr lang="en-US" sz="2000" dirty="0">
              <a:latin typeface="Candara" panose="020E0502030303020204" pitchFamily="34" charset="0"/>
              <a:cs typeface="Calibri" panose="020F0502020204030204" pitchFamily="34" charset="0"/>
            </a:endParaRPr>
          </a:p>
          <a:p>
            <a:pPr marL="274320" indent="-274320" fontAlgn="auto">
              <a:spcAft>
                <a:spcPts val="0"/>
              </a:spcAft>
              <a:buFont typeface="Wingdings" pitchFamily="2" charset="2"/>
              <a:buChar char="§"/>
              <a:defRPr/>
            </a:pPr>
            <a:r>
              <a:rPr lang="en-US" sz="2500" dirty="0">
                <a:latin typeface="Candara" panose="020E0502030303020204" pitchFamily="34" charset="0"/>
                <a:cs typeface="Calibri" panose="020F0502020204030204" pitchFamily="34" charset="0"/>
              </a:rPr>
              <a:t>Enrollment/Changes can be made at any time during the </a:t>
            </a:r>
            <a:r>
              <a:rPr lang="en-US" sz="2500" dirty="0" smtClean="0">
                <a:latin typeface="Candara" panose="020E0502030303020204" pitchFamily="34" charset="0"/>
                <a:cs typeface="Calibri" panose="020F0502020204030204" pitchFamily="34" charset="0"/>
              </a:rPr>
              <a:t>year</a:t>
            </a:r>
            <a:endParaRPr lang="en-US" sz="2500" dirty="0">
              <a:latin typeface="Candara" panose="020E0502030303020204" pitchFamily="34" charset="0"/>
              <a:cs typeface="Calibri" panose="020F0502020204030204" pitchFamily="34" charset="0"/>
            </a:endParaRPr>
          </a:p>
        </p:txBody>
      </p:sp>
      <p:graphicFrame>
        <p:nvGraphicFramePr>
          <p:cNvPr id="11" name="Group 76"/>
          <p:cNvGraphicFramePr>
            <a:graphicFrameLocks/>
          </p:cNvGraphicFramePr>
          <p:nvPr>
            <p:extLst>
              <p:ext uri="{D42A27DB-BD31-4B8C-83A1-F6EECF244321}">
                <p14:modId xmlns:p14="http://schemas.microsoft.com/office/powerpoint/2010/main" val="3911108092"/>
              </p:ext>
            </p:extLst>
          </p:nvPr>
        </p:nvGraphicFramePr>
        <p:xfrm>
          <a:off x="1905000" y="2153739"/>
          <a:ext cx="5105400" cy="1896799"/>
        </p:xfrm>
        <a:graphic>
          <a:graphicData uri="http://schemas.openxmlformats.org/drawingml/2006/table">
            <a:tbl>
              <a:tblPr>
                <a:effectLst>
                  <a:innerShdw blurRad="114300">
                    <a:prstClr val="black"/>
                  </a:innerShdw>
                </a:effectLst>
              </a:tblPr>
              <a:tblGrid>
                <a:gridCol w="24384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tblGrid>
              <a:tr h="7653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500" b="1" i="0" u="none" strike="noStrike" kern="1200" cap="none" spc="0" normalizeH="0" baseline="0" dirty="0" smtClean="0">
                          <a:ln w="12700">
                            <a:noFill/>
                            <a:prstDash val="solid"/>
                          </a:ln>
                          <a:solidFill>
                            <a:srgbClr val="FF0000"/>
                          </a:solidFill>
                          <a:effectLst/>
                          <a:latin typeface="Candara" panose="020E0502030303020204" pitchFamily="34" charset="0"/>
                          <a:ea typeface="+mn-ea"/>
                          <a:cs typeface="Calibri" panose="020F0502020204030204" pitchFamily="34" charset="0"/>
                        </a:rPr>
                        <a:t>Pre-Tax</a:t>
                      </a:r>
                      <a:r>
                        <a:rPr kumimoji="0" lang="en-US" sz="2500" b="1" i="0" u="none" strike="noStrike" kern="1200" cap="none" spc="0" normalizeH="0" baseline="0" dirty="0" smtClean="0">
                          <a:ln w="12700">
                            <a:noFill/>
                            <a:prstDash val="solid"/>
                          </a:ln>
                          <a:solidFill>
                            <a:schemeClr val="tx1"/>
                          </a:solidFill>
                          <a:effectLst/>
                          <a:latin typeface="Candara" panose="020E0502030303020204" pitchFamily="34" charset="0"/>
                          <a:ea typeface="+mn-ea"/>
                          <a:cs typeface="Calibri" panose="020F0502020204030204" pitchFamily="34" charset="0"/>
                        </a:rPr>
                        <a:t> Investments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6">
                            <a:lumMod val="20000"/>
                            <a:lumOff val="80000"/>
                          </a:schemeClr>
                        </a:gs>
                        <a:gs pos="100000">
                          <a:schemeClr val="bg1">
                            <a:shade val="35000"/>
                            <a:satMod val="155000"/>
                          </a:schemeClr>
                        </a:gs>
                      </a:gsLst>
                      <a:path path="circl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500" b="1" i="0" u="none" strike="noStrike" kern="1200" cap="none" spc="0" normalizeH="0" baseline="0" dirty="0" smtClean="0">
                          <a:ln w="12700">
                            <a:noFill/>
                            <a:prstDash val="solid"/>
                          </a:ln>
                          <a:solidFill>
                            <a:srgbClr val="FF0000"/>
                          </a:solidFill>
                          <a:effectLst/>
                          <a:latin typeface="Candara" panose="020E0502030303020204" pitchFamily="34" charset="0"/>
                          <a:ea typeface="+mn-ea"/>
                          <a:cs typeface="Calibri" panose="020F0502020204030204" pitchFamily="34" charset="0"/>
                        </a:rPr>
                        <a:t>Post-Tax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500" b="1" i="0" u="none" strike="noStrike" kern="1200" cap="none" spc="0" normalizeH="0" baseline="0" dirty="0" smtClean="0">
                          <a:ln w="12700">
                            <a:noFill/>
                            <a:prstDash val="solid"/>
                          </a:ln>
                          <a:solidFill>
                            <a:schemeClr val="tx1"/>
                          </a:solidFill>
                          <a:effectLst/>
                          <a:latin typeface="Candara" panose="020E0502030303020204" pitchFamily="34" charset="0"/>
                          <a:ea typeface="+mn-ea"/>
                          <a:cs typeface="Calibri" panose="020F0502020204030204" pitchFamily="34" charset="0"/>
                        </a:rPr>
                        <a:t>Investments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6">
                            <a:lumMod val="20000"/>
                            <a:lumOff val="80000"/>
                          </a:schemeClr>
                        </a:gs>
                        <a:gs pos="100000">
                          <a:schemeClr val="bg1">
                            <a:shade val="35000"/>
                            <a:satMod val="155000"/>
                          </a:schemeClr>
                        </a:gs>
                      </a:gsLst>
                      <a:path path="circle">
                        <a:fillToRect l="50000" t="50000" r="50000" b="50000"/>
                      </a:path>
                    </a:gradFill>
                  </a:tcPr>
                </a:tc>
                <a:extLst>
                  <a:ext uri="{0D108BD9-81ED-4DB2-BD59-A6C34878D82A}">
                    <a16:rowId xmlns:a16="http://schemas.microsoft.com/office/drawing/2014/main" val="10000"/>
                  </a:ext>
                </a:extLst>
              </a:tr>
              <a:tr h="9671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403(b)</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457 (b)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6">
                            <a:lumMod val="20000"/>
                            <a:lumOff val="80000"/>
                          </a:schemeClr>
                        </a:gs>
                        <a:gs pos="100000">
                          <a:schemeClr val="bg1">
                            <a:shade val="35000"/>
                            <a:satMod val="155000"/>
                          </a:schemeClr>
                        </a:gs>
                      </a:gsLst>
                      <a:path path="circle">
                        <a:fillToRect l="50000" t="50000" r="50000" b="50000"/>
                      </a:path>
                      <a:tileRect/>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kern="1200" cap="none" normalizeH="0" baseline="0" dirty="0" smtClean="0">
                          <a:ln>
                            <a:noFill/>
                          </a:ln>
                          <a:solidFill>
                            <a:schemeClr val="tx1"/>
                          </a:solidFill>
                          <a:effectLst/>
                          <a:latin typeface="Candara" panose="020E0502030303020204" pitchFamily="34" charset="0"/>
                          <a:ea typeface="+mn-ea"/>
                          <a:cs typeface="Calibri" panose="020F0502020204030204" pitchFamily="34" charset="0"/>
                        </a:rPr>
                        <a:t>Roth 403(b)</a:t>
                      </a:r>
                      <a:endParaRPr kumimoji="0" lang="en-US" sz="2000" b="1" i="0" u="none" strike="noStrike" kern="1200" cap="none" normalizeH="0" baseline="0" dirty="0">
                        <a:ln>
                          <a:noFill/>
                        </a:ln>
                        <a:solidFill>
                          <a:schemeClr val="tx1"/>
                        </a:solidFill>
                        <a:effectLst/>
                        <a:latin typeface="Candara" panose="020E0502030303020204" pitchFamily="34" charset="0"/>
                        <a:ea typeface="+mn-ea"/>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6">
                            <a:lumMod val="20000"/>
                            <a:lumOff val="80000"/>
                          </a:schemeClr>
                        </a:gs>
                        <a:gs pos="100000">
                          <a:schemeClr val="bg1">
                            <a:shade val="35000"/>
                            <a:satMod val="155000"/>
                          </a:schemeClr>
                        </a:gs>
                      </a:gsLst>
                      <a:path path="circle">
                        <a:fillToRect l="50000" t="50000" r="50000" b="50000"/>
                      </a:path>
                    </a:gradFill>
                  </a:tcPr>
                </a:tc>
                <a:extLst>
                  <a:ext uri="{0D108BD9-81ED-4DB2-BD59-A6C34878D82A}">
                    <a16:rowId xmlns:a16="http://schemas.microsoft.com/office/drawing/2014/main" val="10001"/>
                  </a:ext>
                </a:extLst>
              </a:tr>
            </a:tbl>
          </a:graphicData>
        </a:graphic>
      </p:graphicFrame>
      <p:pic>
        <p:nvPicPr>
          <p:cNvPr id="9220" name="Picture 4" descr="C:\Users\as089772\AppData\Local\Microsoft\Windows\Temporary Internet Files\Content.IE5\I2P1OI73\MC90044131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228600"/>
            <a:ext cx="9906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765569"/>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0" y="457200"/>
            <a:ext cx="9144000" cy="533400"/>
          </a:xfrm>
        </p:spPr>
        <p:txBody>
          <a:bodyPr/>
          <a:lstStyle/>
          <a:p>
            <a:pPr algn="ctr" fontAlgn="auto">
              <a:spcAft>
                <a:spcPts val="0"/>
              </a:spcAft>
              <a:defRPr/>
            </a:pPr>
            <a:r>
              <a:rPr lang="en-US" sz="3200" b="1" cap="none" dirty="0" smtClean="0">
                <a:cs typeface="Calibri" panose="020F0502020204030204" pitchFamily="34" charset="0"/>
              </a:rPr>
              <a:t>How To Enroll In Voluntary Retirement Plans</a:t>
            </a:r>
            <a:endParaRPr lang="en-US" sz="3200" b="1" cap="none" dirty="0">
              <a:cs typeface="Calibri" panose="020F0502020204030204" pitchFamily="34" charset="0"/>
            </a:endParaRPr>
          </a:p>
        </p:txBody>
      </p:sp>
      <p:pic>
        <p:nvPicPr>
          <p:cNvPr id="10" name="Picture 2" descr="C:\Users\as089772\AppData\Local\Microsoft\Windows\Temporary Internet Files\Content.IE5\RS37165C\MC90043383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8999" y="948432"/>
            <a:ext cx="2090181" cy="25349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Grp="1" noChangeArrowheads="1"/>
          </p:cNvSpPr>
          <p:nvPr>
            <p:ph idx="1"/>
          </p:nvPr>
        </p:nvSpPr>
        <p:spPr>
          <a:xfrm>
            <a:off x="7429881" y="1683848"/>
            <a:ext cx="1618489" cy="1474383"/>
          </a:xfrm>
        </p:spPr>
        <p:txBody>
          <a:bodyPr>
            <a:normAutofit fontScale="92500" lnSpcReduction="10000"/>
          </a:bodyPr>
          <a:lstStyle/>
          <a:p>
            <a:pPr marL="609600" indent="-609600" algn="ctr" fontAlgn="auto">
              <a:spcAft>
                <a:spcPts val="0"/>
              </a:spcAft>
              <a:buFont typeface="Wingdings 2"/>
              <a:buNone/>
              <a:defRPr/>
            </a:pPr>
            <a:r>
              <a:rPr lang="en-US" sz="1400" b="1" u="sng" dirty="0" smtClean="0">
                <a:ln w="12700">
                  <a:noFill/>
                  <a:prstDash val="solid"/>
                </a:ln>
                <a:latin typeface="Candara" panose="020E0502030303020204" pitchFamily="34" charset="0"/>
                <a:cs typeface="Calibri" panose="020F0502020204030204" pitchFamily="34" charset="0"/>
              </a:rPr>
              <a:t>2018 </a:t>
            </a:r>
            <a:r>
              <a:rPr lang="en-US" sz="1400" b="1" u="sng" dirty="0">
                <a:ln w="12700">
                  <a:noFill/>
                  <a:prstDash val="solid"/>
                </a:ln>
                <a:latin typeface="Candara" panose="020E0502030303020204" pitchFamily="34" charset="0"/>
                <a:cs typeface="Calibri" panose="020F0502020204030204" pitchFamily="34" charset="0"/>
              </a:rPr>
              <a:t>IRS </a:t>
            </a:r>
            <a:r>
              <a:rPr lang="en-US" sz="1400" b="1" u="sng" dirty="0" smtClean="0">
                <a:ln w="12700">
                  <a:noFill/>
                  <a:prstDash val="solid"/>
                </a:ln>
                <a:latin typeface="Candara" panose="020E0502030303020204" pitchFamily="34" charset="0"/>
                <a:cs typeface="Calibri" panose="020F0502020204030204" pitchFamily="34" charset="0"/>
              </a:rPr>
              <a:t>Max</a:t>
            </a:r>
            <a:endParaRPr lang="en-US" sz="1400" b="1" u="sng" dirty="0">
              <a:latin typeface="Candara" panose="020E0502030303020204" pitchFamily="34" charset="0"/>
              <a:cs typeface="Calibri" panose="020F0502020204030204" pitchFamily="34" charset="0"/>
            </a:endParaRPr>
          </a:p>
          <a:p>
            <a:pPr marL="117475" indent="-117475" fontAlgn="auto">
              <a:spcAft>
                <a:spcPts val="0"/>
              </a:spcAft>
              <a:buFont typeface="Wingdings 2"/>
              <a:buChar char=""/>
              <a:defRPr/>
            </a:pPr>
            <a:r>
              <a:rPr lang="en-US" sz="1400" dirty="0" smtClean="0">
                <a:latin typeface="Candara" panose="020E0502030303020204" pitchFamily="34" charset="0"/>
                <a:cs typeface="Calibri" panose="020F0502020204030204" pitchFamily="34" charset="0"/>
              </a:rPr>
              <a:t>$18,500: Employees </a:t>
            </a:r>
            <a:r>
              <a:rPr lang="en-US" sz="1400" dirty="0">
                <a:latin typeface="Candara" panose="020E0502030303020204" pitchFamily="34" charset="0"/>
                <a:cs typeface="Calibri" panose="020F0502020204030204" pitchFamily="34" charset="0"/>
              </a:rPr>
              <a:t>under age 50</a:t>
            </a:r>
          </a:p>
          <a:p>
            <a:pPr marL="117475" indent="-117475" fontAlgn="auto">
              <a:spcAft>
                <a:spcPts val="0"/>
              </a:spcAft>
              <a:buClrTx/>
              <a:buFont typeface="Wingdings 2"/>
              <a:buChar char=""/>
              <a:defRPr/>
            </a:pPr>
            <a:r>
              <a:rPr lang="en-US" sz="1400" dirty="0" smtClean="0">
                <a:latin typeface="Candara" panose="020E0502030303020204" pitchFamily="34" charset="0"/>
                <a:cs typeface="Calibri" panose="020F0502020204030204" pitchFamily="34" charset="0"/>
              </a:rPr>
              <a:t>$24,500: Employees </a:t>
            </a:r>
            <a:r>
              <a:rPr lang="en-US" sz="1400" dirty="0">
                <a:latin typeface="Candara" panose="020E0502030303020204" pitchFamily="34" charset="0"/>
                <a:cs typeface="Calibri" panose="020F0502020204030204" pitchFamily="34" charset="0"/>
              </a:rPr>
              <a:t>age 50 and </a:t>
            </a:r>
            <a:r>
              <a:rPr lang="en-US" sz="1400" dirty="0" smtClean="0">
                <a:latin typeface="Candara" panose="020E0502030303020204" pitchFamily="34" charset="0"/>
                <a:cs typeface="Calibri" panose="020F0502020204030204" pitchFamily="34" charset="0"/>
              </a:rPr>
              <a:t>older</a:t>
            </a:r>
          </a:p>
          <a:p>
            <a:pPr marL="990600" lvl="1" indent="-533400" fontAlgn="auto">
              <a:spcAft>
                <a:spcPts val="0"/>
              </a:spcAft>
              <a:buClrTx/>
              <a:buFont typeface="Wingdings 2"/>
              <a:buChar char=""/>
              <a:defRPr/>
            </a:pPr>
            <a:endParaRPr lang="en-US" sz="2500" dirty="0">
              <a:solidFill>
                <a:schemeClr val="tx2">
                  <a:lumMod val="85000"/>
                  <a:lumOff val="15000"/>
                </a:schemeClr>
              </a:solidFill>
              <a:latin typeface="Calibri" panose="020F0502020204030204" pitchFamily="34" charset="0"/>
              <a:cs typeface="Calibri" panose="020F0502020204030204" pitchFamily="34" charset="0"/>
            </a:endParaRPr>
          </a:p>
          <a:p>
            <a:pPr marL="990600" lvl="1" indent="-533400" fontAlgn="auto">
              <a:spcAft>
                <a:spcPts val="0"/>
              </a:spcAft>
              <a:buClrTx/>
              <a:buFont typeface="Wingdings 2"/>
              <a:buChar char=""/>
              <a:defRPr/>
            </a:pPr>
            <a:endParaRPr lang="en-US" dirty="0">
              <a:latin typeface="Arial" pitchFamily="34" charset="0"/>
              <a:cs typeface="Arial" pitchFamily="34" charset="0"/>
            </a:endParaRPr>
          </a:p>
          <a:p>
            <a:pPr marL="609600" indent="-609600" fontAlgn="auto">
              <a:spcAft>
                <a:spcPts val="0"/>
              </a:spcAft>
              <a:buFontTx/>
              <a:buNone/>
              <a:defRPr/>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41918580"/>
              </p:ext>
            </p:extLst>
          </p:nvPr>
        </p:nvGraphicFramePr>
        <p:xfrm>
          <a:off x="76200" y="968629"/>
          <a:ext cx="7315200" cy="5810949"/>
        </p:xfrm>
        <a:graphic>
          <a:graphicData uri="http://schemas.openxmlformats.org/drawingml/2006/table">
            <a:tbl>
              <a:tblPr/>
              <a:tblGrid>
                <a:gridCol w="1556426">
                  <a:extLst>
                    <a:ext uri="{9D8B030D-6E8A-4147-A177-3AD203B41FA5}">
                      <a16:colId xmlns:a16="http://schemas.microsoft.com/office/drawing/2014/main" val="20000"/>
                    </a:ext>
                  </a:extLst>
                </a:gridCol>
                <a:gridCol w="1110574">
                  <a:extLst>
                    <a:ext uri="{9D8B030D-6E8A-4147-A177-3AD203B41FA5}">
                      <a16:colId xmlns:a16="http://schemas.microsoft.com/office/drawing/2014/main" val="20001"/>
                    </a:ext>
                  </a:extLst>
                </a:gridCol>
                <a:gridCol w="4648200">
                  <a:extLst>
                    <a:ext uri="{9D8B030D-6E8A-4147-A177-3AD203B41FA5}">
                      <a16:colId xmlns:a16="http://schemas.microsoft.com/office/drawing/2014/main" val="20002"/>
                    </a:ext>
                  </a:extLst>
                </a:gridCol>
              </a:tblGrid>
              <a:tr h="372364">
                <a:tc>
                  <a:txBody>
                    <a:bodyPr/>
                    <a:lstStyle/>
                    <a:p>
                      <a:pPr marL="0" marR="0" algn="ctr" fontAlgn="base">
                        <a:lnSpc>
                          <a:spcPct val="107000"/>
                        </a:lnSpc>
                        <a:spcBef>
                          <a:spcPts val="480"/>
                        </a:spcBef>
                        <a:spcAft>
                          <a:spcPts val="0"/>
                        </a:spcAft>
                      </a:pPr>
                      <a:r>
                        <a:rPr lang="en-US" sz="1400" b="1" kern="12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Retirement Plan</a:t>
                      </a:r>
                      <a:endParaRPr lang="en-US" sz="1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txBody>
                  <a:tcPr marL="53717" marR="53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ase">
                        <a:lnSpc>
                          <a:spcPct val="107000"/>
                        </a:lnSpc>
                        <a:spcBef>
                          <a:spcPts val="480"/>
                        </a:spcBef>
                        <a:spcAft>
                          <a:spcPts val="0"/>
                        </a:spcAft>
                      </a:pPr>
                      <a:r>
                        <a:rPr lang="en-US" sz="1400" b="1" kern="12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Enrollment Deadline</a:t>
                      </a:r>
                      <a:endParaRPr lang="en-US" sz="1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txBody>
                  <a:tcPr marL="53717" marR="53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ase">
                        <a:lnSpc>
                          <a:spcPct val="107000"/>
                        </a:lnSpc>
                        <a:spcBef>
                          <a:spcPts val="480"/>
                        </a:spcBef>
                        <a:spcAft>
                          <a:spcPts val="0"/>
                        </a:spcAft>
                      </a:pPr>
                      <a:r>
                        <a:rPr lang="en-US" sz="1400" b="1" kern="12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How to Enroll</a:t>
                      </a:r>
                      <a:endParaRPr lang="en-US" sz="1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txBody>
                  <a:tcPr marL="53717" marR="53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3604006">
                <a:tc>
                  <a:txBody>
                    <a:bodyPr/>
                    <a:lstStyle/>
                    <a:p>
                      <a:pPr marL="0" marR="0" fontAlgn="base">
                        <a:lnSpc>
                          <a:spcPct val="107000"/>
                        </a:lnSpc>
                        <a:spcBef>
                          <a:spcPts val="385"/>
                        </a:spcBef>
                        <a:spcAft>
                          <a:spcPts val="0"/>
                        </a:spcAft>
                      </a:pPr>
                      <a:r>
                        <a:rPr lang="en-US" sz="1400" b="1" kern="12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Voluntary 403(b) Plan</a:t>
                      </a:r>
                      <a:endParaRPr lang="en-US" sz="1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p>
                      <a:pPr marL="0" marR="0" fontAlgn="base">
                        <a:lnSpc>
                          <a:spcPct val="107000"/>
                        </a:lnSpc>
                        <a:spcBef>
                          <a:spcPts val="385"/>
                        </a:spcBef>
                        <a:spcAft>
                          <a:spcPts val="0"/>
                        </a:spcAft>
                      </a:pPr>
                      <a:r>
                        <a:rPr lang="en-US" sz="1400" b="1" kern="12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(Pre-Tax &amp; ROTH)</a:t>
                      </a:r>
                      <a:endParaRPr lang="en-US" sz="1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p>
                      <a:pPr marL="0" marR="0" fontAlgn="base">
                        <a:lnSpc>
                          <a:spcPct val="107000"/>
                        </a:lnSpc>
                        <a:spcBef>
                          <a:spcPts val="385"/>
                        </a:spcBef>
                        <a:spcAft>
                          <a:spcPts val="0"/>
                        </a:spcAft>
                      </a:pPr>
                      <a:r>
                        <a:rPr lang="en-US" sz="1400" b="1" kern="12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 </a:t>
                      </a:r>
                      <a:endParaRPr lang="en-US" sz="1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p>
                      <a:pPr marL="0" marR="0" fontAlgn="base">
                        <a:lnSpc>
                          <a:spcPct val="107000"/>
                        </a:lnSpc>
                        <a:spcBef>
                          <a:spcPts val="385"/>
                        </a:spcBef>
                        <a:spcAft>
                          <a:spcPts val="0"/>
                        </a:spcAft>
                      </a:pPr>
                      <a:r>
                        <a:rPr lang="en-US" sz="1400" b="1" kern="12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Eligible: </a:t>
                      </a:r>
                      <a:endParaRPr lang="en-US" sz="1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385"/>
                        </a:spcBef>
                        <a:spcAft>
                          <a:spcPts val="0"/>
                        </a:spcAft>
                        <a:buFont typeface="Wingdings" panose="05000000000000000000" pitchFamily="2" charset="2"/>
                        <a:buChar char=""/>
                      </a:pPr>
                      <a:r>
                        <a:rPr lang="en-US" sz="14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All employee classes including OPS. </a:t>
                      </a:r>
                      <a:endParaRPr lang="en-US" sz="1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385"/>
                        </a:spcBef>
                        <a:spcAft>
                          <a:spcPts val="0"/>
                        </a:spcAft>
                      </a:pPr>
                      <a:r>
                        <a:rPr lang="en-US" sz="1400" dirty="0">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a:t>
                      </a:r>
                      <a:endParaRPr lang="en-US" sz="1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txBody>
                  <a:tcPr marL="53717" marR="53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ct val="107000"/>
                        </a:lnSpc>
                        <a:spcBef>
                          <a:spcPts val="385"/>
                        </a:spcBef>
                        <a:spcAft>
                          <a:spcPts val="0"/>
                        </a:spcAft>
                      </a:pPr>
                      <a:r>
                        <a:rPr lang="en-US" sz="14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No enrollment deadline – can enroll any time.</a:t>
                      </a:r>
                      <a:endParaRPr lang="en-US" sz="1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txBody>
                  <a:tcPr marL="53717" marR="53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5888" marR="0" lvl="0" indent="-115888" fontAlgn="base">
                        <a:spcBef>
                          <a:spcPts val="0"/>
                        </a:spcBef>
                        <a:spcAft>
                          <a:spcPts val="0"/>
                        </a:spcAft>
                        <a:buFont typeface="Arial" panose="020B0604020202020204" pitchFamily="34" charset="0"/>
                        <a:buChar char="•"/>
                        <a:tabLst>
                          <a:tab pos="457200" algn="l"/>
                        </a:tabLst>
                      </a:pPr>
                      <a:r>
                        <a:rPr lang="en-US" sz="1400" kern="12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Open a voluntary retirement account with one of the </a:t>
                      </a:r>
                      <a:r>
                        <a:rPr lang="en-US" sz="1400" kern="1200" dirty="0" smtClean="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three </a:t>
                      </a:r>
                      <a:r>
                        <a:rPr lang="en-US" sz="1400" kern="12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voluntary 403(b) companies: </a:t>
                      </a:r>
                      <a:endParaRPr lang="en-US" sz="1400" dirty="0">
                        <a:solidFill>
                          <a:schemeClr val="tx1"/>
                        </a:solidFill>
                        <a:effectLst/>
                        <a:latin typeface="Candara" panose="020E0502030303020204" pitchFamily="34" charset="0"/>
                        <a:cs typeface="Times New Roman" panose="02020603050405020304" pitchFamily="18" charset="0"/>
                      </a:endParaRPr>
                    </a:p>
                    <a:p>
                      <a:pPr marL="288925" marR="0" lvl="1" indent="168275" fontAlgn="base">
                        <a:spcBef>
                          <a:spcPts val="0"/>
                        </a:spcBef>
                        <a:spcAft>
                          <a:spcPts val="0"/>
                        </a:spcAft>
                        <a:buFont typeface="Wingdings" panose="05000000000000000000" pitchFamily="2" charset="2"/>
                        <a:buChar char=""/>
                        <a:tabLst>
                          <a:tab pos="671195" algn="l"/>
                        </a:tabLst>
                      </a:pPr>
                      <a:r>
                        <a:rPr lang="en-US" sz="1400" kern="12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Fidelity</a:t>
                      </a:r>
                      <a:endParaRPr lang="en-US" sz="1400" dirty="0">
                        <a:solidFill>
                          <a:schemeClr val="tx1"/>
                        </a:solidFill>
                        <a:effectLst/>
                        <a:latin typeface="Candara" panose="020E0502030303020204" pitchFamily="34" charset="0"/>
                        <a:cs typeface="Times New Roman" panose="02020603050405020304" pitchFamily="18" charset="0"/>
                      </a:endParaRPr>
                    </a:p>
                    <a:p>
                      <a:pPr marL="288925" marR="0" lvl="1" indent="168275" fontAlgn="base">
                        <a:spcBef>
                          <a:spcPts val="0"/>
                        </a:spcBef>
                        <a:spcAft>
                          <a:spcPts val="0"/>
                        </a:spcAft>
                        <a:buFont typeface="Wingdings" panose="05000000000000000000" pitchFamily="2" charset="2"/>
                        <a:buChar char=""/>
                        <a:tabLst>
                          <a:tab pos="671195" algn="l"/>
                        </a:tabLst>
                      </a:pPr>
                      <a:r>
                        <a:rPr lang="en-US" sz="1400" kern="1200" dirty="0" smtClean="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TIAA</a:t>
                      </a:r>
                      <a:endParaRPr lang="en-US" sz="1400" dirty="0">
                        <a:solidFill>
                          <a:schemeClr val="tx1"/>
                        </a:solidFill>
                        <a:effectLst/>
                        <a:latin typeface="Candara" panose="020E0502030303020204" pitchFamily="34" charset="0"/>
                        <a:cs typeface="Times New Roman" panose="02020603050405020304" pitchFamily="18" charset="0"/>
                      </a:endParaRPr>
                    </a:p>
                    <a:p>
                      <a:pPr marL="288925" marR="0" lvl="1" indent="168275" fontAlgn="base">
                        <a:spcBef>
                          <a:spcPts val="0"/>
                        </a:spcBef>
                        <a:spcAft>
                          <a:spcPts val="0"/>
                        </a:spcAft>
                        <a:buFont typeface="Wingdings" panose="05000000000000000000" pitchFamily="2" charset="2"/>
                        <a:buChar char=""/>
                        <a:tabLst>
                          <a:tab pos="671195" algn="l"/>
                        </a:tabLst>
                      </a:pPr>
                      <a:r>
                        <a:rPr lang="en-US" sz="1400" kern="12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VALIC</a:t>
                      </a:r>
                      <a:endParaRPr lang="en-US" sz="1400" dirty="0">
                        <a:solidFill>
                          <a:schemeClr val="tx1"/>
                        </a:solidFill>
                        <a:effectLst/>
                        <a:latin typeface="Candara" panose="020E0502030303020204" pitchFamily="34" charset="0"/>
                        <a:cs typeface="Times New Roman" panose="02020603050405020304" pitchFamily="18" charset="0"/>
                      </a:endParaRPr>
                    </a:p>
                    <a:p>
                      <a:pPr marL="287338" marR="0" indent="1588" fontAlgn="base">
                        <a:spcBef>
                          <a:spcPts val="0"/>
                        </a:spcBef>
                        <a:spcAft>
                          <a:spcPts val="0"/>
                        </a:spcAft>
                      </a:pPr>
                      <a:r>
                        <a:rPr lang="en-US" sz="1400" i="1" dirty="0" smtClean="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*You can enroll online or by contacting a local representative. The online enrollment links and local contact </a:t>
                      </a:r>
                      <a:r>
                        <a:rPr lang="en-US" sz="1400" i="1"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information can be </a:t>
                      </a:r>
                      <a:r>
                        <a:rPr lang="en-US" sz="1400" i="1" dirty="0" smtClean="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found</a:t>
                      </a:r>
                      <a:r>
                        <a:rPr lang="en-US" sz="1400" i="1" baseline="0" dirty="0" smtClean="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 here: </a:t>
                      </a:r>
                      <a:r>
                        <a:rPr lang="en-US" sz="1400" i="1" baseline="0" dirty="0" smtClean="0">
                          <a:effectLst/>
                          <a:latin typeface="Candara" panose="020E0502030303020204" pitchFamily="34" charset="0"/>
                          <a:ea typeface="Times New Roman" panose="02020603050405020304" pitchFamily="18" charset="0"/>
                          <a:cs typeface="Calibri" panose="020F0502020204030204" pitchFamily="34" charset="0"/>
                          <a:hlinkClick r:id="rId4"/>
                        </a:rPr>
                        <a:t>http://hr.ucf.edu/current-employees/retirement/#retire1d</a:t>
                      </a:r>
                      <a:r>
                        <a:rPr lang="en-US" sz="1400" i="1" baseline="0" dirty="0" smtClean="0">
                          <a:effectLst/>
                          <a:latin typeface="Candara" panose="020E0502030303020204" pitchFamily="34" charset="0"/>
                          <a:ea typeface="Times New Roman" panose="02020603050405020304" pitchFamily="18" charset="0"/>
                          <a:cs typeface="Calibri" panose="020F0502020204030204" pitchFamily="34" charset="0"/>
                        </a:rPr>
                        <a:t>. </a:t>
                      </a:r>
                      <a:endParaRPr lang="en-US" sz="1400" dirty="0">
                        <a:effectLst/>
                        <a:latin typeface="Candara" panose="020E0502030303020204" pitchFamily="34" charset="0"/>
                        <a:cs typeface="Times New Roman" panose="02020603050405020304" pitchFamily="18" charset="0"/>
                      </a:endParaRPr>
                    </a:p>
                    <a:p>
                      <a:pPr marL="442595" marR="0" fontAlgn="base">
                        <a:spcBef>
                          <a:spcPts val="0"/>
                        </a:spcBef>
                        <a:spcAft>
                          <a:spcPts val="0"/>
                        </a:spcAft>
                      </a:pPr>
                      <a:r>
                        <a:rPr lang="en-US" sz="1400" i="1" dirty="0">
                          <a:effectLst/>
                          <a:latin typeface="Candara" panose="020E0502030303020204" pitchFamily="34" charset="0"/>
                          <a:ea typeface="Times New Roman" panose="02020603050405020304" pitchFamily="18" charset="0"/>
                          <a:cs typeface="Calibri" panose="020F0502020204030204" pitchFamily="34" charset="0"/>
                        </a:rPr>
                        <a:t> </a:t>
                      </a:r>
                      <a:endParaRPr lang="en-US" sz="1400" dirty="0">
                        <a:effectLst/>
                        <a:latin typeface="Candara" panose="020E0502030303020204" pitchFamily="34" charset="0"/>
                        <a:cs typeface="Times New Roman" panose="02020603050405020304" pitchFamily="18" charset="0"/>
                      </a:endParaRPr>
                    </a:p>
                    <a:p>
                      <a:pPr marL="115888" marR="0" lvl="0" indent="-115888" fontAlgn="base">
                        <a:spcBef>
                          <a:spcPts val="0"/>
                        </a:spcBef>
                        <a:spcAft>
                          <a:spcPts val="0"/>
                        </a:spcAft>
                        <a:buFont typeface="Arial" panose="020B0604020202020204" pitchFamily="34" charset="0"/>
                        <a:buChar char="•"/>
                        <a:tabLst>
                          <a:tab pos="457200" algn="l"/>
                        </a:tabLst>
                      </a:pPr>
                      <a:r>
                        <a:rPr lang="en-US" sz="14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Complete the </a:t>
                      </a:r>
                      <a:r>
                        <a:rPr lang="en-US" sz="1400" b="1" u="sng"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Salary Reduction Agreement (SRA</a:t>
                      </a:r>
                      <a:r>
                        <a:rPr lang="en-US" sz="1400" b="1" u="sng" dirty="0" smtClean="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a:t>
                      </a:r>
                      <a:r>
                        <a:rPr lang="en-US" sz="1400" u="sng" dirty="0" smtClean="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 </a:t>
                      </a:r>
                      <a:r>
                        <a:rPr lang="en-US" sz="1400" u="sng" dirty="0" smtClean="0">
                          <a:solidFill>
                            <a:srgbClr val="0563C1"/>
                          </a:solidFill>
                          <a:effectLst/>
                          <a:latin typeface="Candara" panose="020E0502030303020204" pitchFamily="34" charset="0"/>
                          <a:ea typeface="Times New Roman" panose="02020603050405020304" pitchFamily="18" charset="0"/>
                          <a:cs typeface="Calibri" panose="020F0502020204030204" pitchFamily="34" charset="0"/>
                        </a:rPr>
                        <a:t>(</a:t>
                      </a:r>
                      <a:r>
                        <a:rPr lang="en-US" sz="1400" u="sng" dirty="0" smtClean="0">
                          <a:solidFill>
                            <a:srgbClr val="0563C1"/>
                          </a:solidFill>
                          <a:effectLst/>
                          <a:latin typeface="Candara" panose="020E0502030303020204" pitchFamily="34" charset="0"/>
                          <a:ea typeface="Times New Roman" panose="02020603050405020304" pitchFamily="18" charset="0"/>
                          <a:cs typeface="Calibri" panose="020F0502020204030204" pitchFamily="34" charset="0"/>
                          <a:hlinkClick r:id="rId5"/>
                        </a:rPr>
                        <a:t>http://hr.ucf.edu/files/SRA.pdf</a:t>
                      </a:r>
                      <a:r>
                        <a:rPr lang="en-US" sz="1400" u="sng" dirty="0" smtClean="0">
                          <a:solidFill>
                            <a:srgbClr val="0563C1"/>
                          </a:solidFill>
                          <a:effectLst/>
                          <a:latin typeface="Candara" panose="020E0502030303020204" pitchFamily="34" charset="0"/>
                          <a:ea typeface="Times New Roman" panose="02020603050405020304" pitchFamily="18" charset="0"/>
                          <a:cs typeface="Calibri" panose="020F0502020204030204" pitchFamily="34" charset="0"/>
                        </a:rPr>
                        <a:t>)</a:t>
                      </a:r>
                      <a:endParaRPr lang="en-US" sz="1400" dirty="0">
                        <a:solidFill>
                          <a:schemeClr val="tx1"/>
                        </a:solidFill>
                        <a:effectLst/>
                        <a:latin typeface="Candara" panose="020E0502030303020204" pitchFamily="34" charset="0"/>
                        <a:cs typeface="Times New Roman" panose="02020603050405020304" pitchFamily="18" charset="0"/>
                      </a:endParaRPr>
                    </a:p>
                    <a:p>
                      <a:pPr marL="442595" marR="0" fontAlgn="base">
                        <a:spcBef>
                          <a:spcPts val="0"/>
                        </a:spcBef>
                        <a:spcAft>
                          <a:spcPts val="0"/>
                        </a:spcAft>
                      </a:pPr>
                      <a:r>
                        <a:rPr lang="en-US" sz="1400" dirty="0">
                          <a:effectLst/>
                          <a:latin typeface="Candara" panose="020E0502030303020204" pitchFamily="34" charset="0"/>
                          <a:ea typeface="Times New Roman" panose="02020603050405020304" pitchFamily="18" charset="0"/>
                          <a:cs typeface="Calibri" panose="020F0502020204030204" pitchFamily="34" charset="0"/>
                        </a:rPr>
                        <a:t> </a:t>
                      </a:r>
                      <a:endParaRPr lang="en-US" sz="1400" dirty="0">
                        <a:effectLst/>
                        <a:latin typeface="Candara" panose="020E0502030303020204" pitchFamily="34" charset="0"/>
                        <a:cs typeface="Times New Roman" panose="02020603050405020304" pitchFamily="18" charset="0"/>
                      </a:endParaRPr>
                    </a:p>
                    <a:p>
                      <a:pPr marL="115888" marR="0" lvl="0" indent="-115888" fontAlgn="base">
                        <a:spcBef>
                          <a:spcPts val="0"/>
                        </a:spcBef>
                        <a:spcAft>
                          <a:spcPts val="0"/>
                        </a:spcAft>
                        <a:buFont typeface="Arial" panose="020B0604020202020204" pitchFamily="34" charset="0"/>
                        <a:buChar char="•"/>
                        <a:tabLst>
                          <a:tab pos="457200" algn="l"/>
                        </a:tabLst>
                      </a:pPr>
                      <a:r>
                        <a:rPr lang="en-US" sz="14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Return the completed SRA </a:t>
                      </a:r>
                      <a:r>
                        <a:rPr lang="en-US" sz="1400" dirty="0" smtClean="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to </a:t>
                      </a:r>
                      <a:r>
                        <a:rPr lang="en-US" sz="14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the Benefits Section via </a:t>
                      </a:r>
                      <a:r>
                        <a:rPr lang="en-US" sz="1400" dirty="0" smtClean="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secure</a:t>
                      </a:r>
                      <a:r>
                        <a:rPr lang="en-US" sz="1400" baseline="0" dirty="0" smtClean="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 eF</a:t>
                      </a:r>
                      <a:r>
                        <a:rPr lang="en-US" sz="1400" dirty="0" smtClean="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ax </a:t>
                      </a:r>
                      <a:r>
                        <a:rPr lang="en-US" sz="14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a:t>
                      </a:r>
                      <a:r>
                        <a:rPr lang="en-US" sz="1400" dirty="0" smtClean="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407-882-9022) </a:t>
                      </a:r>
                      <a:r>
                        <a:rPr lang="en-US" sz="14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or password protected email attachment</a:t>
                      </a:r>
                      <a:r>
                        <a:rPr lang="en-US" sz="1400" dirty="0">
                          <a:effectLst/>
                          <a:latin typeface="Candara" panose="020E0502030303020204" pitchFamily="34" charset="0"/>
                          <a:ea typeface="Times New Roman" panose="02020603050405020304" pitchFamily="18" charset="0"/>
                          <a:cs typeface="Calibri" panose="020F0502020204030204" pitchFamily="34" charset="0"/>
                        </a:rPr>
                        <a:t> (</a:t>
                      </a:r>
                      <a:r>
                        <a:rPr lang="en-US" sz="1400" u="sng" dirty="0">
                          <a:solidFill>
                            <a:srgbClr val="0563C1"/>
                          </a:solidFill>
                          <a:effectLst/>
                          <a:latin typeface="Candara" panose="020E0502030303020204" pitchFamily="34" charset="0"/>
                          <a:ea typeface="Times New Roman" panose="02020603050405020304" pitchFamily="18" charset="0"/>
                          <a:cs typeface="Calibri" panose="020F0502020204030204" pitchFamily="34" charset="0"/>
                          <a:hlinkClick r:id="rId6"/>
                        </a:rPr>
                        <a:t>benefits@ucf.edu</a:t>
                      </a:r>
                      <a:r>
                        <a:rPr lang="en-US" sz="1400" dirty="0">
                          <a:effectLst/>
                          <a:latin typeface="Candara" panose="020E0502030303020204" pitchFamily="34" charset="0"/>
                          <a:ea typeface="Times New Roman" panose="02020603050405020304" pitchFamily="18" charset="0"/>
                          <a:cs typeface="Calibri" panose="020F0502020204030204" pitchFamily="34" charset="0"/>
                        </a:rPr>
                        <a:t>). </a:t>
                      </a:r>
                      <a:endParaRPr lang="en-US" sz="1400" dirty="0" smtClean="0">
                        <a:effectLst/>
                        <a:latin typeface="Candara" panose="020E0502030303020204" pitchFamily="34" charset="0"/>
                        <a:ea typeface="Times New Roman" panose="02020603050405020304" pitchFamily="18" charset="0"/>
                        <a:cs typeface="Times New Roman" panose="02020603050405020304" pitchFamily="18" charset="0"/>
                      </a:endParaRPr>
                    </a:p>
                  </a:txBody>
                  <a:tcPr marL="53717" marR="53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09158">
                <a:tc>
                  <a:txBody>
                    <a:bodyPr/>
                    <a:lstStyle/>
                    <a:p>
                      <a:pPr marL="0" marR="0" fontAlgn="base">
                        <a:lnSpc>
                          <a:spcPct val="107000"/>
                        </a:lnSpc>
                        <a:spcBef>
                          <a:spcPts val="385"/>
                        </a:spcBef>
                        <a:spcAft>
                          <a:spcPts val="0"/>
                        </a:spcAft>
                      </a:pPr>
                      <a:r>
                        <a:rPr lang="en-US" sz="1400" b="1" kern="12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457 Deferred Compensation</a:t>
                      </a:r>
                      <a:endParaRPr lang="en-US" sz="1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p>
                      <a:pPr marL="0" marR="0" fontAlgn="base">
                        <a:lnSpc>
                          <a:spcPct val="107000"/>
                        </a:lnSpc>
                        <a:spcBef>
                          <a:spcPts val="385"/>
                        </a:spcBef>
                        <a:spcAft>
                          <a:spcPts val="0"/>
                        </a:spcAft>
                      </a:pPr>
                      <a:r>
                        <a:rPr lang="en-US" sz="1400" b="1" kern="12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 </a:t>
                      </a:r>
                      <a:endParaRPr lang="en-US" sz="1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p>
                      <a:pPr marL="0" marR="0" fontAlgn="base">
                        <a:lnSpc>
                          <a:spcPct val="107000"/>
                        </a:lnSpc>
                        <a:spcBef>
                          <a:spcPts val="385"/>
                        </a:spcBef>
                        <a:spcAft>
                          <a:spcPts val="0"/>
                        </a:spcAft>
                      </a:pPr>
                      <a:r>
                        <a:rPr lang="en-US" sz="1400" b="1" kern="12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Eligible: </a:t>
                      </a:r>
                      <a:endParaRPr lang="en-US" sz="1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385"/>
                        </a:spcBef>
                        <a:spcAft>
                          <a:spcPts val="0"/>
                        </a:spcAft>
                        <a:buFont typeface="Wingdings" panose="05000000000000000000" pitchFamily="2" charset="2"/>
                        <a:buChar char=""/>
                      </a:pPr>
                      <a:r>
                        <a:rPr lang="en-US" sz="14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All employee classes including OPS</a:t>
                      </a:r>
                      <a:r>
                        <a:rPr lang="en-US" sz="1400" dirty="0" smtClean="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a:t>
                      </a:r>
                      <a:endParaRPr lang="en-US" sz="1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txBody>
                  <a:tcPr marL="53717" marR="53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ct val="107000"/>
                        </a:lnSpc>
                        <a:spcBef>
                          <a:spcPts val="385"/>
                        </a:spcBef>
                        <a:spcAft>
                          <a:spcPts val="0"/>
                        </a:spcAft>
                      </a:pPr>
                      <a:r>
                        <a:rPr lang="en-US" sz="14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No enrollment deadline – can enroll any time.</a:t>
                      </a:r>
                      <a:endParaRPr lang="en-US" sz="1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txBody>
                  <a:tcPr marL="53717" marR="53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5888" marR="0" lvl="0" indent="-115888" fontAlgn="base">
                        <a:spcBef>
                          <a:spcPts val="0"/>
                        </a:spcBef>
                        <a:spcAft>
                          <a:spcPts val="0"/>
                        </a:spcAft>
                        <a:buFont typeface="Arial" panose="020B0604020202020204" pitchFamily="34" charset="0"/>
                        <a:buChar char="•"/>
                        <a:tabLst>
                          <a:tab pos="457200" algn="l"/>
                        </a:tabLst>
                      </a:pPr>
                      <a:r>
                        <a:rPr lang="en-US" sz="1400" kern="12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Contact the State Office of Deferred Compensation:</a:t>
                      </a:r>
                      <a:endParaRPr lang="en-US" sz="1400" dirty="0">
                        <a:solidFill>
                          <a:schemeClr val="tx1"/>
                        </a:solidFill>
                        <a:effectLst/>
                        <a:latin typeface="Candara" panose="020E0502030303020204" pitchFamily="34" charset="0"/>
                        <a:cs typeface="Times New Roman" panose="02020603050405020304" pitchFamily="18" charset="0"/>
                      </a:endParaRPr>
                    </a:p>
                    <a:p>
                      <a:pPr marL="288925" marR="0" lvl="1" indent="168275" fontAlgn="base">
                        <a:spcBef>
                          <a:spcPts val="0"/>
                        </a:spcBef>
                        <a:spcAft>
                          <a:spcPts val="0"/>
                        </a:spcAft>
                        <a:buFont typeface="Wingdings" panose="05000000000000000000" pitchFamily="2" charset="2"/>
                        <a:buChar char=""/>
                        <a:tabLst>
                          <a:tab pos="914400" algn="l"/>
                        </a:tabLst>
                      </a:pPr>
                      <a:r>
                        <a:rPr lang="en-US" sz="1400" kern="12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Telephone: (877) 299-8002</a:t>
                      </a:r>
                      <a:endParaRPr lang="en-US" sz="1400" dirty="0">
                        <a:solidFill>
                          <a:schemeClr val="tx1"/>
                        </a:solidFill>
                        <a:effectLst/>
                        <a:latin typeface="Candara" panose="020E0502030303020204" pitchFamily="34" charset="0"/>
                        <a:cs typeface="Times New Roman" panose="02020603050405020304" pitchFamily="18" charset="0"/>
                      </a:endParaRPr>
                    </a:p>
                    <a:p>
                      <a:pPr marL="288925" marR="0" lvl="1" indent="168275" fontAlgn="base">
                        <a:spcBef>
                          <a:spcPts val="0"/>
                        </a:spcBef>
                        <a:spcAft>
                          <a:spcPts val="0"/>
                        </a:spcAft>
                        <a:buFont typeface="Wingdings" panose="05000000000000000000" pitchFamily="2" charset="2"/>
                        <a:buChar char=""/>
                        <a:tabLst>
                          <a:tab pos="914400" algn="l"/>
                        </a:tabLst>
                      </a:pPr>
                      <a:r>
                        <a:rPr lang="en-US" sz="1400" kern="12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Website: </a:t>
                      </a:r>
                      <a:r>
                        <a:rPr lang="en-US" sz="1400" u="sng" kern="1200" dirty="0">
                          <a:solidFill>
                            <a:srgbClr val="0563C1"/>
                          </a:solidFill>
                          <a:effectLst/>
                          <a:latin typeface="Candara" panose="020E0502030303020204" pitchFamily="34" charset="0"/>
                          <a:ea typeface="Times New Roman" panose="02020603050405020304" pitchFamily="18" charset="0"/>
                          <a:cs typeface="Calibri" panose="020F0502020204030204" pitchFamily="34" charset="0"/>
                          <a:hlinkClick r:id="rId7"/>
                        </a:rPr>
                        <a:t>www.myfloridadeferredcomp.com</a:t>
                      </a:r>
                      <a:r>
                        <a:rPr lang="en-US" sz="1400" kern="1200" dirty="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 </a:t>
                      </a:r>
                      <a:endParaRPr lang="en-US" sz="1400" dirty="0">
                        <a:effectLst/>
                        <a:latin typeface="Candara" panose="020E0502030303020204" pitchFamily="34" charset="0"/>
                        <a:cs typeface="Times New Roman" panose="02020603050405020304" pitchFamily="18" charset="0"/>
                      </a:endParaRPr>
                    </a:p>
                  </a:txBody>
                  <a:tcPr marL="53717" marR="53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96480338"/>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4572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defRPr>
            </a:lvl9pPr>
          </a:lstStyle>
          <a:p>
            <a:pPr fontAlgn="auto">
              <a:spcAft>
                <a:spcPts val="0"/>
              </a:spcAft>
              <a:defRPr/>
            </a:pPr>
            <a:r>
              <a:rPr lang="en-US" sz="4000" b="1" dirty="0" smtClean="0">
                <a:latin typeface="Candara" panose="020E0502030303020204" pitchFamily="34" charset="0"/>
                <a:cs typeface="Calibri" panose="020F0502020204030204" pitchFamily="34" charset="0"/>
              </a:rPr>
              <a:t>UCF 403(b) Plan Resources</a:t>
            </a:r>
            <a:endParaRPr lang="en-US" sz="2000" b="1" i="1" dirty="0">
              <a:latin typeface="Candara" panose="020E0502030303020204" pitchFamily="34" charset="0"/>
            </a:endParaRPr>
          </a:p>
        </p:txBody>
      </p:sp>
      <p:sp>
        <p:nvSpPr>
          <p:cNvPr id="6" name="Rectangle 3"/>
          <p:cNvSpPr txBox="1">
            <a:spLocks noChangeArrowheads="1"/>
          </p:cNvSpPr>
          <p:nvPr/>
        </p:nvSpPr>
        <p:spPr bwMode="auto">
          <a:xfrm>
            <a:off x="33214" y="5867400"/>
            <a:ext cx="913691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34"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US" sz="2400" b="1" dirty="0" smtClean="0">
                <a:latin typeface="Candara" panose="020E0502030303020204" pitchFamily="34" charset="0"/>
              </a:rPr>
              <a:t>CAPTRUST Retirement Counselors</a:t>
            </a:r>
            <a:r>
              <a:rPr lang="en-US" sz="2400" dirty="0" smtClean="0">
                <a:latin typeface="Candara" panose="020E0502030303020204" pitchFamily="34" charset="0"/>
              </a:rPr>
              <a:t>: 800-967-9948</a:t>
            </a:r>
          </a:p>
          <a:p>
            <a:pPr marL="0" indent="0" algn="ctr">
              <a:buFont typeface="Arial" charset="0"/>
              <a:buNone/>
            </a:pPr>
            <a:r>
              <a:rPr lang="en-US" sz="2400" b="1" dirty="0" smtClean="0">
                <a:latin typeface="Candara" panose="020E0502030303020204" pitchFamily="34" charset="0"/>
                <a:cs typeface="Calibri" panose="020F0502020204030204" pitchFamily="34" charset="0"/>
              </a:rPr>
              <a:t>Website</a:t>
            </a:r>
            <a:r>
              <a:rPr lang="en-US" sz="2400" dirty="0" smtClean="0">
                <a:latin typeface="Candara" panose="020E0502030303020204" pitchFamily="34" charset="0"/>
                <a:cs typeface="Calibri" panose="020F0502020204030204" pitchFamily="34" charset="0"/>
              </a:rPr>
              <a:t>: </a:t>
            </a:r>
            <a:r>
              <a:rPr lang="en-US" sz="2400" dirty="0" smtClean="0">
                <a:latin typeface="Candara" panose="020E0502030303020204" pitchFamily="34" charset="0"/>
                <a:cs typeface="Calibri" panose="020F0502020204030204" pitchFamily="34" charset="0"/>
                <a:hlinkClick r:id="rId3"/>
              </a:rPr>
              <a:t>www.captrustadvice.com</a:t>
            </a:r>
            <a:endParaRPr lang="en-US" sz="2000" dirty="0">
              <a:latin typeface="Calibri" panose="020F0502020204030204" pitchFamily="34" charset="0"/>
              <a:cs typeface="Calibri" panose="020F0502020204030204" pitchFamily="34" charset="0"/>
            </a:endParaRPr>
          </a:p>
        </p:txBody>
      </p:sp>
      <p:pic>
        <p:nvPicPr>
          <p:cNvPr id="3" name="Picture 2" descr="Screen Clipping"/>
          <p:cNvPicPr>
            <a:picLocks noChangeAspect="1"/>
          </p:cNvPicPr>
          <p:nvPr/>
        </p:nvPicPr>
        <p:blipFill rotWithShape="1">
          <a:blip r:embed="rId4">
            <a:extLst>
              <a:ext uri="{28A0092B-C50C-407E-A947-70E740481C1C}">
                <a14:useLocalDpi xmlns:a14="http://schemas.microsoft.com/office/drawing/2010/main" val="0"/>
              </a:ext>
            </a:extLst>
          </a:blip>
          <a:srcRect l="2702" t="3009" r="3603"/>
          <a:stretch/>
        </p:blipFill>
        <p:spPr>
          <a:xfrm>
            <a:off x="1295400" y="1066801"/>
            <a:ext cx="6906869" cy="4800599"/>
          </a:xfrm>
          <a:prstGeom prst="rect">
            <a:avLst/>
          </a:prstGeom>
          <a:ln>
            <a:solidFill>
              <a:schemeClr val="tx1"/>
            </a:solidFill>
          </a:ln>
        </p:spPr>
      </p:pic>
    </p:spTree>
    <p:extLst>
      <p:ext uri="{BB962C8B-B14F-4D97-AF65-F5344CB8AC3E}">
        <p14:creationId xmlns:p14="http://schemas.microsoft.com/office/powerpoint/2010/main" val="3902930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idx="1"/>
          </p:nvPr>
        </p:nvSpPr>
        <p:spPr>
          <a:xfrm>
            <a:off x="133350" y="1513114"/>
            <a:ext cx="8782050" cy="5429693"/>
          </a:xfrm>
        </p:spPr>
        <p:txBody>
          <a:bodyPr>
            <a:normAutofit/>
          </a:bodyPr>
          <a:lstStyle/>
          <a:p>
            <a:pPr fontAlgn="auto">
              <a:lnSpc>
                <a:spcPct val="80000"/>
              </a:lnSpc>
              <a:spcAft>
                <a:spcPts val="0"/>
              </a:spcAft>
              <a:buClrTx/>
              <a:buFont typeface="Wingdings" pitchFamily="2" charset="2"/>
              <a:buChar char="§"/>
              <a:defRPr/>
            </a:pPr>
            <a:r>
              <a:rPr lang="en-US" sz="2300" dirty="0">
                <a:latin typeface="Candara" panose="020E0502030303020204" pitchFamily="34" charset="0"/>
                <a:cs typeface="Calibri" panose="020F0502020204030204" pitchFamily="34" charset="0"/>
              </a:rPr>
              <a:t>The UCF Human Resources Benefits </a:t>
            </a:r>
            <a:r>
              <a:rPr lang="en-US" sz="2300" dirty="0" smtClean="0">
                <a:latin typeface="Candara" panose="020E0502030303020204" pitchFamily="34" charset="0"/>
                <a:cs typeface="Calibri" panose="020F0502020204030204" pitchFamily="34" charset="0"/>
              </a:rPr>
              <a:t>section </a:t>
            </a:r>
            <a:r>
              <a:rPr lang="en-US" sz="2300" dirty="0">
                <a:latin typeface="Candara" panose="020E0502030303020204" pitchFamily="34" charset="0"/>
                <a:cs typeface="Calibri" panose="020F0502020204030204" pitchFamily="34" charset="0"/>
              </a:rPr>
              <a:t>now offers </a:t>
            </a:r>
            <a:r>
              <a:rPr lang="en-US" sz="2300" dirty="0" smtClean="0">
                <a:latin typeface="Candara" panose="020E0502030303020204" pitchFamily="34" charset="0"/>
                <a:cs typeface="Calibri" panose="020F0502020204030204" pitchFamily="34" charset="0"/>
              </a:rPr>
              <a:t>an </a:t>
            </a:r>
            <a:r>
              <a:rPr lang="en-US" sz="2300" b="1" dirty="0">
                <a:latin typeface="Candara" panose="020E0502030303020204" pitchFamily="34" charset="0"/>
                <a:cs typeface="Calibri" panose="020F0502020204030204" pitchFamily="34" charset="0"/>
              </a:rPr>
              <a:t>insurance and retirement enrollment lab </a:t>
            </a:r>
            <a:r>
              <a:rPr lang="en-US" sz="2300" dirty="0">
                <a:latin typeface="Candara" panose="020E0502030303020204" pitchFamily="34" charset="0"/>
                <a:cs typeface="Calibri" panose="020F0502020204030204" pitchFamily="34" charset="0"/>
              </a:rPr>
              <a:t>to assist employees in completing their insurance and retirement enrollments. </a:t>
            </a:r>
            <a:endParaRPr lang="en-US" sz="2300" dirty="0" smtClean="0">
              <a:latin typeface="Candara" panose="020E0502030303020204" pitchFamily="34" charset="0"/>
              <a:cs typeface="Calibri" panose="020F0502020204030204" pitchFamily="34" charset="0"/>
            </a:endParaRPr>
          </a:p>
          <a:p>
            <a:pPr fontAlgn="auto">
              <a:lnSpc>
                <a:spcPct val="80000"/>
              </a:lnSpc>
              <a:spcAft>
                <a:spcPts val="0"/>
              </a:spcAft>
              <a:buClrTx/>
              <a:buFont typeface="Wingdings" pitchFamily="2" charset="2"/>
              <a:buChar char="§"/>
              <a:defRPr/>
            </a:pPr>
            <a:r>
              <a:rPr lang="en-US" sz="2300" dirty="0" smtClean="0">
                <a:latin typeface="Candara" panose="020E0502030303020204" pitchFamily="34" charset="0"/>
                <a:cs typeface="Calibri" panose="020F0502020204030204" pitchFamily="34" charset="0"/>
              </a:rPr>
              <a:t>During </a:t>
            </a:r>
            <a:r>
              <a:rPr lang="en-US" sz="2300" dirty="0">
                <a:latin typeface="Candara" panose="020E0502030303020204" pitchFamily="34" charset="0"/>
                <a:cs typeface="Calibri" panose="020F0502020204030204" pitchFamily="34" charset="0"/>
              </a:rPr>
              <a:t>these one-on-one sessions, key features of the benefits plans can be compared and issues can be addressed, which need to be considered when making election decisions. </a:t>
            </a:r>
            <a:endParaRPr lang="en-US" sz="2300" dirty="0" smtClean="0">
              <a:latin typeface="Candara" panose="020E0502030303020204" pitchFamily="34" charset="0"/>
              <a:cs typeface="Calibri" panose="020F0502020204030204" pitchFamily="34" charset="0"/>
            </a:endParaRPr>
          </a:p>
          <a:p>
            <a:pPr marL="0" indent="0" fontAlgn="auto">
              <a:lnSpc>
                <a:spcPct val="80000"/>
              </a:lnSpc>
              <a:spcAft>
                <a:spcPts val="0"/>
              </a:spcAft>
              <a:buClrTx/>
              <a:buNone/>
              <a:defRPr/>
            </a:pPr>
            <a:endParaRPr lang="en-US" sz="2300" dirty="0" smtClean="0">
              <a:latin typeface="Candara" panose="020E0502030303020204" pitchFamily="34" charset="0"/>
              <a:cs typeface="Calibri" panose="020F0502020204030204" pitchFamily="34" charset="0"/>
            </a:endParaRPr>
          </a:p>
          <a:p>
            <a:pPr marL="0" indent="0" fontAlgn="auto">
              <a:lnSpc>
                <a:spcPct val="80000"/>
              </a:lnSpc>
              <a:spcAft>
                <a:spcPts val="0"/>
              </a:spcAft>
              <a:buClrTx/>
              <a:buNone/>
              <a:defRPr/>
            </a:pPr>
            <a:r>
              <a:rPr lang="en-US" sz="2300" b="1" dirty="0" smtClean="0">
                <a:latin typeface="Candara" panose="020E0502030303020204" pitchFamily="34" charset="0"/>
                <a:cs typeface="Calibri" panose="020F0502020204030204" pitchFamily="34" charset="0"/>
              </a:rPr>
              <a:t>Assistance With: </a:t>
            </a:r>
          </a:p>
          <a:p>
            <a:pPr lvl="1" fontAlgn="auto">
              <a:lnSpc>
                <a:spcPct val="80000"/>
              </a:lnSpc>
              <a:spcAft>
                <a:spcPts val="0"/>
              </a:spcAft>
              <a:buFont typeface="Wingdings" pitchFamily="2" charset="2"/>
              <a:buChar char="§"/>
              <a:defRPr/>
            </a:pPr>
            <a:r>
              <a:rPr lang="en-US" sz="1900" dirty="0" smtClean="0">
                <a:latin typeface="Candara" panose="020E0502030303020204" pitchFamily="34" charset="0"/>
                <a:cs typeface="Calibri" panose="020F0502020204030204" pitchFamily="34" charset="0"/>
              </a:rPr>
              <a:t>People First Sign-In &amp; Enrollment Process</a:t>
            </a:r>
          </a:p>
          <a:p>
            <a:pPr lvl="1" fontAlgn="auto">
              <a:lnSpc>
                <a:spcPct val="80000"/>
              </a:lnSpc>
              <a:spcAft>
                <a:spcPts val="0"/>
              </a:spcAft>
              <a:buFont typeface="Wingdings" pitchFamily="2" charset="2"/>
              <a:buChar char="§"/>
              <a:defRPr/>
            </a:pPr>
            <a:r>
              <a:rPr lang="en-US" sz="1900" dirty="0" smtClean="0">
                <a:latin typeface="Candara" panose="020E0502030303020204" pitchFamily="34" charset="0"/>
                <a:cs typeface="Calibri" panose="020F0502020204030204" pitchFamily="34" charset="0"/>
              </a:rPr>
              <a:t>State Sponsored &amp; Voluntary Retirement Plan Enrollment Process</a:t>
            </a:r>
          </a:p>
          <a:p>
            <a:pPr lvl="1" fontAlgn="auto">
              <a:lnSpc>
                <a:spcPct val="80000"/>
              </a:lnSpc>
              <a:spcAft>
                <a:spcPts val="0"/>
              </a:spcAft>
              <a:buFont typeface="Wingdings" pitchFamily="2" charset="2"/>
              <a:buChar char="§"/>
              <a:defRPr/>
            </a:pPr>
            <a:r>
              <a:rPr lang="en-US" sz="1900" dirty="0" smtClean="0">
                <a:latin typeface="Candara" panose="020E0502030303020204" pitchFamily="34" charset="0"/>
                <a:cs typeface="Calibri" panose="020F0502020204030204" pitchFamily="34" charset="0"/>
              </a:rPr>
              <a:t>The Gabor Agency Supplemental Plans Enrollment Process</a:t>
            </a:r>
          </a:p>
          <a:p>
            <a:pPr lvl="1" fontAlgn="auto">
              <a:lnSpc>
                <a:spcPct val="80000"/>
              </a:lnSpc>
              <a:spcAft>
                <a:spcPts val="0"/>
              </a:spcAft>
              <a:buFont typeface="Wingdings" pitchFamily="2" charset="2"/>
              <a:buChar char="§"/>
              <a:defRPr/>
            </a:pPr>
            <a:endParaRPr lang="en-US" sz="1900" dirty="0" smtClean="0">
              <a:latin typeface="Candara" panose="020E0502030303020204" pitchFamily="34" charset="0"/>
              <a:cs typeface="Calibri" panose="020F0502020204030204" pitchFamily="34" charset="0"/>
            </a:endParaRPr>
          </a:p>
          <a:p>
            <a:pPr lvl="0" fontAlgn="auto">
              <a:lnSpc>
                <a:spcPct val="80000"/>
              </a:lnSpc>
              <a:spcAft>
                <a:spcPts val="0"/>
              </a:spcAft>
              <a:buClrTx/>
              <a:buFont typeface="Wingdings" pitchFamily="2" charset="2"/>
              <a:buChar char="§"/>
              <a:defRPr/>
            </a:pPr>
            <a:r>
              <a:rPr lang="en-US" sz="2300" b="1" dirty="0" smtClean="0">
                <a:latin typeface="Candara" panose="020E0502030303020204" pitchFamily="34" charset="0"/>
                <a:cs typeface="Calibri" panose="020F0502020204030204" pitchFamily="34" charset="0"/>
              </a:rPr>
              <a:t>The </a:t>
            </a:r>
            <a:r>
              <a:rPr lang="en-US" sz="2300" b="1" dirty="0">
                <a:latin typeface="Candara" panose="020E0502030303020204" pitchFamily="34" charset="0"/>
                <a:cs typeface="Calibri" panose="020F0502020204030204" pitchFamily="34" charset="0"/>
              </a:rPr>
              <a:t>sessions are available by appointment only</a:t>
            </a:r>
            <a:r>
              <a:rPr lang="en-US" sz="2300" dirty="0">
                <a:latin typeface="Candara" panose="020E0502030303020204" pitchFamily="34" charset="0"/>
                <a:cs typeface="Calibri" panose="020F0502020204030204" pitchFamily="34" charset="0"/>
              </a:rPr>
              <a:t>. To make an appointment, please call or email the UCF Benefits </a:t>
            </a:r>
            <a:r>
              <a:rPr lang="en-US" sz="2300" dirty="0" smtClean="0">
                <a:latin typeface="Candara" panose="020E0502030303020204" pitchFamily="34" charset="0"/>
                <a:cs typeface="Calibri" panose="020F0502020204030204" pitchFamily="34" charset="0"/>
              </a:rPr>
              <a:t>section: </a:t>
            </a:r>
            <a:endParaRPr lang="en-US" sz="2300" dirty="0">
              <a:latin typeface="Candara" panose="020E0502030303020204" pitchFamily="34" charset="0"/>
              <a:cs typeface="Calibri" panose="020F0502020204030204" pitchFamily="34" charset="0"/>
            </a:endParaRPr>
          </a:p>
          <a:p>
            <a:pPr lvl="1" fontAlgn="auto">
              <a:lnSpc>
                <a:spcPct val="80000"/>
              </a:lnSpc>
              <a:spcAft>
                <a:spcPts val="0"/>
              </a:spcAft>
              <a:buClrTx/>
              <a:buFont typeface="Wingdings" pitchFamily="2" charset="2"/>
              <a:buChar char="§"/>
              <a:defRPr/>
            </a:pPr>
            <a:r>
              <a:rPr lang="en-US" sz="2000" dirty="0">
                <a:latin typeface="Candara" panose="020E0502030303020204" pitchFamily="34" charset="0"/>
                <a:cs typeface="Calibri" panose="020F0502020204030204" pitchFamily="34" charset="0"/>
              </a:rPr>
              <a:t>Call: 	</a:t>
            </a:r>
            <a:r>
              <a:rPr lang="en-US" sz="2000" dirty="0" smtClean="0">
                <a:latin typeface="Candara" panose="020E0502030303020204" pitchFamily="34" charset="0"/>
                <a:cs typeface="Calibri" panose="020F0502020204030204" pitchFamily="34" charset="0"/>
              </a:rPr>
              <a:t>	(</a:t>
            </a:r>
            <a:r>
              <a:rPr lang="en-US" sz="2000" dirty="0">
                <a:latin typeface="Candara" panose="020E0502030303020204" pitchFamily="34" charset="0"/>
                <a:cs typeface="Calibri" panose="020F0502020204030204" pitchFamily="34" charset="0"/>
              </a:rPr>
              <a:t>407) </a:t>
            </a:r>
            <a:r>
              <a:rPr lang="en-US" sz="2000" dirty="0" smtClean="0">
                <a:latin typeface="Candara" panose="020E0502030303020204" pitchFamily="34" charset="0"/>
                <a:cs typeface="Calibri" panose="020F0502020204030204" pitchFamily="34" charset="0"/>
              </a:rPr>
              <a:t>823-2771</a:t>
            </a:r>
            <a:endParaRPr lang="en-US" sz="2000" dirty="0">
              <a:latin typeface="Candara" panose="020E0502030303020204" pitchFamily="34" charset="0"/>
              <a:cs typeface="Calibri" panose="020F0502020204030204" pitchFamily="34" charset="0"/>
            </a:endParaRPr>
          </a:p>
          <a:p>
            <a:pPr lvl="1" fontAlgn="auto">
              <a:lnSpc>
                <a:spcPct val="80000"/>
              </a:lnSpc>
              <a:spcAft>
                <a:spcPts val="0"/>
              </a:spcAft>
              <a:buClrTx/>
              <a:buFont typeface="Wingdings" pitchFamily="2" charset="2"/>
              <a:buChar char="§"/>
              <a:defRPr/>
            </a:pPr>
            <a:r>
              <a:rPr lang="en-US" sz="2000" dirty="0">
                <a:latin typeface="Candara" panose="020E0502030303020204" pitchFamily="34" charset="0"/>
                <a:cs typeface="Calibri" panose="020F0502020204030204" pitchFamily="34" charset="0"/>
              </a:rPr>
              <a:t>Email: 	Benefits@ucf.edu</a:t>
            </a:r>
          </a:p>
          <a:p>
            <a:pPr marL="0" lvl="0" indent="0">
              <a:buNone/>
            </a:pPr>
            <a:endParaRPr lang="en-US" sz="2200" dirty="0">
              <a:solidFill>
                <a:schemeClr val="tx2"/>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6525" y="457200"/>
            <a:ext cx="3695700" cy="1055914"/>
          </a:xfrm>
          <a:prstGeom prst="rect">
            <a:avLst/>
          </a:prstGeom>
          <a:ln>
            <a:noFill/>
          </a:ln>
          <a:effectLst>
            <a:softEdge rad="112500"/>
          </a:effectLst>
        </p:spPr>
      </p:pic>
      <p:pic>
        <p:nvPicPr>
          <p:cNvPr id="1031" name="Picture 7" descr="C:\Users\as089772\AppData\Local\Microsoft\Windows\Temporary Internet Files\Content.IE5\HE55KCZZ\15160-illustration-of-a-gold-star-pv[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105400"/>
            <a:ext cx="544285" cy="544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151061"/>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351601"/>
            <a:ext cx="8382000" cy="3823514"/>
          </a:xfrm>
          <a:prstGeom prst="rect">
            <a:avLst/>
          </a:prstGeom>
          <a:ln>
            <a:solidFill>
              <a:schemeClr val="tx1"/>
            </a:solidFill>
          </a:ln>
        </p:spPr>
      </p:pic>
      <p:sp>
        <p:nvSpPr>
          <p:cNvPr id="157699" name="Rectangle 3"/>
          <p:cNvSpPr>
            <a:spLocks noGrp="1" noChangeArrowheads="1"/>
          </p:cNvSpPr>
          <p:nvPr>
            <p:ph idx="1"/>
          </p:nvPr>
        </p:nvSpPr>
        <p:spPr>
          <a:xfrm>
            <a:off x="-2895" y="412768"/>
            <a:ext cx="9097117" cy="549887"/>
          </a:xfrm>
        </p:spPr>
        <p:txBody>
          <a:bodyPr>
            <a:normAutofit/>
          </a:bodyPr>
          <a:lstStyle/>
          <a:p>
            <a:pPr marL="0" indent="0" algn="ctr" fontAlgn="auto">
              <a:spcAft>
                <a:spcPts val="0"/>
              </a:spcAft>
              <a:buNone/>
              <a:defRPr/>
            </a:pPr>
            <a:r>
              <a:rPr lang="en-US" sz="3000" dirty="0" smtClean="0">
                <a:solidFill>
                  <a:schemeClr val="tx1">
                    <a:lumMod val="95000"/>
                    <a:lumOff val="5000"/>
                  </a:schemeClr>
                </a:solidFill>
                <a:latin typeface="Candara" panose="020E0502030303020204" pitchFamily="34" charset="0"/>
                <a:cs typeface="Calibri" panose="020F0502020204030204" pitchFamily="34" charset="0"/>
              </a:rPr>
              <a:t>Default </a:t>
            </a:r>
            <a:r>
              <a:rPr lang="en-US" sz="3000" dirty="0">
                <a:solidFill>
                  <a:schemeClr val="tx1">
                    <a:lumMod val="95000"/>
                    <a:lumOff val="5000"/>
                  </a:schemeClr>
                </a:solidFill>
                <a:latin typeface="Candara" panose="020E0502030303020204" pitchFamily="34" charset="0"/>
                <a:cs typeface="Calibri" panose="020F0502020204030204" pitchFamily="34" charset="0"/>
              </a:rPr>
              <a:t>password: </a:t>
            </a:r>
            <a:r>
              <a:rPr lang="en-US" sz="3000" i="1" dirty="0" smtClean="0">
                <a:solidFill>
                  <a:srgbClr val="FF0000"/>
                </a:solidFill>
                <a:latin typeface="Candara" panose="020E0502030303020204" pitchFamily="34" charset="0"/>
                <a:cs typeface="Calibri" panose="020F0502020204030204" pitchFamily="34" charset="0"/>
              </a:rPr>
              <a:t>Pf </a:t>
            </a:r>
            <a:r>
              <a:rPr lang="en-US" sz="3000" i="1" dirty="0">
                <a:solidFill>
                  <a:srgbClr val="FF0000"/>
                </a:solidFill>
                <a:latin typeface="Candara" panose="020E0502030303020204" pitchFamily="34" charset="0"/>
                <a:cs typeface="Calibri" panose="020F0502020204030204" pitchFamily="34" charset="0"/>
              </a:rPr>
              <a:t>+ </a:t>
            </a:r>
            <a:r>
              <a:rPr lang="en-US" sz="3000" i="1" dirty="0" smtClean="0">
                <a:solidFill>
                  <a:srgbClr val="FF0000"/>
                </a:solidFill>
                <a:latin typeface="Candara" panose="020E0502030303020204" pitchFamily="34" charset="0"/>
                <a:cs typeface="Calibri" panose="020F0502020204030204" pitchFamily="34" charset="0"/>
              </a:rPr>
              <a:t>Birth date (</a:t>
            </a:r>
            <a:r>
              <a:rPr lang="en-US" sz="3000" i="1" dirty="0" err="1" smtClean="0">
                <a:solidFill>
                  <a:srgbClr val="FF0000"/>
                </a:solidFill>
                <a:latin typeface="Candara" panose="020E0502030303020204" pitchFamily="34" charset="0"/>
                <a:cs typeface="Calibri" panose="020F0502020204030204" pitchFamily="34" charset="0"/>
              </a:rPr>
              <a:t>PfMMDDYY</a:t>
            </a:r>
            <a:r>
              <a:rPr lang="en-US" sz="3000" i="1" dirty="0" smtClean="0">
                <a:solidFill>
                  <a:srgbClr val="FF0000"/>
                </a:solidFill>
                <a:latin typeface="Candara" panose="020E0502030303020204" pitchFamily="34" charset="0"/>
                <a:cs typeface="Calibri" panose="020F0502020204030204" pitchFamily="34" charset="0"/>
              </a:rPr>
              <a:t>)</a:t>
            </a:r>
          </a:p>
        </p:txBody>
      </p:sp>
      <p:pic>
        <p:nvPicPr>
          <p:cNvPr id="4098" name="Picture 2" descr="C:\Users\as089772\AppData\Local\Microsoft\Windows\Temporary Internet Files\Content.IE5\HDQM7Z89\dglxasset[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0689" y="-119255"/>
            <a:ext cx="1063534" cy="1070624"/>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3693554" y="2286000"/>
            <a:ext cx="1716646"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H="1" flipV="1">
            <a:off x="5410200" y="2945867"/>
            <a:ext cx="370006" cy="48637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780206" y="3189055"/>
            <a:ext cx="1143000" cy="430887"/>
          </a:xfrm>
          <a:prstGeom prst="rect">
            <a:avLst/>
          </a:prstGeom>
          <a:noFill/>
          <a:ln w="38100">
            <a:solidFill>
              <a:srgbClr val="FF0000"/>
            </a:solidFill>
          </a:ln>
        </p:spPr>
        <p:txBody>
          <a:bodyPr wrap="square" rtlCol="0">
            <a:spAutoFit/>
          </a:bodyPr>
          <a:lstStyle/>
          <a:p>
            <a:pPr algn="ctr"/>
            <a:r>
              <a:rPr lang="en-US" sz="1100" b="1" dirty="0" smtClean="0">
                <a:solidFill>
                  <a:srgbClr val="FF0000"/>
                </a:solidFill>
                <a:latin typeface="Candara" panose="020E0502030303020204" pitchFamily="34" charset="0"/>
              </a:rPr>
              <a:t>Enter ID and Password</a:t>
            </a:r>
            <a:endParaRPr lang="en-US" sz="1100" b="1" dirty="0">
              <a:solidFill>
                <a:srgbClr val="FF0000"/>
              </a:solidFill>
              <a:latin typeface="Candara" panose="020E0502030303020204" pitchFamily="34" charset="0"/>
            </a:endParaRPr>
          </a:p>
        </p:txBody>
      </p:sp>
      <p:sp>
        <p:nvSpPr>
          <p:cNvPr id="8" name="TextBox 7"/>
          <p:cNvSpPr txBox="1"/>
          <p:nvPr/>
        </p:nvSpPr>
        <p:spPr>
          <a:xfrm>
            <a:off x="601981" y="5909995"/>
            <a:ext cx="7669047" cy="63094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247650" lvl="1" fontAlgn="auto">
              <a:spcBef>
                <a:spcPts val="500"/>
              </a:spcBef>
              <a:spcAft>
                <a:spcPts val="0"/>
              </a:spcAft>
              <a:buClr>
                <a:srgbClr val="F3E99E"/>
              </a:buClr>
              <a:buSzPct val="80000"/>
              <a:defRPr/>
            </a:pPr>
            <a:r>
              <a:rPr lang="en-US" sz="1750" i="1" dirty="0" smtClean="0">
                <a:solidFill>
                  <a:schemeClr val="tx1">
                    <a:lumMod val="95000"/>
                    <a:lumOff val="5000"/>
                  </a:schemeClr>
                </a:solidFill>
                <a:latin typeface="Candara" panose="020E0502030303020204" pitchFamily="34" charset="0"/>
                <a:cs typeface="Calibri" panose="020F0502020204030204" pitchFamily="34" charset="0"/>
              </a:rPr>
              <a:t>If you are transferring from another State Agency or State University, you will use your </a:t>
            </a:r>
            <a:r>
              <a:rPr lang="en-US" sz="1750" b="1" i="1" u="sng" dirty="0" smtClean="0">
                <a:solidFill>
                  <a:schemeClr val="tx1">
                    <a:lumMod val="95000"/>
                    <a:lumOff val="5000"/>
                  </a:schemeClr>
                </a:solidFill>
                <a:latin typeface="Candara" panose="020E0502030303020204" pitchFamily="34" charset="0"/>
                <a:cs typeface="Calibri" panose="020F0502020204030204" pitchFamily="34" charset="0"/>
              </a:rPr>
              <a:t>old</a:t>
            </a:r>
            <a:r>
              <a:rPr lang="en-US" sz="1750" i="1" dirty="0" smtClean="0">
                <a:solidFill>
                  <a:schemeClr val="tx1">
                    <a:lumMod val="95000"/>
                    <a:lumOff val="5000"/>
                  </a:schemeClr>
                </a:solidFill>
                <a:latin typeface="Candara" panose="020E0502030303020204" pitchFamily="34" charset="0"/>
                <a:cs typeface="Calibri" panose="020F0502020204030204" pitchFamily="34" charset="0"/>
              </a:rPr>
              <a:t> (original) People First ID to log into the People First website.</a:t>
            </a:r>
            <a:endParaRPr lang="en-US" sz="1750" i="1" dirty="0">
              <a:solidFill>
                <a:schemeClr val="tx1">
                  <a:lumMod val="95000"/>
                  <a:lumOff val="5000"/>
                </a:schemeClr>
              </a:solidFill>
              <a:latin typeface="Candara" panose="020E0502030303020204" pitchFamily="34" charset="0"/>
              <a:cs typeface="Calibri" panose="020F0502020204030204" pitchFamily="34" charset="0"/>
            </a:endParaRPr>
          </a:p>
        </p:txBody>
      </p:sp>
      <p:pic>
        <p:nvPicPr>
          <p:cNvPr id="9" name="Picture 4" descr="C:\Users\as089772\AppData\Local\Microsoft\Windows\Temporary Internet Files\Content.IE5\FRH8ADZ8\large-Thumbtack-note-Important-0-15235[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638800"/>
            <a:ext cx="941068" cy="668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262661"/>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3352800"/>
            <a:ext cx="7772400" cy="2416175"/>
          </a:xfrm>
        </p:spPr>
        <p:txBody>
          <a:bodyPr/>
          <a:lstStyle/>
          <a:p>
            <a:pPr algn="ctr"/>
            <a:r>
              <a:rPr lang="en-US" sz="4800" dirty="0" smtClean="0"/>
              <a:t>Questions</a:t>
            </a:r>
            <a:endParaRPr lang="en-US" sz="4800" dirty="0"/>
          </a:p>
        </p:txBody>
      </p:sp>
      <p:pic>
        <p:nvPicPr>
          <p:cNvPr id="5" name="Picture 2" descr="C:\Users\as089772\AppData\Local\Microsoft\Windows\Temporary Internet Files\Content.IE5\I2P1OI73\MC90038417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1295400"/>
            <a:ext cx="1538021" cy="1826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615012"/>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14176" y="533400"/>
            <a:ext cx="9129824" cy="609600"/>
          </a:xfrm>
        </p:spPr>
        <p:txBody>
          <a:bodyPr/>
          <a:lstStyle/>
          <a:p>
            <a:pPr algn="ctr" fontAlgn="auto">
              <a:spcAft>
                <a:spcPts val="0"/>
              </a:spcAft>
              <a:defRPr/>
            </a:pPr>
            <a:r>
              <a:rPr lang="en-US" sz="4000" b="1" cap="none" dirty="0" smtClean="0">
                <a:latin typeface="Candara" panose="020E0502030303020204" pitchFamily="34" charset="0"/>
                <a:cs typeface="Calibri" panose="020F0502020204030204" pitchFamily="34" charset="0"/>
              </a:rPr>
              <a:t>Changing Insurance</a:t>
            </a:r>
            <a:endParaRPr lang="en-US" sz="4000" b="1" cap="none" dirty="0">
              <a:latin typeface="Candara" panose="020E0502030303020204" pitchFamily="34" charset="0"/>
              <a:cs typeface="Calibri" panose="020F0502020204030204" pitchFamily="34" charset="0"/>
            </a:endParaRPr>
          </a:p>
        </p:txBody>
      </p:sp>
      <p:sp>
        <p:nvSpPr>
          <p:cNvPr id="133123" name="Rectangle 3"/>
          <p:cNvSpPr>
            <a:spLocks noGrp="1" noChangeArrowheads="1"/>
          </p:cNvSpPr>
          <p:nvPr>
            <p:ph idx="1"/>
          </p:nvPr>
        </p:nvSpPr>
        <p:spPr>
          <a:xfrm>
            <a:off x="14176" y="1219200"/>
            <a:ext cx="9129823" cy="5638800"/>
          </a:xfrm>
        </p:spPr>
        <p:txBody>
          <a:bodyPr>
            <a:noAutofit/>
          </a:bodyPr>
          <a:lstStyle/>
          <a:p>
            <a:pPr marL="0" indent="0">
              <a:buNone/>
            </a:pPr>
            <a:r>
              <a:rPr lang="en-US" sz="3000" dirty="0">
                <a:solidFill>
                  <a:schemeClr val="tx1">
                    <a:lumMod val="95000"/>
                    <a:lumOff val="5000"/>
                  </a:schemeClr>
                </a:solidFill>
                <a:latin typeface="Candara" panose="020E0502030303020204" pitchFamily="34" charset="0"/>
                <a:cs typeface="Calibri" panose="020F0502020204030204" pitchFamily="34" charset="0"/>
              </a:rPr>
              <a:t>Employees have </a:t>
            </a:r>
            <a:r>
              <a:rPr lang="en-US" sz="3000" dirty="0" smtClean="0">
                <a:solidFill>
                  <a:schemeClr val="tx1">
                    <a:lumMod val="95000"/>
                    <a:lumOff val="5000"/>
                  </a:schemeClr>
                </a:solidFill>
                <a:latin typeface="Candara" panose="020E0502030303020204" pitchFamily="34" charset="0"/>
                <a:cs typeface="Calibri" panose="020F0502020204030204" pitchFamily="34" charset="0"/>
              </a:rPr>
              <a:t>two ways </a:t>
            </a:r>
            <a:r>
              <a:rPr lang="en-US" sz="3000" dirty="0">
                <a:solidFill>
                  <a:schemeClr val="tx1">
                    <a:lumMod val="95000"/>
                    <a:lumOff val="5000"/>
                  </a:schemeClr>
                </a:solidFill>
                <a:latin typeface="Candara" panose="020E0502030303020204" pitchFamily="34" charset="0"/>
                <a:cs typeface="Calibri" panose="020F0502020204030204" pitchFamily="34" charset="0"/>
              </a:rPr>
              <a:t>to change </a:t>
            </a:r>
            <a:r>
              <a:rPr lang="en-US" sz="3000" dirty="0" smtClean="0">
                <a:solidFill>
                  <a:schemeClr val="tx1">
                    <a:lumMod val="95000"/>
                    <a:lumOff val="5000"/>
                  </a:schemeClr>
                </a:solidFill>
                <a:latin typeface="Candara" panose="020E0502030303020204" pitchFamily="34" charset="0"/>
                <a:cs typeface="Calibri" panose="020F0502020204030204" pitchFamily="34" charset="0"/>
              </a:rPr>
              <a:t>insurance elections </a:t>
            </a:r>
            <a:r>
              <a:rPr lang="en-US" sz="3000" dirty="0">
                <a:solidFill>
                  <a:schemeClr val="tx1">
                    <a:lumMod val="95000"/>
                    <a:lumOff val="5000"/>
                  </a:schemeClr>
                </a:solidFill>
                <a:latin typeface="Candara" panose="020E0502030303020204" pitchFamily="34" charset="0"/>
                <a:cs typeface="Calibri" panose="020F0502020204030204" pitchFamily="34" charset="0"/>
              </a:rPr>
              <a:t>after 60-day </a:t>
            </a:r>
            <a:r>
              <a:rPr lang="en-US" sz="3000" dirty="0" smtClean="0">
                <a:solidFill>
                  <a:schemeClr val="tx1">
                    <a:lumMod val="95000"/>
                    <a:lumOff val="5000"/>
                  </a:schemeClr>
                </a:solidFill>
                <a:latin typeface="Candara" panose="020E0502030303020204" pitchFamily="34" charset="0"/>
                <a:cs typeface="Calibri" panose="020F0502020204030204" pitchFamily="34" charset="0"/>
              </a:rPr>
              <a:t>new hire enrollment </a:t>
            </a:r>
            <a:r>
              <a:rPr lang="en-US" sz="3000" dirty="0">
                <a:solidFill>
                  <a:schemeClr val="tx1">
                    <a:lumMod val="95000"/>
                    <a:lumOff val="5000"/>
                  </a:schemeClr>
                </a:solidFill>
                <a:latin typeface="Candara" panose="020E0502030303020204" pitchFamily="34" charset="0"/>
                <a:cs typeface="Calibri" panose="020F0502020204030204" pitchFamily="34" charset="0"/>
              </a:rPr>
              <a:t>window:</a:t>
            </a:r>
          </a:p>
          <a:p>
            <a:pPr>
              <a:buFont typeface="Wingdings 2" pitchFamily="18" charset="2"/>
              <a:buNone/>
            </a:pPr>
            <a:endParaRPr lang="en-US" sz="1200" b="1" dirty="0" smtClean="0">
              <a:solidFill>
                <a:schemeClr val="tx1">
                  <a:lumMod val="95000"/>
                  <a:lumOff val="5000"/>
                </a:schemeClr>
              </a:solidFill>
              <a:latin typeface="Candara" panose="020E0502030303020204" pitchFamily="34" charset="0"/>
              <a:cs typeface="Calibri" panose="020F0502020204030204" pitchFamily="34" charset="0"/>
            </a:endParaRPr>
          </a:p>
          <a:p>
            <a:pPr marL="514350" indent="-514350">
              <a:buFont typeface="+mj-lt"/>
              <a:buAutoNum type="arabicPeriod"/>
            </a:pPr>
            <a:r>
              <a:rPr lang="en-US" sz="3000" b="1" dirty="0" smtClean="0">
                <a:solidFill>
                  <a:schemeClr val="tx1">
                    <a:lumMod val="95000"/>
                    <a:lumOff val="5000"/>
                  </a:schemeClr>
                </a:solidFill>
                <a:latin typeface="Candara" panose="020E0502030303020204" pitchFamily="34" charset="0"/>
                <a:cs typeface="Calibri" panose="020F0502020204030204" pitchFamily="34" charset="0"/>
              </a:rPr>
              <a:t>Qualifying Status Change (QSC)</a:t>
            </a:r>
          </a:p>
          <a:p>
            <a:pPr lvl="1">
              <a:buClrTx/>
              <a:buFont typeface="Wingdings" pitchFamily="2" charset="2"/>
              <a:buChar char="§"/>
            </a:pPr>
            <a:r>
              <a:rPr lang="en-US" sz="2500" dirty="0" smtClean="0">
                <a:solidFill>
                  <a:schemeClr val="tx1">
                    <a:lumMod val="95000"/>
                    <a:lumOff val="5000"/>
                  </a:schemeClr>
                </a:solidFill>
                <a:latin typeface="Candara" panose="020E0502030303020204" pitchFamily="34" charset="0"/>
                <a:cs typeface="Calibri" panose="020F0502020204030204" pitchFamily="34" charset="0"/>
              </a:rPr>
              <a:t>Marriage, divorce, birth of child, spouse insurance termination, etc.</a:t>
            </a:r>
          </a:p>
          <a:p>
            <a:pPr lvl="1">
              <a:buClrTx/>
              <a:buFont typeface="Wingdings" pitchFamily="2" charset="2"/>
              <a:buChar char="§"/>
            </a:pPr>
            <a:r>
              <a:rPr lang="en-US" sz="2500" dirty="0" smtClean="0">
                <a:solidFill>
                  <a:schemeClr val="tx1">
                    <a:lumMod val="95000"/>
                    <a:lumOff val="5000"/>
                  </a:schemeClr>
                </a:solidFill>
                <a:latin typeface="Candara" panose="020E0502030303020204" pitchFamily="34" charset="0"/>
                <a:cs typeface="Calibri" panose="020F0502020204030204" pitchFamily="34" charset="0"/>
              </a:rPr>
              <a:t>Employees have </a:t>
            </a:r>
            <a:r>
              <a:rPr lang="en-US" sz="2500" u="sng" dirty="0" smtClean="0">
                <a:solidFill>
                  <a:schemeClr val="tx1">
                    <a:lumMod val="95000"/>
                    <a:lumOff val="5000"/>
                  </a:schemeClr>
                </a:solidFill>
                <a:latin typeface="Candara" panose="020E0502030303020204" pitchFamily="34" charset="0"/>
                <a:cs typeface="Calibri" panose="020F0502020204030204" pitchFamily="34" charset="0"/>
              </a:rPr>
              <a:t>60 days</a:t>
            </a:r>
            <a:r>
              <a:rPr lang="en-US" sz="2500" dirty="0" smtClean="0">
                <a:solidFill>
                  <a:schemeClr val="tx1">
                    <a:lumMod val="95000"/>
                    <a:lumOff val="5000"/>
                  </a:schemeClr>
                </a:solidFill>
                <a:latin typeface="Candara" panose="020E0502030303020204" pitchFamily="34" charset="0"/>
                <a:cs typeface="Calibri" panose="020F0502020204030204" pitchFamily="34" charset="0"/>
              </a:rPr>
              <a:t> from event to contact People First</a:t>
            </a:r>
          </a:p>
          <a:p>
            <a:pPr marL="457200" lvl="1" indent="0">
              <a:buClrTx/>
              <a:buNone/>
            </a:pPr>
            <a:endParaRPr lang="en-US" sz="2500" dirty="0" smtClean="0">
              <a:solidFill>
                <a:schemeClr val="tx1">
                  <a:lumMod val="95000"/>
                  <a:lumOff val="5000"/>
                </a:schemeClr>
              </a:solidFill>
              <a:latin typeface="Candara" panose="020E0502030303020204" pitchFamily="34" charset="0"/>
              <a:cs typeface="Calibri" panose="020F0502020204030204" pitchFamily="34" charset="0"/>
            </a:endParaRPr>
          </a:p>
          <a:p>
            <a:pPr marL="514350" indent="-514350">
              <a:buFont typeface="+mj-lt"/>
              <a:buAutoNum type="arabicPeriod"/>
            </a:pPr>
            <a:r>
              <a:rPr lang="en-US" sz="3000" b="1" dirty="0" smtClean="0">
                <a:solidFill>
                  <a:schemeClr val="tx1">
                    <a:lumMod val="95000"/>
                    <a:lumOff val="5000"/>
                  </a:schemeClr>
                </a:solidFill>
                <a:latin typeface="Candara" panose="020E0502030303020204" pitchFamily="34" charset="0"/>
                <a:cs typeface="Calibri" panose="020F0502020204030204" pitchFamily="34" charset="0"/>
              </a:rPr>
              <a:t>Open Enrollment</a:t>
            </a:r>
          </a:p>
          <a:p>
            <a:pPr lvl="1">
              <a:buClrTx/>
              <a:buFont typeface="Wingdings" pitchFamily="2" charset="2"/>
              <a:buChar char="§"/>
            </a:pPr>
            <a:r>
              <a:rPr lang="en-US" sz="2500" dirty="0" smtClean="0">
                <a:solidFill>
                  <a:schemeClr val="tx1">
                    <a:lumMod val="95000"/>
                    <a:lumOff val="5000"/>
                  </a:schemeClr>
                </a:solidFill>
                <a:latin typeface="Candara" panose="020E0502030303020204" pitchFamily="34" charset="0"/>
                <a:cs typeface="Calibri" panose="020F0502020204030204" pitchFamily="34" charset="0"/>
              </a:rPr>
              <a:t>Held each fall </a:t>
            </a:r>
          </a:p>
          <a:p>
            <a:pPr lvl="1">
              <a:buClrTx/>
              <a:buFont typeface="Wingdings" pitchFamily="2" charset="2"/>
              <a:buChar char="§"/>
            </a:pPr>
            <a:r>
              <a:rPr lang="en-US" sz="2500" dirty="0" smtClean="0">
                <a:solidFill>
                  <a:schemeClr val="tx1">
                    <a:lumMod val="95000"/>
                    <a:lumOff val="5000"/>
                  </a:schemeClr>
                </a:solidFill>
                <a:latin typeface="Candara" panose="020E0502030303020204" pitchFamily="34" charset="0"/>
                <a:cs typeface="Calibri" panose="020F0502020204030204" pitchFamily="34" charset="0"/>
              </a:rPr>
              <a:t>Coverage effective January 1</a:t>
            </a:r>
            <a:r>
              <a:rPr lang="en-US" sz="2500" baseline="30000" dirty="0" smtClean="0">
                <a:solidFill>
                  <a:schemeClr val="tx1">
                    <a:lumMod val="95000"/>
                    <a:lumOff val="5000"/>
                  </a:schemeClr>
                </a:solidFill>
                <a:latin typeface="Candara" panose="020E0502030303020204" pitchFamily="34" charset="0"/>
                <a:cs typeface="Calibri" panose="020F0502020204030204" pitchFamily="34" charset="0"/>
              </a:rPr>
              <a:t>st</a:t>
            </a:r>
            <a:r>
              <a:rPr lang="en-US" sz="2500" dirty="0" smtClean="0">
                <a:solidFill>
                  <a:schemeClr val="tx1">
                    <a:lumMod val="95000"/>
                    <a:lumOff val="5000"/>
                  </a:schemeClr>
                </a:solidFill>
                <a:latin typeface="Candara" panose="020E0502030303020204" pitchFamily="34" charset="0"/>
                <a:cs typeface="Calibri" panose="020F0502020204030204" pitchFamily="34" charset="0"/>
              </a:rPr>
              <a:t> of following year</a:t>
            </a:r>
          </a:p>
        </p:txBody>
      </p:sp>
    </p:spTree>
    <p:extLst>
      <p:ext uri="{BB962C8B-B14F-4D97-AF65-F5344CB8AC3E}">
        <p14:creationId xmlns:p14="http://schemas.microsoft.com/office/powerpoint/2010/main" val="2329852129"/>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0" y="538162"/>
            <a:ext cx="9144000" cy="657053"/>
          </a:xfrm>
        </p:spPr>
        <p:txBody>
          <a:bodyPr/>
          <a:lstStyle/>
          <a:p>
            <a:pPr algn="ctr" fontAlgn="auto">
              <a:spcAft>
                <a:spcPts val="0"/>
              </a:spcAft>
              <a:defRPr/>
            </a:pPr>
            <a:r>
              <a:rPr lang="en-US" sz="4000" b="1" cap="none" dirty="0" smtClean="0">
                <a:latin typeface="Candara" panose="020E0502030303020204" pitchFamily="34" charset="0"/>
                <a:cs typeface="Calibri" panose="020F0502020204030204" pitchFamily="34" charset="0"/>
              </a:rPr>
              <a:t>Eligible Dependents</a:t>
            </a:r>
            <a:endParaRPr lang="en-US" sz="4000" b="1" cap="none" dirty="0">
              <a:latin typeface="Candara" panose="020E0502030303020204" pitchFamily="34" charset="0"/>
              <a:cs typeface="Calibri" panose="020F0502020204030204" pitchFamily="34" charset="0"/>
            </a:endParaRPr>
          </a:p>
        </p:txBody>
      </p:sp>
      <p:sp>
        <p:nvSpPr>
          <p:cNvPr id="133123" name="Rectangle 3"/>
          <p:cNvSpPr>
            <a:spLocks noGrp="1" noChangeArrowheads="1"/>
          </p:cNvSpPr>
          <p:nvPr>
            <p:ph idx="1"/>
          </p:nvPr>
        </p:nvSpPr>
        <p:spPr>
          <a:xfrm>
            <a:off x="0" y="1195214"/>
            <a:ext cx="9009494" cy="5662785"/>
          </a:xfrm>
        </p:spPr>
        <p:txBody>
          <a:bodyPr>
            <a:normAutofit fontScale="92500" lnSpcReduction="20000"/>
          </a:bodyPr>
          <a:lstStyle/>
          <a:p>
            <a:pPr lvl="1">
              <a:lnSpc>
                <a:spcPct val="90000"/>
              </a:lnSpc>
              <a:buClrTx/>
              <a:buFont typeface="Wingdings" pitchFamily="2" charset="2"/>
              <a:buChar char="§"/>
            </a:pPr>
            <a:r>
              <a:rPr lang="en-US" sz="3000" b="1" dirty="0" smtClean="0">
                <a:latin typeface="Candara" panose="020E0502030303020204" pitchFamily="34" charset="0"/>
                <a:cs typeface="Calibri" panose="020F0502020204030204" pitchFamily="34" charset="0"/>
              </a:rPr>
              <a:t>Spouse</a:t>
            </a:r>
          </a:p>
          <a:p>
            <a:pPr marL="1146175" lvl="3" indent="0">
              <a:lnSpc>
                <a:spcPct val="90000"/>
              </a:lnSpc>
              <a:buNone/>
            </a:pPr>
            <a:endParaRPr lang="en-US" sz="900" i="1" dirty="0" smtClean="0">
              <a:latin typeface="Candara" panose="020E0502030303020204" pitchFamily="34" charset="0"/>
              <a:cs typeface="Calibri" panose="020F0502020204030204" pitchFamily="34" charset="0"/>
            </a:endParaRPr>
          </a:p>
          <a:p>
            <a:pPr marL="1146175" lvl="3" indent="0">
              <a:lnSpc>
                <a:spcPct val="90000"/>
              </a:lnSpc>
              <a:buNone/>
            </a:pPr>
            <a:r>
              <a:rPr lang="en-US" i="1" dirty="0" smtClean="0">
                <a:latin typeface="Candara" panose="020E0502030303020204" pitchFamily="34" charset="0"/>
                <a:cs typeface="Calibri" panose="020F0502020204030204" pitchFamily="34" charset="0"/>
              </a:rPr>
              <a:t>If you and your spouse are state employees, you can participate in the </a:t>
            </a:r>
            <a:r>
              <a:rPr lang="en-US" b="1" i="1" dirty="0" smtClean="0">
                <a:latin typeface="Candara" panose="020E0502030303020204" pitchFamily="34" charset="0"/>
                <a:cs typeface="Calibri" panose="020F0502020204030204" pitchFamily="34" charset="0"/>
              </a:rPr>
              <a:t>Spouse Program </a:t>
            </a:r>
            <a:r>
              <a:rPr lang="en-US" i="1" dirty="0" smtClean="0">
                <a:latin typeface="Candara" panose="020E0502030303020204" pitchFamily="34" charset="0"/>
                <a:cs typeface="Calibri" panose="020F0502020204030204" pitchFamily="34" charset="0"/>
              </a:rPr>
              <a:t>and pay less for health insurance at a reduced premium. To enroll in the Spouse Program, you must complete and sign the </a:t>
            </a:r>
            <a:r>
              <a:rPr lang="en-US" b="1" i="1" dirty="0" smtClean="0">
                <a:latin typeface="Candara" panose="020E0502030303020204" pitchFamily="34" charset="0"/>
                <a:cs typeface="Calibri" panose="020F0502020204030204" pitchFamily="34" charset="0"/>
              </a:rPr>
              <a:t>Spouse Program Election Form </a:t>
            </a:r>
            <a:r>
              <a:rPr lang="en-US" i="1" dirty="0" smtClean="0">
                <a:latin typeface="Candara" panose="020E0502030303020204" pitchFamily="34" charset="0"/>
                <a:cs typeface="Calibri" panose="020F0502020204030204" pitchFamily="34" charset="0"/>
              </a:rPr>
              <a:t>within 60 days of becoming eligible.</a:t>
            </a:r>
          </a:p>
          <a:p>
            <a:pPr marL="1146175" lvl="3" indent="0">
              <a:lnSpc>
                <a:spcPct val="90000"/>
              </a:lnSpc>
              <a:buNone/>
            </a:pPr>
            <a:r>
              <a:rPr lang="en-US" sz="1500" i="1" dirty="0" smtClean="0">
                <a:solidFill>
                  <a:srgbClr val="262626"/>
                </a:solidFill>
                <a:latin typeface="Candara" panose="020E0502030303020204" pitchFamily="34" charset="0"/>
                <a:cs typeface="Calibri" panose="020F0502020204030204" pitchFamily="34" charset="0"/>
              </a:rPr>
              <a:t>*</a:t>
            </a:r>
            <a:r>
              <a:rPr lang="en-US" sz="1500" i="1" dirty="0">
                <a:solidFill>
                  <a:srgbClr val="262626"/>
                </a:solidFill>
                <a:latin typeface="Candara" panose="020E0502030303020204" pitchFamily="34" charset="0"/>
                <a:cs typeface="Calibri" panose="020F0502020204030204" pitchFamily="34" charset="0"/>
              </a:rPr>
              <a:t>Form available here: </a:t>
            </a:r>
            <a:r>
              <a:rPr lang="en-US" sz="1500" i="1" dirty="0">
                <a:solidFill>
                  <a:srgbClr val="262626"/>
                </a:solidFill>
                <a:latin typeface="Candara" panose="020E0502030303020204" pitchFamily="34" charset="0"/>
                <a:cs typeface="Calibri" panose="020F0502020204030204" pitchFamily="34" charset="0"/>
                <a:hlinkClick r:id="rId3"/>
              </a:rPr>
              <a:t>http://</a:t>
            </a:r>
            <a:r>
              <a:rPr lang="en-US" sz="1500" i="1" dirty="0" smtClean="0">
                <a:solidFill>
                  <a:srgbClr val="262626"/>
                </a:solidFill>
                <a:latin typeface="Candara" panose="020E0502030303020204" pitchFamily="34" charset="0"/>
                <a:cs typeface="Calibri" panose="020F0502020204030204" pitchFamily="34" charset="0"/>
                <a:hlinkClick r:id="rId3"/>
              </a:rPr>
              <a:t>mybenefits.myflorida.com/health/eligibility/spouse_program</a:t>
            </a:r>
            <a:r>
              <a:rPr lang="en-US" sz="1500" i="1" dirty="0" smtClean="0">
                <a:solidFill>
                  <a:srgbClr val="262626"/>
                </a:solidFill>
                <a:latin typeface="Candara" panose="020E0502030303020204" pitchFamily="34" charset="0"/>
                <a:cs typeface="Calibri" panose="020F0502020204030204" pitchFamily="34" charset="0"/>
              </a:rPr>
              <a:t> </a:t>
            </a:r>
          </a:p>
          <a:p>
            <a:pPr lvl="1">
              <a:lnSpc>
                <a:spcPct val="90000"/>
              </a:lnSpc>
              <a:buClrTx/>
              <a:buFont typeface="Wingdings" pitchFamily="2" charset="2"/>
              <a:buChar char="§"/>
            </a:pPr>
            <a:endParaRPr lang="en-US" sz="3000" dirty="0">
              <a:solidFill>
                <a:srgbClr val="262626"/>
              </a:solidFill>
              <a:latin typeface="Candara" panose="020E0502030303020204" pitchFamily="34" charset="0"/>
              <a:cs typeface="Calibri" panose="020F0502020204030204" pitchFamily="34" charset="0"/>
            </a:endParaRPr>
          </a:p>
          <a:p>
            <a:pPr lvl="1">
              <a:lnSpc>
                <a:spcPct val="90000"/>
              </a:lnSpc>
              <a:buClrTx/>
              <a:buFont typeface="Wingdings" pitchFamily="2" charset="2"/>
              <a:buChar char="§"/>
            </a:pPr>
            <a:r>
              <a:rPr lang="en-US" sz="3000" b="1" dirty="0">
                <a:latin typeface="Candara" panose="020E0502030303020204" pitchFamily="34" charset="0"/>
                <a:cs typeface="Calibri" panose="020F0502020204030204" pitchFamily="34" charset="0"/>
              </a:rPr>
              <a:t>Children </a:t>
            </a:r>
            <a:r>
              <a:rPr lang="en-US" sz="3000" b="1" dirty="0" smtClean="0">
                <a:latin typeface="Candara" panose="020E0502030303020204" pitchFamily="34" charset="0"/>
                <a:cs typeface="Calibri" panose="020F0502020204030204" pitchFamily="34" charset="0"/>
              </a:rPr>
              <a:t>(up </a:t>
            </a:r>
            <a:r>
              <a:rPr lang="en-US" sz="3000" b="1" dirty="0">
                <a:latin typeface="Candara" panose="020E0502030303020204" pitchFamily="34" charset="0"/>
                <a:cs typeface="Calibri" panose="020F0502020204030204" pitchFamily="34" charset="0"/>
              </a:rPr>
              <a:t>to age </a:t>
            </a:r>
            <a:r>
              <a:rPr lang="en-US" sz="3000" b="1" dirty="0" smtClean="0">
                <a:latin typeface="Candara" panose="020E0502030303020204" pitchFamily="34" charset="0"/>
                <a:cs typeface="Calibri" panose="020F0502020204030204" pitchFamily="34" charset="0"/>
              </a:rPr>
              <a:t>26)</a:t>
            </a:r>
          </a:p>
          <a:p>
            <a:pPr lvl="2">
              <a:lnSpc>
                <a:spcPct val="90000"/>
              </a:lnSpc>
              <a:buClrTx/>
              <a:buFont typeface="Wingdings" pitchFamily="2" charset="2"/>
              <a:buChar char="§"/>
            </a:pPr>
            <a:r>
              <a:rPr lang="en-US" sz="2400" dirty="0" smtClean="0">
                <a:latin typeface="Candara" panose="020E0502030303020204" pitchFamily="34" charset="0"/>
                <a:cs typeface="Calibri" panose="020F0502020204030204" pitchFamily="34" charset="0"/>
              </a:rPr>
              <a:t>May be eligible until 30 if they meet certain criteria: Unmarried, no dependents of their own, are dependent on you for financial support, live in Florida or attend school in another state and have no other health insurance. </a:t>
            </a:r>
          </a:p>
          <a:p>
            <a:pPr lvl="2">
              <a:lnSpc>
                <a:spcPct val="90000"/>
              </a:lnSpc>
              <a:buClrTx/>
              <a:buFont typeface="Wingdings" pitchFamily="2" charset="2"/>
              <a:buChar char="§"/>
            </a:pPr>
            <a:r>
              <a:rPr lang="en-US" sz="2400" dirty="0" smtClean="0">
                <a:latin typeface="Candara" panose="020E0502030303020204" pitchFamily="34" charset="0"/>
                <a:cs typeface="Calibri" panose="020F0502020204030204" pitchFamily="34" charset="0"/>
              </a:rPr>
              <a:t>Children with Disabilities may be covered after age limit if they meet certain criteria. </a:t>
            </a:r>
          </a:p>
          <a:p>
            <a:pPr marL="914400" lvl="2" indent="0">
              <a:lnSpc>
                <a:spcPct val="90000"/>
              </a:lnSpc>
              <a:buClrTx/>
              <a:buNone/>
            </a:pPr>
            <a:endParaRPr lang="en-US" sz="2400" dirty="0" smtClean="0">
              <a:latin typeface="Candara" panose="020E0502030303020204" pitchFamily="34" charset="0"/>
              <a:cs typeface="Calibri" panose="020F0502020204030204" pitchFamily="34" charset="0"/>
            </a:endParaRPr>
          </a:p>
          <a:p>
            <a:pPr marL="1146175" lvl="3" indent="0">
              <a:lnSpc>
                <a:spcPct val="90000"/>
              </a:lnSpc>
              <a:buClrTx/>
              <a:buNone/>
            </a:pPr>
            <a:endParaRPr lang="en-US" sz="900" i="1" dirty="0" smtClean="0">
              <a:latin typeface="Candara" panose="020E0502030303020204" pitchFamily="34" charset="0"/>
              <a:cs typeface="Calibri" panose="020F0502020204030204" pitchFamily="34" charset="0"/>
            </a:endParaRPr>
          </a:p>
          <a:p>
            <a:pPr marL="1087438" lvl="5" indent="0">
              <a:lnSpc>
                <a:spcPct val="90000"/>
              </a:lnSpc>
              <a:buNone/>
            </a:pPr>
            <a:r>
              <a:rPr lang="en-US" sz="2100" i="1" dirty="0" smtClean="0">
                <a:latin typeface="Candara" panose="020E0502030303020204" pitchFamily="34" charset="0"/>
                <a:cs typeface="Calibri" panose="020F0502020204030204" pitchFamily="34" charset="0"/>
              </a:rPr>
              <a:t>Additional documents will </a:t>
            </a:r>
            <a:r>
              <a:rPr lang="en-US" sz="2100" i="1" dirty="0">
                <a:latin typeface="Candara" panose="020E0502030303020204" pitchFamily="34" charset="0"/>
                <a:cs typeface="Calibri" panose="020F0502020204030204" pitchFamily="34" charset="0"/>
              </a:rPr>
              <a:t>be requested by the Division of State Group Insurance (DSGI) to confirm dependent eligibility. </a:t>
            </a:r>
            <a:r>
              <a:rPr lang="en-US" sz="2100" i="1" dirty="0" smtClean="0">
                <a:latin typeface="Candara" panose="020E0502030303020204" pitchFamily="34" charset="0"/>
                <a:cs typeface="Calibri" panose="020F0502020204030204" pitchFamily="34" charset="0"/>
              </a:rPr>
              <a:t>A list of all required documents can be found on the Dependent Eligibility Verification page of the myBenefits</a:t>
            </a:r>
            <a:r>
              <a:rPr lang="en-US" sz="2100" i="1" dirty="0">
                <a:latin typeface="Candara" panose="020E0502030303020204" pitchFamily="34" charset="0"/>
                <a:cs typeface="Calibri" panose="020F0502020204030204" pitchFamily="34" charset="0"/>
              </a:rPr>
              <a:t> website: </a:t>
            </a:r>
            <a:r>
              <a:rPr lang="en-US" sz="2100" i="1" dirty="0">
                <a:latin typeface="Candara" panose="020E0502030303020204" pitchFamily="34" charset="0"/>
                <a:cs typeface="Calibri" panose="020F0502020204030204" pitchFamily="34" charset="0"/>
                <a:hlinkClick r:id="rId4"/>
              </a:rPr>
              <a:t>http://</a:t>
            </a:r>
            <a:r>
              <a:rPr lang="en-US" sz="2100" i="1" dirty="0" smtClean="0">
                <a:latin typeface="Candara" panose="020E0502030303020204" pitchFamily="34" charset="0"/>
                <a:cs typeface="Calibri" panose="020F0502020204030204" pitchFamily="34" charset="0"/>
                <a:hlinkClick r:id="rId4"/>
              </a:rPr>
              <a:t>mybenefits.myflorida.com/health/dependent_eligibility_verification</a:t>
            </a:r>
            <a:endParaRPr lang="en-US" sz="2100" i="1" dirty="0">
              <a:latin typeface="Candara" panose="020E0502030303020204" pitchFamily="34" charset="0"/>
              <a:cs typeface="Calibri" panose="020F0502020204030204"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01130" y="28353"/>
            <a:ext cx="1167203" cy="1166862"/>
          </a:xfrm>
          <a:prstGeom prst="ellipse">
            <a:avLst/>
          </a:prstGeom>
          <a:ln>
            <a:noFill/>
          </a:ln>
          <a:effectLst>
            <a:softEdge rad="112500"/>
          </a:effectLst>
        </p:spPr>
      </p:pic>
      <p:sp>
        <p:nvSpPr>
          <p:cNvPr id="4" name="Rectangle 3"/>
          <p:cNvSpPr/>
          <p:nvPr/>
        </p:nvSpPr>
        <p:spPr>
          <a:xfrm>
            <a:off x="1023394" y="1630218"/>
            <a:ext cx="8030471" cy="1189182"/>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49" y="1705024"/>
            <a:ext cx="1140317" cy="809625"/>
          </a:xfrm>
          <a:prstGeom prst="rect">
            <a:avLst/>
          </a:prstGeom>
        </p:spPr>
      </p:pic>
      <p:sp>
        <p:nvSpPr>
          <p:cNvPr id="7" name="Rectangle 6"/>
          <p:cNvSpPr/>
          <p:nvPr/>
        </p:nvSpPr>
        <p:spPr>
          <a:xfrm>
            <a:off x="228600" y="5346696"/>
            <a:ext cx="8834377" cy="1358903"/>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080" y="5499843"/>
            <a:ext cx="1140317" cy="809625"/>
          </a:xfrm>
          <a:prstGeom prst="rect">
            <a:avLst/>
          </a:prstGeom>
        </p:spPr>
      </p:pic>
    </p:spTree>
    <p:extLst>
      <p:ext uri="{BB962C8B-B14F-4D97-AF65-F5344CB8AC3E}">
        <p14:creationId xmlns:p14="http://schemas.microsoft.com/office/powerpoint/2010/main" val="1058389149"/>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idx="1"/>
          </p:nvPr>
        </p:nvSpPr>
        <p:spPr>
          <a:xfrm>
            <a:off x="0" y="1437166"/>
            <a:ext cx="9144000" cy="5344633"/>
          </a:xfrm>
        </p:spPr>
        <p:txBody>
          <a:bodyPr>
            <a:normAutofit/>
          </a:bodyPr>
          <a:lstStyle/>
          <a:p>
            <a:pPr fontAlgn="auto">
              <a:spcAft>
                <a:spcPts val="0"/>
              </a:spcAft>
              <a:buFont typeface="Wingdings" panose="05000000000000000000" pitchFamily="2" charset="2"/>
              <a:buChar char="§"/>
              <a:defRPr/>
            </a:pPr>
            <a:r>
              <a:rPr lang="en-US" sz="2400" dirty="0">
                <a:solidFill>
                  <a:schemeClr val="tx1">
                    <a:lumMod val="95000"/>
                    <a:lumOff val="5000"/>
                  </a:schemeClr>
                </a:solidFill>
                <a:latin typeface="Candara" panose="020E0502030303020204" pitchFamily="34" charset="0"/>
                <a:cs typeface="Calibri" panose="020F0502020204030204" pitchFamily="34" charset="0"/>
              </a:rPr>
              <a:t>Employees have </a:t>
            </a:r>
            <a:r>
              <a:rPr lang="en-US" sz="2400" u="sng" dirty="0">
                <a:solidFill>
                  <a:srgbClr val="FF0000"/>
                </a:solidFill>
                <a:latin typeface="Candara" panose="020E0502030303020204" pitchFamily="34" charset="0"/>
                <a:cs typeface="Calibri" panose="020F0502020204030204" pitchFamily="34" charset="0"/>
              </a:rPr>
              <a:t>60 days</a:t>
            </a:r>
            <a:r>
              <a:rPr lang="en-US" sz="2400" dirty="0">
                <a:solidFill>
                  <a:srgbClr val="FF0000"/>
                </a:solidFill>
                <a:latin typeface="Candara" panose="020E0502030303020204" pitchFamily="34" charset="0"/>
                <a:cs typeface="Calibri" panose="020F0502020204030204" pitchFamily="34" charset="0"/>
              </a:rPr>
              <a:t> </a:t>
            </a:r>
            <a:r>
              <a:rPr lang="en-US" sz="2400" dirty="0">
                <a:solidFill>
                  <a:schemeClr val="tx1">
                    <a:lumMod val="95000"/>
                    <a:lumOff val="5000"/>
                  </a:schemeClr>
                </a:solidFill>
                <a:latin typeface="Candara" panose="020E0502030303020204" pitchFamily="34" charset="0"/>
                <a:cs typeface="Calibri" panose="020F0502020204030204" pitchFamily="34" charset="0"/>
              </a:rPr>
              <a:t>from hire date to enroll in </a:t>
            </a:r>
            <a:r>
              <a:rPr lang="en-US" sz="2400" dirty="0" smtClean="0">
                <a:solidFill>
                  <a:schemeClr val="tx1">
                    <a:lumMod val="95000"/>
                    <a:lumOff val="5000"/>
                  </a:schemeClr>
                </a:solidFill>
                <a:latin typeface="Candara" panose="020E0502030303020204" pitchFamily="34" charset="0"/>
                <a:cs typeface="Calibri" panose="020F0502020204030204" pitchFamily="34" charset="0"/>
              </a:rPr>
              <a:t>insurance</a:t>
            </a:r>
          </a:p>
          <a:p>
            <a:pPr marL="0" indent="0" fontAlgn="auto">
              <a:spcAft>
                <a:spcPts val="0"/>
              </a:spcAft>
              <a:buNone/>
              <a:defRPr/>
            </a:pPr>
            <a:endParaRPr lang="en-US" sz="2400" dirty="0" smtClean="0">
              <a:solidFill>
                <a:schemeClr val="tx1">
                  <a:lumMod val="95000"/>
                  <a:lumOff val="5000"/>
                </a:schemeClr>
              </a:solidFill>
              <a:latin typeface="Candara" panose="020E0502030303020204" pitchFamily="34" charset="0"/>
              <a:cs typeface="Calibri" panose="020F0502020204030204" pitchFamily="34" charset="0"/>
            </a:endParaRPr>
          </a:p>
          <a:p>
            <a:pPr fontAlgn="auto">
              <a:spcAft>
                <a:spcPts val="0"/>
              </a:spcAft>
              <a:buFont typeface="Wingdings" panose="05000000000000000000" pitchFamily="2" charset="2"/>
              <a:buChar char="§"/>
              <a:defRPr/>
            </a:pPr>
            <a:r>
              <a:rPr lang="en-US" sz="2400" dirty="0" smtClean="0">
                <a:solidFill>
                  <a:schemeClr val="tx1">
                    <a:lumMod val="95000"/>
                    <a:lumOff val="5000"/>
                  </a:schemeClr>
                </a:solidFill>
                <a:latin typeface="Candara" panose="020E0502030303020204" pitchFamily="34" charset="0"/>
                <a:cs typeface="Calibri" panose="020F0502020204030204" pitchFamily="34" charset="0"/>
              </a:rPr>
              <a:t>Employees in regular positions may elect </a:t>
            </a:r>
            <a:r>
              <a:rPr lang="en-US" sz="2400" b="1" dirty="0" smtClean="0">
                <a:solidFill>
                  <a:schemeClr val="tx1">
                    <a:lumMod val="95000"/>
                    <a:lumOff val="5000"/>
                  </a:schemeClr>
                </a:solidFill>
                <a:latin typeface="Candara" panose="020E0502030303020204" pitchFamily="34" charset="0"/>
                <a:cs typeface="Calibri" panose="020F0502020204030204" pitchFamily="34" charset="0"/>
              </a:rPr>
              <a:t>health insurance </a:t>
            </a:r>
            <a:r>
              <a:rPr lang="en-US" sz="2400" dirty="0" smtClean="0">
                <a:solidFill>
                  <a:schemeClr val="tx1">
                    <a:lumMod val="95000"/>
                    <a:lumOff val="5000"/>
                  </a:schemeClr>
                </a:solidFill>
                <a:latin typeface="Candara" panose="020E0502030303020204" pitchFamily="34" charset="0"/>
                <a:cs typeface="Calibri" panose="020F0502020204030204" pitchFamily="34" charset="0"/>
              </a:rPr>
              <a:t>to begin the month after they are hired – this is called an </a:t>
            </a:r>
            <a:r>
              <a:rPr lang="en-US" sz="2400" b="1" u="sng" dirty="0" smtClean="0">
                <a:solidFill>
                  <a:schemeClr val="tx1">
                    <a:lumMod val="95000"/>
                    <a:lumOff val="5000"/>
                  </a:schemeClr>
                </a:solidFill>
                <a:latin typeface="Candara" panose="020E0502030303020204" pitchFamily="34" charset="0"/>
                <a:cs typeface="Calibri" panose="020F0502020204030204" pitchFamily="34" charset="0"/>
              </a:rPr>
              <a:t>early effective date</a:t>
            </a:r>
            <a:r>
              <a:rPr lang="en-US" sz="2400" dirty="0" smtClean="0">
                <a:solidFill>
                  <a:schemeClr val="tx1">
                    <a:lumMod val="95000"/>
                    <a:lumOff val="5000"/>
                  </a:schemeClr>
                </a:solidFill>
                <a:latin typeface="Candara" panose="020E0502030303020204" pitchFamily="34" charset="0"/>
                <a:cs typeface="Calibri" panose="020F0502020204030204" pitchFamily="34" charset="0"/>
              </a:rPr>
              <a:t> </a:t>
            </a:r>
          </a:p>
          <a:p>
            <a:pPr lvl="1" fontAlgn="auto">
              <a:spcAft>
                <a:spcPts val="0"/>
              </a:spcAft>
              <a:buFont typeface="Wingdings" panose="05000000000000000000" pitchFamily="2" charset="2"/>
              <a:buChar char="§"/>
              <a:defRPr/>
            </a:pPr>
            <a:r>
              <a:rPr lang="en-US" sz="2400" i="1" dirty="0">
                <a:solidFill>
                  <a:schemeClr val="tx1">
                    <a:lumMod val="95000"/>
                    <a:lumOff val="5000"/>
                  </a:schemeClr>
                </a:solidFill>
                <a:latin typeface="Candara" panose="020E0502030303020204" pitchFamily="34" charset="0"/>
                <a:cs typeface="Calibri" panose="020F0502020204030204" pitchFamily="34" charset="0"/>
              </a:rPr>
              <a:t>For example, if you are hired in June, you can start your health insurance July 1. </a:t>
            </a:r>
            <a:endParaRPr lang="en-US" sz="2400" i="1" dirty="0" smtClean="0">
              <a:solidFill>
                <a:schemeClr val="tx1">
                  <a:lumMod val="95000"/>
                  <a:lumOff val="5000"/>
                </a:schemeClr>
              </a:solidFill>
              <a:latin typeface="Candara" panose="020E0502030303020204" pitchFamily="34" charset="0"/>
              <a:cs typeface="Calibri" panose="020F0502020204030204" pitchFamily="34" charset="0"/>
            </a:endParaRPr>
          </a:p>
          <a:p>
            <a:pPr marL="457200" lvl="1" indent="0" fontAlgn="auto">
              <a:spcAft>
                <a:spcPts val="0"/>
              </a:spcAft>
              <a:buNone/>
              <a:defRPr/>
            </a:pPr>
            <a:endParaRPr lang="en-US" sz="2400" i="1" dirty="0" smtClean="0">
              <a:solidFill>
                <a:schemeClr val="tx1">
                  <a:lumMod val="95000"/>
                  <a:lumOff val="5000"/>
                </a:schemeClr>
              </a:solidFill>
              <a:latin typeface="Candara" panose="020E0502030303020204" pitchFamily="34" charset="0"/>
              <a:cs typeface="Calibri" panose="020F0502020204030204" pitchFamily="34" charset="0"/>
            </a:endParaRPr>
          </a:p>
          <a:p>
            <a:pPr fontAlgn="auto">
              <a:spcAft>
                <a:spcPts val="0"/>
              </a:spcAft>
              <a:buFont typeface="Wingdings" panose="05000000000000000000" pitchFamily="2" charset="2"/>
              <a:buChar char="§"/>
              <a:defRPr/>
            </a:pPr>
            <a:r>
              <a:rPr lang="en-US" sz="2400" dirty="0" smtClean="0">
                <a:solidFill>
                  <a:schemeClr val="tx1">
                    <a:lumMod val="95000"/>
                    <a:lumOff val="5000"/>
                  </a:schemeClr>
                </a:solidFill>
                <a:latin typeface="Candara" panose="020E0502030303020204" pitchFamily="34" charset="0"/>
                <a:cs typeface="Calibri" panose="020F0502020204030204" pitchFamily="34" charset="0"/>
              </a:rPr>
              <a:t>Insurance cards will be mailed </a:t>
            </a:r>
            <a:r>
              <a:rPr lang="en-US" sz="2400" u="sng" dirty="0" smtClean="0">
                <a:solidFill>
                  <a:schemeClr val="tx1">
                    <a:lumMod val="95000"/>
                    <a:lumOff val="5000"/>
                  </a:schemeClr>
                </a:solidFill>
                <a:latin typeface="Candara" panose="020E0502030303020204" pitchFamily="34" charset="0"/>
                <a:cs typeface="Calibri" panose="020F0502020204030204" pitchFamily="34" charset="0"/>
              </a:rPr>
              <a:t>after</a:t>
            </a:r>
            <a:r>
              <a:rPr lang="en-US" sz="2400" dirty="0" smtClean="0">
                <a:solidFill>
                  <a:schemeClr val="tx1">
                    <a:lumMod val="95000"/>
                    <a:lumOff val="5000"/>
                  </a:schemeClr>
                </a:solidFill>
                <a:latin typeface="Candara" panose="020E0502030303020204" pitchFamily="34" charset="0"/>
                <a:cs typeface="Calibri" panose="020F0502020204030204" pitchFamily="34" charset="0"/>
              </a:rPr>
              <a:t> effective date</a:t>
            </a:r>
            <a:endParaRPr lang="en-US" sz="2400" dirty="0">
              <a:solidFill>
                <a:schemeClr val="tx1">
                  <a:lumMod val="95000"/>
                  <a:lumOff val="5000"/>
                </a:schemeClr>
              </a:solidFill>
              <a:latin typeface="Candara" panose="020E0502030303020204" pitchFamily="34" charset="0"/>
              <a:cs typeface="Calibri" panose="020F0502020204030204" pitchFamily="34" charset="0"/>
            </a:endParaRPr>
          </a:p>
        </p:txBody>
      </p:sp>
      <p:sp>
        <p:nvSpPr>
          <p:cNvPr id="6" name="Rectangle 2"/>
          <p:cNvSpPr>
            <a:spLocks noGrp="1" noChangeArrowheads="1"/>
          </p:cNvSpPr>
          <p:nvPr>
            <p:ph type="title"/>
          </p:nvPr>
        </p:nvSpPr>
        <p:spPr>
          <a:xfrm>
            <a:off x="7088" y="522767"/>
            <a:ext cx="9136912" cy="544033"/>
          </a:xfrm>
        </p:spPr>
        <p:txBody>
          <a:bodyPr/>
          <a:lstStyle/>
          <a:p>
            <a:pPr fontAlgn="auto">
              <a:spcAft>
                <a:spcPts val="0"/>
              </a:spcAft>
              <a:defRPr/>
            </a:pPr>
            <a:r>
              <a:rPr lang="en-US" sz="4000" b="1" dirty="0">
                <a:latin typeface="Candara" panose="020E0502030303020204" pitchFamily="34" charset="0"/>
                <a:cs typeface="Calibri" panose="020F0502020204030204" pitchFamily="34" charset="0"/>
              </a:rPr>
              <a:t>Insurance Effective Dates</a:t>
            </a:r>
          </a:p>
        </p:txBody>
      </p:sp>
      <p:pic>
        <p:nvPicPr>
          <p:cNvPr id="1028" name="Picture 4" descr="C:\Users\as089772\AppData\Local\Microsoft\Windows\Temporary Internet Files\Content.IE5\I2P1OI73\MC90029007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152400"/>
            <a:ext cx="954465"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028928"/>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0" y="457200"/>
            <a:ext cx="9144000" cy="484631"/>
          </a:xfrm>
        </p:spPr>
        <p:txBody>
          <a:bodyPr>
            <a:normAutofit fontScale="90000"/>
          </a:bodyPr>
          <a:lstStyle/>
          <a:p>
            <a:pPr algn="ctr" fontAlgn="auto">
              <a:spcAft>
                <a:spcPts val="0"/>
              </a:spcAft>
              <a:defRPr/>
            </a:pPr>
            <a:r>
              <a:rPr lang="en-US" sz="4000" b="1" cap="none" dirty="0" smtClean="0">
                <a:latin typeface="Candara" panose="020E0502030303020204" pitchFamily="34" charset="0"/>
                <a:cs typeface="Calibri" panose="020F0502020204030204" pitchFamily="34" charset="0"/>
              </a:rPr>
              <a:t>Health Insurance Options</a:t>
            </a:r>
            <a:endParaRPr lang="en-US" sz="4000" b="1" cap="none" dirty="0">
              <a:solidFill>
                <a:srgbClr val="FF0000"/>
              </a:solidFill>
              <a:latin typeface="Candara" panose="020E0502030303020204" pitchFamily="34" charset="0"/>
              <a:cs typeface="Calibri" panose="020F0502020204030204" pitchFamily="34" charset="0"/>
            </a:endParaRPr>
          </a:p>
        </p:txBody>
      </p:sp>
      <p:graphicFrame>
        <p:nvGraphicFramePr>
          <p:cNvPr id="115746" name="Group 34"/>
          <p:cNvGraphicFramePr>
            <a:graphicFrameLocks noGrp="1"/>
          </p:cNvGraphicFramePr>
          <p:nvPr>
            <p:ph sz="half" idx="2"/>
            <p:extLst>
              <p:ext uri="{D42A27DB-BD31-4B8C-83A1-F6EECF244321}">
                <p14:modId xmlns:p14="http://schemas.microsoft.com/office/powerpoint/2010/main" val="2616459578"/>
              </p:ext>
            </p:extLst>
          </p:nvPr>
        </p:nvGraphicFramePr>
        <p:xfrm>
          <a:off x="76201" y="941831"/>
          <a:ext cx="8991600" cy="5437632"/>
        </p:xfrm>
        <a:graphic>
          <a:graphicData uri="http://schemas.openxmlformats.org/drawingml/2006/table">
            <a:tbl>
              <a:tblPr>
                <a:tableStyleId>{616DA210-FB5B-4158-B5E0-FEB733F419BA}</a:tableStyleId>
              </a:tblPr>
              <a:tblGrid>
                <a:gridCol w="2490154">
                  <a:extLst>
                    <a:ext uri="{9D8B030D-6E8A-4147-A177-3AD203B41FA5}">
                      <a16:colId xmlns:a16="http://schemas.microsoft.com/office/drawing/2014/main" val="20000"/>
                    </a:ext>
                  </a:extLst>
                </a:gridCol>
                <a:gridCol w="3250723">
                  <a:extLst>
                    <a:ext uri="{9D8B030D-6E8A-4147-A177-3AD203B41FA5}">
                      <a16:colId xmlns:a16="http://schemas.microsoft.com/office/drawing/2014/main" val="20001"/>
                    </a:ext>
                  </a:extLst>
                </a:gridCol>
                <a:gridCol w="3250723">
                  <a:extLst>
                    <a:ext uri="{9D8B030D-6E8A-4147-A177-3AD203B41FA5}">
                      <a16:colId xmlns:a16="http://schemas.microsoft.com/office/drawing/2014/main" val="20002"/>
                    </a:ext>
                  </a:extLst>
                </a:gridCol>
              </a:tblGrid>
              <a:tr h="4571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u="none" strike="noStrike" kern="1200" cap="none" normalizeH="0" baseline="0" dirty="0" smtClean="0">
                          <a:ln>
                            <a:noFill/>
                          </a:ln>
                          <a:solidFill>
                            <a:schemeClr val="tx1"/>
                          </a:solidFill>
                          <a:effectLst/>
                          <a:latin typeface="Candara" panose="020E0502030303020204" pitchFamily="34" charset="0"/>
                          <a:ea typeface="+mn-ea"/>
                          <a:cs typeface="+mn-cs"/>
                        </a:rPr>
                        <a:t>2 Options Available: </a:t>
                      </a:r>
                    </a:p>
                  </a:txBody>
                  <a:tcPr horzOverflow="overflow">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u="none" strike="noStrike" kern="1200" cap="none" normalizeH="0" baseline="0" dirty="0" smtClean="0">
                          <a:ln>
                            <a:noFill/>
                          </a:ln>
                          <a:solidFill>
                            <a:srgbClr val="FF0000"/>
                          </a:solidFill>
                          <a:effectLst/>
                          <a:latin typeface="Candara" panose="020E0502030303020204" pitchFamily="34" charset="0"/>
                          <a:ea typeface="+mn-ea"/>
                          <a:cs typeface="+mn-cs"/>
                        </a:rPr>
                        <a:t>Option 1: Standard Option</a:t>
                      </a:r>
                    </a:p>
                  </a:txBody>
                  <a:tcPr horzOverflow="overflow">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u="none" strike="noStrike" kern="1200" cap="none" normalizeH="0" baseline="0" dirty="0" smtClean="0">
                          <a:ln>
                            <a:noFill/>
                          </a:ln>
                          <a:solidFill>
                            <a:srgbClr val="FF0000"/>
                          </a:solidFill>
                          <a:effectLst/>
                          <a:latin typeface="Candara" panose="020E0502030303020204" pitchFamily="34" charset="0"/>
                          <a:ea typeface="+mn-ea"/>
                          <a:cs typeface="+mn-cs"/>
                        </a:rPr>
                        <a:t>Option 2: HDHP Option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1" u="none" strike="noStrike" kern="1200" cap="none" normalizeH="0" baseline="0" dirty="0" smtClean="0">
                          <a:ln>
                            <a:noFill/>
                          </a:ln>
                          <a:solidFill>
                            <a:srgbClr val="FF0000"/>
                          </a:solidFill>
                          <a:effectLst/>
                          <a:latin typeface="Candara" panose="020E0502030303020204" pitchFamily="34" charset="0"/>
                          <a:ea typeface="+mn-ea"/>
                          <a:cs typeface="+mn-cs"/>
                        </a:rPr>
                        <a:t>(High Deductible Health Plan)</a:t>
                      </a:r>
                    </a:p>
                  </a:txBody>
                  <a:tcPr horzOverflow="overflow">
                    <a:solidFill>
                      <a:schemeClr val="bg1">
                        <a:lumMod val="85000"/>
                      </a:schemeClr>
                    </a:solidFill>
                  </a:tcPr>
                </a:tc>
                <a:extLst>
                  <a:ext uri="{0D108BD9-81ED-4DB2-BD59-A6C34878D82A}">
                    <a16:rowId xmlns:a16="http://schemas.microsoft.com/office/drawing/2014/main" val="10000"/>
                  </a:ext>
                </a:extLst>
              </a:tr>
              <a:tr h="22067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1" u="none" strike="noStrike" cap="none" normalizeH="0" baseline="0" dirty="0" smtClean="0">
                          <a:ln>
                            <a:noFill/>
                          </a:ln>
                          <a:solidFill>
                            <a:schemeClr val="tx1"/>
                          </a:solidFill>
                          <a:effectLst/>
                          <a:latin typeface="Candara" panose="020E0502030303020204" pitchFamily="34" charset="0"/>
                        </a:rPr>
                        <a:t>2 Options Available</a:t>
                      </a:r>
                      <a:endParaRPr kumimoji="0" lang="en-US" sz="1250" b="1"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endParaRPr>
                    </a:p>
                  </a:txBody>
                  <a:tcPr horzOverflow="overflow"/>
                </a:tc>
                <a:tc>
                  <a:txBody>
                    <a:bodyPr/>
                    <a:lstStyle/>
                    <a:p>
                      <a:pPr marL="233363" marR="0" lvl="0" indent="-233363"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250" b="1"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Option A: HMO</a:t>
                      </a:r>
                    </a:p>
                    <a:p>
                      <a:pPr marL="457200" marR="0" lvl="1" indent="-117475"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25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Reference map in Benefits Guide for specific providers by county  </a:t>
                      </a:r>
                    </a:p>
                    <a:p>
                      <a:pPr marL="457200" marR="0" lvl="1" indent="-117475"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25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In-Network Only (Open Access)</a:t>
                      </a:r>
                    </a:p>
                    <a:p>
                      <a:pPr marL="457200" marR="0" lvl="1" indent="-117475"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25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Copayments</a:t>
                      </a:r>
                    </a:p>
                    <a:p>
                      <a:pPr marL="233363" marR="0" lvl="0" indent="-233363"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250" b="1"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Option B: PPO</a:t>
                      </a:r>
                    </a:p>
                    <a:p>
                      <a:pPr marL="457200" marR="0" lvl="1" indent="-117475"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250" b="0" i="0" u="none" strike="noStrike" kern="1200" cap="none" normalizeH="0" baseline="0" dirty="0" smtClean="0">
                          <a:ln>
                            <a:noFill/>
                          </a:ln>
                          <a:solidFill>
                            <a:schemeClr val="tx1"/>
                          </a:solidFill>
                          <a:effectLst/>
                          <a:latin typeface="Candara" panose="020E0502030303020204" pitchFamily="34" charset="0"/>
                          <a:ea typeface="+mn-ea"/>
                          <a:cs typeface="Calibri" panose="020F0502020204030204" pitchFamily="34" charset="0"/>
                        </a:rPr>
                        <a:t>Florida Blue (Blue Cross Blue Shield)</a:t>
                      </a:r>
                    </a:p>
                    <a:p>
                      <a:pPr marL="457200" marR="0" lvl="1" indent="-117475"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250" b="0" i="0" u="none" strike="noStrike" kern="1200" cap="none" normalizeH="0" baseline="0" dirty="0" smtClean="0">
                          <a:ln>
                            <a:noFill/>
                          </a:ln>
                          <a:solidFill>
                            <a:schemeClr val="tx1"/>
                          </a:solidFill>
                          <a:effectLst/>
                          <a:latin typeface="Candara" panose="020E0502030303020204" pitchFamily="34" charset="0"/>
                          <a:ea typeface="+mn-ea"/>
                          <a:cs typeface="Calibri" panose="020F0502020204030204" pitchFamily="34" charset="0"/>
                        </a:rPr>
                        <a:t>Choice of Network/Non-Network</a:t>
                      </a:r>
                    </a:p>
                    <a:p>
                      <a:pPr marL="457200" marR="0" lvl="1" indent="-117475"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250" b="0" i="0" u="none" strike="noStrike" kern="1200" cap="none" normalizeH="0" baseline="0" dirty="0" smtClean="0">
                          <a:ln>
                            <a:noFill/>
                          </a:ln>
                          <a:solidFill>
                            <a:schemeClr val="tx1"/>
                          </a:solidFill>
                          <a:effectLst/>
                          <a:latin typeface="Candara" panose="020E0502030303020204" pitchFamily="34" charset="0"/>
                          <a:ea typeface="+mn-ea"/>
                          <a:cs typeface="Calibri" panose="020F0502020204030204" pitchFamily="34" charset="0"/>
                        </a:rPr>
                        <a:t>Deductible, Copayments &amp; Coinsurance</a:t>
                      </a:r>
                    </a:p>
                  </a:txBody>
                  <a:tcPr horzOverflow="overflow"/>
                </a:tc>
                <a:tc>
                  <a:txBody>
                    <a:bodyPr/>
                    <a:lstStyle/>
                    <a:p>
                      <a:pPr marL="233363" marR="0" lvl="0" indent="-233363"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250" b="1"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Option A: HMO</a:t>
                      </a:r>
                    </a:p>
                    <a:p>
                      <a:pPr marL="457200" marR="0" lvl="1" indent="-117475"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25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Reference map in Benefits Guide for specific providers by county  </a:t>
                      </a:r>
                    </a:p>
                    <a:p>
                      <a:pPr marL="457200" marR="0" lvl="1" indent="-117475"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25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In-Network Only (Open Access)</a:t>
                      </a:r>
                    </a:p>
                    <a:p>
                      <a:pPr marL="457200" marR="0" lvl="1" indent="-117475"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25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Deductible &amp; Coinsurance</a:t>
                      </a:r>
                    </a:p>
                    <a:p>
                      <a:pPr marL="233363" marR="0" lvl="0" indent="-233363"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250" b="1"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Option B: PPO</a:t>
                      </a:r>
                    </a:p>
                    <a:p>
                      <a:pPr marL="457200" marR="0" lvl="1" indent="-117475"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250" b="0" i="0" u="none" strike="noStrike" kern="1200" cap="none" normalizeH="0" baseline="0" dirty="0" smtClean="0">
                          <a:ln>
                            <a:noFill/>
                          </a:ln>
                          <a:solidFill>
                            <a:schemeClr val="tx1"/>
                          </a:solidFill>
                          <a:effectLst/>
                          <a:latin typeface="Candara" panose="020E0502030303020204" pitchFamily="34" charset="0"/>
                          <a:ea typeface="+mn-ea"/>
                          <a:cs typeface="Calibri" panose="020F0502020204030204" pitchFamily="34" charset="0"/>
                        </a:rPr>
                        <a:t>Florida Blue (Blue Cross Blue Shield)</a:t>
                      </a:r>
                    </a:p>
                    <a:p>
                      <a:pPr marL="457200" marR="0" lvl="1" indent="-117475"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250" b="0" i="0" u="none" strike="noStrike" kern="1200" cap="none" normalizeH="0" baseline="0" dirty="0" smtClean="0">
                          <a:ln>
                            <a:noFill/>
                          </a:ln>
                          <a:solidFill>
                            <a:schemeClr val="tx1"/>
                          </a:solidFill>
                          <a:effectLst/>
                          <a:latin typeface="Candara" panose="020E0502030303020204" pitchFamily="34" charset="0"/>
                          <a:ea typeface="+mn-ea"/>
                          <a:cs typeface="Calibri" panose="020F0502020204030204" pitchFamily="34" charset="0"/>
                        </a:rPr>
                        <a:t>Choice of Network/Non-Network</a:t>
                      </a:r>
                    </a:p>
                    <a:p>
                      <a:pPr marL="457200" marR="0" lvl="1" indent="-117475"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250" b="0" i="0" u="none" strike="noStrike" kern="1200" cap="none" normalizeH="0" baseline="0" dirty="0" smtClean="0">
                          <a:ln>
                            <a:noFill/>
                          </a:ln>
                          <a:solidFill>
                            <a:schemeClr val="tx1"/>
                          </a:solidFill>
                          <a:effectLst/>
                          <a:latin typeface="Candara" panose="020E0502030303020204" pitchFamily="34" charset="0"/>
                          <a:ea typeface="+mn-ea"/>
                          <a:cs typeface="Calibri" panose="020F0502020204030204" pitchFamily="34" charset="0"/>
                        </a:rPr>
                        <a:t>Deductible &amp; Coinsurance </a:t>
                      </a:r>
                    </a:p>
                  </a:txBody>
                  <a:tcPr horzOverflow="overflow"/>
                </a:tc>
                <a:extLst>
                  <a:ext uri="{0D108BD9-81ED-4DB2-BD59-A6C34878D82A}">
                    <a16:rowId xmlns:a16="http://schemas.microsoft.com/office/drawing/2014/main" val="10001"/>
                  </a:ext>
                </a:extLst>
              </a:tr>
              <a:tr h="9036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1"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Monthly Premium</a:t>
                      </a:r>
                    </a:p>
                    <a:p>
                      <a:pPr marL="171450" marR="0" lvl="0" indent="-171450"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pPr>
                      <a:r>
                        <a:rPr kumimoji="0" lang="en-US" sz="1100" b="0" i="1"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Premiums are listed for full time employees</a:t>
                      </a:r>
                    </a:p>
                    <a:p>
                      <a:pPr marL="171450" marR="0" lvl="0" indent="-171450"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pPr>
                      <a:r>
                        <a:rPr kumimoji="0" lang="en-US" sz="1100" b="0" i="1"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9-Month Faculty will be double deducted during Spring months to pay for Summer coverage</a:t>
                      </a:r>
                    </a:p>
                  </a:txBody>
                  <a:tcPr horzOverflow="overflow"/>
                </a:tc>
                <a:tc>
                  <a: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250" b="1" i="0" u="sng"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Individual:</a:t>
                      </a:r>
                      <a:r>
                        <a:rPr kumimoji="0" lang="en-US" sz="1250" b="1"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 </a:t>
                      </a:r>
                      <a:r>
                        <a:rPr kumimoji="0" lang="en-US" sz="125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$50.00</a:t>
                      </a: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250" b="1" i="0" u="sng"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Family:</a:t>
                      </a:r>
                      <a:r>
                        <a:rPr kumimoji="0" lang="en-US" sz="1250" b="1"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 </a:t>
                      </a:r>
                      <a:r>
                        <a:rPr kumimoji="0" lang="en-US" sz="125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$180.00</a:t>
                      </a: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250" b="1" i="0" u="sng"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Spouse Program:</a:t>
                      </a:r>
                      <a:r>
                        <a:rPr kumimoji="0" lang="en-US" sz="1250" b="1"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 </a:t>
                      </a:r>
                      <a:r>
                        <a:rPr kumimoji="0" lang="en-US" sz="125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$15.00/Each Employee</a:t>
                      </a:r>
                    </a:p>
                  </a:txBody>
                  <a:tcPr horzOverflow="overflow"/>
                </a:tc>
                <a:tc>
                  <a:txBody>
                    <a:bodyPr/>
                    <a:lstStyle/>
                    <a:p>
                      <a:pPr marL="233363" marR="0" lvl="0" indent="-233363"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250" b="1" i="0" u="sng"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Individual:</a:t>
                      </a:r>
                      <a:r>
                        <a:rPr kumimoji="0" lang="en-US" sz="1250" b="1"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 </a:t>
                      </a:r>
                      <a:r>
                        <a:rPr kumimoji="0" lang="en-US" sz="125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$15.00</a:t>
                      </a:r>
                    </a:p>
                    <a:p>
                      <a:pPr marL="233363" marR="0" lvl="0" indent="-233363"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250" b="1" i="0" u="sng"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Family:</a:t>
                      </a:r>
                      <a:r>
                        <a:rPr kumimoji="0" lang="en-US" sz="1250" b="1"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 </a:t>
                      </a:r>
                      <a:r>
                        <a:rPr kumimoji="0" lang="en-US" sz="125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$64.30</a:t>
                      </a:r>
                    </a:p>
                    <a:p>
                      <a:pPr marL="233363" marR="0" lvl="0" indent="-233363"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250" b="1" i="0" u="sng"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Spouse Program: </a:t>
                      </a:r>
                      <a:r>
                        <a:rPr kumimoji="0" lang="en-US" sz="125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$15.00/Each Employee</a:t>
                      </a:r>
                    </a:p>
                  </a:txBody>
                  <a:tcPr horzOverflow="overflow"/>
                </a:tc>
                <a:extLst>
                  <a:ext uri="{0D108BD9-81ED-4DB2-BD59-A6C34878D82A}">
                    <a16:rowId xmlns:a16="http://schemas.microsoft.com/office/drawing/2014/main" val="10002"/>
                  </a:ext>
                </a:extLst>
              </a:tr>
              <a:tr h="4617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1"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Deductible</a:t>
                      </a:r>
                    </a:p>
                  </a:txBody>
                  <a:tcPr horzOverflow="overflow"/>
                </a:tc>
                <a:tc>
                  <a:txBody>
                    <a:bodyPr/>
                    <a:lstStyle/>
                    <a:p>
                      <a:pPr marL="233363" marR="0" lvl="0" indent="-233363"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250" b="1"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HMO: </a:t>
                      </a:r>
                      <a:r>
                        <a:rPr kumimoji="0" lang="en-US" sz="125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None</a:t>
                      </a:r>
                    </a:p>
                    <a:p>
                      <a:pPr marL="233363" marR="0" lvl="1" indent="-233363"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250" b="1"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PPO: </a:t>
                      </a:r>
                      <a:r>
                        <a:rPr kumimoji="0" lang="en-US" sz="1250" b="0" i="0" u="none" strike="noStrike" kern="1200" cap="none" normalizeH="0" baseline="0" dirty="0" smtClean="0">
                          <a:ln>
                            <a:noFill/>
                          </a:ln>
                          <a:solidFill>
                            <a:schemeClr val="tx1"/>
                          </a:solidFill>
                          <a:effectLst/>
                          <a:latin typeface="Candara" panose="020E0502030303020204" pitchFamily="34" charset="0"/>
                          <a:ea typeface="+mn-ea"/>
                          <a:cs typeface="Calibri" panose="020F0502020204030204" pitchFamily="34" charset="0"/>
                        </a:rPr>
                        <a:t>$250 Individual / $500 Family</a:t>
                      </a:r>
                    </a:p>
                  </a:txBody>
                  <a:tcPr horzOverflow="overflow"/>
                </a:tc>
                <a:tc>
                  <a:txBody>
                    <a:bodyPr/>
                    <a:lstStyle/>
                    <a:p>
                      <a:pPr marL="233363" marR="0" lvl="1" indent="-233363"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defRPr/>
                      </a:pPr>
                      <a:r>
                        <a:rPr kumimoji="0" lang="en-US" sz="1250" b="1"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HMO: </a:t>
                      </a:r>
                      <a:r>
                        <a:rPr kumimoji="0" lang="en-US" sz="1250" b="0" i="0" u="none" strike="noStrike" kern="1200" cap="none" normalizeH="0" baseline="0" dirty="0" smtClean="0">
                          <a:ln>
                            <a:noFill/>
                          </a:ln>
                          <a:solidFill>
                            <a:schemeClr val="tx1"/>
                          </a:solidFill>
                          <a:effectLst/>
                          <a:latin typeface="Candara" panose="020E0502030303020204" pitchFamily="34" charset="0"/>
                          <a:ea typeface="+mn-ea"/>
                          <a:cs typeface="Calibri" panose="020F0502020204030204" pitchFamily="34" charset="0"/>
                        </a:rPr>
                        <a:t>$1,350 Individual / $2,700 Family</a:t>
                      </a:r>
                    </a:p>
                    <a:p>
                      <a:pPr marL="233363" marR="0" lvl="1" indent="-233363"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250" b="1"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PPO: </a:t>
                      </a:r>
                      <a:r>
                        <a:rPr kumimoji="0" lang="en-US" sz="1250" b="0" i="0" u="none" strike="noStrike" kern="1200" cap="none" normalizeH="0" baseline="0" dirty="0" smtClean="0">
                          <a:ln>
                            <a:noFill/>
                          </a:ln>
                          <a:solidFill>
                            <a:schemeClr val="tx1"/>
                          </a:solidFill>
                          <a:effectLst/>
                          <a:latin typeface="Candara" panose="020E0502030303020204" pitchFamily="34" charset="0"/>
                          <a:ea typeface="+mn-ea"/>
                          <a:cs typeface="Calibri" panose="020F0502020204030204" pitchFamily="34" charset="0"/>
                        </a:rPr>
                        <a:t>$1,350 Individual / $2,700 Family</a:t>
                      </a:r>
                    </a:p>
                  </a:txBody>
                  <a:tcPr horzOverflow="overflow"/>
                </a:tc>
                <a:extLst>
                  <a:ext uri="{0D108BD9-81ED-4DB2-BD59-A6C34878D82A}">
                    <a16:rowId xmlns:a16="http://schemas.microsoft.com/office/drawing/2014/main" val="10003"/>
                  </a:ext>
                </a:extLst>
              </a:tr>
              <a:tr h="7511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1"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Notes</a:t>
                      </a:r>
                    </a:p>
                  </a:txBody>
                  <a:tcPr horzOverflow="overflow"/>
                </a:tc>
                <a:tc>
                  <a:txBody>
                    <a:bodyPr/>
                    <a:lstStyle/>
                    <a:p>
                      <a:pPr marL="233363" marR="0" lvl="1" indent="-233363"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endParaRPr kumimoji="0" lang="en-US" sz="1250" b="0" i="0" u="none" strike="noStrike" kern="1200" cap="none" normalizeH="0" baseline="0" dirty="0" smtClean="0">
                        <a:ln>
                          <a:noFill/>
                        </a:ln>
                        <a:solidFill>
                          <a:schemeClr val="tx1"/>
                        </a:solidFill>
                        <a:effectLst/>
                        <a:latin typeface="Candara" panose="020E0502030303020204" pitchFamily="34" charset="0"/>
                        <a:ea typeface="+mn-ea"/>
                        <a:cs typeface="Calibri" panose="020F0502020204030204" pitchFamily="34" charset="0"/>
                      </a:endParaRPr>
                    </a:p>
                  </a:txBody>
                  <a:tcPr horzOverflow="overflow"/>
                </a:tc>
                <a:tc>
                  <a:txBody>
                    <a:bodyPr/>
                    <a:lstStyle/>
                    <a:p>
                      <a:pPr marL="233363" marR="0" lvl="0" indent="-233363"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250" b="0" i="0" u="none" strike="noStrike" kern="1200" cap="none" normalizeH="0" baseline="0" dirty="0" smtClean="0">
                          <a:ln>
                            <a:noFill/>
                          </a:ln>
                          <a:solidFill>
                            <a:schemeClr val="tx1"/>
                          </a:solidFill>
                          <a:effectLst/>
                          <a:latin typeface="Candara" panose="020E0502030303020204" pitchFamily="34" charset="0"/>
                          <a:ea typeface="+mn-ea"/>
                          <a:cs typeface="Calibri" panose="020F0502020204030204" pitchFamily="34" charset="0"/>
                        </a:rPr>
                        <a:t>Employee assumes greater responsibility with health care</a:t>
                      </a:r>
                    </a:p>
                    <a:p>
                      <a:pPr marL="233363" marR="0" lvl="0" indent="-233363"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250" b="0" i="0" u="none" strike="noStrike" kern="1200" cap="none" normalizeH="0" baseline="0" dirty="0" smtClean="0">
                          <a:ln>
                            <a:noFill/>
                          </a:ln>
                          <a:solidFill>
                            <a:schemeClr val="tx1"/>
                          </a:solidFill>
                          <a:effectLst/>
                          <a:latin typeface="Candara" panose="020E0502030303020204" pitchFamily="34" charset="0"/>
                          <a:ea typeface="+mn-ea"/>
                          <a:cs typeface="Calibri" panose="020F0502020204030204" pitchFamily="34" charset="0"/>
                        </a:rPr>
                        <a:t>Participation in Health Savings Account (HSA) to offset out of pocket expenses</a:t>
                      </a:r>
                    </a:p>
                  </a:txBody>
                  <a:tcPr horzOverflow="overflow"/>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34920770"/>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0" y="293288"/>
            <a:ext cx="6324600" cy="1054776"/>
          </a:xfrm>
        </p:spPr>
        <p:txBody>
          <a:bodyPr>
            <a:normAutofit/>
          </a:bodyPr>
          <a:lstStyle/>
          <a:p>
            <a:pPr algn="ctr" fontAlgn="auto">
              <a:spcAft>
                <a:spcPts val="0"/>
              </a:spcAft>
              <a:defRPr/>
            </a:pPr>
            <a:r>
              <a:rPr lang="en-US" b="1" cap="none" dirty="0" smtClean="0">
                <a:latin typeface="Candara" panose="020E0502030303020204" pitchFamily="34" charset="0"/>
                <a:cs typeface="Calibri" panose="020F0502020204030204" pitchFamily="34" charset="0"/>
              </a:rPr>
              <a:t>Prescription Drug Plan:</a:t>
            </a:r>
            <a:endParaRPr lang="en-US" b="1" cap="none" dirty="0">
              <a:latin typeface="Candara" panose="020E0502030303020204" pitchFamily="34" charset="0"/>
              <a:cs typeface="Calibri" panose="020F0502020204030204" pitchFamily="34" charset="0"/>
            </a:endParaRPr>
          </a:p>
        </p:txBody>
      </p:sp>
      <p:graphicFrame>
        <p:nvGraphicFramePr>
          <p:cNvPr id="120879" name="Group 47"/>
          <p:cNvGraphicFramePr>
            <a:graphicFrameLocks noGrp="1"/>
          </p:cNvGraphicFramePr>
          <p:nvPr>
            <p:ph type="tbl" idx="1"/>
            <p:extLst>
              <p:ext uri="{D42A27DB-BD31-4B8C-83A1-F6EECF244321}">
                <p14:modId xmlns:p14="http://schemas.microsoft.com/office/powerpoint/2010/main" val="645374232"/>
              </p:ext>
            </p:extLst>
          </p:nvPr>
        </p:nvGraphicFramePr>
        <p:xfrm>
          <a:off x="85061" y="1194147"/>
          <a:ext cx="8915399" cy="3254327"/>
        </p:xfrm>
        <a:graphic>
          <a:graphicData uri="http://schemas.openxmlformats.org/drawingml/2006/table">
            <a:tbl>
              <a:tblPr/>
              <a:tblGrid>
                <a:gridCol w="1676012">
                  <a:extLst>
                    <a:ext uri="{9D8B030D-6E8A-4147-A177-3AD203B41FA5}">
                      <a16:colId xmlns:a16="http://schemas.microsoft.com/office/drawing/2014/main" val="20000"/>
                    </a:ext>
                  </a:extLst>
                </a:gridCol>
                <a:gridCol w="1874039">
                  <a:extLst>
                    <a:ext uri="{9D8B030D-6E8A-4147-A177-3AD203B41FA5}">
                      <a16:colId xmlns:a16="http://schemas.microsoft.com/office/drawing/2014/main" val="20001"/>
                    </a:ext>
                  </a:extLst>
                </a:gridCol>
                <a:gridCol w="2372788">
                  <a:extLst>
                    <a:ext uri="{9D8B030D-6E8A-4147-A177-3AD203B41FA5}">
                      <a16:colId xmlns:a16="http://schemas.microsoft.com/office/drawing/2014/main" val="20002"/>
                    </a:ext>
                  </a:extLst>
                </a:gridCol>
                <a:gridCol w="2992560">
                  <a:extLst>
                    <a:ext uri="{9D8B030D-6E8A-4147-A177-3AD203B41FA5}">
                      <a16:colId xmlns:a16="http://schemas.microsoft.com/office/drawing/2014/main" val="20003"/>
                    </a:ext>
                  </a:extLst>
                </a:gridCol>
              </a:tblGrid>
              <a:tr h="4196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spc="0" normalizeH="0" baseline="0" dirty="0" smtClean="0">
                        <a:ln w="12700">
                          <a:noFill/>
                          <a:prstDash val="solid"/>
                        </a:ln>
                        <a:solidFill>
                          <a:schemeClr val="tx1"/>
                        </a:solidFill>
                        <a:effectLst/>
                        <a:latin typeface="Candara" panose="020E0502030303020204" pitchFamily="34" charset="0"/>
                        <a:cs typeface="Calibri" panose="020F0502020204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spc="0" normalizeH="0" baseline="0" dirty="0" smtClean="0">
                          <a:ln w="12700">
                            <a:noFill/>
                            <a:prstDash val="solid"/>
                          </a:ln>
                          <a:solidFill>
                            <a:schemeClr val="tx1"/>
                          </a:solidFill>
                          <a:effectLst/>
                          <a:latin typeface="Candara" panose="020E0502030303020204" pitchFamily="34" charset="0"/>
                          <a:cs typeface="Calibri" panose="020F0502020204030204" pitchFamily="34" charset="0"/>
                        </a:rPr>
                        <a:t>Standard HMO &amp; Standard PPO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spc="0" normalizeH="0" baseline="0" dirty="0" smtClean="0">
                        <a:ln w="12700">
                          <a:noFill/>
                          <a:prstDash val="solid"/>
                        </a:ln>
                        <a:solidFill>
                          <a:schemeClr val="tx2"/>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6">
                            <a:lumMod val="20000"/>
                            <a:lumOff val="80000"/>
                          </a:schemeClr>
                        </a:gs>
                        <a:gs pos="100000">
                          <a:schemeClr val="bg1">
                            <a:shade val="35000"/>
                            <a:satMod val="155000"/>
                          </a:schemeClr>
                        </a:gs>
                      </a:gsLst>
                      <a:path path="circl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spc="0" normalizeH="0" baseline="0" dirty="0" smtClean="0">
                          <a:ln w="12700">
                            <a:noFill/>
                            <a:prstDash val="solid"/>
                          </a:ln>
                          <a:solidFill>
                            <a:schemeClr val="tx1"/>
                          </a:solidFill>
                          <a:effectLst/>
                          <a:latin typeface="Candara" panose="020E0502030303020204" pitchFamily="34" charset="0"/>
                          <a:cs typeface="Calibri" panose="020F0502020204030204" pitchFamily="34" charset="0"/>
                        </a:rPr>
                        <a:t>HDHP HMO &amp; PPO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0"/>
                  </a:ext>
                </a:extLst>
              </a:tr>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kern="1200" cap="none" spc="0" normalizeH="0" baseline="0" dirty="0" smtClean="0">
                        <a:ln w="12700">
                          <a:noFill/>
                          <a:prstDash val="solid"/>
                        </a:ln>
                        <a:solidFill>
                          <a:schemeClr val="tx1"/>
                        </a:solidFill>
                        <a:effectLst/>
                        <a:latin typeface="Candara" panose="020E0502030303020204" pitchFamily="34" charset="0"/>
                        <a:ea typeface="+mn-ea"/>
                        <a:cs typeface="Calibri" panose="020F0502020204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none" spc="0" normalizeH="0" baseline="0" dirty="0" smtClean="0">
                          <a:ln w="12700">
                            <a:noFill/>
                            <a:prstDash val="solid"/>
                          </a:ln>
                          <a:solidFill>
                            <a:schemeClr val="tx1"/>
                          </a:solidFill>
                          <a:effectLst/>
                          <a:latin typeface="Candara" panose="020E0502030303020204" pitchFamily="34" charset="0"/>
                          <a:ea typeface="+mn-ea"/>
                          <a:cs typeface="Calibri" panose="020F0502020204030204" pitchFamily="34" charset="0"/>
                        </a:rPr>
                        <a:t>Retail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none" spc="0" normalizeH="0" baseline="0" dirty="0" smtClean="0">
                          <a:ln w="12700">
                            <a:noFill/>
                            <a:prstDash val="solid"/>
                          </a:ln>
                          <a:solidFill>
                            <a:schemeClr val="tx1"/>
                          </a:solidFill>
                          <a:effectLst/>
                          <a:latin typeface="Candara" panose="020E0502030303020204" pitchFamily="34" charset="0"/>
                          <a:ea typeface="+mn-ea"/>
                          <a:cs typeface="Calibri" panose="020F0502020204030204" pitchFamily="34" charset="0"/>
                        </a:rPr>
                        <a:t>(30 Day Supply)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none" spc="0" normalizeH="0" baseline="0" dirty="0" smtClean="0">
                          <a:ln w="12700">
                            <a:noFill/>
                            <a:prstDash val="solid"/>
                          </a:ln>
                          <a:solidFill>
                            <a:schemeClr val="tx1"/>
                          </a:solidFill>
                          <a:effectLst/>
                          <a:latin typeface="Candara" panose="020E0502030303020204" pitchFamily="34" charset="0"/>
                          <a:ea typeface="+mn-ea"/>
                          <a:cs typeface="Calibri" panose="020F0502020204030204" pitchFamily="34" charset="0"/>
                        </a:rPr>
                        <a:t> Mail Order &amp; Retail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none" spc="0" normalizeH="0" baseline="0" dirty="0" smtClean="0">
                          <a:ln w="12700">
                            <a:noFill/>
                            <a:prstDash val="solid"/>
                          </a:ln>
                          <a:solidFill>
                            <a:schemeClr val="tx1"/>
                          </a:solidFill>
                          <a:effectLst/>
                          <a:latin typeface="Candara" panose="020E0502030303020204" pitchFamily="34" charset="0"/>
                          <a:ea typeface="+mn-ea"/>
                          <a:cs typeface="Calibri" panose="020F0502020204030204" pitchFamily="34" charset="0"/>
                        </a:rPr>
                        <a:t>(90 Day Supply)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none" spc="0" normalizeH="0" baseline="0" dirty="0" smtClean="0">
                          <a:ln w="12700">
                            <a:noFill/>
                            <a:prstDash val="solid"/>
                          </a:ln>
                          <a:solidFill>
                            <a:schemeClr val="tx1"/>
                          </a:solidFill>
                          <a:effectLst/>
                          <a:latin typeface="Candara" panose="020E0502030303020204" pitchFamily="34" charset="0"/>
                          <a:ea typeface="+mn-ea"/>
                          <a:cs typeface="Calibri" panose="020F0502020204030204" pitchFamily="34" charset="0"/>
                        </a:rPr>
                        <a:t>Retail (30 Day);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none" spc="0" normalizeH="0" baseline="0" dirty="0" smtClean="0">
                          <a:ln w="12700">
                            <a:noFill/>
                            <a:prstDash val="solid"/>
                          </a:ln>
                          <a:solidFill>
                            <a:schemeClr val="tx1"/>
                          </a:solidFill>
                          <a:effectLst/>
                          <a:latin typeface="Candara" panose="020E0502030303020204" pitchFamily="34" charset="0"/>
                          <a:ea typeface="+mn-ea"/>
                          <a:cs typeface="Calibri" panose="020F0502020204030204" pitchFamily="34" charset="0"/>
                        </a:rPr>
                        <a:t>Mail Order (90-Day);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none" spc="0" normalizeH="0" baseline="0" dirty="0" smtClean="0">
                          <a:ln w="12700">
                            <a:noFill/>
                            <a:prstDash val="solid"/>
                          </a:ln>
                          <a:solidFill>
                            <a:schemeClr val="tx1"/>
                          </a:solidFill>
                          <a:effectLst/>
                          <a:latin typeface="Candara" panose="020E0502030303020204" pitchFamily="34" charset="0"/>
                          <a:ea typeface="+mn-ea"/>
                          <a:cs typeface="Calibri" panose="020F0502020204030204" pitchFamily="34" charset="0"/>
                        </a:rPr>
                        <a:t>Retail (90-Day)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1" u="none" strike="noStrike" kern="1200" cap="none" spc="0" normalizeH="0" baseline="0" dirty="0" smtClean="0">
                          <a:ln w="12700">
                            <a:noFill/>
                            <a:prstDash val="solid"/>
                          </a:ln>
                          <a:solidFill>
                            <a:schemeClr val="tx1"/>
                          </a:solidFill>
                          <a:effectLst/>
                          <a:latin typeface="Candara" panose="020E0502030303020204" pitchFamily="34" charset="0"/>
                          <a:ea typeface="+mn-ea"/>
                          <a:cs typeface="Calibri" panose="020F0502020204030204" pitchFamily="34" charset="0"/>
                        </a:rPr>
                        <a:t>*After deductible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2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Generic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Preferred Brand-Name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19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Non-Preferred Brand-Name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andara" panose="020E0502030303020204" pitchFamily="34" charset="0"/>
                          <a:cs typeface="Calibri" panose="020F0502020204030204" pitchFamily="34"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1026" name="Picture 2" descr="C:\Program Files\Microsoft Office\MEDIA\CAGCAT10\j019975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6039" y="552073"/>
            <a:ext cx="526322" cy="537206"/>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327644" y="5859818"/>
            <a:ext cx="8511556" cy="810985"/>
            <a:chOff x="363024" y="5004549"/>
            <a:chExt cx="8511556" cy="810985"/>
          </a:xfrm>
        </p:grpSpPr>
        <p:sp>
          <p:nvSpPr>
            <p:cNvPr id="8" name="TextBox 7"/>
            <p:cNvSpPr txBox="1"/>
            <p:nvPr/>
          </p:nvSpPr>
          <p:spPr>
            <a:xfrm>
              <a:off x="914400" y="5056099"/>
              <a:ext cx="7960180"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247650" lvl="1" fontAlgn="auto">
                <a:spcBef>
                  <a:spcPts val="500"/>
                </a:spcBef>
                <a:spcAft>
                  <a:spcPts val="0"/>
                </a:spcAft>
                <a:buClr>
                  <a:srgbClr val="F3E99E"/>
                </a:buClr>
                <a:buSzPct val="80000"/>
                <a:defRPr/>
              </a:pPr>
              <a:r>
                <a:rPr lang="en-US" sz="2000" dirty="0">
                  <a:solidFill>
                    <a:schemeClr val="tx1"/>
                  </a:solidFill>
                  <a:latin typeface="Candara" panose="020E0502030303020204" pitchFamily="34" charset="0"/>
                  <a:cs typeface="Calibri" panose="020F0502020204030204" pitchFamily="34" charset="0"/>
                </a:rPr>
                <a:t>Download </a:t>
              </a:r>
              <a:r>
                <a:rPr lang="en-US" sz="2000" dirty="0" smtClean="0">
                  <a:solidFill>
                    <a:schemeClr val="tx1"/>
                  </a:solidFill>
                  <a:latin typeface="Candara" panose="020E0502030303020204" pitchFamily="34" charset="0"/>
                  <a:cs typeface="Calibri" panose="020F0502020204030204" pitchFamily="34" charset="0"/>
                </a:rPr>
                <a:t>CVS Caremark’s </a:t>
              </a:r>
              <a:r>
                <a:rPr lang="en-US" sz="2000" dirty="0">
                  <a:solidFill>
                    <a:schemeClr val="tx1"/>
                  </a:solidFill>
                  <a:latin typeface="Candara" panose="020E0502030303020204" pitchFamily="34" charset="0"/>
                  <a:cs typeface="Calibri" panose="020F0502020204030204" pitchFamily="34" charset="0"/>
                </a:rPr>
                <a:t>smartphone app to manage your account, see your ID card and more!</a:t>
              </a:r>
            </a:p>
          </p:txBody>
        </p:sp>
        <p:pic>
          <p:nvPicPr>
            <p:cNvPr id="9" name="Picture 2" descr="C:\Users\as089772\AppData\Local\Microsoft\Windows\Temporary Internet Files\Content.IE5\RS37165C\MC900442135[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024" y="5004549"/>
              <a:ext cx="810985" cy="810985"/>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879020" y="4500023"/>
            <a:ext cx="8223341" cy="1400383"/>
          </a:xfrm>
          <a:prstGeom prst="rect">
            <a:avLst/>
          </a:prstGeom>
          <a:noFill/>
        </p:spPr>
        <p:txBody>
          <a:bodyPr wrap="square" rtlCol="0">
            <a:spAutoFit/>
          </a:bodyPr>
          <a:lstStyle/>
          <a:p>
            <a:pPr marL="342900" indent="-342900" fontAlgn="auto">
              <a:spcBef>
                <a:spcPts val="600"/>
              </a:spcBef>
              <a:spcAft>
                <a:spcPts val="0"/>
              </a:spcAft>
              <a:buClr>
                <a:srgbClr val="000000"/>
              </a:buClr>
              <a:buSzPct val="90000"/>
              <a:buFont typeface="Wingdings" panose="05000000000000000000" pitchFamily="2" charset="2"/>
              <a:buChar char="ü"/>
              <a:defRPr/>
            </a:pPr>
            <a:r>
              <a:rPr lang="en-US" sz="1600" dirty="0">
                <a:solidFill>
                  <a:srgbClr val="000000"/>
                </a:solidFill>
                <a:latin typeface="Candara" panose="020E0502030303020204" pitchFamily="34" charset="0"/>
                <a:cs typeface="Calibri" panose="020F0502020204030204" pitchFamily="34" charset="0"/>
              </a:rPr>
              <a:t>You will receive a </a:t>
            </a:r>
            <a:r>
              <a:rPr lang="en-US" sz="1600" u="sng" dirty="0">
                <a:solidFill>
                  <a:srgbClr val="000000"/>
                </a:solidFill>
                <a:latin typeface="Candara" panose="020E0502030303020204" pitchFamily="34" charset="0"/>
                <a:cs typeface="Calibri" panose="020F0502020204030204" pitchFamily="34" charset="0"/>
              </a:rPr>
              <a:t>separate</a:t>
            </a:r>
            <a:r>
              <a:rPr lang="en-US" sz="1600" dirty="0">
                <a:solidFill>
                  <a:srgbClr val="000000"/>
                </a:solidFill>
                <a:latin typeface="Candara" panose="020E0502030303020204" pitchFamily="34" charset="0"/>
                <a:cs typeface="Calibri" panose="020F0502020204030204" pitchFamily="34" charset="0"/>
              </a:rPr>
              <a:t> prescription card from CVS </a:t>
            </a:r>
            <a:r>
              <a:rPr lang="en-US" sz="1600" dirty="0" smtClean="0">
                <a:solidFill>
                  <a:srgbClr val="000000"/>
                </a:solidFill>
                <a:latin typeface="Candara" panose="020E0502030303020204" pitchFamily="34" charset="0"/>
                <a:cs typeface="Calibri" panose="020F0502020204030204" pitchFamily="34" charset="0"/>
              </a:rPr>
              <a:t>Caremark.</a:t>
            </a:r>
            <a:r>
              <a:rPr lang="en-US" sz="1600" dirty="0" smtClean="0">
                <a:latin typeface="Candara" panose="020E0502030303020204" pitchFamily="34" charset="0"/>
              </a:rPr>
              <a:t> </a:t>
            </a:r>
            <a:r>
              <a:rPr lang="en-US" sz="1600" dirty="0" smtClean="0">
                <a:solidFill>
                  <a:srgbClr val="000000"/>
                </a:solidFill>
                <a:latin typeface="Candara" panose="020E0502030303020204" pitchFamily="34" charset="0"/>
                <a:cs typeface="Calibri" panose="020F0502020204030204" pitchFamily="34" charset="0"/>
              </a:rPr>
              <a:t>Your health insurance card is not used for prescriptions. </a:t>
            </a:r>
          </a:p>
          <a:p>
            <a:pPr marL="342900" indent="-342900" fontAlgn="auto">
              <a:spcBef>
                <a:spcPts val="600"/>
              </a:spcBef>
              <a:spcAft>
                <a:spcPts val="0"/>
              </a:spcAft>
              <a:buClr>
                <a:srgbClr val="000000"/>
              </a:buClr>
              <a:buSzPct val="90000"/>
              <a:buFont typeface="Wingdings" panose="05000000000000000000" pitchFamily="2" charset="2"/>
              <a:buChar char="ü"/>
              <a:defRPr/>
            </a:pPr>
            <a:r>
              <a:rPr lang="en-US" sz="1600" dirty="0" smtClean="0">
                <a:solidFill>
                  <a:srgbClr val="000000"/>
                </a:solidFill>
                <a:latin typeface="Candara" panose="020E0502030303020204" pitchFamily="34" charset="0"/>
              </a:rPr>
              <a:t>Medication Synchronization (Med Sync) allows prescriptions to be synchronized so they can be refilled on the same day. This is optional and only allowed once per year. If you are interested, speak to your pharmacist.</a:t>
            </a:r>
            <a:endParaRPr lang="en-US" sz="1600" dirty="0">
              <a:latin typeface="Candara" panose="020E0502030303020204" pitchFamily="34" charset="0"/>
            </a:endParaRPr>
          </a:p>
        </p:txBody>
      </p:sp>
      <p:pic>
        <p:nvPicPr>
          <p:cNvPr id="6" name="Picture 2" descr="C:\Users\as089772\AppData\Local\Microsoft\Windows\Temporary Internet Files\Content.IE5\F6H5CF8O\MC90029093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440" y="4604668"/>
            <a:ext cx="695920" cy="104570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cvs caremark"/>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64786" y="241739"/>
            <a:ext cx="2308454" cy="900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668175"/>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HR_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HR_PowerPoint_Template</Template>
  <TotalTime>62116</TotalTime>
  <Words>5271</Words>
  <Application>Microsoft Office PowerPoint</Application>
  <PresentationFormat>On-screen Show (4:3)</PresentationFormat>
  <Paragraphs>901</Paragraphs>
  <Slides>40</Slides>
  <Notes>40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ＭＳ Ｐゴシック</vt:lpstr>
      <vt:lpstr>Arial</vt:lpstr>
      <vt:lpstr>Bradley Hand ITC</vt:lpstr>
      <vt:lpstr>Calibri</vt:lpstr>
      <vt:lpstr>Candara</vt:lpstr>
      <vt:lpstr>Tahoma</vt:lpstr>
      <vt:lpstr>Times New Roman</vt:lpstr>
      <vt:lpstr>Wingdings</vt:lpstr>
      <vt:lpstr>Wingdings 2</vt:lpstr>
      <vt:lpstr>HR_PowerPoint_Template</vt:lpstr>
      <vt:lpstr>New Employee Orientation Benefits: Insurance (Part 1)</vt:lpstr>
      <vt:lpstr>New Employee Benefits Guide</vt:lpstr>
      <vt:lpstr>PowerPoint Presentation</vt:lpstr>
      <vt:lpstr>PowerPoint Presentation</vt:lpstr>
      <vt:lpstr>Changing Insurance</vt:lpstr>
      <vt:lpstr>Eligible Dependents</vt:lpstr>
      <vt:lpstr>Insurance Effective Dates</vt:lpstr>
      <vt:lpstr>Health Insurance Options</vt:lpstr>
      <vt:lpstr>Prescription Drug Plan:</vt:lpstr>
      <vt:lpstr>HDHP: Health Savings Account</vt:lpstr>
      <vt:lpstr>Spending Account Comparison</vt:lpstr>
      <vt:lpstr>Dental</vt:lpstr>
      <vt:lpstr>PowerPoint Presentation</vt:lpstr>
      <vt:lpstr>Vision:</vt:lpstr>
      <vt:lpstr>State Life Insurance:</vt:lpstr>
      <vt:lpstr> Other Supplemental Plans</vt:lpstr>
      <vt:lpstr>PowerPoint Presentation</vt:lpstr>
      <vt:lpstr>Disability Plan Comparison</vt:lpstr>
      <vt:lpstr>Life Insurance Comparison</vt:lpstr>
      <vt:lpstr>Additional Employee Benefits</vt:lpstr>
      <vt:lpstr>Annual Events</vt:lpstr>
      <vt:lpstr>Workers’ Compensation</vt:lpstr>
      <vt:lpstr>Sick Leave Pool</vt:lpstr>
      <vt:lpstr>FMLA (Family Medical Leave Act) Rights &amp; Responsibilities</vt:lpstr>
      <vt:lpstr>New Employee Orientation Benefits: Retirement (Part 2)</vt:lpstr>
      <vt:lpstr>Mandatory Retirement Plans </vt:lpstr>
      <vt:lpstr>FICA Alternative Plan (FAPLAN)</vt:lpstr>
      <vt:lpstr>PowerPoint Presentation</vt:lpstr>
      <vt:lpstr>How To Enroll In Mandatory Retirement Plans</vt:lpstr>
      <vt:lpstr>PowerPoint Presentation</vt:lpstr>
      <vt:lpstr>PowerPoint Presentation</vt:lpstr>
      <vt:lpstr>Reemployed Retirees</vt:lpstr>
      <vt:lpstr>Importance of Saving for Retirement</vt:lpstr>
      <vt:lpstr>The Benefit of Starting Early</vt:lpstr>
      <vt:lpstr>What is a “Pre-Tax Retirement Contribution”?</vt:lpstr>
      <vt:lpstr>Voluntary Retirement Options</vt:lpstr>
      <vt:lpstr>How To Enroll In Voluntary Retirement Plans</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Benefits Section</dc:title>
  <dc:creator>Ashley Longoria</dc:creator>
  <cp:lastModifiedBy>Ashley Longoria</cp:lastModifiedBy>
  <cp:revision>291</cp:revision>
  <cp:lastPrinted>2017-11-30T20:12:01Z</cp:lastPrinted>
  <dcterms:created xsi:type="dcterms:W3CDTF">2014-01-07T17:45:21Z</dcterms:created>
  <dcterms:modified xsi:type="dcterms:W3CDTF">2018-07-13T17:09:51Z</dcterms:modified>
</cp:coreProperties>
</file>