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47" r:id="rId2"/>
  </p:sldMasterIdLst>
  <p:notesMasterIdLst>
    <p:notesMasterId r:id="rId47"/>
  </p:notesMasterIdLst>
  <p:handoutMasterIdLst>
    <p:handoutMasterId r:id="rId48"/>
  </p:handoutMasterIdLst>
  <p:sldIdLst>
    <p:sldId id="265" r:id="rId3"/>
    <p:sldId id="266" r:id="rId4"/>
    <p:sldId id="303" r:id="rId5"/>
    <p:sldId id="267" r:id="rId6"/>
    <p:sldId id="304" r:id="rId7"/>
    <p:sldId id="298" r:id="rId8"/>
    <p:sldId id="300" r:id="rId9"/>
    <p:sldId id="302" r:id="rId10"/>
    <p:sldId id="277" r:id="rId11"/>
    <p:sldId id="301" r:id="rId12"/>
    <p:sldId id="299" r:id="rId13"/>
    <p:sldId id="278" r:id="rId14"/>
    <p:sldId id="279" r:id="rId15"/>
    <p:sldId id="280" r:id="rId16"/>
    <p:sldId id="281" r:id="rId17"/>
    <p:sldId id="282" r:id="rId18"/>
    <p:sldId id="283" r:id="rId19"/>
    <p:sldId id="284" r:id="rId20"/>
    <p:sldId id="268" r:id="rId21"/>
    <p:sldId id="285" r:id="rId22"/>
    <p:sldId id="286" r:id="rId23"/>
    <p:sldId id="287" r:id="rId24"/>
    <p:sldId id="288" r:id="rId25"/>
    <p:sldId id="289" r:id="rId26"/>
    <p:sldId id="290" r:id="rId27"/>
    <p:sldId id="291" r:id="rId28"/>
    <p:sldId id="269" r:id="rId29"/>
    <p:sldId id="292" r:id="rId30"/>
    <p:sldId id="293" r:id="rId31"/>
    <p:sldId id="294" r:id="rId32"/>
    <p:sldId id="295" r:id="rId33"/>
    <p:sldId id="270" r:id="rId34"/>
    <p:sldId id="271" r:id="rId35"/>
    <p:sldId id="257" r:id="rId36"/>
    <p:sldId id="259" r:id="rId37"/>
    <p:sldId id="260" r:id="rId38"/>
    <p:sldId id="261" r:id="rId39"/>
    <p:sldId id="263" r:id="rId40"/>
    <p:sldId id="264" r:id="rId41"/>
    <p:sldId id="272" r:id="rId42"/>
    <p:sldId id="274" r:id="rId43"/>
    <p:sldId id="276" r:id="rId44"/>
    <p:sldId id="296" r:id="rId45"/>
    <p:sldId id="297"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3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00" d="100"/>
          <a:sy n="100" d="100"/>
        </p:scale>
        <p:origin x="-2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2D189F0-BF93-415A-91B9-82A3667EA95B}" type="datetime1">
              <a:rPr lang="en-US"/>
              <a:pPr>
                <a:defRPr/>
              </a:pPr>
              <a:t>1/13/2014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D4FBB8B-4085-43F6-ABEA-231CDE2182B8}" type="slidenum">
              <a:rPr lang="en-US"/>
              <a:pPr>
                <a:defRPr/>
              </a:pPr>
              <a:t>‹#›</a:t>
            </a:fld>
            <a:endParaRPr lang="en-US" dirty="0"/>
          </a:p>
        </p:txBody>
      </p:sp>
    </p:spTree>
    <p:extLst>
      <p:ext uri="{BB962C8B-B14F-4D97-AF65-F5344CB8AC3E}">
        <p14:creationId xmlns:p14="http://schemas.microsoft.com/office/powerpoint/2010/main" val="951952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BAD57DAA-AEED-4771-9F02-AFD694795ACC}" type="datetime1">
              <a:rPr lang="en-US"/>
              <a:pPr>
                <a:defRPr/>
              </a:pPr>
              <a:t>1/13/2014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BB09C31-E2D3-4EDA-BC58-B5C80C923468}" type="slidenum">
              <a:rPr lang="en-US"/>
              <a:pPr>
                <a:defRPr/>
              </a:pPr>
              <a:t>‹#›</a:t>
            </a:fld>
            <a:endParaRPr lang="en-US" dirty="0"/>
          </a:p>
        </p:txBody>
      </p:sp>
    </p:spTree>
    <p:extLst>
      <p:ext uri="{BB962C8B-B14F-4D97-AF65-F5344CB8AC3E}">
        <p14:creationId xmlns:p14="http://schemas.microsoft.com/office/powerpoint/2010/main" val="36638188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B09C31-E2D3-4EDA-BC58-B5C80C923468}" type="slidenum">
              <a:rPr lang="en-US" smtClean="0"/>
              <a:pPr>
                <a:defRPr/>
              </a:pPr>
              <a:t>36</a:t>
            </a:fld>
            <a:endParaRPr lang="en-US" dirty="0"/>
          </a:p>
        </p:txBody>
      </p:sp>
    </p:spTree>
    <p:extLst>
      <p:ext uri="{BB962C8B-B14F-4D97-AF65-F5344CB8AC3E}">
        <p14:creationId xmlns:p14="http://schemas.microsoft.com/office/powerpoint/2010/main" val="96005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B09C31-E2D3-4EDA-BC58-B5C80C923468}" type="slidenum">
              <a:rPr lang="en-US" smtClean="0"/>
              <a:pPr>
                <a:defRPr/>
              </a:pPr>
              <a:t>39</a:t>
            </a:fld>
            <a:endParaRPr lang="en-US" dirty="0"/>
          </a:p>
        </p:txBody>
      </p:sp>
    </p:spTree>
    <p:extLst>
      <p:ext uri="{BB962C8B-B14F-4D97-AF65-F5344CB8AC3E}">
        <p14:creationId xmlns:p14="http://schemas.microsoft.com/office/powerpoint/2010/main" val="934072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98FEC7-A750-4CE1-9AD4-6F263ACA6F58}" type="datetime1">
              <a:rPr lang="en-US"/>
              <a:pPr>
                <a:defRPr/>
              </a:pPr>
              <a:t>1/13/2014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D5558B-A904-4F27-A43C-158DC50E5AAA}" type="slidenum">
              <a:rPr lang="en-US"/>
              <a:pPr>
                <a:defRPr/>
              </a:pPr>
              <a:t>‹#›</a:t>
            </a:fld>
            <a:endParaRPr lang="en-US" dirty="0"/>
          </a:p>
        </p:txBody>
      </p:sp>
    </p:spTree>
    <p:extLst>
      <p:ext uri="{BB962C8B-B14F-4D97-AF65-F5344CB8AC3E}">
        <p14:creationId xmlns:p14="http://schemas.microsoft.com/office/powerpoint/2010/main" val="321085044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B13CC82-1656-4364-B748-E6A22853E2B7}" type="datetime1">
              <a:rPr lang="en-US"/>
              <a:pPr>
                <a:defRPr/>
              </a:pPr>
              <a:t>1/13/2014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1AAF35-2B31-4399-BA5A-7134ED4B5636}" type="slidenum">
              <a:rPr lang="en-US"/>
              <a:pPr>
                <a:defRPr/>
              </a:pPr>
              <a:t>‹#›</a:t>
            </a:fld>
            <a:endParaRPr lang="en-US" dirty="0"/>
          </a:p>
        </p:txBody>
      </p:sp>
    </p:spTree>
    <p:extLst>
      <p:ext uri="{BB962C8B-B14F-4D97-AF65-F5344CB8AC3E}">
        <p14:creationId xmlns:p14="http://schemas.microsoft.com/office/powerpoint/2010/main" val="13977541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9A7FC0F-45CC-4FC1-9CA2-360C0EEA2649}" type="datetime1">
              <a:rPr lang="en-US"/>
              <a:pPr>
                <a:defRPr/>
              </a:pPr>
              <a:t>1/13/2014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5B528F-6FA1-4EC0-A5A4-787A2ABB6D72}" type="slidenum">
              <a:rPr lang="en-US"/>
              <a:pPr>
                <a:defRPr/>
              </a:pPr>
              <a:t>‹#›</a:t>
            </a:fld>
            <a:endParaRPr lang="en-US" dirty="0"/>
          </a:p>
        </p:txBody>
      </p:sp>
    </p:spTree>
    <p:extLst>
      <p:ext uri="{BB962C8B-B14F-4D97-AF65-F5344CB8AC3E}">
        <p14:creationId xmlns:p14="http://schemas.microsoft.com/office/powerpoint/2010/main" val="29890299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98FEC7-A750-4CE1-9AD4-6F263ACA6F58}" type="datetime1">
              <a:rPr lang="en-US"/>
              <a:pPr>
                <a:defRPr/>
              </a:pPr>
              <a:t>1/13/2014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D5558B-A904-4F27-A43C-158DC50E5AAA}" type="slidenum">
              <a:rPr lang="en-US"/>
              <a:pPr>
                <a:defRPr/>
              </a:pPr>
              <a:t>‹#›</a:t>
            </a:fld>
            <a:endParaRPr lang="en-US" dirty="0"/>
          </a:p>
        </p:txBody>
      </p:sp>
    </p:spTree>
    <p:extLst>
      <p:ext uri="{BB962C8B-B14F-4D97-AF65-F5344CB8AC3E}">
        <p14:creationId xmlns:p14="http://schemas.microsoft.com/office/powerpoint/2010/main" val="81788201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B13CC82-1656-4364-B748-E6A22853E2B7}" type="datetime1">
              <a:rPr lang="en-US"/>
              <a:pPr>
                <a:defRPr/>
              </a:pPr>
              <a:t>1/13/2014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1AAF35-2B31-4399-BA5A-7134ED4B5636}" type="slidenum">
              <a:rPr lang="en-US"/>
              <a:pPr>
                <a:defRPr/>
              </a:pPr>
              <a:t>‹#›</a:t>
            </a:fld>
            <a:endParaRPr lang="en-US" dirty="0"/>
          </a:p>
        </p:txBody>
      </p:sp>
    </p:spTree>
    <p:extLst>
      <p:ext uri="{BB962C8B-B14F-4D97-AF65-F5344CB8AC3E}">
        <p14:creationId xmlns:p14="http://schemas.microsoft.com/office/powerpoint/2010/main" val="395383987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9A7FC0F-45CC-4FC1-9CA2-360C0EEA2649}" type="datetime1">
              <a:rPr lang="en-US"/>
              <a:pPr>
                <a:defRPr/>
              </a:pPr>
              <a:t>1/13/2014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5B528F-6FA1-4EC0-A5A4-787A2ABB6D72}" type="slidenum">
              <a:rPr lang="en-US"/>
              <a:pPr>
                <a:defRPr/>
              </a:pPr>
              <a:t>‹#›</a:t>
            </a:fld>
            <a:endParaRPr lang="en-US" dirty="0"/>
          </a:p>
        </p:txBody>
      </p:sp>
    </p:spTree>
    <p:extLst>
      <p:ext uri="{BB962C8B-B14F-4D97-AF65-F5344CB8AC3E}">
        <p14:creationId xmlns:p14="http://schemas.microsoft.com/office/powerpoint/2010/main" val="386012437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D3C8D76-91A2-4A38-8582-567F0FECD0E8}" type="datetime1">
              <a:rPr lang="en-US"/>
              <a:pPr>
                <a:defRPr/>
              </a:pPr>
              <a:t>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762773B9-D6DC-440A-A034-C1E4E92C99C8}" type="slidenum">
              <a:rPr lang="en-US"/>
              <a:pPr>
                <a:defRPr/>
              </a:pPr>
              <a:t>‹#›</a:t>
            </a:fld>
            <a:endParaRPr lang="en-US" dirty="0"/>
          </a:p>
        </p:txBody>
      </p:sp>
      <p:pic>
        <p:nvPicPr>
          <p:cNvPr id="1031" name="Picture 8" descr="gen_weblike_INT0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5" r:id="rId1"/>
    <p:sldLayoutId id="2147483944" r:id="rId2"/>
    <p:sldLayoutId id="2147483946" r:id="rId3"/>
  </p:sldLayoutIdLst>
  <p:transition spd="slow"/>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D3C8D76-91A2-4A38-8582-567F0FECD0E8}" type="datetime1">
              <a:rPr lang="en-US"/>
              <a:pPr>
                <a:defRPr/>
              </a:pPr>
              <a:t>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762773B9-D6DC-440A-A034-C1E4E92C99C8}" type="slidenum">
              <a:rPr lang="en-US"/>
              <a:pPr>
                <a:defRPr/>
              </a:pPr>
              <a:t>‹#›</a:t>
            </a:fld>
            <a:endParaRPr lang="en-US" dirty="0"/>
          </a:p>
        </p:txBody>
      </p:sp>
      <p:pic>
        <p:nvPicPr>
          <p:cNvPr id="1031" name="Picture 8" descr="gen_weblike_INT01.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62701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Lst>
  <p:transition spd="slow"/>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hr.ucf.edu/files/ClearingtheCach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fa.ucf.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ayroll@ucf.edu" TargetMode="External"/><Relationship Id="rId2" Type="http://schemas.openxmlformats.org/officeDocument/2006/relationships/hyperlink" Target="http://hr.ucf.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loaandworkcomp@ucf.ed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447800"/>
            <a:ext cx="7772400" cy="3962400"/>
          </a:xfrm>
        </p:spPr>
        <p:txBody>
          <a:bodyPr/>
          <a:lstStyle/>
          <a:p>
            <a:pPr lvl="0" algn="ctr" defTabSz="914310" eaLnBrk="0" hangingPunct="0">
              <a:spcBef>
                <a:spcPct val="0"/>
              </a:spcBef>
              <a:defRPr/>
            </a:pPr>
            <a:endParaRPr lang="en-US" sz="6000" b="1" dirty="0" smtClean="0">
              <a:solidFill>
                <a:srgbClr val="CC9900"/>
              </a:solidFill>
              <a:effectLst>
                <a:outerShdw blurRad="38100" dist="38100" dir="2700000" algn="tl">
                  <a:srgbClr val="FFFFFF"/>
                </a:outerShdw>
              </a:effectLst>
              <a:latin typeface="Techno" charset="0"/>
            </a:endParaRPr>
          </a:p>
          <a:p>
            <a:pPr lvl="0" algn="ctr" defTabSz="914310" eaLnBrk="0" hangingPunct="0">
              <a:spcBef>
                <a:spcPct val="0"/>
              </a:spcBef>
              <a:defRPr/>
            </a:pPr>
            <a:r>
              <a:rPr lang="en-US" sz="6000" b="1" dirty="0" smtClean="0">
                <a:solidFill>
                  <a:srgbClr val="CC9900"/>
                </a:solidFill>
                <a:effectLst>
                  <a:outerShdw blurRad="38100" dist="38100" dir="2700000" algn="tl">
                    <a:srgbClr val="FFFFFF"/>
                  </a:outerShdw>
                </a:effectLst>
                <a:latin typeface="Techno" charset="0"/>
              </a:rPr>
              <a:t>Welcome </a:t>
            </a:r>
            <a:r>
              <a:rPr lang="en-US" sz="6000" b="1" dirty="0">
                <a:solidFill>
                  <a:srgbClr val="CC9900"/>
                </a:solidFill>
                <a:effectLst>
                  <a:outerShdw blurRad="38100" dist="38100" dir="2700000" algn="tl">
                    <a:srgbClr val="FFFFFF"/>
                  </a:outerShdw>
                </a:effectLst>
                <a:latin typeface="Techno" charset="0"/>
              </a:rPr>
              <a:t>to the</a:t>
            </a:r>
          </a:p>
          <a:p>
            <a:pPr lvl="0" algn="ctr" defTabSz="914310" eaLnBrk="0" hangingPunct="0">
              <a:spcBef>
                <a:spcPct val="0"/>
              </a:spcBef>
              <a:defRPr/>
            </a:pPr>
            <a:r>
              <a:rPr lang="en-US" sz="6000" b="1" dirty="0">
                <a:solidFill>
                  <a:srgbClr val="CC9900"/>
                </a:solidFill>
                <a:effectLst>
                  <a:outerShdw blurRad="38100" dist="38100" dir="2700000" algn="tl">
                    <a:srgbClr val="FFFFFF"/>
                  </a:outerShdw>
                </a:effectLst>
                <a:latin typeface="Techno" charset="0"/>
              </a:rPr>
              <a:t>HR Liaison Network Meeting</a:t>
            </a:r>
          </a:p>
          <a:p>
            <a:pPr lvl="0" algn="ctr" defTabSz="914310" eaLnBrk="0" hangingPunct="0">
              <a:spcBef>
                <a:spcPct val="0"/>
              </a:spcBef>
              <a:defRPr/>
            </a:pPr>
            <a:r>
              <a:rPr lang="en-US" sz="6000" b="1" dirty="0">
                <a:solidFill>
                  <a:srgbClr val="CC9900"/>
                </a:solidFill>
                <a:effectLst>
                  <a:outerShdw blurRad="38100" dist="38100" dir="2700000" algn="tl">
                    <a:srgbClr val="FFFFFF"/>
                  </a:outerShdw>
                </a:effectLst>
                <a:latin typeface="Techno" charset="0"/>
              </a:rPr>
              <a:t>January 14, 2014</a:t>
            </a:r>
          </a:p>
          <a:p>
            <a:endParaRPr lang="en-US" dirty="0"/>
          </a:p>
        </p:txBody>
      </p:sp>
    </p:spTree>
    <p:extLst>
      <p:ext uri="{BB962C8B-B14F-4D97-AF65-F5344CB8AC3E}">
        <p14:creationId xmlns:p14="http://schemas.microsoft.com/office/powerpoint/2010/main" val="287646787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2014 Meeting Dates</a:t>
            </a:r>
          </a:p>
        </p:txBody>
      </p:sp>
      <p:sp>
        <p:nvSpPr>
          <p:cNvPr id="3" name="Content Placeholder 2"/>
          <p:cNvSpPr>
            <a:spLocks noGrp="1"/>
          </p:cNvSpPr>
          <p:nvPr>
            <p:ph idx="1"/>
          </p:nvPr>
        </p:nvSpPr>
        <p:spPr/>
        <p:txBody>
          <a:bodyPr/>
          <a:lstStyle/>
          <a:p>
            <a:pPr lvl="0"/>
            <a:r>
              <a:rPr lang="en-US" sz="2600" dirty="0">
                <a:solidFill>
                  <a:prstClr val="black"/>
                </a:solidFill>
              </a:rPr>
              <a:t>Tuesday, January 14, 2014 </a:t>
            </a:r>
          </a:p>
          <a:p>
            <a:pPr lvl="1"/>
            <a:r>
              <a:rPr lang="en-US" sz="1800" dirty="0">
                <a:solidFill>
                  <a:prstClr val="black"/>
                </a:solidFill>
              </a:rPr>
              <a:t>2:00 – 4:00 p.m. Cape Florida 316ABCD, Student Union </a:t>
            </a:r>
          </a:p>
          <a:p>
            <a:pPr lvl="0"/>
            <a:r>
              <a:rPr lang="en-US" sz="2600" dirty="0">
                <a:solidFill>
                  <a:prstClr val="black"/>
                </a:solidFill>
              </a:rPr>
              <a:t>Tuesday, April 15, 2014 </a:t>
            </a:r>
            <a:r>
              <a:rPr lang="en-US" sz="2600" dirty="0" smtClean="0">
                <a:solidFill>
                  <a:prstClr val="black"/>
                </a:solidFill>
              </a:rPr>
              <a:t>– Special expanded Meeting</a:t>
            </a:r>
            <a:endParaRPr lang="en-US" sz="2600" dirty="0">
              <a:solidFill>
                <a:prstClr val="black"/>
              </a:solidFill>
            </a:endParaRPr>
          </a:p>
          <a:p>
            <a:pPr lvl="1"/>
            <a:r>
              <a:rPr lang="en-US" sz="1800" dirty="0">
                <a:solidFill>
                  <a:prstClr val="black"/>
                </a:solidFill>
              </a:rPr>
              <a:t>9:00 – </a:t>
            </a:r>
            <a:r>
              <a:rPr lang="en-US" sz="1800" dirty="0" smtClean="0">
                <a:solidFill>
                  <a:prstClr val="black"/>
                </a:solidFill>
              </a:rPr>
              <a:t>12:00 </a:t>
            </a:r>
            <a:r>
              <a:rPr lang="en-US" sz="1800" dirty="0">
                <a:solidFill>
                  <a:prstClr val="black"/>
                </a:solidFill>
              </a:rPr>
              <a:t>a.m. Key West Room 218ABCD, Student Union </a:t>
            </a:r>
          </a:p>
          <a:p>
            <a:pPr lvl="0"/>
            <a:r>
              <a:rPr lang="en-US" sz="2600" dirty="0">
                <a:solidFill>
                  <a:prstClr val="black"/>
                </a:solidFill>
              </a:rPr>
              <a:t>Tuesday, July 15, 2014 </a:t>
            </a:r>
          </a:p>
          <a:p>
            <a:pPr lvl="1"/>
            <a:r>
              <a:rPr lang="en-US" sz="1800" dirty="0" smtClean="0">
                <a:solidFill>
                  <a:prstClr val="black"/>
                </a:solidFill>
              </a:rPr>
              <a:t>T.B.A. Human </a:t>
            </a:r>
            <a:r>
              <a:rPr lang="en-US" sz="1800" dirty="0">
                <a:solidFill>
                  <a:prstClr val="black"/>
                </a:solidFill>
              </a:rPr>
              <a:t>Resources </a:t>
            </a:r>
          </a:p>
          <a:p>
            <a:pPr lvl="0"/>
            <a:r>
              <a:rPr lang="en-US" sz="2600" dirty="0">
                <a:solidFill>
                  <a:prstClr val="black"/>
                </a:solidFill>
              </a:rPr>
              <a:t>Tuesday, October 7, 2014 </a:t>
            </a:r>
          </a:p>
          <a:p>
            <a:pPr lvl="1"/>
            <a:r>
              <a:rPr lang="en-US" sz="1800" dirty="0">
                <a:solidFill>
                  <a:prstClr val="black"/>
                </a:solidFill>
              </a:rPr>
              <a:t>9:00 – 11 a.m. Cape Florida 316ABCD, Student Union </a:t>
            </a:r>
          </a:p>
          <a:p>
            <a:endParaRPr lang="en-US" dirty="0"/>
          </a:p>
        </p:txBody>
      </p:sp>
    </p:spTree>
    <p:extLst>
      <p:ext uri="{BB962C8B-B14F-4D97-AF65-F5344CB8AC3E}">
        <p14:creationId xmlns:p14="http://schemas.microsoft.com/office/powerpoint/2010/main" val="122268758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a:t>
            </a:r>
            <a:endParaRPr lang="en-US" dirty="0"/>
          </a:p>
        </p:txBody>
      </p:sp>
      <p:sp>
        <p:nvSpPr>
          <p:cNvPr id="3" name="Text Placeholder 2"/>
          <p:cNvSpPr>
            <a:spLocks noGrp="1"/>
          </p:cNvSpPr>
          <p:nvPr>
            <p:ph type="body" idx="1"/>
          </p:nvPr>
        </p:nvSpPr>
        <p:spPr/>
        <p:txBody>
          <a:bodyPr/>
          <a:lstStyle/>
          <a:p>
            <a:r>
              <a:rPr lang="en-US" dirty="0" smtClean="0"/>
              <a:t>Isha Guerrero-Londeree</a:t>
            </a:r>
            <a:endParaRPr lang="en-US" dirty="0"/>
          </a:p>
        </p:txBody>
      </p:sp>
    </p:spTree>
    <p:extLst>
      <p:ext uri="{BB962C8B-B14F-4D97-AF65-F5344CB8AC3E}">
        <p14:creationId xmlns:p14="http://schemas.microsoft.com/office/powerpoint/2010/main" val="196459363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W-2s</a:t>
            </a:r>
          </a:p>
          <a:p>
            <a:r>
              <a:rPr lang="en-US" dirty="0" smtClean="0"/>
              <a:t>Payroll Schedules and Calendars</a:t>
            </a:r>
          </a:p>
          <a:p>
            <a:r>
              <a:rPr lang="en-US" dirty="0" smtClean="0"/>
              <a:t>Student FICA Change Effective Spring 2014</a:t>
            </a:r>
            <a:endParaRPr lang="en-US" dirty="0"/>
          </a:p>
        </p:txBody>
      </p:sp>
    </p:spTree>
    <p:extLst>
      <p:ext uri="{BB962C8B-B14F-4D97-AF65-F5344CB8AC3E}">
        <p14:creationId xmlns:p14="http://schemas.microsoft.com/office/powerpoint/2010/main" val="330913295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W-2s</a:t>
            </a:r>
            <a:endParaRPr lang="en-US" dirty="0"/>
          </a:p>
        </p:txBody>
      </p:sp>
      <p:sp>
        <p:nvSpPr>
          <p:cNvPr id="3" name="Content Placeholder 2"/>
          <p:cNvSpPr>
            <a:spLocks noGrp="1"/>
          </p:cNvSpPr>
          <p:nvPr>
            <p:ph sz="half" idx="1"/>
          </p:nvPr>
        </p:nvSpPr>
        <p:spPr>
          <a:xfrm>
            <a:off x="457200" y="1600201"/>
            <a:ext cx="4038600" cy="3276600"/>
          </a:xfrm>
        </p:spPr>
        <p:txBody>
          <a:bodyPr/>
          <a:lstStyle/>
          <a:p>
            <a:pPr marL="0" indent="0">
              <a:buNone/>
            </a:pPr>
            <a:r>
              <a:rPr lang="en-US" u="sng" dirty="0" smtClean="0"/>
              <a:t>ELECTRONIC</a:t>
            </a:r>
          </a:p>
          <a:p>
            <a:r>
              <a:rPr lang="en-US" dirty="0" smtClean="0"/>
              <a:t>Targeted release date 01/15</a:t>
            </a:r>
          </a:p>
          <a:p>
            <a:r>
              <a:rPr lang="en-US" dirty="0" smtClean="0"/>
              <a:t>Remind employees of the benefits</a:t>
            </a:r>
          </a:p>
          <a:p>
            <a:r>
              <a:rPr lang="en-US" dirty="0" smtClean="0"/>
              <a:t>One time sign up and done for all future years</a:t>
            </a:r>
          </a:p>
          <a:p>
            <a:pPr marL="0" indent="0">
              <a:buNone/>
            </a:pPr>
            <a:endParaRPr lang="en-US" dirty="0"/>
          </a:p>
        </p:txBody>
      </p:sp>
      <p:sp>
        <p:nvSpPr>
          <p:cNvPr id="4" name="Content Placeholder 3"/>
          <p:cNvSpPr>
            <a:spLocks noGrp="1"/>
          </p:cNvSpPr>
          <p:nvPr>
            <p:ph sz="half" idx="2"/>
          </p:nvPr>
        </p:nvSpPr>
        <p:spPr>
          <a:xfrm>
            <a:off x="4648200" y="1600201"/>
            <a:ext cx="4038600" cy="2895600"/>
          </a:xfrm>
        </p:spPr>
        <p:txBody>
          <a:bodyPr/>
          <a:lstStyle/>
          <a:p>
            <a:pPr marL="0" indent="0">
              <a:buNone/>
            </a:pPr>
            <a:r>
              <a:rPr lang="en-US" u="sng" dirty="0" smtClean="0"/>
              <a:t>PAPER</a:t>
            </a:r>
          </a:p>
          <a:p>
            <a:r>
              <a:rPr lang="en-US" dirty="0" smtClean="0"/>
              <a:t>Postmarked no later than 01/31</a:t>
            </a:r>
          </a:p>
          <a:p>
            <a:r>
              <a:rPr lang="en-US" dirty="0" smtClean="0"/>
              <a:t>Duplicate requests honored after 02/15</a:t>
            </a:r>
            <a:endParaRPr lang="en-US" dirty="0"/>
          </a:p>
        </p:txBody>
      </p:sp>
      <p:sp>
        <p:nvSpPr>
          <p:cNvPr id="5" name="TextBox 4"/>
          <p:cNvSpPr txBox="1"/>
          <p:nvPr/>
        </p:nvSpPr>
        <p:spPr>
          <a:xfrm>
            <a:off x="457200" y="5638800"/>
            <a:ext cx="7696200" cy="369332"/>
          </a:xfrm>
          <a:prstGeom prst="rect">
            <a:avLst/>
          </a:prstGeom>
          <a:noFill/>
          <a:ln>
            <a:solidFill>
              <a:schemeClr val="accent1">
                <a:alpha val="81000"/>
              </a:schemeClr>
            </a:solidFill>
          </a:ln>
        </p:spPr>
        <p:txBody>
          <a:bodyPr wrap="square" rtlCol="0">
            <a:spAutoFit/>
          </a:bodyPr>
          <a:lstStyle/>
          <a:p>
            <a:pPr algn="ctr"/>
            <a:r>
              <a:rPr lang="en-US" dirty="0" smtClean="0">
                <a:solidFill>
                  <a:prstClr val="black"/>
                </a:solidFill>
              </a:rPr>
              <a:t>Employee Self Service &gt; Payroll and Compensation &gt; W-2/W-2c Consent</a:t>
            </a:r>
            <a:endParaRPr lang="en-US" dirty="0">
              <a:solidFill>
                <a:prstClr val="black"/>
              </a:solidFill>
            </a:endParaRPr>
          </a:p>
        </p:txBody>
      </p:sp>
    </p:spTree>
    <p:extLst>
      <p:ext uri="{BB962C8B-B14F-4D97-AF65-F5344CB8AC3E}">
        <p14:creationId xmlns:p14="http://schemas.microsoft.com/office/powerpoint/2010/main" val="426747713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Schedules and Calendars</a:t>
            </a:r>
            <a:endParaRPr lang="en-US" dirty="0"/>
          </a:p>
        </p:txBody>
      </p:sp>
      <p:sp>
        <p:nvSpPr>
          <p:cNvPr id="3" name="Content Placeholder 2"/>
          <p:cNvSpPr>
            <a:spLocks noGrp="1"/>
          </p:cNvSpPr>
          <p:nvPr>
            <p:ph sz="half" idx="1"/>
          </p:nvPr>
        </p:nvSpPr>
        <p:spPr>
          <a:xfrm>
            <a:off x="457200" y="1600201"/>
            <a:ext cx="3657600" cy="2057400"/>
          </a:xfrm>
        </p:spPr>
        <p:txBody>
          <a:bodyPr/>
          <a:lstStyle/>
          <a:p>
            <a:r>
              <a:rPr lang="en-US" dirty="0" smtClean="0"/>
              <a:t>HR website</a:t>
            </a:r>
          </a:p>
          <a:p>
            <a:r>
              <a:rPr lang="en-US" dirty="0" smtClean="0"/>
              <a:t>Click on A-Z Index</a:t>
            </a:r>
          </a:p>
          <a:p>
            <a:r>
              <a:rPr lang="en-US" dirty="0" smtClean="0"/>
              <a:t>Scroll down to P</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76400"/>
            <a:ext cx="3695700" cy="37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a:off x="3733800" y="4343400"/>
            <a:ext cx="978408" cy="484632"/>
          </a:xfrm>
          <a:prstGeom prst="righ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7" name="Straight Connector 6"/>
          <p:cNvCxnSpPr/>
          <p:nvPr/>
        </p:nvCxnSpPr>
        <p:spPr>
          <a:xfrm>
            <a:off x="3429000" y="4114800"/>
            <a:ext cx="502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429000" y="5105400"/>
            <a:ext cx="5029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53123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Website Tip….</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endParaRPr lang="en-US" dirty="0" smtClean="0"/>
          </a:p>
          <a:p>
            <a:r>
              <a:rPr lang="en-US" dirty="0" smtClean="0"/>
              <a:t>Clearing the Cache</a:t>
            </a:r>
          </a:p>
          <a:p>
            <a:r>
              <a:rPr lang="en-US" dirty="0">
                <a:hlinkClick r:id="rId2"/>
              </a:rPr>
              <a:t>http://</a:t>
            </a:r>
            <a:r>
              <a:rPr lang="en-US" dirty="0" smtClean="0">
                <a:hlinkClick r:id="rId2"/>
              </a:rPr>
              <a:t>hr.ucf.edu/files/ClearingtheCache.pdf</a:t>
            </a:r>
            <a:r>
              <a:rPr lang="en-US" dirty="0" smtClean="0"/>
              <a:t> </a:t>
            </a:r>
          </a:p>
          <a:p>
            <a:r>
              <a:rPr lang="en-US" sz="2400" dirty="0" smtClean="0"/>
              <a:t>(Under “C” on the Human Resources A-Z Index)</a:t>
            </a:r>
            <a:endParaRPr lang="en-US" sz="2400" dirty="0"/>
          </a:p>
        </p:txBody>
      </p:sp>
      <p:pic>
        <p:nvPicPr>
          <p:cNvPr id="2050" name="Picture 2" descr="C:\Users\iguerrer\AppData\Local\Microsoft\Windows\Temporary Internet Files\Content.IE5\67OJU52E\MP90042270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75260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36700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Student FICA Change </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Effective date 01/17/2014</a:t>
            </a:r>
          </a:p>
          <a:p>
            <a:r>
              <a:rPr lang="en-US" dirty="0" smtClean="0"/>
              <a:t>“</a:t>
            </a:r>
            <a:r>
              <a:rPr lang="en-US" dirty="0"/>
              <a:t>30 is the new full-time” </a:t>
            </a:r>
            <a:endParaRPr lang="en-US" dirty="0" smtClean="0"/>
          </a:p>
          <a:p>
            <a:r>
              <a:rPr lang="en-US" dirty="0" smtClean="0"/>
              <a:t>FICA rate is 7.65%</a:t>
            </a:r>
          </a:p>
          <a:p>
            <a:r>
              <a:rPr lang="en-US" dirty="0" smtClean="0"/>
              <a:t>Fringe Benefit Rates for C&amp;G Proposals (estimates for budget proposal preparation)</a:t>
            </a:r>
          </a:p>
          <a:p>
            <a:pPr marL="0" indent="0">
              <a:buNone/>
            </a:pPr>
            <a:r>
              <a:rPr lang="en-US" sz="2800" dirty="0" smtClean="0"/>
              <a:t>	</a:t>
            </a:r>
            <a:r>
              <a:rPr lang="en-US" sz="2000" dirty="0" smtClean="0"/>
              <a:t>&gt; </a:t>
            </a:r>
            <a:r>
              <a:rPr lang="en-US" sz="2000" dirty="0" smtClean="0">
                <a:hlinkClick r:id="rId2"/>
              </a:rPr>
              <a:t>http://fa.ucf.edu</a:t>
            </a:r>
            <a:r>
              <a:rPr lang="en-US" sz="2000" dirty="0" smtClean="0"/>
              <a:t>  </a:t>
            </a:r>
          </a:p>
          <a:p>
            <a:pPr marL="0" indent="0">
              <a:buNone/>
            </a:pPr>
            <a:r>
              <a:rPr lang="en-US" sz="2000" dirty="0" smtClean="0"/>
              <a:t>	&gt; Contracts &amp; Grants </a:t>
            </a:r>
          </a:p>
          <a:p>
            <a:pPr marL="0" indent="0">
              <a:buNone/>
            </a:pPr>
            <a:r>
              <a:rPr lang="en-US" sz="2000" dirty="0"/>
              <a:t>	</a:t>
            </a:r>
            <a:r>
              <a:rPr lang="en-US" sz="2000" dirty="0" smtClean="0"/>
              <a:t>&gt; Manuals – Guidelines</a:t>
            </a:r>
          </a:p>
          <a:p>
            <a:pPr marL="0" indent="0">
              <a:buNone/>
            </a:pPr>
            <a:r>
              <a:rPr lang="en-US" sz="2000" dirty="0"/>
              <a:t>	</a:t>
            </a:r>
            <a:r>
              <a:rPr lang="en-US" sz="2000" dirty="0" smtClean="0"/>
              <a:t>&gt; Fringe Benefit Rate for Contract and Grant Proposals </a:t>
            </a:r>
          </a:p>
          <a:p>
            <a:pPr marL="0" indent="0">
              <a:buNone/>
            </a:pPr>
            <a:r>
              <a:rPr lang="en-US" sz="2000" dirty="0" smtClean="0"/>
              <a:t>	&gt; January 2014</a:t>
            </a:r>
            <a:endParaRPr lang="en-US" sz="2000" dirty="0"/>
          </a:p>
          <a:p>
            <a:pPr marL="0" indent="0">
              <a:buNone/>
            </a:pPr>
            <a:endParaRPr lang="en-US" dirty="0"/>
          </a:p>
        </p:txBody>
      </p:sp>
    </p:spTree>
    <p:extLst>
      <p:ext uri="{BB962C8B-B14F-4D97-AF65-F5344CB8AC3E}">
        <p14:creationId xmlns:p14="http://schemas.microsoft.com/office/powerpoint/2010/main" val="357370179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To Contact</a:t>
            </a:r>
            <a:endParaRPr lang="en-US" dirty="0"/>
          </a:p>
        </p:txBody>
      </p:sp>
      <p:sp>
        <p:nvSpPr>
          <p:cNvPr id="3" name="Content Placeholder 2"/>
          <p:cNvSpPr>
            <a:spLocks noGrp="1"/>
          </p:cNvSpPr>
          <p:nvPr>
            <p:ph idx="1"/>
          </p:nvPr>
        </p:nvSpPr>
        <p:spPr/>
        <p:txBody>
          <a:bodyPr/>
          <a:lstStyle/>
          <a:p>
            <a:r>
              <a:rPr lang="en-US" dirty="0" smtClean="0"/>
              <a:t>Contact HR Team button</a:t>
            </a:r>
            <a:endParaRPr lang="en-US" dirty="0"/>
          </a:p>
          <a:p>
            <a:pPr lvl="1"/>
            <a:r>
              <a:rPr lang="en-US" dirty="0" smtClean="0">
                <a:hlinkClick r:id="rId2"/>
              </a:rPr>
              <a:t>http://hr.ucf.edu/</a:t>
            </a:r>
            <a:r>
              <a:rPr lang="en-US" dirty="0" smtClean="0"/>
              <a:t>  </a:t>
            </a:r>
            <a:endParaRPr lang="en-US" dirty="0"/>
          </a:p>
          <a:p>
            <a:endParaRPr lang="en-US" dirty="0"/>
          </a:p>
          <a:p>
            <a:r>
              <a:rPr lang="en-US" dirty="0" smtClean="0">
                <a:hlinkClick r:id="rId3"/>
              </a:rPr>
              <a:t>payroll@ucf.edu</a:t>
            </a:r>
            <a:r>
              <a:rPr lang="en-US" dirty="0" smtClean="0"/>
              <a:t> email</a:t>
            </a:r>
            <a:endParaRPr lang="en-US" dirty="0"/>
          </a:p>
          <a:p>
            <a:r>
              <a:rPr lang="en-US" dirty="0" smtClean="0"/>
              <a:t>407.823.2771 phone</a:t>
            </a:r>
            <a:endParaRPr lang="en-US" dirty="0"/>
          </a:p>
          <a:p>
            <a:r>
              <a:rPr lang="en-US" dirty="0" smtClean="0"/>
              <a:t>407.823.0582 fax</a:t>
            </a:r>
            <a:endParaRPr lang="en-US" dirty="0"/>
          </a:p>
          <a:p>
            <a:pPr marL="0" indent="0">
              <a:buNone/>
            </a:pPr>
            <a:endParaRPr lang="en-US" dirty="0"/>
          </a:p>
        </p:txBody>
      </p:sp>
    </p:spTree>
    <p:extLst>
      <p:ext uri="{BB962C8B-B14F-4D97-AF65-F5344CB8AC3E}">
        <p14:creationId xmlns:p14="http://schemas.microsoft.com/office/powerpoint/2010/main" val="403803038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Any questions?</a:t>
            </a:r>
          </a:p>
          <a:p>
            <a:pPr marL="0" indent="0">
              <a:buNone/>
            </a:pPr>
            <a:endParaRPr lang="en-US" dirty="0" smtClean="0"/>
          </a:p>
          <a:p>
            <a:pPr marL="0" indent="0">
              <a:buNone/>
            </a:pPr>
            <a:r>
              <a:rPr lang="en-US" dirty="0" smtClean="0">
                <a:sym typeface="Wingdings" panose="05000000000000000000" pitchFamily="2" charset="2"/>
              </a:rPr>
              <a:t> </a:t>
            </a:r>
            <a:endParaRPr lang="en-US" dirty="0"/>
          </a:p>
          <a:p>
            <a:pPr marL="0" indent="0">
              <a:buNone/>
            </a:pPr>
            <a:endParaRPr lang="en-US" dirty="0"/>
          </a:p>
          <a:p>
            <a:pPr marL="0" indent="0">
              <a:buNone/>
            </a:pPr>
            <a:r>
              <a:rPr lang="en-US" dirty="0" smtClean="0"/>
              <a:t>Next up, Ashley in Benefits.</a:t>
            </a:r>
            <a:endParaRPr lang="en-US" dirty="0"/>
          </a:p>
        </p:txBody>
      </p:sp>
    </p:spTree>
    <p:extLst>
      <p:ext uri="{BB962C8B-B14F-4D97-AF65-F5344CB8AC3E}">
        <p14:creationId xmlns:p14="http://schemas.microsoft.com/office/powerpoint/2010/main" val="8032036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Benefits – Common FAQs</a:t>
            </a:r>
            <a:endParaRPr lang="en-US" dirty="0"/>
          </a:p>
        </p:txBody>
      </p:sp>
      <p:sp>
        <p:nvSpPr>
          <p:cNvPr id="5" name="Text Placeholder 4"/>
          <p:cNvSpPr>
            <a:spLocks noGrp="1"/>
          </p:cNvSpPr>
          <p:nvPr>
            <p:ph type="body" idx="1"/>
          </p:nvPr>
        </p:nvSpPr>
        <p:spPr/>
        <p:txBody>
          <a:bodyPr/>
          <a:lstStyle/>
          <a:p>
            <a:r>
              <a:rPr lang="en-US" dirty="0" smtClean="0"/>
              <a:t>Ashley Longoria</a:t>
            </a:r>
            <a:endParaRPr lang="en-US" dirty="0"/>
          </a:p>
        </p:txBody>
      </p:sp>
    </p:spTree>
    <p:extLst>
      <p:ext uri="{BB962C8B-B14F-4D97-AF65-F5344CB8AC3E}">
        <p14:creationId xmlns:p14="http://schemas.microsoft.com/office/powerpoint/2010/main" val="226230165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Welcome and Introduction 	</a:t>
            </a:r>
            <a:endParaRPr lang="en-US" dirty="0"/>
          </a:p>
        </p:txBody>
      </p:sp>
      <p:sp>
        <p:nvSpPr>
          <p:cNvPr id="5" name="Text Placeholder 4"/>
          <p:cNvSpPr>
            <a:spLocks noGrp="1"/>
          </p:cNvSpPr>
          <p:nvPr>
            <p:ph type="body" idx="1"/>
          </p:nvPr>
        </p:nvSpPr>
        <p:spPr/>
        <p:txBody>
          <a:bodyPr/>
          <a:lstStyle/>
          <a:p>
            <a:r>
              <a:rPr lang="en-US" dirty="0" smtClean="0"/>
              <a:t>Roxane Walton</a:t>
            </a:r>
            <a:endParaRPr lang="en-US" dirty="0"/>
          </a:p>
        </p:txBody>
      </p:sp>
    </p:spTree>
    <p:extLst>
      <p:ext uri="{BB962C8B-B14F-4D97-AF65-F5344CB8AC3E}">
        <p14:creationId xmlns:p14="http://schemas.microsoft.com/office/powerpoint/2010/main" val="24388579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352800"/>
            <a:ext cx="7772400" cy="2416175"/>
          </a:xfrm>
        </p:spPr>
        <p:txBody>
          <a:bodyPr/>
          <a:lstStyle/>
          <a:p>
            <a:pPr algn="ctr"/>
            <a:r>
              <a:rPr lang="en-US" sz="6600" dirty="0" smtClean="0"/>
              <a:t>Common faqS</a:t>
            </a:r>
            <a:endParaRPr lang="en-US" sz="6600" dirty="0"/>
          </a:p>
        </p:txBody>
      </p:sp>
      <p:pic>
        <p:nvPicPr>
          <p:cNvPr id="6" name="Picture 4" descr="C:\Users\as089772\AppData\Local\Microsoft\Windows\Temporary Internet Files\Content.IE5\F6H5CF8O\MC9004420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1371600"/>
            <a:ext cx="224175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02190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382" y="838200"/>
            <a:ext cx="7918018" cy="1219200"/>
          </a:xfrm>
        </p:spPr>
        <p:txBody>
          <a:bodyPr/>
          <a:lstStyle/>
          <a:p>
            <a:pPr algn="l"/>
            <a:r>
              <a:rPr lang="en-US" dirty="0"/>
              <a:t>If I am already enrolled in benefits, will I receive new cards?</a:t>
            </a:r>
          </a:p>
        </p:txBody>
      </p:sp>
      <p:sp>
        <p:nvSpPr>
          <p:cNvPr id="3" name="Content Placeholder 2"/>
          <p:cNvSpPr>
            <a:spLocks noGrp="1"/>
          </p:cNvSpPr>
          <p:nvPr>
            <p:ph sz="half" idx="1"/>
          </p:nvPr>
        </p:nvSpPr>
        <p:spPr>
          <a:xfrm>
            <a:off x="447675" y="2286000"/>
            <a:ext cx="8229600" cy="4068763"/>
          </a:xfrm>
        </p:spPr>
        <p:txBody>
          <a:bodyPr/>
          <a:lstStyle/>
          <a:p>
            <a:r>
              <a:rPr lang="en-US" dirty="0"/>
              <a:t>No, you can continue to use your current cards. </a:t>
            </a:r>
          </a:p>
          <a:p>
            <a:pPr marL="0" indent="0">
              <a:buNone/>
            </a:pPr>
            <a:endParaRPr lang="en-US" dirty="0"/>
          </a:p>
          <a:p>
            <a:r>
              <a:rPr lang="en-US" dirty="0"/>
              <a:t>Anyone who enrolled in coverage beginning January 1</a:t>
            </a:r>
            <a:r>
              <a:rPr lang="en-US" baseline="30000" dirty="0"/>
              <a:t>st</a:t>
            </a:r>
            <a:r>
              <a:rPr lang="en-US" dirty="0"/>
              <a:t> should receive their insurance cards by mid-January. If they do not receive them, they can contact the carrier directly to verify their address and request a new card to be sent if necessary.</a:t>
            </a:r>
          </a:p>
        </p:txBody>
      </p:sp>
      <p:pic>
        <p:nvPicPr>
          <p:cNvPr id="5" name="Picture 3" descr="C:\Users\as089772\AppData\Local\Microsoft\Windows\Temporary Internet Files\Content.IE5\RS37165C\MC90029314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609600"/>
            <a:ext cx="908914" cy="84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396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752600"/>
          </a:xfrm>
        </p:spPr>
        <p:txBody>
          <a:bodyPr/>
          <a:lstStyle/>
          <a:p>
            <a:pPr algn="l"/>
            <a:r>
              <a:rPr lang="en-US" dirty="0"/>
              <a:t>Why did I receive a letter from my dental provider regarding choosing a primary dental provider?</a:t>
            </a:r>
          </a:p>
        </p:txBody>
      </p:sp>
      <p:sp>
        <p:nvSpPr>
          <p:cNvPr id="3" name="Content Placeholder 2"/>
          <p:cNvSpPr>
            <a:spLocks noGrp="1"/>
          </p:cNvSpPr>
          <p:nvPr>
            <p:ph sz="half" idx="1"/>
          </p:nvPr>
        </p:nvSpPr>
        <p:spPr>
          <a:xfrm>
            <a:off x="457200" y="2667000"/>
            <a:ext cx="8229600" cy="3962400"/>
          </a:xfrm>
        </p:spPr>
        <p:txBody>
          <a:bodyPr/>
          <a:lstStyle/>
          <a:p>
            <a:r>
              <a:rPr lang="en-US" dirty="0"/>
              <a:t>Some of the dental plans require new enrollees to elect a primary dental provider. The employee should receive a letter from the dental carrier stating this. They will simply need to contact the dental carrier and tell them who they are choosing as their primary dental provider. If this is not on file, when the employee goes to the dental provider, the dental carrier will state the employee is either not covered or deny the claim.</a:t>
            </a:r>
          </a:p>
          <a:p>
            <a:endParaRPr lang="en-US" dirty="0"/>
          </a:p>
        </p:txBody>
      </p:sp>
      <p:pic>
        <p:nvPicPr>
          <p:cNvPr id="6" name="Picture 3" descr="C:\Users\as089772\AppData\Local\Microsoft\Windows\Temporary Internet Files\Content.IE5\HDQM7Z89\dglxasset[1].asp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1988058"/>
            <a:ext cx="824789" cy="90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5133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065693" cy="1752600"/>
          </a:xfrm>
        </p:spPr>
        <p:txBody>
          <a:bodyPr/>
          <a:lstStyle/>
          <a:p>
            <a:pPr algn="l"/>
            <a:r>
              <a:rPr lang="en-US" dirty="0"/>
              <a:t>What if I need to have a prescription filled and do not have my pharmacy card yet?</a:t>
            </a:r>
          </a:p>
        </p:txBody>
      </p:sp>
      <p:sp>
        <p:nvSpPr>
          <p:cNvPr id="3" name="Content Placeholder 2"/>
          <p:cNvSpPr>
            <a:spLocks noGrp="1"/>
          </p:cNvSpPr>
          <p:nvPr>
            <p:ph sz="half" idx="1"/>
          </p:nvPr>
        </p:nvSpPr>
        <p:spPr>
          <a:xfrm>
            <a:off x="457200" y="2514600"/>
            <a:ext cx="8229600" cy="4191000"/>
          </a:xfrm>
        </p:spPr>
        <p:txBody>
          <a:bodyPr/>
          <a:lstStyle/>
          <a:p>
            <a:r>
              <a:rPr lang="en-US" dirty="0"/>
              <a:t>The employee can call the carrier (Express Scripts) to obtain their Group # and Member # over the telephone by providing their SSN. They can give this information to the pharmacy to verify coverage, or submit a claim later for reimbursement. </a:t>
            </a:r>
          </a:p>
          <a:p>
            <a:pPr marL="0" indent="0">
              <a:buNone/>
            </a:pPr>
            <a:endParaRPr lang="en-US" sz="1000" dirty="0"/>
          </a:p>
          <a:p>
            <a:r>
              <a:rPr lang="en-US" dirty="0"/>
              <a:t>Note: Once a Member ID is issued by Express Scripts, the employee can register online and/or download the application on their cell phone to obtain coverage information (including an ID card). </a:t>
            </a:r>
          </a:p>
          <a:p>
            <a:endParaRPr lang="en-US" dirty="0"/>
          </a:p>
        </p:txBody>
      </p:sp>
      <p:pic>
        <p:nvPicPr>
          <p:cNvPr id="5" name="Picture 2" descr="C:\Program Files\Microsoft Office\MEDIA\CAGCAT10\j019975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8093" y="609600"/>
            <a:ext cx="709879" cy="724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0342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752600"/>
          </a:xfrm>
        </p:spPr>
        <p:txBody>
          <a:bodyPr/>
          <a:lstStyle/>
          <a:p>
            <a:pPr algn="l"/>
            <a:r>
              <a:rPr lang="en-US" dirty="0"/>
              <a:t>Will my W-2 reflect health insurance premiums?</a:t>
            </a:r>
          </a:p>
        </p:txBody>
      </p:sp>
      <p:sp>
        <p:nvSpPr>
          <p:cNvPr id="3" name="Content Placeholder 2"/>
          <p:cNvSpPr>
            <a:spLocks noGrp="1"/>
          </p:cNvSpPr>
          <p:nvPr>
            <p:ph sz="half" idx="1"/>
          </p:nvPr>
        </p:nvSpPr>
        <p:spPr>
          <a:xfrm>
            <a:off x="457200" y="2457450"/>
            <a:ext cx="8229600" cy="3962400"/>
          </a:xfrm>
        </p:spPr>
        <p:txBody>
          <a:bodyPr/>
          <a:lstStyle/>
          <a:p>
            <a:r>
              <a:rPr lang="en-US" dirty="0"/>
              <a:t>The Affordable Care Act requires employers to report the cost of coverage under an employer-sponsored group health plan. This includes employer </a:t>
            </a:r>
            <a:r>
              <a:rPr lang="en-US" u="sng" dirty="0"/>
              <a:t>and</a:t>
            </a:r>
            <a:r>
              <a:rPr lang="en-US" dirty="0"/>
              <a:t> employee contributions.  Reporting the cost of health care coverage on the Form W-2 does not mean that the coverage is taxable.  This reporting is for informational purposes only. The value of the health care coverage will be reported in Box 12 of the Form W-2, with Code DD to identify the amount. </a:t>
            </a:r>
          </a:p>
          <a:p>
            <a:endParaRPr lang="en-US" dirty="0"/>
          </a:p>
        </p:txBody>
      </p:sp>
      <p:pic>
        <p:nvPicPr>
          <p:cNvPr id="5" name="Picture 2" descr="C:\Users\as089772\AppData\Local\Microsoft\Windows\Temporary Internet Files\Content.IE5\HDQM7Z89\MP90031686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085850"/>
            <a:ext cx="1255868" cy="835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6896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752600"/>
          </a:xfrm>
        </p:spPr>
        <p:txBody>
          <a:bodyPr/>
          <a:lstStyle/>
          <a:p>
            <a:pPr algn="l"/>
            <a:r>
              <a:rPr lang="en-US" dirty="0"/>
              <a:t>HSA &amp; FSA Reminders: </a:t>
            </a:r>
          </a:p>
        </p:txBody>
      </p:sp>
      <p:sp>
        <p:nvSpPr>
          <p:cNvPr id="3" name="Content Placeholder 2"/>
          <p:cNvSpPr>
            <a:spLocks noGrp="1"/>
          </p:cNvSpPr>
          <p:nvPr>
            <p:ph sz="half" idx="1"/>
          </p:nvPr>
        </p:nvSpPr>
        <p:spPr>
          <a:xfrm>
            <a:off x="457200" y="2209800"/>
            <a:ext cx="8229600" cy="4114800"/>
          </a:xfrm>
        </p:spPr>
        <p:txBody>
          <a:bodyPr/>
          <a:lstStyle/>
          <a:p>
            <a:r>
              <a:rPr lang="en-US" dirty="0"/>
              <a:t>Health Savings Account (HSA) and Flexible Spending Account (FSA) deductions begin in </a:t>
            </a:r>
            <a:r>
              <a:rPr lang="en-US" u="sng" dirty="0"/>
              <a:t>January</a:t>
            </a:r>
            <a:r>
              <a:rPr lang="en-US" dirty="0"/>
              <a:t> – they are not paid one month in advance like the other insurances. </a:t>
            </a:r>
          </a:p>
          <a:p>
            <a:pPr marL="0" indent="0">
              <a:buNone/>
            </a:pPr>
            <a:endParaRPr lang="en-US" dirty="0"/>
          </a:p>
          <a:p>
            <a:r>
              <a:rPr lang="en-US" dirty="0"/>
              <a:t>Employees have until April 15, 2014 to submit claims incurred </a:t>
            </a:r>
            <a:r>
              <a:rPr lang="en-US" i="1" dirty="0"/>
              <a:t>on or before March 15, 2014 </a:t>
            </a:r>
            <a:r>
              <a:rPr lang="en-US" dirty="0"/>
              <a:t>for their Flexible Spending Accounts and it will pull money from their </a:t>
            </a:r>
            <a:r>
              <a:rPr lang="en-US" u="sng" dirty="0"/>
              <a:t>2013</a:t>
            </a:r>
            <a:r>
              <a:rPr lang="en-US" dirty="0"/>
              <a:t> FSA balance.  </a:t>
            </a:r>
          </a:p>
          <a:p>
            <a:endParaRPr lang="en-US" dirty="0"/>
          </a:p>
        </p:txBody>
      </p:sp>
      <p:pic>
        <p:nvPicPr>
          <p:cNvPr id="6" name="Picture 4" descr="C:\Users\as089772\AppData\Local\Microsoft\Windows\Temporary Internet Files\Content.IE5\RS37165C\MP900422706[1].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467600" y="60960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227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352800"/>
            <a:ext cx="7772400" cy="2416175"/>
          </a:xfrm>
        </p:spPr>
        <p:txBody>
          <a:bodyPr/>
          <a:lstStyle/>
          <a:p>
            <a:pPr algn="ctr"/>
            <a:r>
              <a:rPr lang="en-US" sz="4800" dirty="0" smtClean="0"/>
              <a:t>Questions</a:t>
            </a:r>
            <a:endParaRPr lang="en-US" sz="4800" dirty="0"/>
          </a:p>
        </p:txBody>
      </p:sp>
      <p:pic>
        <p:nvPicPr>
          <p:cNvPr id="5" name="Picture 2" descr="C:\Users\as089772\AppData\Local\Microsoft\Windows\Temporary Internet Files\Content.IE5\I2P1OI73\MC9003841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295400"/>
            <a:ext cx="1538021" cy="1826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33436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917700"/>
          </a:xfrm>
        </p:spPr>
        <p:txBody>
          <a:bodyPr/>
          <a:lstStyle/>
          <a:p>
            <a:r>
              <a:rPr lang="en-US" dirty="0" smtClean="0"/>
              <a:t>Leave Administration – Workers’ Compensation Changes</a:t>
            </a:r>
            <a:endParaRPr lang="en-US" dirty="0"/>
          </a:p>
        </p:txBody>
      </p:sp>
      <p:sp>
        <p:nvSpPr>
          <p:cNvPr id="3" name="Text Placeholder 2"/>
          <p:cNvSpPr>
            <a:spLocks noGrp="1"/>
          </p:cNvSpPr>
          <p:nvPr>
            <p:ph type="body" idx="1"/>
          </p:nvPr>
        </p:nvSpPr>
        <p:spPr/>
        <p:txBody>
          <a:bodyPr/>
          <a:lstStyle/>
          <a:p>
            <a:r>
              <a:rPr lang="en-US" dirty="0" smtClean="0"/>
              <a:t>Ben Anderson</a:t>
            </a:r>
            <a:endParaRPr lang="en-US" dirty="0"/>
          </a:p>
        </p:txBody>
      </p:sp>
    </p:spTree>
    <p:extLst>
      <p:ext uri="{BB962C8B-B14F-4D97-AF65-F5344CB8AC3E}">
        <p14:creationId xmlns:p14="http://schemas.microsoft.com/office/powerpoint/2010/main" val="398826735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Happy New Year!</a:t>
            </a:r>
          </a:p>
          <a:p>
            <a:r>
              <a:rPr lang="en-US" dirty="0" smtClean="0"/>
              <a:t>Effective 1/1/2014 Workers’ Compensation Medical Case Management administered by AmeriSys instead of OptaComp.</a:t>
            </a:r>
          </a:p>
          <a:p>
            <a:r>
              <a:rPr lang="en-US" dirty="0" smtClean="0"/>
              <a:t>Contact numbers have changed, all other procedures remain the same.</a:t>
            </a:r>
            <a:endParaRPr lang="en-US" dirty="0"/>
          </a:p>
        </p:txBody>
      </p:sp>
    </p:spTree>
    <p:extLst>
      <p:ext uri="{BB962C8B-B14F-4D97-AF65-F5344CB8AC3E}">
        <p14:creationId xmlns:p14="http://schemas.microsoft.com/office/powerpoint/2010/main" val="209708706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Contact AmeriSys at 800-455-2079</a:t>
            </a:r>
            <a:r>
              <a:rPr lang="en-US" dirty="0"/>
              <a:t> </a:t>
            </a:r>
            <a:r>
              <a:rPr lang="en-US" dirty="0" smtClean="0"/>
              <a:t>regarding any first report of injury.  The AmeriSys Rep. will direct the employee to a nearby treatment provider within the network.</a:t>
            </a:r>
          </a:p>
          <a:p>
            <a:endParaRPr lang="en-US" dirty="0" smtClean="0"/>
          </a:p>
          <a:p>
            <a:r>
              <a:rPr lang="en-US" dirty="0" smtClean="0"/>
              <a:t>Any callers to OptaComp will now hear a recorded message to call AmeriSys.</a:t>
            </a:r>
          </a:p>
        </p:txBody>
      </p:sp>
    </p:spTree>
    <p:extLst>
      <p:ext uri="{BB962C8B-B14F-4D97-AF65-F5344CB8AC3E}">
        <p14:creationId xmlns:p14="http://schemas.microsoft.com/office/powerpoint/2010/main" val="19529122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Marvin Pyles, CHRO</a:t>
            </a:r>
            <a:endParaRPr lang="en-US" dirty="0"/>
          </a:p>
        </p:txBody>
      </p:sp>
      <p:sp>
        <p:nvSpPr>
          <p:cNvPr id="3" name="Content Placeholder 2"/>
          <p:cNvSpPr>
            <a:spLocks noGrp="1"/>
          </p:cNvSpPr>
          <p:nvPr>
            <p:ph idx="1"/>
          </p:nvPr>
        </p:nvSpPr>
        <p:spPr/>
        <p:txBody>
          <a:bodyPr/>
          <a:lstStyle/>
          <a:p>
            <a:r>
              <a:rPr lang="en-US" dirty="0"/>
              <a:t>Earned his BA and Masters Degrees at the University of Maryland</a:t>
            </a:r>
          </a:p>
          <a:p>
            <a:r>
              <a:rPr lang="en-US" dirty="0"/>
              <a:t>L</a:t>
            </a:r>
            <a:r>
              <a:rPr lang="en-US" dirty="0" smtClean="0"/>
              <a:t>eft Salisbury University in Maryland where he was the Assoc. Vice-President of Administration &amp; Finance and Director of Human Resources</a:t>
            </a:r>
          </a:p>
          <a:p>
            <a:r>
              <a:rPr lang="en-US" dirty="0" smtClean="0"/>
              <a:t>Has over 20 years of experience in Human Resources</a:t>
            </a:r>
          </a:p>
          <a:p>
            <a:endParaRPr lang="en-US" dirty="0"/>
          </a:p>
        </p:txBody>
      </p:sp>
    </p:spTree>
    <p:extLst>
      <p:ext uri="{BB962C8B-B14F-4D97-AF65-F5344CB8AC3E}">
        <p14:creationId xmlns:p14="http://schemas.microsoft.com/office/powerpoint/2010/main" val="3077098510"/>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Any claims previously managed by Corvel or OptaComp with a Date of Injury prior to 1/1/2014 have been transferred to AmeriSys.</a:t>
            </a:r>
          </a:p>
          <a:p>
            <a:endParaRPr lang="en-US" dirty="0"/>
          </a:p>
          <a:p>
            <a:r>
              <a:rPr lang="en-US" dirty="0" smtClean="0"/>
              <a:t>Questions about medical treatment for these claims from the employee can be directed to AmeriSys at 800-427-3590.</a:t>
            </a:r>
          </a:p>
        </p:txBody>
      </p:sp>
    </p:spTree>
    <p:extLst>
      <p:ext uri="{BB962C8B-B14F-4D97-AF65-F5344CB8AC3E}">
        <p14:creationId xmlns:p14="http://schemas.microsoft.com/office/powerpoint/2010/main" val="772694840"/>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If you are aware of any particular medical treatment sources who have been providing outstanding service to UCF employees, please forward the name and contact information to </a:t>
            </a:r>
            <a:r>
              <a:rPr lang="en-US" dirty="0" smtClean="0">
                <a:hlinkClick r:id="rId2"/>
              </a:rPr>
              <a:t>loaandworkcomp@ucf.edu</a:t>
            </a:r>
            <a:r>
              <a:rPr lang="en-US" dirty="0" smtClean="0"/>
              <a:t>.  We will ask AmeriSys to confirm they are part of their network or contact them regarding how to join.</a:t>
            </a:r>
          </a:p>
        </p:txBody>
      </p:sp>
    </p:spTree>
    <p:extLst>
      <p:ext uri="{BB962C8B-B14F-4D97-AF65-F5344CB8AC3E}">
        <p14:creationId xmlns:p14="http://schemas.microsoft.com/office/powerpoint/2010/main" val="4016884351"/>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Short Break and Raffle</a:t>
            </a:r>
            <a:endParaRPr lang="en-US" dirty="0"/>
          </a:p>
        </p:txBody>
      </p:sp>
      <p:sp>
        <p:nvSpPr>
          <p:cNvPr id="5" name="Text Placeholder 4"/>
          <p:cNvSpPr>
            <a:spLocks noGrp="1"/>
          </p:cNvSpPr>
          <p:nvPr>
            <p:ph type="body" idx="1"/>
          </p:nvPr>
        </p:nvSpPr>
        <p:spPr/>
        <p:txBody>
          <a:bodyPr/>
          <a:lstStyle/>
          <a:p>
            <a:r>
              <a:rPr lang="en-US" dirty="0" smtClean="0"/>
              <a:t>ODT</a:t>
            </a:r>
            <a:endParaRPr lang="en-US" dirty="0"/>
          </a:p>
        </p:txBody>
      </p:sp>
    </p:spTree>
    <p:extLst>
      <p:ext uri="{BB962C8B-B14F-4D97-AF65-F5344CB8AC3E}">
        <p14:creationId xmlns:p14="http://schemas.microsoft.com/office/powerpoint/2010/main" val="3780683557"/>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a:t>
            </a:r>
            <a:endParaRPr lang="en-US" dirty="0"/>
          </a:p>
        </p:txBody>
      </p:sp>
      <p:sp>
        <p:nvSpPr>
          <p:cNvPr id="3" name="Text Placeholder 2"/>
          <p:cNvSpPr>
            <a:spLocks noGrp="1"/>
          </p:cNvSpPr>
          <p:nvPr>
            <p:ph type="body" idx="1"/>
          </p:nvPr>
        </p:nvSpPr>
        <p:spPr/>
        <p:txBody>
          <a:bodyPr/>
          <a:lstStyle/>
          <a:p>
            <a:r>
              <a:rPr lang="en-US" dirty="0" smtClean="0"/>
              <a:t>Abbee Camen</a:t>
            </a:r>
            <a:endParaRPr lang="en-US" dirty="0"/>
          </a:p>
        </p:txBody>
      </p:sp>
    </p:spTree>
    <p:extLst>
      <p:ext uri="{BB962C8B-B14F-4D97-AF65-F5344CB8AC3E}">
        <p14:creationId xmlns:p14="http://schemas.microsoft.com/office/powerpoint/2010/main" val="36581789"/>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Termination Process	</a:t>
            </a:r>
            <a:endParaRPr lang="en-US" dirty="0"/>
          </a:p>
        </p:txBody>
      </p:sp>
      <p:sp>
        <p:nvSpPr>
          <p:cNvPr id="3" name="Content Placeholder 2"/>
          <p:cNvSpPr>
            <a:spLocks noGrp="1"/>
          </p:cNvSpPr>
          <p:nvPr>
            <p:ph idx="1"/>
          </p:nvPr>
        </p:nvSpPr>
        <p:spPr/>
        <p:txBody>
          <a:bodyPr/>
          <a:lstStyle/>
          <a:p>
            <a:r>
              <a:rPr lang="en-US" sz="2800" dirty="0" smtClean="0"/>
              <a:t>Notification Emails-Week of 01/21/2014</a:t>
            </a:r>
          </a:p>
          <a:p>
            <a:r>
              <a:rPr lang="en-US" sz="2800" dirty="0"/>
              <a:t>Key Time for PPE 01/30/2014 </a:t>
            </a:r>
          </a:p>
          <a:p>
            <a:r>
              <a:rPr lang="en-US" sz="2800" dirty="0" smtClean="0"/>
              <a:t>Terminations Processed-Week of 01/31/2014</a:t>
            </a:r>
          </a:p>
          <a:p>
            <a:pPr marL="0" indent="0">
              <a:buNone/>
            </a:pPr>
            <a:endParaRPr lang="en-US" sz="2800" dirty="0"/>
          </a:p>
        </p:txBody>
      </p:sp>
      <p:pic>
        <p:nvPicPr>
          <p:cNvPr id="1026" name="Picture 2" descr="C:\Users\acamen\AppData\Local\Microsoft\Windows\Temporary Internet Files\Content.IE5\A2ZYXP63\MC90043266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0900" y="36576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43313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to Non-Student (OPS Hourly or Adjunct)</a:t>
            </a:r>
            <a:endParaRPr lang="en-US" dirty="0"/>
          </a:p>
        </p:txBody>
      </p:sp>
      <p:sp>
        <p:nvSpPr>
          <p:cNvPr id="3" name="Content Placeholder 2"/>
          <p:cNvSpPr>
            <a:spLocks noGrp="1"/>
          </p:cNvSpPr>
          <p:nvPr>
            <p:ph idx="1"/>
          </p:nvPr>
        </p:nvSpPr>
        <p:spPr>
          <a:xfrm>
            <a:off x="476250" y="1905000"/>
            <a:ext cx="8229600" cy="4373563"/>
          </a:xfrm>
        </p:spPr>
        <p:txBody>
          <a:bodyPr/>
          <a:lstStyle/>
          <a:p>
            <a:r>
              <a:rPr lang="en-US" sz="2800" dirty="0" smtClean="0"/>
              <a:t>Submit ePAF and SSA-1945 Form</a:t>
            </a:r>
          </a:p>
          <a:p>
            <a:r>
              <a:rPr lang="en-US" sz="2800" dirty="0" smtClean="0"/>
              <a:t>Background Check-30 Days</a:t>
            </a:r>
            <a:endParaRPr lang="en-US" sz="2800" dirty="0"/>
          </a:p>
        </p:txBody>
      </p:sp>
      <p:pic>
        <p:nvPicPr>
          <p:cNvPr id="2050" name="Picture 2" descr="C:\Users\acamen\AppData\Local\Microsoft\Windows\Temporary Internet Files\Content.IE5\WVFEB0JN\MP9003141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175" y="3527425"/>
            <a:ext cx="3657600" cy="224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69507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of Historical Paper I-9 Forms</a:t>
            </a:r>
            <a:endParaRPr lang="en-US" dirty="0"/>
          </a:p>
        </p:txBody>
      </p:sp>
      <p:sp>
        <p:nvSpPr>
          <p:cNvPr id="3" name="Content Placeholder 2"/>
          <p:cNvSpPr>
            <a:spLocks noGrp="1"/>
          </p:cNvSpPr>
          <p:nvPr>
            <p:ph idx="1"/>
          </p:nvPr>
        </p:nvSpPr>
        <p:spPr/>
        <p:txBody>
          <a:bodyPr/>
          <a:lstStyle/>
          <a:p>
            <a:r>
              <a:rPr lang="en-US" sz="2800" dirty="0" smtClean="0"/>
              <a:t>HR-Records Auditing Paper I-9 Forms</a:t>
            </a:r>
          </a:p>
          <a:p>
            <a:r>
              <a:rPr lang="en-US" sz="2800" dirty="0" smtClean="0"/>
              <a:t>Will be in contact with Departments</a:t>
            </a:r>
          </a:p>
          <a:p>
            <a:r>
              <a:rPr lang="en-US" sz="2800" dirty="0" smtClean="0"/>
              <a:t>Sending Paper I-9 Forms to I-9 Express</a:t>
            </a:r>
            <a:endParaRPr lang="en-US" sz="2800" dirty="0"/>
          </a:p>
        </p:txBody>
      </p:sp>
      <p:pic>
        <p:nvPicPr>
          <p:cNvPr id="3075" name="Picture 3" descr="C:\Users\acamen\AppData\Local\Microsoft\Windows\Temporary Internet Files\Content.IE5\A2ZYXP63\MC900078705[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389313"/>
            <a:ext cx="2228844" cy="273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793048"/>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Sign-In Paperwork Documents</a:t>
            </a:r>
            <a:endParaRPr lang="en-US" dirty="0"/>
          </a:p>
        </p:txBody>
      </p:sp>
      <p:pic>
        <p:nvPicPr>
          <p:cNvPr id="4" name="Content Placeholder 3" descr="C:\Users\acamen\Desktop\Current Version of Records' Sign-In Paperwork Document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60922" y="1905000"/>
            <a:ext cx="3422155" cy="4373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884347"/>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Adjunct/Dual Compensation FTE Calculator</a:t>
            </a:r>
            <a:endParaRPr lang="en-US" dirty="0"/>
          </a:p>
        </p:txBody>
      </p:sp>
      <p:pic>
        <p:nvPicPr>
          <p:cNvPr id="6" name="Picture 3" descr="C:\Users\acamen\Desktop\Teaching Adjunct Calculator.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43000" y="1990725"/>
            <a:ext cx="2972089" cy="4373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637" y="1990726"/>
            <a:ext cx="2944163" cy="43756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01547369"/>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USPS and Non-Unit A&amp;P Annual Performance Appraisals</a:t>
            </a:r>
            <a:endParaRPr lang="en-US" dirty="0"/>
          </a:p>
        </p:txBody>
      </p:sp>
      <p:sp>
        <p:nvSpPr>
          <p:cNvPr id="6" name="Content Placeholder 5"/>
          <p:cNvSpPr>
            <a:spLocks noGrp="1"/>
          </p:cNvSpPr>
          <p:nvPr>
            <p:ph idx="1"/>
          </p:nvPr>
        </p:nvSpPr>
        <p:spPr>
          <a:xfrm>
            <a:off x="457200" y="1905000"/>
            <a:ext cx="8229600" cy="4373563"/>
          </a:xfrm>
        </p:spPr>
        <p:txBody>
          <a:bodyPr/>
          <a:lstStyle/>
          <a:p>
            <a:r>
              <a:rPr lang="en-US" dirty="0" smtClean="0"/>
              <a:t>Due February 15</a:t>
            </a:r>
            <a:r>
              <a:rPr lang="en-US" baseline="30000" dirty="0" smtClean="0"/>
              <a:t>th</a:t>
            </a:r>
            <a:endParaRPr lang="en-US" dirty="0" smtClean="0"/>
          </a:p>
          <a:p>
            <a:r>
              <a:rPr lang="en-US" dirty="0" smtClean="0"/>
              <a:t>Appraisal Period (01/01/2013-12/31/2013)</a:t>
            </a:r>
          </a:p>
          <a:p>
            <a:r>
              <a:rPr lang="en-US" dirty="0" smtClean="0"/>
              <a:t>Signatures</a:t>
            </a:r>
          </a:p>
          <a:p>
            <a:pPr lvl="1"/>
            <a:r>
              <a:rPr lang="en-US" dirty="0" smtClean="0"/>
              <a:t>Department Head</a:t>
            </a:r>
          </a:p>
          <a:p>
            <a:pPr lvl="1"/>
            <a:r>
              <a:rPr lang="en-US" dirty="0" smtClean="0"/>
              <a:t>Supervisor</a:t>
            </a:r>
          </a:p>
          <a:p>
            <a:pPr lvl="1"/>
            <a:r>
              <a:rPr lang="en-US" dirty="0" smtClean="0"/>
              <a:t>Employee</a:t>
            </a:r>
            <a:endParaRPr lang="en-US" dirty="0"/>
          </a:p>
        </p:txBody>
      </p:sp>
      <p:pic>
        <p:nvPicPr>
          <p:cNvPr id="4099" name="Picture 3" descr="C:\Users\acamen\AppData\Local\Microsoft\Windows\Temporary Internet Files\Content.IE5\A2ZYXP63\MC90043492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625" y="401955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45605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OD&amp;Training	</a:t>
            </a:r>
            <a:endParaRPr lang="en-US" dirty="0"/>
          </a:p>
        </p:txBody>
      </p:sp>
      <p:sp>
        <p:nvSpPr>
          <p:cNvPr id="3" name="Text Placeholder 2"/>
          <p:cNvSpPr>
            <a:spLocks noGrp="1"/>
          </p:cNvSpPr>
          <p:nvPr>
            <p:ph type="body" idx="1"/>
          </p:nvPr>
        </p:nvSpPr>
        <p:spPr/>
        <p:txBody>
          <a:bodyPr/>
          <a:lstStyle/>
          <a:p>
            <a:r>
              <a:rPr lang="en-US" dirty="0" smtClean="0"/>
              <a:t>Beth Scheitzach</a:t>
            </a:r>
            <a:endParaRPr lang="en-US" dirty="0"/>
          </a:p>
        </p:txBody>
      </p:sp>
    </p:spTree>
    <p:extLst>
      <p:ext uri="{BB962C8B-B14F-4D97-AF65-F5344CB8AC3E}">
        <p14:creationId xmlns:p14="http://schemas.microsoft.com/office/powerpoint/2010/main" val="1088274145"/>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Speaker</a:t>
            </a:r>
            <a:endParaRPr lang="en-US" dirty="0"/>
          </a:p>
        </p:txBody>
      </p:sp>
      <p:sp>
        <p:nvSpPr>
          <p:cNvPr id="3" name="Text Placeholder 2"/>
          <p:cNvSpPr>
            <a:spLocks noGrp="1"/>
          </p:cNvSpPr>
          <p:nvPr>
            <p:ph type="body" idx="1"/>
          </p:nvPr>
        </p:nvSpPr>
        <p:spPr/>
        <p:txBody>
          <a:bodyPr/>
          <a:lstStyle/>
          <a:p>
            <a:r>
              <a:rPr lang="en-US" dirty="0" smtClean="0"/>
              <a:t>Ari Schein --  Office of Emergency Management </a:t>
            </a:r>
            <a:endParaRPr lang="en-US" dirty="0"/>
          </a:p>
        </p:txBody>
      </p:sp>
    </p:spTree>
    <p:extLst>
      <p:ext uri="{BB962C8B-B14F-4D97-AF65-F5344CB8AC3E}">
        <p14:creationId xmlns:p14="http://schemas.microsoft.com/office/powerpoint/2010/main" val="234337938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 Forum</a:t>
            </a:r>
            <a:endParaRPr lang="en-US" dirty="0"/>
          </a:p>
        </p:txBody>
      </p:sp>
      <p:sp>
        <p:nvSpPr>
          <p:cNvPr id="3" name="Text Placeholder 2"/>
          <p:cNvSpPr>
            <a:spLocks noGrp="1"/>
          </p:cNvSpPr>
          <p:nvPr>
            <p:ph type="body" idx="1"/>
          </p:nvPr>
        </p:nvSpPr>
        <p:spPr/>
        <p:txBody>
          <a:bodyPr/>
          <a:lstStyle/>
          <a:p>
            <a:r>
              <a:rPr lang="en-US" dirty="0" smtClean="0"/>
              <a:t>Managers</a:t>
            </a:r>
            <a:endParaRPr lang="en-US" dirty="0"/>
          </a:p>
        </p:txBody>
      </p:sp>
    </p:spTree>
    <p:extLst>
      <p:ext uri="{BB962C8B-B14F-4D97-AF65-F5344CB8AC3E}">
        <p14:creationId xmlns:p14="http://schemas.microsoft.com/office/powerpoint/2010/main" val="4163734192"/>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&amp; Wrap-Up</a:t>
            </a:r>
            <a:endParaRPr lang="en-US" dirty="0"/>
          </a:p>
        </p:txBody>
      </p:sp>
      <p:sp>
        <p:nvSpPr>
          <p:cNvPr id="3" name="Text Placeholder 2"/>
          <p:cNvSpPr>
            <a:spLocks noGrp="1"/>
          </p:cNvSpPr>
          <p:nvPr>
            <p:ph type="body" idx="1"/>
          </p:nvPr>
        </p:nvSpPr>
        <p:spPr/>
        <p:txBody>
          <a:bodyPr/>
          <a:lstStyle/>
          <a:p>
            <a:r>
              <a:rPr lang="en-US" dirty="0" smtClean="0"/>
              <a:t>Patty Farris </a:t>
            </a:r>
            <a:endParaRPr lang="en-US" dirty="0"/>
          </a:p>
        </p:txBody>
      </p:sp>
    </p:spTree>
    <p:extLst>
      <p:ext uri="{BB962C8B-B14F-4D97-AF65-F5344CB8AC3E}">
        <p14:creationId xmlns:p14="http://schemas.microsoft.com/office/powerpoint/2010/main" val="244036275"/>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Dates </a:t>
            </a:r>
            <a:endParaRPr lang="en-US" dirty="0"/>
          </a:p>
        </p:txBody>
      </p:sp>
      <p:sp>
        <p:nvSpPr>
          <p:cNvPr id="3" name="Content Placeholder 2"/>
          <p:cNvSpPr>
            <a:spLocks noGrp="1"/>
          </p:cNvSpPr>
          <p:nvPr>
            <p:ph idx="1"/>
          </p:nvPr>
        </p:nvSpPr>
        <p:spPr/>
        <p:txBody>
          <a:bodyPr/>
          <a:lstStyle/>
          <a:p>
            <a:pPr marL="0" indent="0">
              <a:buNone/>
            </a:pPr>
            <a:r>
              <a:rPr lang="en-US" sz="2200" dirty="0" smtClean="0"/>
              <a:t>January 15</a:t>
            </a:r>
            <a:r>
              <a:rPr lang="en-US" sz="2200" baseline="30000" dirty="0" smtClean="0"/>
              <a:t>th</a:t>
            </a:r>
            <a:r>
              <a:rPr lang="en-US" sz="2200" dirty="0" smtClean="0"/>
              <a:t> 9:00 – 11:00 a.m.</a:t>
            </a:r>
            <a:r>
              <a:rPr lang="en-US" sz="2200" dirty="0"/>
              <a:t> </a:t>
            </a:r>
            <a:r>
              <a:rPr lang="en-US" sz="2200" dirty="0" smtClean="0"/>
              <a:t>-- Performance </a:t>
            </a:r>
            <a:r>
              <a:rPr lang="en-US" sz="2200" dirty="0"/>
              <a:t>Appraisal Training </a:t>
            </a:r>
            <a:endParaRPr lang="en-US" sz="2200" dirty="0" smtClean="0"/>
          </a:p>
          <a:p>
            <a:pPr marL="0" indent="0">
              <a:buNone/>
            </a:pPr>
            <a:r>
              <a:rPr lang="en-US" sz="2200" dirty="0" smtClean="0"/>
              <a:t>February 13</a:t>
            </a:r>
            <a:r>
              <a:rPr lang="en-US" sz="2200" baseline="30000" dirty="0" smtClean="0"/>
              <a:t>th</a:t>
            </a:r>
            <a:r>
              <a:rPr lang="en-US" sz="2200" dirty="0" smtClean="0"/>
              <a:t> &amp; February 20</a:t>
            </a:r>
            <a:r>
              <a:rPr lang="en-US" sz="2200" baseline="30000" dirty="0" smtClean="0"/>
              <a:t>th</a:t>
            </a:r>
            <a:r>
              <a:rPr lang="en-US" sz="2200" dirty="0" smtClean="0"/>
              <a:t> – HR Liaison Network 2-day training</a:t>
            </a:r>
          </a:p>
          <a:p>
            <a:pPr marL="0" indent="0" algn="ctr">
              <a:buNone/>
            </a:pPr>
            <a:endParaRPr lang="en-US" sz="2200" u="sng" dirty="0" smtClean="0"/>
          </a:p>
          <a:p>
            <a:pPr marL="0" indent="0" algn="ctr">
              <a:buNone/>
            </a:pPr>
            <a:r>
              <a:rPr lang="en-US" sz="2200" u="sng" dirty="0" smtClean="0"/>
              <a:t>Future HR Liaison Network Meetings </a:t>
            </a:r>
          </a:p>
          <a:p>
            <a:pPr marL="0" indent="0">
              <a:buNone/>
            </a:pPr>
            <a:r>
              <a:rPr lang="en-US" sz="2200" dirty="0" smtClean="0"/>
              <a:t>April 15</a:t>
            </a:r>
            <a:r>
              <a:rPr lang="en-US" sz="2200" baseline="30000" dirty="0" smtClean="0"/>
              <a:t>th</a:t>
            </a:r>
            <a:r>
              <a:rPr lang="en-US" sz="2200" dirty="0" smtClean="0"/>
              <a:t>  </a:t>
            </a:r>
            <a:r>
              <a:rPr lang="en-US" sz="2200" dirty="0"/>
              <a:t>9:00 – </a:t>
            </a:r>
            <a:r>
              <a:rPr lang="en-US" sz="2200" dirty="0" smtClean="0"/>
              <a:t>Noon </a:t>
            </a:r>
            <a:r>
              <a:rPr lang="en-US" sz="2200" dirty="0"/>
              <a:t>a.m. </a:t>
            </a:r>
            <a:r>
              <a:rPr lang="en-US" sz="2200" dirty="0" smtClean="0"/>
              <a:t>Special Meeting in Student Union. </a:t>
            </a:r>
          </a:p>
          <a:p>
            <a:pPr marL="0" indent="0">
              <a:buNone/>
            </a:pPr>
            <a:r>
              <a:rPr lang="en-US" sz="2200" dirty="0" smtClean="0"/>
              <a:t>Guest Speaker: Marvin Pyles plus break-out sessions </a:t>
            </a:r>
          </a:p>
          <a:p>
            <a:pPr marL="0" indent="0" algn="ctr">
              <a:buNone/>
            </a:pPr>
            <a:r>
              <a:rPr lang="en-US" sz="2200" dirty="0" smtClean="0"/>
              <a:t>More information coming soon</a:t>
            </a:r>
            <a:endParaRPr lang="en-US" sz="2200" dirty="0"/>
          </a:p>
          <a:p>
            <a:pPr marL="0" indent="0">
              <a:buNone/>
            </a:pPr>
            <a:r>
              <a:rPr lang="en-US" sz="2200" dirty="0" smtClean="0"/>
              <a:t>July 15</a:t>
            </a:r>
            <a:r>
              <a:rPr lang="en-US" sz="2200" baseline="30000" dirty="0" smtClean="0"/>
              <a:t>th</a:t>
            </a:r>
            <a:r>
              <a:rPr lang="en-US" sz="2200" dirty="0" smtClean="0"/>
              <a:t>  T.B.A. HR Training Room, Innovative Center. </a:t>
            </a:r>
          </a:p>
          <a:p>
            <a:pPr marL="0" indent="0">
              <a:buNone/>
            </a:pPr>
            <a:endParaRPr lang="en-US" sz="2200" dirty="0" smtClean="0"/>
          </a:p>
          <a:p>
            <a:pPr marL="0" indent="0">
              <a:buNone/>
            </a:pPr>
            <a:r>
              <a:rPr lang="en-US" sz="2200" dirty="0" smtClean="0"/>
              <a:t>October 7</a:t>
            </a:r>
            <a:r>
              <a:rPr lang="en-US" sz="2200" baseline="30000" dirty="0" smtClean="0"/>
              <a:t>th</a:t>
            </a:r>
            <a:r>
              <a:rPr lang="en-US" sz="2200" dirty="0" smtClean="0"/>
              <a:t>  9:00 – 11:00 a.m. Cape Florida 316ABCD, Student Union </a:t>
            </a:r>
          </a:p>
          <a:p>
            <a:pPr marL="0" indent="0">
              <a:buNone/>
            </a:pPr>
            <a:endParaRPr lang="en-US" sz="2200" dirty="0"/>
          </a:p>
        </p:txBody>
      </p:sp>
    </p:spTree>
    <p:extLst>
      <p:ext uri="{BB962C8B-B14F-4D97-AF65-F5344CB8AC3E}">
        <p14:creationId xmlns:p14="http://schemas.microsoft.com/office/powerpoint/2010/main" val="2090005145"/>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Table Discussion </a:t>
            </a:r>
            <a:endParaRPr lang="en-US" dirty="0"/>
          </a:p>
        </p:txBody>
      </p:sp>
      <p:sp>
        <p:nvSpPr>
          <p:cNvPr id="3" name="Content Placeholder 2"/>
          <p:cNvSpPr>
            <a:spLocks noGrp="1"/>
          </p:cNvSpPr>
          <p:nvPr>
            <p:ph idx="1"/>
          </p:nvPr>
        </p:nvSpPr>
        <p:spPr>
          <a:xfrm>
            <a:off x="381000" y="1771650"/>
            <a:ext cx="8229600" cy="4373563"/>
          </a:xfrm>
        </p:spPr>
        <p:txBody>
          <a:bodyPr/>
          <a:lstStyle/>
          <a:p>
            <a:pPr marL="0" indent="0">
              <a:buNone/>
            </a:pPr>
            <a:r>
              <a:rPr lang="en-US" dirty="0" smtClean="0"/>
              <a:t>You asked for a little more one-on-one time. </a:t>
            </a:r>
          </a:p>
          <a:p>
            <a:pPr marL="0" indent="0">
              <a:buNone/>
            </a:pPr>
            <a:endParaRPr lang="en-US" dirty="0" smtClean="0"/>
          </a:p>
          <a:p>
            <a:pPr marL="0" indent="0">
              <a:buNone/>
            </a:pPr>
            <a:r>
              <a:rPr lang="en-US" dirty="0"/>
              <a:t>F</a:t>
            </a:r>
            <a:r>
              <a:rPr lang="en-US" dirty="0" smtClean="0"/>
              <a:t>ollowing the close of the meeting -- </a:t>
            </a:r>
          </a:p>
          <a:p>
            <a:r>
              <a:rPr lang="en-US" dirty="0" smtClean="0"/>
              <a:t>Any of the HR Managers </a:t>
            </a:r>
          </a:p>
          <a:p>
            <a:pPr marL="0" indent="0">
              <a:buNone/>
            </a:pPr>
            <a:r>
              <a:rPr lang="en-US" dirty="0" smtClean="0"/>
              <a:t>and</a:t>
            </a:r>
          </a:p>
          <a:p>
            <a:r>
              <a:rPr lang="en-US" dirty="0" smtClean="0"/>
              <a:t>Christine Mouton with Victim Services</a:t>
            </a:r>
          </a:p>
          <a:p>
            <a:pPr marL="0" indent="0">
              <a:buNone/>
            </a:pPr>
            <a:r>
              <a:rPr lang="en-US" dirty="0" smtClean="0"/>
              <a:t>are available. </a:t>
            </a:r>
            <a:r>
              <a:rPr lang="en-US" i="1" dirty="0" smtClean="0"/>
              <a:t>Please locate their table.</a:t>
            </a:r>
          </a:p>
          <a:p>
            <a:pPr marL="0" indent="0" algn="r">
              <a:buNone/>
            </a:pPr>
            <a:endParaRPr lang="en-US" dirty="0" smtClean="0"/>
          </a:p>
          <a:p>
            <a:pPr marL="0" indent="0">
              <a:buNone/>
            </a:pPr>
            <a:endParaRPr lang="en-US" dirty="0"/>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2438400"/>
            <a:ext cx="2377440" cy="2103120"/>
          </a:xfrm>
          <a:prstGeom prst="rect">
            <a:avLst/>
          </a:prstGeom>
          <a:effectLst>
            <a:softEdge rad="317500"/>
          </a:effectLst>
        </p:spPr>
      </p:pic>
    </p:spTree>
    <p:extLst>
      <p:ext uri="{BB962C8B-B14F-4D97-AF65-F5344CB8AC3E}">
        <p14:creationId xmlns:p14="http://schemas.microsoft.com/office/powerpoint/2010/main" val="186266561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8450" y="2343944"/>
            <a:ext cx="3467100" cy="3190875"/>
          </a:xfrm>
        </p:spPr>
      </p:pic>
    </p:spTree>
    <p:extLst>
      <p:ext uri="{BB962C8B-B14F-4D97-AF65-F5344CB8AC3E}">
        <p14:creationId xmlns:p14="http://schemas.microsoft.com/office/powerpoint/2010/main" val="361277265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1"/>
            <a:ext cx="7772400" cy="990600"/>
          </a:xfrm>
        </p:spPr>
        <p:txBody>
          <a:bodyPr/>
          <a:lstStyle/>
          <a:p>
            <a:pPr algn="ctr"/>
            <a:r>
              <a:rPr lang="en-US" dirty="0" smtClean="0"/>
              <a:t>Meeting Purpose</a:t>
            </a:r>
            <a:endParaRPr lang="en-US" dirty="0"/>
          </a:p>
        </p:txBody>
      </p:sp>
      <p:sp>
        <p:nvSpPr>
          <p:cNvPr id="3" name="Text Placeholder 2"/>
          <p:cNvSpPr>
            <a:spLocks noGrp="1"/>
          </p:cNvSpPr>
          <p:nvPr>
            <p:ph type="body" idx="1"/>
          </p:nvPr>
        </p:nvSpPr>
        <p:spPr>
          <a:xfrm>
            <a:off x="762000" y="2057401"/>
            <a:ext cx="7772400" cy="3657600"/>
          </a:xfrm>
        </p:spPr>
        <p:txBody>
          <a:bodyPr/>
          <a:lstStyle/>
          <a:p>
            <a:endParaRPr lang="en-US" sz="3200" dirty="0" smtClean="0">
              <a:solidFill>
                <a:schemeClr val="tx1"/>
              </a:solidFill>
            </a:endParaRPr>
          </a:p>
          <a:p>
            <a:pPr marL="457200" indent="-457200">
              <a:buFont typeface="Wingdings" panose="05000000000000000000" pitchFamily="2" charset="2"/>
              <a:buChar char="§"/>
            </a:pPr>
            <a:endParaRPr lang="en-US" sz="3200" dirty="0">
              <a:solidFill>
                <a:schemeClr val="tx1"/>
              </a:solidFill>
            </a:endParaRPr>
          </a:p>
          <a:p>
            <a:pPr marL="457200" indent="-457200">
              <a:buFont typeface="Wingdings" panose="05000000000000000000" pitchFamily="2" charset="2"/>
              <a:buChar char="§"/>
            </a:pPr>
            <a:r>
              <a:rPr lang="en-US" sz="2800" dirty="0" smtClean="0">
                <a:solidFill>
                  <a:schemeClr val="tx1"/>
                </a:solidFill>
              </a:rPr>
              <a:t>Provide </a:t>
            </a:r>
            <a:r>
              <a:rPr lang="en-US" sz="2800" dirty="0">
                <a:solidFill>
                  <a:schemeClr val="tx1"/>
                </a:solidFill>
              </a:rPr>
              <a:t>a forum for communication between HR Staff and the HR Liaisons for continuous improvement in HR programs, services, and best practices for the UCF </a:t>
            </a:r>
            <a:r>
              <a:rPr lang="en-US" sz="2800" dirty="0" smtClean="0">
                <a:solidFill>
                  <a:schemeClr val="tx1"/>
                </a:solidFill>
              </a:rPr>
              <a:t>community</a:t>
            </a:r>
          </a:p>
          <a:p>
            <a:pPr marL="457200" indent="-457200">
              <a:buFont typeface="Wingdings" panose="05000000000000000000" pitchFamily="2" charset="2"/>
              <a:buChar char="§"/>
            </a:pPr>
            <a:r>
              <a:rPr lang="en-US" sz="2800" dirty="0" smtClean="0">
                <a:solidFill>
                  <a:schemeClr val="tx1"/>
                </a:solidFill>
              </a:rPr>
              <a:t>Build </a:t>
            </a:r>
            <a:r>
              <a:rPr lang="en-US" sz="2800" dirty="0">
                <a:solidFill>
                  <a:schemeClr val="tx1"/>
                </a:solidFill>
              </a:rPr>
              <a:t>partnerships </a:t>
            </a:r>
            <a:r>
              <a:rPr lang="en-US" sz="2800" dirty="0" smtClean="0">
                <a:solidFill>
                  <a:schemeClr val="tx1"/>
                </a:solidFill>
              </a:rPr>
              <a:t>with colleges/departments</a:t>
            </a:r>
            <a:endParaRPr lang="en-US" sz="2800" dirty="0">
              <a:solidFill>
                <a:schemeClr val="tx1"/>
              </a:solidFill>
            </a:endParaRPr>
          </a:p>
          <a:p>
            <a:endParaRPr lang="en-US" dirty="0"/>
          </a:p>
        </p:txBody>
      </p:sp>
    </p:spTree>
    <p:extLst>
      <p:ext uri="{BB962C8B-B14F-4D97-AF65-F5344CB8AC3E}">
        <p14:creationId xmlns:p14="http://schemas.microsoft.com/office/powerpoint/2010/main" val="60753362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1"/>
            <a:ext cx="7772400" cy="990600"/>
          </a:xfrm>
        </p:spPr>
        <p:txBody>
          <a:bodyPr/>
          <a:lstStyle/>
          <a:p>
            <a:pPr algn="ctr"/>
            <a:r>
              <a:rPr lang="en-US" dirty="0" smtClean="0"/>
              <a:t>Meeting Goals</a:t>
            </a:r>
            <a:endParaRPr lang="en-US" dirty="0"/>
          </a:p>
        </p:txBody>
      </p:sp>
      <p:sp>
        <p:nvSpPr>
          <p:cNvPr id="3" name="Text Placeholder 2"/>
          <p:cNvSpPr>
            <a:spLocks noGrp="1"/>
          </p:cNvSpPr>
          <p:nvPr>
            <p:ph type="body" idx="1"/>
          </p:nvPr>
        </p:nvSpPr>
        <p:spPr>
          <a:xfrm>
            <a:off x="762000" y="1905000"/>
            <a:ext cx="7772400" cy="4419600"/>
          </a:xfrm>
        </p:spPr>
        <p:txBody>
          <a:bodyPr/>
          <a:lstStyle/>
          <a:p>
            <a:endParaRPr lang="en-US" sz="3200" dirty="0" smtClean="0">
              <a:solidFill>
                <a:schemeClr val="tx1"/>
              </a:solidFill>
            </a:endParaRPr>
          </a:p>
          <a:p>
            <a:pPr marL="457200" indent="-457200">
              <a:buFont typeface="Wingdings" panose="05000000000000000000" pitchFamily="2" charset="2"/>
              <a:buChar char="§"/>
            </a:pPr>
            <a:endParaRPr lang="en-US" sz="3200" dirty="0">
              <a:solidFill>
                <a:schemeClr val="tx1"/>
              </a:solidFill>
            </a:endParaRPr>
          </a:p>
          <a:p>
            <a:pPr marL="457200" indent="-457200">
              <a:buFont typeface="Wingdings" panose="05000000000000000000" pitchFamily="2" charset="2"/>
              <a:buChar char="§"/>
            </a:pPr>
            <a:r>
              <a:rPr lang="en-US" dirty="0">
                <a:solidFill>
                  <a:schemeClr val="tx1"/>
                </a:solidFill>
              </a:rPr>
              <a:t>find out about dates and deadlines for events (performance reviews, benefits open enrollment, payroll processing, etc.);</a:t>
            </a:r>
          </a:p>
          <a:p>
            <a:pPr marL="457200" indent="-457200">
              <a:buFont typeface="Wingdings" panose="05000000000000000000" pitchFamily="2" charset="2"/>
              <a:buChar char="§"/>
            </a:pPr>
            <a:r>
              <a:rPr lang="en-US" dirty="0">
                <a:solidFill>
                  <a:schemeClr val="tx1"/>
                </a:solidFill>
              </a:rPr>
              <a:t>bring problems or concerns from departments to be discussed with HR staff;</a:t>
            </a:r>
          </a:p>
          <a:p>
            <a:pPr marL="457200" indent="-457200">
              <a:buFont typeface="Wingdings" panose="05000000000000000000" pitchFamily="2" charset="2"/>
              <a:buChar char="§"/>
            </a:pPr>
            <a:r>
              <a:rPr lang="en-US" dirty="0">
                <a:solidFill>
                  <a:schemeClr val="tx1"/>
                </a:solidFill>
              </a:rPr>
              <a:t>share ideas, solutions or obstacles in their positions with other HR liaisons;</a:t>
            </a:r>
          </a:p>
          <a:p>
            <a:pPr marL="457200" indent="-457200">
              <a:buFont typeface="Wingdings" panose="05000000000000000000" pitchFamily="2" charset="2"/>
              <a:buChar char="§"/>
            </a:pPr>
            <a:r>
              <a:rPr lang="en-US" dirty="0">
                <a:solidFill>
                  <a:schemeClr val="tx1"/>
                </a:solidFill>
              </a:rPr>
              <a:t>take back information to their own departments;</a:t>
            </a:r>
          </a:p>
          <a:p>
            <a:pPr marL="457200" indent="-457200">
              <a:buFont typeface="Wingdings" panose="05000000000000000000" pitchFamily="2" charset="2"/>
              <a:buChar char="§"/>
            </a:pPr>
            <a:r>
              <a:rPr lang="en-US" dirty="0">
                <a:solidFill>
                  <a:schemeClr val="tx1"/>
                </a:solidFill>
              </a:rPr>
              <a:t>act as a point person within a department for HR to contact with questions or to relay information;</a:t>
            </a:r>
          </a:p>
          <a:p>
            <a:pPr marL="457200" indent="-457200">
              <a:buFont typeface="Wingdings" panose="05000000000000000000" pitchFamily="2" charset="2"/>
              <a:buChar char="§"/>
            </a:pPr>
            <a:r>
              <a:rPr lang="en-US" dirty="0">
                <a:solidFill>
                  <a:schemeClr val="tx1"/>
                </a:solidFill>
              </a:rPr>
              <a:t>occasionally attend round table sessions with HR to help generate ideas, address concerns, and work with other liaisons.</a:t>
            </a:r>
          </a:p>
          <a:p>
            <a:endParaRPr lang="en-US" dirty="0"/>
          </a:p>
        </p:txBody>
      </p:sp>
    </p:spTree>
    <p:extLst>
      <p:ext uri="{BB962C8B-B14F-4D97-AF65-F5344CB8AC3E}">
        <p14:creationId xmlns:p14="http://schemas.microsoft.com/office/powerpoint/2010/main" val="57604588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You told us…</a:t>
            </a:r>
            <a:endParaRPr lang="en-US" dirty="0"/>
          </a:p>
        </p:txBody>
      </p:sp>
      <p:sp>
        <p:nvSpPr>
          <p:cNvPr id="3" name="Content Placeholder 2"/>
          <p:cNvSpPr>
            <a:spLocks noGrp="1"/>
          </p:cNvSpPr>
          <p:nvPr>
            <p:ph idx="1"/>
          </p:nvPr>
        </p:nvSpPr>
        <p:spPr/>
        <p:txBody>
          <a:bodyPr/>
          <a:lstStyle/>
          <a:p>
            <a:pPr lvl="0"/>
            <a:r>
              <a:rPr lang="en-US" sz="2600" dirty="0">
                <a:solidFill>
                  <a:prstClr val="black"/>
                </a:solidFill>
              </a:rPr>
              <a:t>You appreciated the flow, pace. </a:t>
            </a:r>
          </a:p>
          <a:p>
            <a:pPr lvl="1"/>
            <a:r>
              <a:rPr lang="en-US" sz="2200" dirty="0">
                <a:solidFill>
                  <a:prstClr val="black"/>
                </a:solidFill>
              </a:rPr>
              <a:t>We’ll continue the 3 question practice after each section</a:t>
            </a:r>
          </a:p>
          <a:p>
            <a:pPr lvl="0"/>
            <a:r>
              <a:rPr lang="en-US" sz="2600" dirty="0">
                <a:solidFill>
                  <a:prstClr val="black"/>
                </a:solidFill>
              </a:rPr>
              <a:t>You wanted the PPT before the meeting</a:t>
            </a:r>
          </a:p>
          <a:p>
            <a:pPr lvl="0"/>
            <a:r>
              <a:rPr lang="en-US" sz="2600" dirty="0">
                <a:solidFill>
                  <a:prstClr val="black"/>
                </a:solidFill>
              </a:rPr>
              <a:t>You wanted us to continue the guest presenters and had some suggestions</a:t>
            </a:r>
          </a:p>
          <a:p>
            <a:pPr lvl="1"/>
            <a:r>
              <a:rPr lang="en-US" sz="2200" dirty="0">
                <a:solidFill>
                  <a:prstClr val="black"/>
                </a:solidFill>
              </a:rPr>
              <a:t>We’ll have a special April session – details to follow</a:t>
            </a:r>
          </a:p>
          <a:p>
            <a:pPr lvl="0"/>
            <a:r>
              <a:rPr lang="en-US" sz="2600" dirty="0">
                <a:solidFill>
                  <a:prstClr val="black"/>
                </a:solidFill>
              </a:rPr>
              <a:t>You liked networking and ability to chat with HR</a:t>
            </a:r>
          </a:p>
          <a:p>
            <a:pPr lvl="1"/>
            <a:r>
              <a:rPr lang="en-US" sz="2200" dirty="0">
                <a:solidFill>
                  <a:prstClr val="black"/>
                </a:solidFill>
              </a:rPr>
              <a:t>We’ll have a short break and the HR team &amp; Christine Mouton, Victim Services, will stay after the meeting </a:t>
            </a:r>
          </a:p>
          <a:p>
            <a:endParaRPr lang="en-US" dirty="0"/>
          </a:p>
        </p:txBody>
      </p:sp>
    </p:spTree>
    <p:extLst>
      <p:ext uri="{BB962C8B-B14F-4D97-AF65-F5344CB8AC3E}">
        <p14:creationId xmlns:p14="http://schemas.microsoft.com/office/powerpoint/2010/main" val="325289202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14400"/>
            <a:ext cx="7772400" cy="1362075"/>
          </a:xfrm>
        </p:spPr>
        <p:txBody>
          <a:bodyPr/>
          <a:lstStyle/>
          <a:p>
            <a:pPr algn="ctr"/>
            <a:r>
              <a:rPr lang="en-US" dirty="0" smtClean="0"/>
              <a:t>Meeting Feedback</a:t>
            </a:r>
            <a:endParaRPr lang="en-US" dirty="0"/>
          </a:p>
        </p:txBody>
      </p:sp>
      <p:sp>
        <p:nvSpPr>
          <p:cNvPr id="3" name="Text Placeholder 2"/>
          <p:cNvSpPr>
            <a:spLocks noGrp="1"/>
          </p:cNvSpPr>
          <p:nvPr>
            <p:ph type="body" idx="1"/>
          </p:nvPr>
        </p:nvSpPr>
        <p:spPr>
          <a:xfrm>
            <a:off x="722313" y="1905001"/>
            <a:ext cx="7772400" cy="3886200"/>
          </a:xfrm>
        </p:spPr>
        <p:txBody>
          <a:bodyPr/>
          <a:lstStyle/>
          <a:p>
            <a:pPr lvl="1"/>
            <a:r>
              <a:rPr lang="en-US" sz="2800" dirty="0" smtClean="0">
                <a:solidFill>
                  <a:schemeClr val="tx1"/>
                </a:solidFill>
              </a:rPr>
              <a:t>HR wants your feedback on these meetings</a:t>
            </a:r>
          </a:p>
          <a:p>
            <a:pPr lvl="1" algn="ctr"/>
            <a:r>
              <a:rPr lang="en-US" sz="2800" dirty="0" smtClean="0">
                <a:solidFill>
                  <a:schemeClr val="tx1"/>
                </a:solidFill>
              </a:rPr>
              <a:t>ALSO</a:t>
            </a:r>
          </a:p>
          <a:p>
            <a:pPr lvl="1"/>
            <a:r>
              <a:rPr lang="en-US" sz="2800" dirty="0" smtClean="0">
                <a:solidFill>
                  <a:schemeClr val="tx1"/>
                </a:solidFill>
              </a:rPr>
              <a:t>Next HR Liaisons Meeting April 15, 2014 </a:t>
            </a:r>
          </a:p>
          <a:p>
            <a:pPr lvl="1"/>
            <a:endParaRPr lang="en-US" dirty="0" smtClean="0">
              <a:solidFill>
                <a:schemeClr val="tx1"/>
              </a:solidFill>
            </a:endParaRPr>
          </a:p>
          <a:p>
            <a:pPr lvl="0" algn="ctr" eaLnBrk="0" hangingPunct="0"/>
            <a:r>
              <a:rPr lang="en-US" sz="2200" dirty="0">
                <a:solidFill>
                  <a:prstClr val="black"/>
                </a:solidFill>
              </a:rPr>
              <a:t>April 15</a:t>
            </a:r>
            <a:r>
              <a:rPr lang="en-US" sz="2200" baseline="30000" dirty="0">
                <a:solidFill>
                  <a:prstClr val="black"/>
                </a:solidFill>
              </a:rPr>
              <a:t>th</a:t>
            </a:r>
            <a:r>
              <a:rPr lang="en-US" sz="2200" dirty="0">
                <a:solidFill>
                  <a:prstClr val="black"/>
                </a:solidFill>
              </a:rPr>
              <a:t>  9:00 – Noon a.m. </a:t>
            </a:r>
            <a:endParaRPr lang="en-US" sz="2200" dirty="0" smtClean="0">
              <a:solidFill>
                <a:prstClr val="black"/>
              </a:solidFill>
            </a:endParaRPr>
          </a:p>
          <a:p>
            <a:pPr lvl="0" algn="ctr" eaLnBrk="0" hangingPunct="0"/>
            <a:r>
              <a:rPr lang="en-US" sz="2200" dirty="0" smtClean="0">
                <a:solidFill>
                  <a:prstClr val="black"/>
                </a:solidFill>
              </a:rPr>
              <a:t>Special </a:t>
            </a:r>
            <a:r>
              <a:rPr lang="en-US" sz="2200" dirty="0">
                <a:solidFill>
                  <a:prstClr val="black"/>
                </a:solidFill>
              </a:rPr>
              <a:t>Meeting in Student Union. </a:t>
            </a:r>
          </a:p>
          <a:p>
            <a:pPr lvl="0" algn="ctr" eaLnBrk="0" hangingPunct="0"/>
            <a:r>
              <a:rPr lang="en-US" sz="2200" dirty="0">
                <a:solidFill>
                  <a:prstClr val="black"/>
                </a:solidFill>
              </a:rPr>
              <a:t>Guest Speaker: Marvin Pyles plus break-out sessions </a:t>
            </a:r>
          </a:p>
          <a:p>
            <a:pPr lvl="1"/>
            <a:endParaRPr lang="en-US" dirty="0">
              <a:solidFill>
                <a:schemeClr val="tx1"/>
              </a:solidFill>
            </a:endParaRPr>
          </a:p>
        </p:txBody>
      </p:sp>
    </p:spTree>
    <p:extLst>
      <p:ext uri="{BB962C8B-B14F-4D97-AF65-F5344CB8AC3E}">
        <p14:creationId xmlns:p14="http://schemas.microsoft.com/office/powerpoint/2010/main" val="115283235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HR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HR_PowerPoint_Template</Template>
  <TotalTime>141</TotalTime>
  <Words>1328</Words>
  <Application>Microsoft Office PowerPoint</Application>
  <PresentationFormat>On-screen Show (4:3)</PresentationFormat>
  <Paragraphs>188</Paragraphs>
  <Slides>44</Slides>
  <Notes>2</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HR_PowerPoint_Template</vt:lpstr>
      <vt:lpstr>Office Theme</vt:lpstr>
      <vt:lpstr>PowerPoint Presentation</vt:lpstr>
      <vt:lpstr>Welcome and Introduction  </vt:lpstr>
      <vt:lpstr>Marvin Pyles, CHRO</vt:lpstr>
      <vt:lpstr>OD&amp;Training </vt:lpstr>
      <vt:lpstr>PowerPoint Presentation</vt:lpstr>
      <vt:lpstr>Meeting Purpose</vt:lpstr>
      <vt:lpstr>Meeting Goals</vt:lpstr>
      <vt:lpstr>You told us…</vt:lpstr>
      <vt:lpstr>Meeting Feedback</vt:lpstr>
      <vt:lpstr>2014 Meeting Dates</vt:lpstr>
      <vt:lpstr>Payroll </vt:lpstr>
      <vt:lpstr>Topics</vt:lpstr>
      <vt:lpstr>W-2s</vt:lpstr>
      <vt:lpstr>Payroll Schedules and Calendars</vt:lpstr>
      <vt:lpstr> Website Tip….</vt:lpstr>
      <vt:lpstr>Student FICA Change </vt:lpstr>
      <vt:lpstr>Who To Contact</vt:lpstr>
      <vt:lpstr>PowerPoint Presentation</vt:lpstr>
      <vt:lpstr>Benefits – Common FAQs</vt:lpstr>
      <vt:lpstr>Common faqS</vt:lpstr>
      <vt:lpstr>If I am already enrolled in benefits, will I receive new cards?</vt:lpstr>
      <vt:lpstr>Why did I receive a letter from my dental provider regarding choosing a primary dental provider?</vt:lpstr>
      <vt:lpstr>What if I need to have a prescription filled and do not have my pharmacy card yet?</vt:lpstr>
      <vt:lpstr>Will my W-2 reflect health insurance premiums?</vt:lpstr>
      <vt:lpstr>HSA &amp; FSA Reminders: </vt:lpstr>
      <vt:lpstr>Questions</vt:lpstr>
      <vt:lpstr>Leave Administration – Workers’ Compensation Changes</vt:lpstr>
      <vt:lpstr>Workers’ Compensation</vt:lpstr>
      <vt:lpstr>Workers’ Compensation</vt:lpstr>
      <vt:lpstr>Workers’ Compensation</vt:lpstr>
      <vt:lpstr>Workers’ Compensation</vt:lpstr>
      <vt:lpstr>Short Break and Raffle</vt:lpstr>
      <vt:lpstr>Records</vt:lpstr>
      <vt:lpstr>Manual Termination Process </vt:lpstr>
      <vt:lpstr>Student to Non-Student (OPS Hourly or Adjunct)</vt:lpstr>
      <vt:lpstr>Conversion of Historical Paper I-9 Forms</vt:lpstr>
      <vt:lpstr>Records Sign-In Paperwork Documents</vt:lpstr>
      <vt:lpstr>Teaching Adjunct/Dual Compensation FTE Calculator</vt:lpstr>
      <vt:lpstr>USPS and Non-Unit A&amp;P Annual Performance Appraisals</vt:lpstr>
      <vt:lpstr>Guest Speaker</vt:lpstr>
      <vt:lpstr>Question &amp; Answer Forum</vt:lpstr>
      <vt:lpstr>Announcements &amp; Wrap-Up</vt:lpstr>
      <vt:lpstr>Upcoming Dates </vt:lpstr>
      <vt:lpstr>Round Table Discussion </vt:lpstr>
    </vt:vector>
  </TitlesOfParts>
  <Company>Human Resources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Abbee Camen</dc:creator>
  <cp:lastModifiedBy>Debbie Frankenbach</cp:lastModifiedBy>
  <cp:revision>21</cp:revision>
  <cp:lastPrinted>2009-05-20T17:13:00Z</cp:lastPrinted>
  <dcterms:created xsi:type="dcterms:W3CDTF">2014-01-07T15:48:22Z</dcterms:created>
  <dcterms:modified xsi:type="dcterms:W3CDTF">2014-01-13T20:42:03Z</dcterms:modified>
</cp:coreProperties>
</file>