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947" r:id="rId2"/>
  </p:sldMasterIdLst>
  <p:notesMasterIdLst>
    <p:notesMasterId r:id="rId16"/>
  </p:notesMasterIdLst>
  <p:handoutMasterIdLst>
    <p:handoutMasterId r:id="rId17"/>
  </p:handoutMasterIdLst>
  <p:sldIdLst>
    <p:sldId id="265" r:id="rId3"/>
    <p:sldId id="266" r:id="rId4"/>
    <p:sldId id="305" r:id="rId5"/>
    <p:sldId id="272" r:id="rId6"/>
    <p:sldId id="304" r:id="rId7"/>
    <p:sldId id="299" r:id="rId8"/>
    <p:sldId id="307" r:id="rId9"/>
    <p:sldId id="306" r:id="rId10"/>
    <p:sldId id="310" r:id="rId11"/>
    <p:sldId id="314" r:id="rId12"/>
    <p:sldId id="312" r:id="rId13"/>
    <p:sldId id="313" r:id="rId14"/>
    <p:sldId id="296" r:id="rId1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FF33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p:scale>
          <a:sx n="100" d="100"/>
          <a:sy n="100" d="100"/>
        </p:scale>
        <p:origin x="-294"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52D189F0-BF93-415A-91B9-82A3667EA95B}" type="datetime1">
              <a:rPr lang="en-US"/>
              <a:pPr>
                <a:defRPr/>
              </a:pPr>
              <a:t>4/17/2014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4D4FBB8B-4085-43F6-ABEA-231CDE2182B8}" type="slidenum">
              <a:rPr lang="en-US"/>
              <a:pPr>
                <a:defRPr/>
              </a:pPr>
              <a:t>‹#›</a:t>
            </a:fld>
            <a:endParaRPr lang="en-US" dirty="0"/>
          </a:p>
        </p:txBody>
      </p:sp>
    </p:spTree>
    <p:extLst>
      <p:ext uri="{BB962C8B-B14F-4D97-AF65-F5344CB8AC3E}">
        <p14:creationId xmlns:p14="http://schemas.microsoft.com/office/powerpoint/2010/main" val="9519528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BAD57DAA-AEED-4771-9F02-AFD694795ACC}" type="datetime1">
              <a:rPr lang="en-US"/>
              <a:pPr>
                <a:defRPr/>
              </a:pPr>
              <a:t>4/17/2014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BBB09C31-E2D3-4EDA-BC58-B5C80C923468}" type="slidenum">
              <a:rPr lang="en-US"/>
              <a:pPr>
                <a:defRPr/>
              </a:pPr>
              <a:t>‹#›</a:t>
            </a:fld>
            <a:endParaRPr lang="en-US" dirty="0"/>
          </a:p>
        </p:txBody>
      </p:sp>
    </p:spTree>
    <p:extLst>
      <p:ext uri="{BB962C8B-B14F-4D97-AF65-F5344CB8AC3E}">
        <p14:creationId xmlns:p14="http://schemas.microsoft.com/office/powerpoint/2010/main" val="366381889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C98FEC7-A750-4CE1-9AD4-6F263ACA6F58}" type="datetime1">
              <a:rPr lang="en-US"/>
              <a:pPr>
                <a:defRPr/>
              </a:pPr>
              <a:t>4/17/2014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7D5558B-A904-4F27-A43C-158DC50E5AAA}" type="slidenum">
              <a:rPr lang="en-US"/>
              <a:pPr>
                <a:defRPr/>
              </a:pPr>
              <a:t>‹#›</a:t>
            </a:fld>
            <a:endParaRPr lang="en-US" dirty="0"/>
          </a:p>
        </p:txBody>
      </p:sp>
    </p:spTree>
    <p:extLst>
      <p:ext uri="{BB962C8B-B14F-4D97-AF65-F5344CB8AC3E}">
        <p14:creationId xmlns:p14="http://schemas.microsoft.com/office/powerpoint/2010/main" val="3210850447"/>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382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752600"/>
            <a:ext cx="8229600" cy="4373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B13CC82-1656-4364-B748-E6A22853E2B7}" type="datetime1">
              <a:rPr lang="en-US"/>
              <a:pPr>
                <a:defRPr/>
              </a:pPr>
              <a:t>4/17/2014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F1AAF35-2B31-4399-BA5A-7134ED4B5636}" type="slidenum">
              <a:rPr lang="en-US"/>
              <a:pPr>
                <a:defRPr/>
              </a:pPr>
              <a:t>‹#›</a:t>
            </a:fld>
            <a:endParaRPr lang="en-US" dirty="0"/>
          </a:p>
        </p:txBody>
      </p:sp>
    </p:spTree>
    <p:extLst>
      <p:ext uri="{BB962C8B-B14F-4D97-AF65-F5344CB8AC3E}">
        <p14:creationId xmlns:p14="http://schemas.microsoft.com/office/powerpoint/2010/main" val="139775414"/>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9A7FC0F-45CC-4FC1-9CA2-360C0EEA2649}" type="datetime1">
              <a:rPr lang="en-US"/>
              <a:pPr>
                <a:defRPr/>
              </a:pPr>
              <a:t>4/17/2014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15B528F-6FA1-4EC0-A5A4-787A2ABB6D72}" type="slidenum">
              <a:rPr lang="en-US"/>
              <a:pPr>
                <a:defRPr/>
              </a:pPr>
              <a:t>‹#›</a:t>
            </a:fld>
            <a:endParaRPr lang="en-US" dirty="0"/>
          </a:p>
        </p:txBody>
      </p:sp>
    </p:spTree>
    <p:extLst>
      <p:ext uri="{BB962C8B-B14F-4D97-AF65-F5344CB8AC3E}">
        <p14:creationId xmlns:p14="http://schemas.microsoft.com/office/powerpoint/2010/main" val="2989029942"/>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C98FEC7-A750-4CE1-9AD4-6F263ACA6F58}" type="datetime1">
              <a:rPr lang="en-US"/>
              <a:pPr>
                <a:defRPr/>
              </a:pPr>
              <a:t>4/17/2014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7D5558B-A904-4F27-A43C-158DC50E5AAA}" type="slidenum">
              <a:rPr lang="en-US"/>
              <a:pPr>
                <a:defRPr/>
              </a:pPr>
              <a:t>‹#›</a:t>
            </a:fld>
            <a:endParaRPr lang="en-US" dirty="0"/>
          </a:p>
        </p:txBody>
      </p:sp>
    </p:spTree>
    <p:extLst>
      <p:ext uri="{BB962C8B-B14F-4D97-AF65-F5344CB8AC3E}">
        <p14:creationId xmlns:p14="http://schemas.microsoft.com/office/powerpoint/2010/main" val="817882010"/>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382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752600"/>
            <a:ext cx="8229600" cy="43735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B13CC82-1656-4364-B748-E6A22853E2B7}" type="datetime1">
              <a:rPr lang="en-US"/>
              <a:pPr>
                <a:defRPr/>
              </a:pPr>
              <a:t>4/17/2014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F1AAF35-2B31-4399-BA5A-7134ED4B5636}" type="slidenum">
              <a:rPr lang="en-US"/>
              <a:pPr>
                <a:defRPr/>
              </a:pPr>
              <a:t>‹#›</a:t>
            </a:fld>
            <a:endParaRPr lang="en-US" dirty="0"/>
          </a:p>
        </p:txBody>
      </p:sp>
    </p:spTree>
    <p:extLst>
      <p:ext uri="{BB962C8B-B14F-4D97-AF65-F5344CB8AC3E}">
        <p14:creationId xmlns:p14="http://schemas.microsoft.com/office/powerpoint/2010/main" val="3953839872"/>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9A7FC0F-45CC-4FC1-9CA2-360C0EEA2649}" type="datetime1">
              <a:rPr lang="en-US"/>
              <a:pPr>
                <a:defRPr/>
              </a:pPr>
              <a:t>4/17/2014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15B528F-6FA1-4EC0-A5A4-787A2ABB6D72}" type="slidenum">
              <a:rPr lang="en-US"/>
              <a:pPr>
                <a:defRPr/>
              </a:pPr>
              <a:t>‹#›</a:t>
            </a:fld>
            <a:endParaRPr lang="en-US" dirty="0"/>
          </a:p>
        </p:txBody>
      </p:sp>
    </p:spTree>
    <p:extLst>
      <p:ext uri="{BB962C8B-B14F-4D97-AF65-F5344CB8AC3E}">
        <p14:creationId xmlns:p14="http://schemas.microsoft.com/office/powerpoint/2010/main" val="3860124375"/>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1.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ED3C8D76-91A2-4A38-8582-567F0FECD0E8}" type="datetime1">
              <a:rPr lang="en-US"/>
              <a:pPr>
                <a:defRPr/>
              </a:pPr>
              <a:t>4/17/2014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762773B9-D6DC-440A-A034-C1E4E92C99C8}" type="slidenum">
              <a:rPr lang="en-US"/>
              <a:pPr>
                <a:defRPr/>
              </a:pPr>
              <a:t>‹#›</a:t>
            </a:fld>
            <a:endParaRPr lang="en-US" dirty="0"/>
          </a:p>
        </p:txBody>
      </p:sp>
      <p:pic>
        <p:nvPicPr>
          <p:cNvPr id="1031" name="Picture 8" descr="gen_weblike_INT01.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45" r:id="rId1"/>
    <p:sldLayoutId id="2147483944" r:id="rId2"/>
    <p:sldLayoutId id="2147483946" r:id="rId3"/>
  </p:sldLayoutIdLst>
  <p:transition spd="slow"/>
  <p:txStyles>
    <p:titleStyle>
      <a:lvl1pPr algn="ctr" defTabSz="457200" rtl="0" eaLnBrk="1" fontAlgn="base" hangingPunct="1">
        <a:spcBef>
          <a:spcPct val="0"/>
        </a:spcBef>
        <a:spcAft>
          <a:spcPct val="0"/>
        </a:spcAft>
        <a:defRPr sz="4400" kern="1200">
          <a:solidFill>
            <a:schemeClr val="tx1"/>
          </a:solidFill>
          <a:latin typeface="+mj-lt"/>
          <a:ea typeface="ＭＳ Ｐゴシック" pitchFamily="34" charset="-128"/>
          <a:cs typeface="+mj-cs"/>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34"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pitchFamily="34" charset="-128"/>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pitchFamily="34"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pitchFamily="34"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34"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ED3C8D76-91A2-4A38-8582-567F0FECD0E8}" type="datetime1">
              <a:rPr lang="en-US"/>
              <a:pPr>
                <a:defRPr/>
              </a:pPr>
              <a:t>4/17/2014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762773B9-D6DC-440A-A034-C1E4E92C99C8}" type="slidenum">
              <a:rPr lang="en-US"/>
              <a:pPr>
                <a:defRPr/>
              </a:pPr>
              <a:t>‹#›</a:t>
            </a:fld>
            <a:endParaRPr lang="en-US" dirty="0"/>
          </a:p>
        </p:txBody>
      </p:sp>
      <p:pic>
        <p:nvPicPr>
          <p:cNvPr id="1031" name="Picture 8" descr="gen_weblike_INT01.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7627014"/>
      </p:ext>
    </p:extLst>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Lst>
  <p:transition spd="slow"/>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pitchFamily="34" charset="-128"/>
        </a:defRPr>
      </a:lvl5pPr>
      <a:lvl6pPr marL="457200" algn="ctr" defTabSz="457200" rtl="0" fontAlgn="base">
        <a:spcBef>
          <a:spcPct val="0"/>
        </a:spcBef>
        <a:spcAft>
          <a:spcPct val="0"/>
        </a:spcAft>
        <a:defRPr sz="4400">
          <a:solidFill>
            <a:schemeClr val="tx1"/>
          </a:solidFill>
          <a:latin typeface="Calibri" pitchFamily="34" charset="0"/>
          <a:ea typeface="ＭＳ Ｐゴシック" pitchFamily="34" charset="-128"/>
        </a:defRPr>
      </a:lvl6pPr>
      <a:lvl7pPr marL="914400" algn="ctr" defTabSz="457200" rtl="0" fontAlgn="base">
        <a:spcBef>
          <a:spcPct val="0"/>
        </a:spcBef>
        <a:spcAft>
          <a:spcPct val="0"/>
        </a:spcAft>
        <a:defRPr sz="4400">
          <a:solidFill>
            <a:schemeClr val="tx1"/>
          </a:solidFill>
          <a:latin typeface="Calibri" pitchFamily="34" charset="0"/>
          <a:ea typeface="ＭＳ Ｐゴシック" pitchFamily="34" charset="-128"/>
        </a:defRPr>
      </a:lvl7pPr>
      <a:lvl8pPr marL="1371600" algn="ctr" defTabSz="457200" rtl="0" fontAlgn="base">
        <a:spcBef>
          <a:spcPct val="0"/>
        </a:spcBef>
        <a:spcAft>
          <a:spcPct val="0"/>
        </a:spcAft>
        <a:defRPr sz="4400">
          <a:solidFill>
            <a:schemeClr val="tx1"/>
          </a:solidFill>
          <a:latin typeface="Calibri" pitchFamily="34" charset="0"/>
          <a:ea typeface="ＭＳ Ｐゴシック" pitchFamily="34" charset="-128"/>
        </a:defRPr>
      </a:lvl8pPr>
      <a:lvl9pPr marL="1828800" algn="ctr" defTabSz="457200" rtl="0" fontAlgn="base">
        <a:spcBef>
          <a:spcPct val="0"/>
        </a:spcBef>
        <a:spcAft>
          <a:spcPct val="0"/>
        </a:spcAft>
        <a:defRPr sz="4400">
          <a:solidFill>
            <a:schemeClr val="tx1"/>
          </a:solidFill>
          <a:latin typeface="Calibri" pitchFamily="34" charset="0"/>
          <a:ea typeface="ＭＳ Ｐゴシック" pitchFamily="34"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34" charset="-128"/>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hr.ucf.edu/leadercast/"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toastmasters.org/Members/MembersFunctionalCategories/AboutTI/History.aspx" TargetMode="External"/><Relationship Id="rId2" Type="http://schemas.openxmlformats.org/officeDocument/2006/relationships/hyperlink" Target="mailto:beth.scheitzach@ucf.ed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healthcarecompliance@ucf.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62000" y="1447800"/>
            <a:ext cx="7772400" cy="3962400"/>
          </a:xfrm>
        </p:spPr>
        <p:txBody>
          <a:bodyPr/>
          <a:lstStyle/>
          <a:p>
            <a:pPr lvl="0" algn="ctr" defTabSz="914310" eaLnBrk="0" hangingPunct="0">
              <a:spcBef>
                <a:spcPct val="0"/>
              </a:spcBef>
              <a:defRPr/>
            </a:pPr>
            <a:endParaRPr lang="en-US" sz="6000" b="1" dirty="0" smtClean="0">
              <a:solidFill>
                <a:srgbClr val="CC9900"/>
              </a:solidFill>
              <a:effectLst>
                <a:outerShdw blurRad="38100" dist="38100" dir="2700000" algn="tl">
                  <a:srgbClr val="FFFFFF"/>
                </a:outerShdw>
              </a:effectLst>
              <a:latin typeface="Techno" charset="0"/>
            </a:endParaRPr>
          </a:p>
          <a:p>
            <a:pPr lvl="0" algn="ctr" defTabSz="914310" eaLnBrk="0" hangingPunct="0">
              <a:spcBef>
                <a:spcPct val="0"/>
              </a:spcBef>
              <a:defRPr/>
            </a:pPr>
            <a:r>
              <a:rPr lang="en-US" sz="6000" b="1" dirty="0" smtClean="0">
                <a:solidFill>
                  <a:srgbClr val="CC9900"/>
                </a:solidFill>
                <a:effectLst>
                  <a:outerShdw blurRad="38100" dist="38100" dir="2700000" algn="tl">
                    <a:srgbClr val="FFFFFF"/>
                  </a:outerShdw>
                </a:effectLst>
                <a:latin typeface="Techno" charset="0"/>
              </a:rPr>
              <a:t>Welcome </a:t>
            </a:r>
            <a:r>
              <a:rPr lang="en-US" sz="6000" b="1" dirty="0">
                <a:solidFill>
                  <a:srgbClr val="CC9900"/>
                </a:solidFill>
                <a:effectLst>
                  <a:outerShdw blurRad="38100" dist="38100" dir="2700000" algn="tl">
                    <a:srgbClr val="FFFFFF"/>
                  </a:outerShdw>
                </a:effectLst>
                <a:latin typeface="Techno" charset="0"/>
              </a:rPr>
              <a:t>to the</a:t>
            </a:r>
          </a:p>
          <a:p>
            <a:pPr lvl="0" algn="ctr" defTabSz="914310" eaLnBrk="0" hangingPunct="0">
              <a:spcBef>
                <a:spcPct val="0"/>
              </a:spcBef>
              <a:defRPr/>
            </a:pPr>
            <a:r>
              <a:rPr lang="en-US" sz="6000" b="1" dirty="0">
                <a:solidFill>
                  <a:srgbClr val="CC9900"/>
                </a:solidFill>
                <a:effectLst>
                  <a:outerShdw blurRad="38100" dist="38100" dir="2700000" algn="tl">
                    <a:srgbClr val="FFFFFF"/>
                  </a:outerShdw>
                </a:effectLst>
                <a:latin typeface="Techno" charset="0"/>
              </a:rPr>
              <a:t>HR Liaison Network Meeting</a:t>
            </a:r>
          </a:p>
          <a:p>
            <a:pPr lvl="0" algn="ctr" defTabSz="914310" eaLnBrk="0" hangingPunct="0">
              <a:spcBef>
                <a:spcPct val="0"/>
              </a:spcBef>
              <a:defRPr/>
            </a:pPr>
            <a:r>
              <a:rPr lang="en-US" sz="6000" b="1" dirty="0" smtClean="0">
                <a:solidFill>
                  <a:srgbClr val="CC9900"/>
                </a:solidFill>
                <a:effectLst>
                  <a:outerShdw blurRad="38100" dist="38100" dir="2700000" algn="tl">
                    <a:srgbClr val="FFFFFF"/>
                  </a:outerShdw>
                </a:effectLst>
                <a:latin typeface="Techno" charset="0"/>
              </a:rPr>
              <a:t>April 15, </a:t>
            </a:r>
            <a:r>
              <a:rPr lang="en-US" sz="6000" b="1" dirty="0">
                <a:solidFill>
                  <a:srgbClr val="CC9900"/>
                </a:solidFill>
                <a:effectLst>
                  <a:outerShdw blurRad="38100" dist="38100" dir="2700000" algn="tl">
                    <a:srgbClr val="FFFFFF"/>
                  </a:outerShdw>
                </a:effectLst>
                <a:latin typeface="Techno" charset="0"/>
              </a:rPr>
              <a:t>2014</a:t>
            </a:r>
          </a:p>
          <a:p>
            <a:endParaRPr lang="en-US" dirty="0"/>
          </a:p>
        </p:txBody>
      </p:sp>
    </p:spTree>
    <p:extLst>
      <p:ext uri="{BB962C8B-B14F-4D97-AF65-F5344CB8AC3E}">
        <p14:creationId xmlns:p14="http://schemas.microsoft.com/office/powerpoint/2010/main" val="2876467870"/>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Announcements</a:t>
            </a:r>
            <a:endParaRPr lang="en-US" dirty="0"/>
          </a:p>
        </p:txBody>
      </p:sp>
      <p:sp>
        <p:nvSpPr>
          <p:cNvPr id="3" name="Content Placeholder 2"/>
          <p:cNvSpPr>
            <a:spLocks noGrp="1"/>
          </p:cNvSpPr>
          <p:nvPr>
            <p:ph idx="1"/>
          </p:nvPr>
        </p:nvSpPr>
        <p:spPr/>
        <p:txBody>
          <a:bodyPr/>
          <a:lstStyle/>
          <a:p>
            <a:pPr marL="0" indent="0" algn="ctr">
              <a:buNone/>
            </a:pPr>
            <a:r>
              <a:rPr lang="en-US" smtClean="0"/>
              <a:t>PeopleSoft Split </a:t>
            </a:r>
            <a:r>
              <a:rPr lang="en-US" dirty="0" smtClean="0"/>
              <a:t>Project </a:t>
            </a:r>
          </a:p>
          <a:p>
            <a:pPr marL="0" indent="0" algn="ctr">
              <a:buNone/>
            </a:pPr>
            <a:r>
              <a:rPr lang="en-US" dirty="0" smtClean="0"/>
              <a:t>Go Live Date is 07/07/2014</a:t>
            </a:r>
          </a:p>
          <a:p>
            <a:pPr marL="0" indent="0">
              <a:buNone/>
            </a:pPr>
            <a:endParaRPr lang="en-US" sz="1800" dirty="0" smtClean="0"/>
          </a:p>
          <a:p>
            <a:pPr marL="0" indent="0" algn="ctr">
              <a:buNone/>
            </a:pPr>
            <a:endParaRPr lang="en-US" sz="1800" dirty="0" smtClean="0"/>
          </a:p>
          <a:p>
            <a:pPr marL="0" indent="0" algn="ctr">
              <a:buNone/>
            </a:pPr>
            <a:r>
              <a:rPr lang="en-US" sz="1800" dirty="0" smtClean="0"/>
              <a:t>Coming soon will be important dates and information!</a:t>
            </a:r>
          </a:p>
          <a:p>
            <a:pPr marL="0" indent="0" algn="ctr">
              <a:buNone/>
            </a:pPr>
            <a:endParaRPr lang="en-US" sz="1800" dirty="0"/>
          </a:p>
          <a:p>
            <a:pPr marL="0" indent="0">
              <a:buNone/>
            </a:pPr>
            <a:endParaRPr lang="en-US" sz="1800" dirty="0" smtClean="0"/>
          </a:p>
          <a:p>
            <a:pPr marL="0" indent="0">
              <a:buNone/>
            </a:pPr>
            <a:endParaRPr lang="en-US" sz="1800" dirty="0"/>
          </a:p>
          <a:p>
            <a:pPr marL="0" indent="0">
              <a:buNone/>
            </a:pPr>
            <a:r>
              <a:rPr lang="en-US" sz="1800" dirty="0" smtClean="0"/>
              <a:t>Be on the look out for information regarding early payroll processing and ePAF deadlines that will be affected by a shutdown of all forms pending the </a:t>
            </a:r>
            <a:r>
              <a:rPr lang="en-US" sz="1800" dirty="0"/>
              <a:t>G</a:t>
            </a:r>
            <a:r>
              <a:rPr lang="en-US" sz="1800" dirty="0" smtClean="0"/>
              <a:t>o </a:t>
            </a:r>
            <a:r>
              <a:rPr lang="en-US" sz="1800" dirty="0"/>
              <a:t>L</a:t>
            </a:r>
            <a:r>
              <a:rPr lang="en-US" sz="1800" dirty="0" smtClean="0"/>
              <a:t>ive date.</a:t>
            </a:r>
            <a:endParaRPr lang="en-US" sz="1800" dirty="0"/>
          </a:p>
        </p:txBody>
      </p:sp>
      <p:pic>
        <p:nvPicPr>
          <p:cNvPr id="1026" name="Picture 2" descr="C:\Users\dfranken.NET\AppData\Local\Microsoft\Windows\Temporary Internet Files\Content.IE5\1UTCIW7F\MM900040991[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20098978">
            <a:off x="152400" y="3419475"/>
            <a:ext cx="1857375" cy="99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9572693"/>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Announcements</a:t>
            </a:r>
            <a:endParaRPr lang="en-US"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10095" y="3810000"/>
            <a:ext cx="5723810" cy="2552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219199" y="1579513"/>
            <a:ext cx="6214705" cy="2308324"/>
          </a:xfrm>
          <a:prstGeom prst="rect">
            <a:avLst/>
          </a:prstGeom>
        </p:spPr>
        <p:txBody>
          <a:bodyPr wrap="square">
            <a:spAutoFit/>
          </a:bodyPr>
          <a:lstStyle/>
          <a:p>
            <a:pPr algn="ctr"/>
            <a:r>
              <a:rPr lang="en-US" b="1" dirty="0"/>
              <a:t>Leadercast UCF</a:t>
            </a:r>
            <a:endParaRPr lang="en-US" dirty="0"/>
          </a:p>
          <a:p>
            <a:pPr algn="ctr"/>
            <a:r>
              <a:rPr lang="en-US" dirty="0"/>
              <a:t>May 9, 2014, Live Simulcast</a:t>
            </a:r>
          </a:p>
          <a:p>
            <a:pPr algn="ctr"/>
            <a:r>
              <a:rPr lang="en-US" dirty="0"/>
              <a:t>UCF </a:t>
            </a:r>
            <a:r>
              <a:rPr lang="en-US" i="1" dirty="0"/>
              <a:t>FAIRWINDS</a:t>
            </a:r>
            <a:r>
              <a:rPr lang="en-US" dirty="0"/>
              <a:t> Alumni Center</a:t>
            </a:r>
          </a:p>
          <a:p>
            <a:pPr algn="ctr"/>
            <a:r>
              <a:rPr lang="en-US" dirty="0"/>
              <a:t>8:30 am to 4:30 pm</a:t>
            </a:r>
          </a:p>
          <a:p>
            <a:pPr algn="ctr"/>
            <a:r>
              <a:rPr lang="en-US" b="1" dirty="0">
                <a:hlinkClick r:id="rId3"/>
              </a:rPr>
              <a:t>http://hr.ucf.edu/leadercast/</a:t>
            </a:r>
            <a:endParaRPr lang="en-US" dirty="0"/>
          </a:p>
          <a:p>
            <a:pPr algn="ctr"/>
            <a:r>
              <a:rPr lang="en-US" dirty="0"/>
              <a:t>$79 includes Dunkin Donuts breakfast, 4Rivers lunch, event, and gift</a:t>
            </a:r>
          </a:p>
          <a:p>
            <a:pPr algn="ctr"/>
            <a:r>
              <a:rPr lang="en-US" dirty="0"/>
              <a:t>Limited amount of tickets – register today! </a:t>
            </a:r>
          </a:p>
        </p:txBody>
      </p:sp>
    </p:spTree>
    <p:extLst>
      <p:ext uri="{BB962C8B-B14F-4D97-AF65-F5344CB8AC3E}">
        <p14:creationId xmlns:p14="http://schemas.microsoft.com/office/powerpoint/2010/main" val="2647404905"/>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Announcements</a:t>
            </a:r>
            <a:endParaRPr lang="en-US" dirty="0"/>
          </a:p>
        </p:txBody>
      </p:sp>
      <p:sp>
        <p:nvSpPr>
          <p:cNvPr id="3" name="Content Placeholder 2"/>
          <p:cNvSpPr>
            <a:spLocks noGrp="1"/>
          </p:cNvSpPr>
          <p:nvPr>
            <p:ph idx="1"/>
          </p:nvPr>
        </p:nvSpPr>
        <p:spPr>
          <a:xfrm>
            <a:off x="457200" y="1752600"/>
            <a:ext cx="8229600" cy="4800600"/>
          </a:xfrm>
        </p:spPr>
        <p:txBody>
          <a:bodyPr/>
          <a:lstStyle/>
          <a:p>
            <a:pPr marL="0" indent="0" algn="ctr">
              <a:buNone/>
            </a:pPr>
            <a:r>
              <a:rPr lang="en-US" sz="1600" b="1" dirty="0"/>
              <a:t>Calling all UCF employees interested in Toastmasters! </a:t>
            </a:r>
          </a:p>
          <a:p>
            <a:endParaRPr lang="en-US" sz="1400" dirty="0"/>
          </a:p>
          <a:p>
            <a:pPr marL="0" indent="0">
              <a:buNone/>
            </a:pPr>
            <a:r>
              <a:rPr lang="en-US" sz="1400" dirty="0"/>
              <a:t>A lunchtime Toastmaster's Club is starting at UCF on Tuesday, May 6th.  The club will meet every Tuesday from 12 – 1 pm.  Since it’s at noon, you are welcome to bring your lunch. Parking is free. </a:t>
            </a:r>
          </a:p>
          <a:p>
            <a:endParaRPr lang="en-US" sz="1400" dirty="0"/>
          </a:p>
          <a:p>
            <a:pPr marL="0" indent="0">
              <a:buNone/>
            </a:pPr>
            <a:r>
              <a:rPr lang="en-US" sz="1400" dirty="0"/>
              <a:t>The group is limited to 20 </a:t>
            </a:r>
            <a:r>
              <a:rPr lang="en-US" sz="1400" dirty="0" smtClean="0"/>
              <a:t>members,  </a:t>
            </a:r>
            <a:r>
              <a:rPr lang="en-US" sz="1400" dirty="0"/>
              <a:t>and we would like to invite YOU.    </a:t>
            </a:r>
          </a:p>
          <a:p>
            <a:endParaRPr lang="en-US" sz="1400" dirty="0"/>
          </a:p>
          <a:p>
            <a:pPr marL="0" indent="0">
              <a:buNone/>
            </a:pPr>
            <a:r>
              <a:rPr lang="en-US" sz="1400" dirty="0"/>
              <a:t>The kickoff meeting is scheduled for Tuesday, May 6, 2014 in the Human Resources OD &amp; Training room (3280 Progress Drive) at 12:00 pm.  All are welcome - please email Beth Scheitzach </a:t>
            </a:r>
            <a:r>
              <a:rPr lang="en-US" sz="1400" dirty="0" smtClean="0"/>
              <a:t> at </a:t>
            </a:r>
            <a:r>
              <a:rPr lang="en-US" sz="1400" dirty="0" smtClean="0">
                <a:hlinkClick r:id="rId2"/>
              </a:rPr>
              <a:t>beth.scheitzach@ucf.edu</a:t>
            </a:r>
            <a:r>
              <a:rPr lang="en-US" sz="1400" dirty="0" smtClean="0"/>
              <a:t> if </a:t>
            </a:r>
            <a:r>
              <a:rPr lang="en-US" sz="1400" dirty="0"/>
              <a:t>you plan on attending.  </a:t>
            </a:r>
          </a:p>
          <a:p>
            <a:endParaRPr lang="en-US" sz="1400" dirty="0"/>
          </a:p>
          <a:p>
            <a:pPr marL="0" indent="0">
              <a:buNone/>
            </a:pPr>
            <a:r>
              <a:rPr lang="en-US" sz="1400" dirty="0"/>
              <a:t>The first meeting will provide information about Toastmasters. This link is helpful to read before the kickoff meeting: </a:t>
            </a:r>
            <a:r>
              <a:rPr lang="en-US" sz="1400" dirty="0">
                <a:hlinkClick r:id="rId3"/>
              </a:rPr>
              <a:t>http://</a:t>
            </a:r>
            <a:r>
              <a:rPr lang="en-US" sz="1400" dirty="0" smtClean="0">
                <a:hlinkClick r:id="rId3"/>
              </a:rPr>
              <a:t>www.toastmasters.org/Members/MembersFunctionalCategories/AboutTI/History.aspx</a:t>
            </a:r>
            <a:r>
              <a:rPr lang="en-US" sz="1400" dirty="0" smtClean="0"/>
              <a:t> </a:t>
            </a:r>
            <a:endParaRPr lang="en-US" sz="1400" dirty="0"/>
          </a:p>
          <a:p>
            <a:endParaRPr lang="en-US" sz="1400" dirty="0"/>
          </a:p>
          <a:p>
            <a:pPr marL="0" indent="0">
              <a:buNone/>
            </a:pPr>
            <a:r>
              <a:rPr lang="en-US" sz="1400" dirty="0"/>
              <a:t>There are two fees per </a:t>
            </a:r>
            <a:r>
              <a:rPr lang="en-US" sz="1400" dirty="0" smtClean="0"/>
              <a:t>member; </a:t>
            </a:r>
            <a:r>
              <a:rPr lang="en-US" sz="1400" dirty="0"/>
              <a:t>however, these fees do not have to be paid during the kickoff meeting:</a:t>
            </a:r>
          </a:p>
          <a:p>
            <a:pPr marL="0" indent="0">
              <a:buNone/>
            </a:pPr>
            <a:r>
              <a:rPr lang="en-US" sz="1400" dirty="0" smtClean="0"/>
              <a:t>	•</a:t>
            </a:r>
            <a:r>
              <a:rPr lang="en-US" sz="1400" dirty="0"/>
              <a:t>	$20: one-time new member fee per person </a:t>
            </a:r>
          </a:p>
          <a:p>
            <a:pPr marL="0" indent="0">
              <a:buNone/>
            </a:pPr>
            <a:r>
              <a:rPr lang="en-US" sz="1400" dirty="0" smtClean="0"/>
              <a:t>	•	$</a:t>
            </a:r>
            <a:r>
              <a:rPr lang="en-US" sz="1400" dirty="0"/>
              <a:t>42: 6 months' membership dues per person </a:t>
            </a:r>
          </a:p>
          <a:p>
            <a:endParaRPr lang="en-US" sz="1400" dirty="0"/>
          </a:p>
        </p:txBody>
      </p:sp>
    </p:spTree>
    <p:extLst>
      <p:ext uri="{BB962C8B-B14F-4D97-AF65-F5344CB8AC3E}">
        <p14:creationId xmlns:p14="http://schemas.microsoft.com/office/powerpoint/2010/main" val="983412146"/>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 Dates </a:t>
            </a:r>
            <a:endParaRPr lang="en-US" dirty="0"/>
          </a:p>
        </p:txBody>
      </p:sp>
      <p:sp>
        <p:nvSpPr>
          <p:cNvPr id="3" name="Content Placeholder 2"/>
          <p:cNvSpPr>
            <a:spLocks noGrp="1"/>
          </p:cNvSpPr>
          <p:nvPr>
            <p:ph idx="1"/>
          </p:nvPr>
        </p:nvSpPr>
        <p:spPr>
          <a:xfrm>
            <a:off x="304800" y="1752600"/>
            <a:ext cx="8686800" cy="4495800"/>
          </a:xfrm>
        </p:spPr>
        <p:txBody>
          <a:bodyPr/>
          <a:lstStyle/>
          <a:p>
            <a:pPr marL="0" indent="0">
              <a:buNone/>
            </a:pPr>
            <a:r>
              <a:rPr lang="en-US" sz="2200" dirty="0" smtClean="0"/>
              <a:t>May 6</a:t>
            </a:r>
            <a:r>
              <a:rPr lang="en-US" sz="2200" baseline="30000" dirty="0" smtClean="0"/>
              <a:t>th</a:t>
            </a:r>
            <a:r>
              <a:rPr lang="en-US" sz="2200" dirty="0" smtClean="0"/>
              <a:t> 12:00 to 1:00 p.m. – Toastmaster’s Information Session in HR</a:t>
            </a:r>
          </a:p>
          <a:p>
            <a:pPr marL="0" indent="0">
              <a:buNone/>
            </a:pPr>
            <a:r>
              <a:rPr lang="en-US" sz="2200" dirty="0" smtClean="0"/>
              <a:t>May 9</a:t>
            </a:r>
            <a:r>
              <a:rPr lang="en-US" sz="2200" baseline="30000" dirty="0" smtClean="0"/>
              <a:t>th</a:t>
            </a:r>
            <a:r>
              <a:rPr lang="en-US" sz="2200" dirty="0" smtClean="0"/>
              <a:t> 8:30 to 4:30 p.m. – </a:t>
            </a:r>
            <a:r>
              <a:rPr lang="en-US" sz="2200" dirty="0" err="1" smtClean="0"/>
              <a:t>Leadercast</a:t>
            </a:r>
            <a:r>
              <a:rPr lang="en-US" sz="2200" dirty="0" smtClean="0"/>
              <a:t> UCF</a:t>
            </a:r>
          </a:p>
          <a:p>
            <a:pPr marL="0" indent="0">
              <a:buNone/>
            </a:pPr>
            <a:r>
              <a:rPr lang="en-US" sz="2200" dirty="0" smtClean="0"/>
              <a:t>July 7</a:t>
            </a:r>
            <a:r>
              <a:rPr lang="en-US" sz="2200" baseline="30000" dirty="0" smtClean="0"/>
              <a:t>th</a:t>
            </a:r>
            <a:r>
              <a:rPr lang="en-US" sz="2200" dirty="0" smtClean="0"/>
              <a:t> PeopleSoft Split Go Live!</a:t>
            </a:r>
          </a:p>
          <a:p>
            <a:pPr marL="0" indent="0">
              <a:buNone/>
            </a:pPr>
            <a:r>
              <a:rPr lang="en-US" sz="2200" dirty="0" smtClean="0"/>
              <a:t>  </a:t>
            </a:r>
            <a:endParaRPr lang="en-US" sz="2200" u="sng" dirty="0" smtClean="0"/>
          </a:p>
          <a:p>
            <a:pPr marL="0" indent="0" algn="ctr">
              <a:buNone/>
            </a:pPr>
            <a:r>
              <a:rPr lang="en-US" sz="2200" u="sng" dirty="0" smtClean="0"/>
              <a:t>Future HR Liaison Network Meetings </a:t>
            </a:r>
          </a:p>
          <a:p>
            <a:pPr marL="0" indent="0">
              <a:buNone/>
            </a:pPr>
            <a:endParaRPr lang="en-US" sz="2200" dirty="0" smtClean="0"/>
          </a:p>
          <a:p>
            <a:pPr marL="0" indent="0">
              <a:buNone/>
            </a:pPr>
            <a:r>
              <a:rPr lang="en-US" sz="2200" dirty="0" smtClean="0"/>
              <a:t>July 15, 2014 		T.B.A. </a:t>
            </a:r>
          </a:p>
          <a:p>
            <a:pPr marL="0" indent="0">
              <a:buNone/>
            </a:pPr>
            <a:r>
              <a:rPr lang="en-US" sz="2200" dirty="0" smtClean="0"/>
              <a:t>October 7, 2014 9:00 – 11:00 a.m. Cape Florida 316ABCD, Student Union </a:t>
            </a:r>
          </a:p>
          <a:p>
            <a:pPr marL="0" indent="0">
              <a:buNone/>
            </a:pPr>
            <a:r>
              <a:rPr lang="en-US" sz="2200" dirty="0" smtClean="0"/>
              <a:t>January 13, 2015 2:00 -- 4:00 p.m. Cape Florida 316ABCD, Student Union</a:t>
            </a:r>
          </a:p>
          <a:p>
            <a:pPr marL="0" indent="0">
              <a:buNone/>
            </a:pPr>
            <a:r>
              <a:rPr lang="en-US" sz="2200" dirty="0" smtClean="0"/>
              <a:t>April 14, 2015 8:30 – Noon – Key West Room 218ABCD, Student Union</a:t>
            </a:r>
          </a:p>
          <a:p>
            <a:pPr marL="0" indent="0">
              <a:buNone/>
            </a:pPr>
            <a:endParaRPr lang="en-US" sz="2200" dirty="0" smtClean="0"/>
          </a:p>
        </p:txBody>
      </p:sp>
    </p:spTree>
    <p:extLst>
      <p:ext uri="{BB962C8B-B14F-4D97-AF65-F5344CB8AC3E}">
        <p14:creationId xmlns:p14="http://schemas.microsoft.com/office/powerpoint/2010/main" val="2090005145"/>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Welcome and Introduction 	</a:t>
            </a:r>
            <a:endParaRPr lang="en-US" dirty="0"/>
          </a:p>
        </p:txBody>
      </p:sp>
      <p:sp>
        <p:nvSpPr>
          <p:cNvPr id="5" name="Text Placeholder 4"/>
          <p:cNvSpPr>
            <a:spLocks noGrp="1"/>
          </p:cNvSpPr>
          <p:nvPr>
            <p:ph type="body" idx="1"/>
          </p:nvPr>
        </p:nvSpPr>
        <p:spPr/>
        <p:txBody>
          <a:bodyPr/>
          <a:lstStyle/>
          <a:p>
            <a:r>
              <a:rPr lang="en-US" dirty="0" smtClean="0"/>
              <a:t>Roxane Walton</a:t>
            </a:r>
            <a:endParaRPr lang="en-US" dirty="0"/>
          </a:p>
        </p:txBody>
      </p:sp>
      <p:sp>
        <p:nvSpPr>
          <p:cNvPr id="2" name="TextBox 1"/>
          <p:cNvSpPr txBox="1"/>
          <p:nvPr/>
        </p:nvSpPr>
        <p:spPr>
          <a:xfrm>
            <a:off x="1143000" y="1066800"/>
            <a:ext cx="6400800" cy="1200329"/>
          </a:xfrm>
          <a:prstGeom prst="rect">
            <a:avLst/>
          </a:prstGeom>
          <a:noFill/>
        </p:spPr>
        <p:txBody>
          <a:bodyPr wrap="square" rtlCol="0">
            <a:spAutoFit/>
          </a:bodyPr>
          <a:lstStyle/>
          <a:p>
            <a:pPr algn="ctr"/>
            <a:r>
              <a:rPr lang="en-US" sz="3600" dirty="0"/>
              <a:t>Building Partnerships </a:t>
            </a:r>
            <a:endParaRPr lang="en-US" sz="3600" dirty="0" smtClean="0"/>
          </a:p>
          <a:p>
            <a:pPr algn="ctr"/>
            <a:r>
              <a:rPr lang="en-US" sz="3600" dirty="0" smtClean="0"/>
              <a:t>Collaborating </a:t>
            </a:r>
            <a:r>
              <a:rPr lang="en-US" sz="3600" dirty="0"/>
              <a:t>Campus-Wide</a:t>
            </a:r>
          </a:p>
        </p:txBody>
      </p:sp>
    </p:spTree>
    <p:extLst>
      <p:ext uri="{BB962C8B-B14F-4D97-AF65-F5344CB8AC3E}">
        <p14:creationId xmlns:p14="http://schemas.microsoft.com/office/powerpoint/2010/main" val="243885796"/>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Fairwinds Credit Union</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Garry Capton</a:t>
            </a:r>
          </a:p>
          <a:p>
            <a:pPr marL="0" indent="0">
              <a:buNone/>
            </a:pPr>
            <a:r>
              <a:rPr lang="en-US" dirty="0" smtClean="0"/>
              <a:t>Vice President of University Partnerships</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4668838"/>
            <a:ext cx="424815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2757967"/>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Guest Speaker</a:t>
            </a:r>
            <a:endParaRPr lang="en-US" dirty="0"/>
          </a:p>
        </p:txBody>
      </p:sp>
      <p:sp>
        <p:nvSpPr>
          <p:cNvPr id="3" name="Text Placeholder 2"/>
          <p:cNvSpPr>
            <a:spLocks noGrp="1"/>
          </p:cNvSpPr>
          <p:nvPr>
            <p:ph type="body" idx="1"/>
          </p:nvPr>
        </p:nvSpPr>
        <p:spPr/>
        <p:txBody>
          <a:bodyPr/>
          <a:lstStyle/>
          <a:p>
            <a:r>
              <a:rPr lang="en-US" dirty="0" smtClean="0"/>
              <a:t>Marvin Pyles --  Associate Vice President of Human Resources and CHRO</a:t>
            </a:r>
            <a:endParaRPr lang="en-US" dirty="0"/>
          </a:p>
        </p:txBody>
      </p:sp>
      <p:sp>
        <p:nvSpPr>
          <p:cNvPr id="4" name="TextBox 3"/>
          <p:cNvSpPr txBox="1"/>
          <p:nvPr/>
        </p:nvSpPr>
        <p:spPr>
          <a:xfrm>
            <a:off x="1143000" y="1066800"/>
            <a:ext cx="6400800" cy="1200329"/>
          </a:xfrm>
          <a:prstGeom prst="rect">
            <a:avLst/>
          </a:prstGeom>
          <a:noFill/>
        </p:spPr>
        <p:txBody>
          <a:bodyPr wrap="square" rtlCol="0">
            <a:spAutoFit/>
          </a:bodyPr>
          <a:lstStyle/>
          <a:p>
            <a:pPr algn="ctr"/>
            <a:r>
              <a:rPr lang="en-US" sz="3600" dirty="0"/>
              <a:t>Building Partnerships </a:t>
            </a:r>
            <a:endParaRPr lang="en-US" sz="3600" dirty="0" smtClean="0"/>
          </a:p>
          <a:p>
            <a:pPr algn="ctr"/>
            <a:r>
              <a:rPr lang="en-US" sz="3600" dirty="0" smtClean="0"/>
              <a:t>Collaborating </a:t>
            </a:r>
            <a:r>
              <a:rPr lang="en-US" sz="3600" dirty="0"/>
              <a:t>Campus-Wide</a:t>
            </a:r>
          </a:p>
        </p:txBody>
      </p:sp>
    </p:spTree>
    <p:extLst>
      <p:ext uri="{BB962C8B-B14F-4D97-AF65-F5344CB8AC3E}">
        <p14:creationId xmlns:p14="http://schemas.microsoft.com/office/powerpoint/2010/main" val="2343379388"/>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99482" y="762000"/>
            <a:ext cx="4145035" cy="5364163"/>
          </a:xfrm>
        </p:spPr>
      </p:pic>
    </p:spTree>
    <p:extLst>
      <p:ext uri="{BB962C8B-B14F-4D97-AF65-F5344CB8AC3E}">
        <p14:creationId xmlns:p14="http://schemas.microsoft.com/office/powerpoint/2010/main" val="3612772651"/>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Team building Activity	</a:t>
            </a:r>
            <a:endParaRPr lang="en-US" dirty="0"/>
          </a:p>
        </p:txBody>
      </p:sp>
      <p:sp>
        <p:nvSpPr>
          <p:cNvPr id="3" name="Text Placeholder 2"/>
          <p:cNvSpPr>
            <a:spLocks noGrp="1"/>
          </p:cNvSpPr>
          <p:nvPr>
            <p:ph type="body" idx="1"/>
          </p:nvPr>
        </p:nvSpPr>
        <p:spPr/>
        <p:txBody>
          <a:bodyPr/>
          <a:lstStyle/>
          <a:p>
            <a:r>
              <a:rPr lang="en-US" dirty="0" smtClean="0"/>
              <a:t>Debbie Frankenbach</a:t>
            </a:r>
            <a:endParaRPr lang="en-US" dirty="0"/>
          </a:p>
        </p:txBody>
      </p:sp>
      <p:sp>
        <p:nvSpPr>
          <p:cNvPr id="4" name="Rectangle 3"/>
          <p:cNvSpPr/>
          <p:nvPr/>
        </p:nvSpPr>
        <p:spPr>
          <a:xfrm>
            <a:off x="914400" y="1217298"/>
            <a:ext cx="7010400" cy="2215991"/>
          </a:xfrm>
          <a:prstGeom prst="rect">
            <a:avLst/>
          </a:prstGeom>
        </p:spPr>
        <p:txBody>
          <a:bodyPr wrap="square">
            <a:spAutoFit/>
          </a:bodyPr>
          <a:lstStyle/>
          <a:p>
            <a:pPr marL="0" marR="0" algn="ctr">
              <a:lnSpc>
                <a:spcPct val="115000"/>
              </a:lnSpc>
              <a:spcBef>
                <a:spcPts val="0"/>
              </a:spcBef>
              <a:spcAft>
                <a:spcPts val="1000"/>
              </a:spcAft>
            </a:pPr>
            <a:r>
              <a:rPr lang="en-US" sz="2800" b="1" i="1" dirty="0" smtClean="0">
                <a:latin typeface="Book Antiqua" panose="02040602050305030304" pitchFamily="18" charset="0"/>
                <a:ea typeface="Calibri"/>
                <a:cs typeface="Times New Roman"/>
              </a:rPr>
              <a:t>“You </a:t>
            </a:r>
            <a:r>
              <a:rPr lang="en-US" sz="2800" b="1" i="1" dirty="0">
                <a:latin typeface="Book Antiqua" panose="02040602050305030304" pitchFamily="18" charset="0"/>
                <a:ea typeface="Calibri"/>
                <a:cs typeface="Times New Roman"/>
              </a:rPr>
              <a:t>can learn more about a person in an hour of play than you can from a lifetime of conversation" </a:t>
            </a:r>
            <a:r>
              <a:rPr lang="en-US" sz="1600" i="1" dirty="0">
                <a:latin typeface="Calibri"/>
                <a:ea typeface="Calibri"/>
                <a:cs typeface="Times New Roman"/>
              </a:rPr>
              <a:t/>
            </a:r>
            <a:br>
              <a:rPr lang="en-US" sz="1600" i="1" dirty="0">
                <a:latin typeface="Calibri"/>
                <a:ea typeface="Calibri"/>
                <a:cs typeface="Times New Roman"/>
              </a:rPr>
            </a:br>
            <a:r>
              <a:rPr lang="en-US" dirty="0">
                <a:solidFill>
                  <a:srgbClr val="4F6228"/>
                </a:solidFill>
                <a:latin typeface="Calibri"/>
                <a:ea typeface="Calibri"/>
                <a:cs typeface="Times New Roman"/>
              </a:rPr>
              <a:t> </a:t>
            </a:r>
            <a:r>
              <a:rPr lang="en-US" sz="1600" dirty="0">
                <a:latin typeface="Calibri"/>
                <a:ea typeface="Calibri"/>
                <a:cs typeface="Times New Roman"/>
              </a:rPr>
              <a:t/>
            </a:r>
            <a:br>
              <a:rPr lang="en-US" sz="1600" dirty="0">
                <a:latin typeface="Calibri"/>
                <a:ea typeface="Calibri"/>
                <a:cs typeface="Times New Roman"/>
              </a:rPr>
            </a:br>
            <a:r>
              <a:rPr lang="en-US" dirty="0">
                <a:latin typeface="Calibri"/>
                <a:ea typeface="Calibri"/>
                <a:cs typeface="Times New Roman"/>
              </a:rPr>
              <a:t>-Plato</a:t>
            </a:r>
            <a:endParaRPr lang="en-US" sz="1600" dirty="0">
              <a:effectLst/>
              <a:latin typeface="Calibri"/>
              <a:ea typeface="Calibri"/>
              <a:cs typeface="Times New Roman"/>
            </a:endParaRPr>
          </a:p>
        </p:txBody>
      </p:sp>
    </p:spTree>
    <p:extLst>
      <p:ext uri="{BB962C8B-B14F-4D97-AF65-F5344CB8AC3E}">
        <p14:creationId xmlns:p14="http://schemas.microsoft.com/office/powerpoint/2010/main" val="1964593633"/>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minutes to build a LEGO House</a:t>
            </a:r>
          </a:p>
        </p:txBody>
      </p:sp>
      <p:sp>
        <p:nvSpPr>
          <p:cNvPr id="3" name="Content Placeholder 2"/>
          <p:cNvSpPr>
            <a:spLocks noGrp="1"/>
          </p:cNvSpPr>
          <p:nvPr>
            <p:ph idx="1"/>
          </p:nvPr>
        </p:nvSpPr>
        <p:spPr/>
        <p:txBody>
          <a:bodyPr/>
          <a:lstStyle/>
          <a:p>
            <a:r>
              <a:rPr lang="en-US" dirty="0" smtClean="0"/>
              <a:t>Each table has the SAME number of blocks</a:t>
            </a:r>
          </a:p>
          <a:p>
            <a:r>
              <a:rPr lang="en-US" dirty="0" smtClean="0"/>
              <a:t>Your table has 5 minutes to build a LEGO house using ALL the blocks (if you want MORE feel free to come up front to get MORE!)</a:t>
            </a:r>
          </a:p>
          <a:p>
            <a:r>
              <a:rPr lang="en-US" dirty="0" smtClean="0"/>
              <a:t>First team to build a house using all the blocks WINS!</a:t>
            </a:r>
          </a:p>
          <a:p>
            <a:r>
              <a:rPr lang="en-US" dirty="0" smtClean="0"/>
              <a:t>READY – SET – GO ! </a:t>
            </a:r>
          </a:p>
          <a:p>
            <a:pPr marL="0" indent="0">
              <a:buNone/>
            </a:pPr>
            <a:endParaRPr lang="en-US" sz="1800" i="1" dirty="0"/>
          </a:p>
        </p:txBody>
      </p:sp>
    </p:spTree>
    <p:extLst>
      <p:ext uri="{BB962C8B-B14F-4D97-AF65-F5344CB8AC3E}">
        <p14:creationId xmlns:p14="http://schemas.microsoft.com/office/powerpoint/2010/main" val="3648685219"/>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inspiration! </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6800" y="2466975"/>
            <a:ext cx="3213100" cy="2409825"/>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1600" y="2082800"/>
            <a:ext cx="2590800" cy="3454400"/>
          </a:xfrm>
          <a:prstGeom prst="rect">
            <a:avLst/>
          </a:prstGeom>
        </p:spPr>
      </p:pic>
    </p:spTree>
    <p:extLst>
      <p:ext uri="{BB962C8B-B14F-4D97-AF65-F5344CB8AC3E}">
        <p14:creationId xmlns:p14="http://schemas.microsoft.com/office/powerpoint/2010/main" val="3758191402"/>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Announcements</a:t>
            </a:r>
            <a:endParaRPr lang="en-US" dirty="0"/>
          </a:p>
        </p:txBody>
      </p:sp>
      <p:sp>
        <p:nvSpPr>
          <p:cNvPr id="3" name="Content Placeholder 2"/>
          <p:cNvSpPr>
            <a:spLocks noGrp="1"/>
          </p:cNvSpPr>
          <p:nvPr>
            <p:ph idx="1"/>
          </p:nvPr>
        </p:nvSpPr>
        <p:spPr/>
        <p:txBody>
          <a:bodyPr/>
          <a:lstStyle/>
          <a:p>
            <a:pPr marL="0" indent="0" algn="ctr">
              <a:buNone/>
            </a:pPr>
            <a:r>
              <a:rPr lang="en-US" sz="1600" dirty="0"/>
              <a:t>OPS HealthCare Announcements are detailed below:</a:t>
            </a:r>
          </a:p>
          <a:p>
            <a:pPr marL="0" indent="0">
              <a:buNone/>
            </a:pPr>
            <a:r>
              <a:rPr lang="en-US" sz="1600" dirty="0"/>
              <a:t> </a:t>
            </a:r>
          </a:p>
          <a:p>
            <a:pPr lvl="0"/>
            <a:r>
              <a:rPr lang="en-US" sz="1600" dirty="0"/>
              <a:t>HR sent out OPS Eligibility reports this week via email notifying departments that have OPS employees currently identified as eligible for state benefits coverage.  Going forward HR will continue to send departments an update if one of their employees is reported on the eligibility reports received from the state.  The eligibility report is in addition to the OPS enrollment notification that is currently sent to the departments when one of their employees enrolls in benefits.</a:t>
            </a:r>
          </a:p>
          <a:p>
            <a:pPr marL="0" indent="0">
              <a:buNone/>
            </a:pPr>
            <a:r>
              <a:rPr lang="en-US" sz="1600" dirty="0"/>
              <a:t> </a:t>
            </a:r>
          </a:p>
          <a:p>
            <a:pPr lvl="0"/>
            <a:r>
              <a:rPr lang="en-US" sz="1600" b="1" dirty="0"/>
              <a:t>OPS Healthcare Implementation Updates</a:t>
            </a:r>
            <a:r>
              <a:rPr lang="en-US" sz="1600" dirty="0"/>
              <a:t> section of the HR website has been updated to include a reference guide that details the determination of benefits eligibility for OPS employees and the state’s defined measurement </a:t>
            </a:r>
            <a:r>
              <a:rPr lang="en-US" sz="1600" dirty="0" smtClean="0"/>
              <a:t>periods.</a:t>
            </a:r>
            <a:endParaRPr lang="en-US" sz="1600" dirty="0"/>
          </a:p>
          <a:p>
            <a:pPr marL="0" indent="0">
              <a:buNone/>
            </a:pPr>
            <a:r>
              <a:rPr lang="en-US" sz="1600" dirty="0"/>
              <a:t> </a:t>
            </a:r>
          </a:p>
          <a:p>
            <a:pPr lvl="0"/>
            <a:r>
              <a:rPr lang="en-US" sz="1600" dirty="0"/>
              <a:t>Reminder: Questions regarding OPS healthcare or specific questions regarding your OPS employees eligibility can be directed to </a:t>
            </a:r>
            <a:r>
              <a:rPr lang="en-US" sz="1600" u="sng" dirty="0" smtClean="0">
                <a:hlinkClick r:id="rId2"/>
              </a:rPr>
              <a:t>healthcarecompliance@ucf.edu</a:t>
            </a:r>
            <a:r>
              <a:rPr lang="en-US" sz="1600" u="sng" dirty="0" smtClean="0"/>
              <a:t> </a:t>
            </a:r>
            <a:r>
              <a:rPr lang="en-US" sz="1600" dirty="0" smtClean="0"/>
              <a:t> </a:t>
            </a:r>
            <a:endParaRPr lang="en-US" sz="1600" dirty="0"/>
          </a:p>
          <a:p>
            <a:endParaRPr lang="en-US" dirty="0"/>
          </a:p>
        </p:txBody>
      </p:sp>
    </p:spTree>
    <p:extLst>
      <p:ext uri="{BB962C8B-B14F-4D97-AF65-F5344CB8AC3E}">
        <p14:creationId xmlns:p14="http://schemas.microsoft.com/office/powerpoint/2010/main" val="4046294681"/>
      </p:ext>
    </p:extLst>
  </p:cSld>
  <p:clrMapOvr>
    <a:masterClrMapping/>
  </p:clrMapOvr>
  <p:transition spd="slow"/>
</p:sld>
</file>

<file path=ppt/theme/theme1.xml><?xml version="1.0" encoding="utf-8"?>
<a:theme xmlns:a="http://schemas.openxmlformats.org/drawingml/2006/main" name="HR_PowerPoin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HR_PowerPoint_Template</Template>
  <TotalTime>350</TotalTime>
  <Words>440</Words>
  <Application>Microsoft Office PowerPoint</Application>
  <PresentationFormat>On-screen Show (4:3)</PresentationFormat>
  <Paragraphs>78</Paragraphs>
  <Slides>13</Slides>
  <Notes>0</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HR_PowerPoint_Template</vt:lpstr>
      <vt:lpstr>Office Theme</vt:lpstr>
      <vt:lpstr>PowerPoint Presentation</vt:lpstr>
      <vt:lpstr>Welcome and Introduction  </vt:lpstr>
      <vt:lpstr>Fairwinds Credit Union</vt:lpstr>
      <vt:lpstr>Guest Speaker</vt:lpstr>
      <vt:lpstr>PowerPoint Presentation</vt:lpstr>
      <vt:lpstr>Team building Activity </vt:lpstr>
      <vt:lpstr>5 minutes to build a LEGO House</vt:lpstr>
      <vt:lpstr>Need inspiration! </vt:lpstr>
      <vt:lpstr>Announcements</vt:lpstr>
      <vt:lpstr>Announcements</vt:lpstr>
      <vt:lpstr>Announcements</vt:lpstr>
      <vt:lpstr>Announcements</vt:lpstr>
      <vt:lpstr>Upcoming Dates </vt:lpstr>
    </vt:vector>
  </TitlesOfParts>
  <Company>Human Resources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Abbee Camen</dc:creator>
  <cp:lastModifiedBy>Marty Sibley</cp:lastModifiedBy>
  <cp:revision>35</cp:revision>
  <cp:lastPrinted>2009-05-20T17:13:00Z</cp:lastPrinted>
  <dcterms:created xsi:type="dcterms:W3CDTF">2014-01-07T15:48:22Z</dcterms:created>
  <dcterms:modified xsi:type="dcterms:W3CDTF">2014-04-17T19:00:40Z</dcterms:modified>
</cp:coreProperties>
</file>